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jc7O4rd/nKfppxeEcJ/FU3zT3R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1940b07a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g11940b07a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940b07ad3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g11940b07ad3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940b07ad3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11940b07ad3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940b07ad3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11940b07ad3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e57bfadc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g11e57bfadc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9986c10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g119986c105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7"/>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7"/>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7"/>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7"/>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7"/>
          <p:cNvPicPr preferRelativeResize="0"/>
          <p:nvPr/>
        </p:nvPicPr>
        <p:blipFill rotWithShape="1">
          <a:blip r:embed="rId7">
            <a:alphaModFix amt="34000"/>
          </a:blip>
          <a:srcRect b="671" l="54016" r="11355" t="36081"/>
          <a:stretch/>
        </p:blipFill>
        <p:spPr>
          <a:xfrm rot="-5400000">
            <a:off x="5792642" y="4819952"/>
            <a:ext cx="1719709" cy="2366806"/>
          </a:xfrm>
          <a:prstGeom prst="rtTriangle">
            <a:avLst/>
          </a:prstGeom>
          <a:noFill/>
          <a:ln>
            <a:noFill/>
          </a:ln>
        </p:spPr>
      </p:pic>
      <p:sp>
        <p:nvSpPr>
          <p:cNvPr id="20" name="Google Shape;20;p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SIT-37, 29-31 March 2022</a:t>
            </a:r>
            <a:endParaRPr b="0" i="0" sz="1400" u="none" cap="none" strike="noStrike">
              <a:solidFill>
                <a:srgbClr val="000000"/>
              </a:solidFill>
              <a:latin typeface="Arial"/>
              <a:ea typeface="Arial"/>
              <a:cs typeface="Arial"/>
              <a:sym typeface="Arial"/>
            </a:endParaRPr>
          </a:p>
        </p:txBody>
      </p:sp>
      <p:sp>
        <p:nvSpPr>
          <p:cNvPr id="29" name="Google Shape;29;p8"/>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9"/>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9"/>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0" name="Google Shape;4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CEOS 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9" name="Google Shape;49;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0"/>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CEOS 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1"/>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11"/>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0" name="Google Shape;60;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11"/>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CEOS 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6"/>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1" y="175950"/>
            <a:ext cx="79611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7000"/>
              <a:t>New Space &amp; Future CEOS:</a:t>
            </a:r>
            <a:endParaRPr sz="7000"/>
          </a:p>
          <a:p>
            <a:pPr indent="0" lvl="0" marL="0" rtl="0" algn="l">
              <a:lnSpc>
                <a:spcPct val="90000"/>
              </a:lnSpc>
              <a:spcBef>
                <a:spcPts val="0"/>
              </a:spcBef>
              <a:spcAft>
                <a:spcPts val="0"/>
              </a:spcAft>
              <a:buClr>
                <a:schemeClr val="lt1"/>
              </a:buClr>
              <a:buSzPts val="8000"/>
              <a:buFont typeface="Arial"/>
              <a:buNone/>
            </a:pPr>
            <a:r>
              <a:rPr lang="en-GB" sz="7000"/>
              <a:t>WGCV Role?</a:t>
            </a:r>
            <a:endParaRPr sz="7000"/>
          </a:p>
        </p:txBody>
      </p:sp>
      <p:sp>
        <p:nvSpPr>
          <p:cNvPr id="67" name="Google Shape;67;p1"/>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lang="en-GB" sz="2200">
                <a:solidFill>
                  <a:schemeClr val="accent1"/>
                </a:solidFill>
              </a:rPr>
              <a:t>Item 1.5</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CEOS </a:t>
            </a:r>
            <a:r>
              <a:rPr b="1" lang="en-GB" sz="2200">
                <a:solidFill>
                  <a:schemeClr val="accent1"/>
                </a:solidFill>
              </a:rPr>
              <a:t>WGCV</a:t>
            </a:r>
            <a:r>
              <a:rPr b="1" i="0" lang="en-GB" sz="2200" u="none" cap="none" strike="noStrike">
                <a:solidFill>
                  <a:schemeClr val="accent1"/>
                </a:solidFill>
                <a:latin typeface="Arial"/>
                <a:ea typeface="Arial"/>
                <a:cs typeface="Arial"/>
                <a:sym typeface="Arial"/>
              </a:rPr>
              <a:t>-</a:t>
            </a:r>
            <a:r>
              <a:rPr b="1" lang="en-GB" sz="2200">
                <a:solidFill>
                  <a:schemeClr val="accent1"/>
                </a:solidFill>
              </a:rPr>
              <a:t>50</a:t>
            </a:r>
            <a:r>
              <a:rPr b="1" i="0" lang="en-GB" sz="2200" u="none" cap="none" strike="noStrike">
                <a:solidFill>
                  <a:schemeClr val="accent1"/>
                </a:solidFill>
                <a:latin typeface="Arial"/>
                <a:ea typeface="Arial"/>
                <a:cs typeface="Arial"/>
                <a:sym typeface="Arial"/>
              </a:rPr>
              <a:t>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Virtual Meeting</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2</a:t>
            </a:r>
            <a:r>
              <a:rPr b="1" lang="en-GB" sz="2200">
                <a:solidFill>
                  <a:schemeClr val="accent1"/>
                </a:solidFill>
              </a:rPr>
              <a:t>2</a:t>
            </a:r>
            <a:r>
              <a:rPr b="1" i="0" lang="en-GB" sz="2200" u="none" cap="none" strike="noStrike">
                <a:solidFill>
                  <a:schemeClr val="accent1"/>
                </a:solidFill>
                <a:latin typeface="Arial"/>
                <a:ea typeface="Arial"/>
                <a:cs typeface="Arial"/>
                <a:sym typeface="Arial"/>
              </a:rPr>
              <a:t>-</a:t>
            </a:r>
            <a:r>
              <a:rPr b="1" lang="en-GB" sz="2200">
                <a:solidFill>
                  <a:schemeClr val="accent1"/>
                </a:solidFill>
              </a:rPr>
              <a:t>25</a:t>
            </a:r>
            <a:r>
              <a:rPr b="1" i="0" lang="en-GB" sz="2200" u="none" cap="none" strike="noStrike">
                <a:solidFill>
                  <a:schemeClr val="accent1"/>
                </a:solidFill>
                <a:latin typeface="Arial"/>
                <a:ea typeface="Arial"/>
                <a:cs typeface="Arial"/>
                <a:sym typeface="Arial"/>
              </a:rPr>
              <a:t> March 2022</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rPr>
              <a:t>Context</a:t>
            </a:r>
            <a:endParaRPr b="0" i="0" sz="1400" u="none" cap="none" strike="noStrike">
              <a:solidFill>
                <a:srgbClr val="000000"/>
              </a:solidFill>
              <a:latin typeface="Arial"/>
              <a:ea typeface="Arial"/>
              <a:cs typeface="Arial"/>
              <a:sym typeface="Arial"/>
            </a:endParaRPr>
          </a:p>
        </p:txBody>
      </p:sp>
      <p:sp>
        <p:nvSpPr>
          <p:cNvPr id="73" name="Google Shape;73;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74" name="Google Shape;74;p3"/>
          <p:cNvSpPr txBox="1"/>
          <p:nvPr/>
        </p:nvSpPr>
        <p:spPr>
          <a:xfrm>
            <a:off x="357105" y="1290957"/>
            <a:ext cx="11112000" cy="3294000"/>
          </a:xfrm>
          <a:prstGeom prst="rect">
            <a:avLst/>
          </a:prstGeom>
          <a:noFill/>
          <a:ln>
            <a:noFill/>
          </a:ln>
        </p:spPr>
        <p:txBody>
          <a:bodyPr anchorCtr="0" anchor="t" bIns="45700" lIns="91425" spcFirstLastPara="1" rIns="91425" wrap="square" tIns="45700">
            <a:spAutoFit/>
          </a:bodyPr>
          <a:lstStyle/>
          <a:p>
            <a:pPr indent="0" lvl="0" marL="457200" marR="0" rtl="0" algn="l">
              <a:lnSpc>
                <a:spcPct val="150000"/>
              </a:lnSpc>
              <a:spcBef>
                <a:spcPts val="0"/>
              </a:spcBef>
              <a:spcAft>
                <a:spcPts val="0"/>
              </a:spcAft>
              <a:buNone/>
            </a:pPr>
            <a:r>
              <a:t/>
            </a:r>
            <a:endParaRPr b="1"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Noto Sans Symbols"/>
              <a:buChar char="❖"/>
            </a:pPr>
            <a:r>
              <a:rPr i="1" lang="en-GB" sz="1600">
                <a:solidFill>
                  <a:schemeClr val="dk1"/>
                </a:solidFill>
              </a:rPr>
              <a:t>CEOS SIT is reflecting </a:t>
            </a:r>
            <a:r>
              <a:rPr b="0" i="1" lang="en-GB" sz="1600" u="none" cap="none" strike="noStrike">
                <a:solidFill>
                  <a:schemeClr val="dk1"/>
                </a:solidFill>
                <a:latin typeface="Arial"/>
                <a:ea typeface="Arial"/>
                <a:cs typeface="Arial"/>
                <a:sym typeface="Arial"/>
              </a:rPr>
              <a:t>on the new geometries in the satellite EO sector, including increasing proportion of commercial missions, and CEOS agency arrangements for commercial data buy and partnerships - hearing agency experiences and examples and strategising how public programmes and CEOS must adapt in the decade ahead with this new context.</a:t>
            </a:r>
            <a:endParaRPr b="0" i="1" sz="1600" u="none" cap="none" strike="noStrike">
              <a:solidFill>
                <a:schemeClr val="dk1"/>
              </a:solidFill>
              <a:latin typeface="Arial"/>
              <a:ea typeface="Arial"/>
              <a:cs typeface="Arial"/>
              <a:sym typeface="Arial"/>
            </a:endParaRPr>
          </a:p>
          <a:p>
            <a:pPr indent="0" lvl="0" marL="914400" marR="0" rtl="0" algn="l">
              <a:lnSpc>
                <a:spcPct val="150000"/>
              </a:lnSpc>
              <a:spcBef>
                <a:spcPts val="0"/>
              </a:spcBef>
              <a:spcAft>
                <a:spcPts val="0"/>
              </a:spcAft>
              <a:buNone/>
            </a:pPr>
            <a:r>
              <a:rPr b="0" i="1" lang="en-GB" sz="1600" u="none" cap="none" strike="noStrike">
                <a:solidFill>
                  <a:schemeClr val="dk1"/>
                </a:solidFill>
                <a:latin typeface="Arial"/>
                <a:ea typeface="Arial"/>
                <a:cs typeface="Arial"/>
                <a:sym typeface="Arial"/>
              </a:rPr>
              <a:t> </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Australia and UK have launched joint project ‘Cal-Val Spacebridge’ to explore common interests in the cal-val aspects of these changes and how cal-val can help the public EO programme status, and the sector overall</a:t>
            </a:r>
            <a:endParaRPr i="1" sz="1600">
              <a:solidFill>
                <a:schemeClr val="dk1"/>
              </a:solidFill>
            </a:endParaRPr>
          </a:p>
          <a:p>
            <a:pPr indent="0" lvl="0" marL="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11940b07ad3_0_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Arial"/>
                <a:ea typeface="Arial"/>
                <a:cs typeface="Arial"/>
                <a:sym typeface="Arial"/>
              </a:rPr>
              <a:t>Context</a:t>
            </a:r>
            <a:endParaRPr b="0" i="0" sz="1400" u="none" cap="none" strike="noStrike">
              <a:solidFill>
                <a:srgbClr val="000000"/>
              </a:solidFill>
              <a:latin typeface="Arial"/>
              <a:ea typeface="Arial"/>
              <a:cs typeface="Arial"/>
              <a:sym typeface="Arial"/>
            </a:endParaRPr>
          </a:p>
        </p:txBody>
      </p:sp>
      <p:sp>
        <p:nvSpPr>
          <p:cNvPr id="80" name="Google Shape;80;g11940b07ad3_0_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81" name="Google Shape;81;g11940b07ad3_0_0"/>
          <p:cNvSpPr txBox="1"/>
          <p:nvPr/>
        </p:nvSpPr>
        <p:spPr>
          <a:xfrm>
            <a:off x="288805" y="1111657"/>
            <a:ext cx="11112000" cy="5510400"/>
          </a:xfrm>
          <a:prstGeom prst="rect">
            <a:avLst/>
          </a:prstGeom>
          <a:noFill/>
          <a:ln>
            <a:noFill/>
          </a:ln>
        </p:spPr>
        <p:txBody>
          <a:bodyPr anchorCtr="0" anchor="t" bIns="45700" lIns="91425" spcFirstLastPara="1" rIns="91425" wrap="square" tIns="45700">
            <a:spAutoFit/>
          </a:bodyPr>
          <a:lstStyle/>
          <a:p>
            <a:pPr indent="-214311" lvl="0" marL="214311" marR="0" rtl="0" algn="l">
              <a:lnSpc>
                <a:spcPct val="150000"/>
              </a:lnSpc>
              <a:spcBef>
                <a:spcPts val="0"/>
              </a:spcBef>
              <a:spcAft>
                <a:spcPts val="0"/>
              </a:spcAft>
              <a:buClr>
                <a:schemeClr val="dk1"/>
              </a:buClr>
              <a:buSzPts val="1600"/>
              <a:buFont typeface="Noto Sans Symbols"/>
              <a:buChar char="❖"/>
            </a:pPr>
            <a:r>
              <a:rPr b="1" i="1" lang="en-GB" sz="1600" u="none" cap="none" strike="noStrike">
                <a:solidFill>
                  <a:schemeClr val="dk1"/>
                </a:solidFill>
                <a:latin typeface="Arial"/>
                <a:ea typeface="Arial"/>
                <a:cs typeface="Arial"/>
                <a:sym typeface="Arial"/>
              </a:rPr>
              <a:t>The share of on-orbit EO satellites belonging to public EO programmes is shrinking rapidly</a:t>
            </a:r>
            <a:endParaRPr b="1" i="1" sz="1600" u="none" cap="none" strike="noStrike">
              <a:solidFill>
                <a:schemeClr val="dk1"/>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1600"/>
              <a:buFont typeface="Arial"/>
              <a:buNone/>
            </a:pPr>
            <a:r>
              <a:t/>
            </a:r>
            <a:endParaRPr b="1" i="1" sz="1600" u="none" cap="none" strike="noStrike">
              <a:solidFill>
                <a:schemeClr val="dk1"/>
              </a:solidFill>
              <a:latin typeface="Arial"/>
              <a:ea typeface="Arial"/>
              <a:cs typeface="Arial"/>
              <a:sym typeface="Arial"/>
            </a:endParaRPr>
          </a:p>
          <a:p>
            <a:pPr indent="-214311" lvl="0" marL="214311" marR="0" rtl="0" algn="l">
              <a:lnSpc>
                <a:spcPct val="150000"/>
              </a:lnSpc>
              <a:spcBef>
                <a:spcPts val="0"/>
              </a:spcBef>
              <a:spcAft>
                <a:spcPts val="0"/>
              </a:spcAft>
              <a:buClr>
                <a:schemeClr val="dk1"/>
              </a:buClr>
              <a:buSzPts val="1600"/>
              <a:buFont typeface="Noto Sans Symbols"/>
              <a:buChar char="❖"/>
            </a:pPr>
            <a:r>
              <a:rPr b="1" i="1" lang="en-GB" sz="1600" u="none" cap="none" strike="noStrike">
                <a:solidFill>
                  <a:schemeClr val="dk1"/>
                </a:solidFill>
                <a:latin typeface="Arial"/>
                <a:ea typeface="Arial"/>
                <a:cs typeface="Arial"/>
                <a:sym typeface="Arial"/>
              </a:rPr>
              <a:t>10 years ago, CEOS agencies launched 14 EO missions during 2012 calendar year (MIM)</a:t>
            </a:r>
            <a:endParaRPr b="1"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Arial"/>
              <a:buChar char="❖"/>
            </a:pPr>
            <a:r>
              <a:rPr b="0" i="1" lang="en-GB" sz="1600" u="none" cap="none" strike="noStrike">
                <a:solidFill>
                  <a:schemeClr val="dk1"/>
                </a:solidFill>
                <a:latin typeface="Arial"/>
                <a:ea typeface="Arial"/>
                <a:cs typeface="Arial"/>
                <a:sym typeface="Arial"/>
              </a:rPr>
              <a:t>5 from China</a:t>
            </a:r>
            <a:endParaRPr b="0"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Arial"/>
              <a:buChar char="❖"/>
            </a:pPr>
            <a:r>
              <a:rPr b="0" i="1" lang="en-GB" sz="1600" u="none" cap="none" strike="noStrike">
                <a:solidFill>
                  <a:schemeClr val="dk1"/>
                </a:solidFill>
                <a:latin typeface="Arial"/>
                <a:ea typeface="Arial"/>
                <a:cs typeface="Arial"/>
                <a:sym typeface="Arial"/>
              </a:rPr>
              <a:t>Some with commercial data aspects</a:t>
            </a:r>
            <a:endParaRPr b="0"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Arial"/>
              <a:buChar char="❖"/>
            </a:pPr>
            <a:r>
              <a:rPr b="0" i="1" lang="en-GB" sz="1600" u="none" cap="none" strike="noStrike">
                <a:solidFill>
                  <a:schemeClr val="dk1"/>
                </a:solidFill>
                <a:latin typeface="Arial"/>
                <a:ea typeface="Arial"/>
                <a:cs typeface="Arial"/>
                <a:sym typeface="Arial"/>
              </a:rPr>
              <a:t>SPOT-6 and Pleaides 1B the only identified commercial sector launches that year</a:t>
            </a:r>
            <a:endParaRPr b="0" i="1" sz="1600" u="none" cap="none" strike="noStrike">
              <a:solidFill>
                <a:schemeClr val="dk1"/>
              </a:solidFill>
              <a:latin typeface="Arial"/>
              <a:ea typeface="Arial"/>
              <a:cs typeface="Arial"/>
              <a:sym typeface="Arial"/>
            </a:endParaRPr>
          </a:p>
          <a:p>
            <a:pPr indent="0" lvl="0" marL="91440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a:p>
            <a:pPr indent="-330200" lvl="0" marL="457200" marR="0" rtl="0" algn="l">
              <a:lnSpc>
                <a:spcPct val="150000"/>
              </a:lnSpc>
              <a:spcBef>
                <a:spcPts val="0"/>
              </a:spcBef>
              <a:spcAft>
                <a:spcPts val="0"/>
              </a:spcAft>
              <a:buClr>
                <a:schemeClr val="dk1"/>
              </a:buClr>
              <a:buSzPts val="1600"/>
              <a:buFont typeface="Arial"/>
              <a:buChar char="❖"/>
            </a:pPr>
            <a:r>
              <a:rPr b="1" i="1" lang="en-GB" sz="1600" u="none" cap="none" strike="noStrike">
                <a:solidFill>
                  <a:schemeClr val="dk1"/>
                </a:solidFill>
                <a:latin typeface="Arial"/>
                <a:ea typeface="Arial"/>
                <a:cs typeface="Arial"/>
                <a:sym typeface="Arial"/>
              </a:rPr>
              <a:t>By 2020, more than 50 companies have announced their intention to develop Earth observing missions or constellations, representing roughly 1,800 small satellites, the majority of which are under 50kg</a:t>
            </a:r>
            <a:endParaRPr b="1"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Arial"/>
              <a:buChar char="❖"/>
            </a:pPr>
            <a:r>
              <a:rPr b="1" i="1" lang="en-GB" sz="1600" u="none" cap="none" strike="noStrike">
                <a:solidFill>
                  <a:schemeClr val="dk1"/>
                </a:solidFill>
                <a:latin typeface="Arial"/>
                <a:ea typeface="Arial"/>
                <a:cs typeface="Arial"/>
                <a:sym typeface="Arial"/>
              </a:rPr>
              <a:t>Eg Planet already has ~ 200 active EO satellites in orbit</a:t>
            </a:r>
            <a:endParaRPr b="1"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Arial"/>
              <a:buChar char="❖"/>
            </a:pPr>
            <a:r>
              <a:rPr b="1" i="1" lang="en-GB" sz="1600" u="none" cap="none" strike="noStrike">
                <a:solidFill>
                  <a:schemeClr val="dk1"/>
                </a:solidFill>
                <a:latin typeface="Arial"/>
                <a:ea typeface="Arial"/>
                <a:cs typeface="Arial"/>
                <a:sym typeface="Arial"/>
              </a:rPr>
              <a:t>8 CEOS launches in 2021 (5 from China)</a:t>
            </a:r>
            <a:endParaRPr b="1"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Arial"/>
              <a:buChar char="❖"/>
            </a:pPr>
            <a:r>
              <a:rPr b="1" i="1" lang="en-GB" sz="1600" u="none" cap="none" strike="noStrike">
                <a:solidFill>
                  <a:schemeClr val="dk1"/>
                </a:solidFill>
                <a:latin typeface="Arial"/>
                <a:ea typeface="Arial"/>
                <a:cs typeface="Arial"/>
                <a:sym typeface="Arial"/>
              </a:rPr>
              <a:t>MIM activity shows 80+ commercial EO missions in 2021 (mostly Planet)</a:t>
            </a:r>
            <a:endParaRPr b="1" i="1" sz="1600" u="none" cap="none" strike="noStrike">
              <a:solidFill>
                <a:schemeClr val="dk1"/>
              </a:solidFill>
              <a:latin typeface="Arial"/>
              <a:ea typeface="Arial"/>
              <a:cs typeface="Arial"/>
              <a:sym typeface="Arial"/>
            </a:endParaRPr>
          </a:p>
          <a:p>
            <a:pPr indent="0" lvl="0" marL="914400" marR="0" rtl="0" algn="l">
              <a:lnSpc>
                <a:spcPct val="150000"/>
              </a:lnSpc>
              <a:spcBef>
                <a:spcPts val="0"/>
              </a:spcBef>
              <a:spcAft>
                <a:spcPts val="0"/>
              </a:spcAft>
              <a:buClr>
                <a:srgbClr val="000000"/>
              </a:buClr>
              <a:buSzPts val="1600"/>
              <a:buFont typeface="Arial"/>
              <a:buNone/>
            </a:pPr>
            <a:r>
              <a:t/>
            </a:r>
            <a:endParaRPr b="1" i="1" sz="1600" u="none" cap="none" strike="noStrike">
              <a:solidFill>
                <a:schemeClr val="dk1"/>
              </a:solidFill>
              <a:latin typeface="Arial"/>
              <a:ea typeface="Arial"/>
              <a:cs typeface="Arial"/>
              <a:sym typeface="Arial"/>
            </a:endParaRPr>
          </a:p>
          <a:p>
            <a:pPr indent="-330200" lvl="0" marL="457200" marR="0" rtl="0" algn="l">
              <a:lnSpc>
                <a:spcPct val="150000"/>
              </a:lnSpc>
              <a:spcBef>
                <a:spcPts val="0"/>
              </a:spcBef>
              <a:spcAft>
                <a:spcPts val="0"/>
              </a:spcAft>
              <a:buClr>
                <a:schemeClr val="dk1"/>
              </a:buClr>
              <a:buSzPts val="1600"/>
              <a:buFont typeface="Arial"/>
              <a:buChar char="❖"/>
            </a:pPr>
            <a:r>
              <a:rPr b="1" i="1" lang="en-GB" sz="1600" u="none" cap="none" strike="noStrike">
                <a:solidFill>
                  <a:schemeClr val="dk1"/>
                </a:solidFill>
                <a:latin typeface="Arial"/>
                <a:ea typeface="Arial"/>
                <a:cs typeface="Arial"/>
                <a:sym typeface="Arial"/>
              </a:rPr>
              <a:t>These companies raised ~$US 5Bn in each of 2020 and 2021, up from $1Bn in 2019</a:t>
            </a:r>
            <a:endParaRPr b="1" i="1"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5" name="Shape 85"/>
        <p:cNvGrpSpPr/>
        <p:nvPr/>
      </p:nvGrpSpPr>
      <p:grpSpPr>
        <a:xfrm>
          <a:off x="0" y="0"/>
          <a:ext cx="0" cy="0"/>
          <a:chOff x="0" y="0"/>
          <a:chExt cx="0" cy="0"/>
        </a:xfrm>
      </p:grpSpPr>
      <p:sp>
        <p:nvSpPr>
          <p:cNvPr id="86" name="Google Shape;86;g11940b07ad3_0_33"/>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Arial"/>
                <a:ea typeface="Arial"/>
                <a:cs typeface="Arial"/>
                <a:sym typeface="Arial"/>
              </a:rPr>
              <a:t>Context</a:t>
            </a:r>
            <a:endParaRPr b="0" i="0" sz="1400" u="none" cap="none" strike="noStrike">
              <a:solidFill>
                <a:srgbClr val="000000"/>
              </a:solidFill>
              <a:latin typeface="Arial"/>
              <a:ea typeface="Arial"/>
              <a:cs typeface="Arial"/>
              <a:sym typeface="Arial"/>
            </a:endParaRPr>
          </a:p>
        </p:txBody>
      </p:sp>
      <p:sp>
        <p:nvSpPr>
          <p:cNvPr id="87" name="Google Shape;87;g11940b07ad3_0_33"/>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pic>
        <p:nvPicPr>
          <p:cNvPr id="88" name="Google Shape;88;g11940b07ad3_0_33"/>
          <p:cNvPicPr preferRelativeResize="0"/>
          <p:nvPr/>
        </p:nvPicPr>
        <p:blipFill rotWithShape="1">
          <a:blip r:embed="rId3">
            <a:alphaModFix/>
          </a:blip>
          <a:srcRect b="0" l="0" r="0" t="0"/>
          <a:stretch/>
        </p:blipFill>
        <p:spPr>
          <a:xfrm>
            <a:off x="1535525" y="1459950"/>
            <a:ext cx="8375127" cy="4731450"/>
          </a:xfrm>
          <a:prstGeom prst="rect">
            <a:avLst/>
          </a:prstGeom>
          <a:noFill/>
          <a:ln>
            <a:noFill/>
          </a:ln>
        </p:spPr>
      </p:pic>
      <p:sp>
        <p:nvSpPr>
          <p:cNvPr id="89" name="Google Shape;89;g11940b07ad3_0_33"/>
          <p:cNvSpPr txBox="1"/>
          <p:nvPr/>
        </p:nvSpPr>
        <p:spPr>
          <a:xfrm>
            <a:off x="10100250" y="4038375"/>
            <a:ext cx="4917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4A86E8"/>
                </a:solidFill>
                <a:latin typeface="Arial"/>
                <a:ea typeface="Arial"/>
                <a:cs typeface="Arial"/>
                <a:sym typeface="Arial"/>
              </a:rPr>
              <a:t>EO missions</a:t>
            </a:r>
            <a:endParaRPr b="0" i="0" sz="1400" u="none" cap="none" strike="noStrike">
              <a:solidFill>
                <a:srgbClr val="4A86E8"/>
              </a:solidFill>
              <a:latin typeface="Arial"/>
              <a:ea typeface="Arial"/>
              <a:cs typeface="Arial"/>
              <a:sym typeface="Arial"/>
            </a:endParaRPr>
          </a:p>
        </p:txBody>
      </p:sp>
      <p:cxnSp>
        <p:nvCxnSpPr>
          <p:cNvPr id="90" name="Google Shape;90;g11940b07ad3_0_33"/>
          <p:cNvCxnSpPr>
            <a:stCxn id="89" idx="1"/>
          </p:cNvCxnSpPr>
          <p:nvPr/>
        </p:nvCxnSpPr>
        <p:spPr>
          <a:xfrm rot="10800000">
            <a:off x="9493950" y="3090975"/>
            <a:ext cx="606300" cy="1147500"/>
          </a:xfrm>
          <a:prstGeom prst="straightConnector1">
            <a:avLst/>
          </a:prstGeom>
          <a:noFill/>
          <a:ln cap="flat" cmpd="sng" w="9525">
            <a:solidFill>
              <a:schemeClr val="dk2"/>
            </a:solidFill>
            <a:prstDash val="solid"/>
            <a:round/>
            <a:headEnd len="sm" w="sm" type="none"/>
            <a:tailEnd len="med" w="med" type="triangle"/>
          </a:ln>
        </p:spPr>
      </p:cxnSp>
      <p:cxnSp>
        <p:nvCxnSpPr>
          <p:cNvPr id="91" name="Google Shape;91;g11940b07ad3_0_33"/>
          <p:cNvCxnSpPr>
            <a:stCxn id="89" idx="1"/>
          </p:cNvCxnSpPr>
          <p:nvPr/>
        </p:nvCxnSpPr>
        <p:spPr>
          <a:xfrm rot="10800000">
            <a:off x="9468450" y="3509175"/>
            <a:ext cx="631800" cy="729300"/>
          </a:xfrm>
          <a:prstGeom prst="straightConnector1">
            <a:avLst/>
          </a:prstGeom>
          <a:noFill/>
          <a:ln cap="flat" cmpd="sng" w="9525">
            <a:solidFill>
              <a:schemeClr val="dk2"/>
            </a:solidFill>
            <a:prstDash val="solid"/>
            <a:round/>
            <a:headEnd len="sm" w="sm" type="none"/>
            <a:tailEnd len="med" w="med" type="triangle"/>
          </a:ln>
        </p:spPr>
      </p:cxnSp>
      <p:cxnSp>
        <p:nvCxnSpPr>
          <p:cNvPr id="92" name="Google Shape;92;g11940b07ad3_0_33"/>
          <p:cNvCxnSpPr>
            <a:stCxn id="89" idx="1"/>
          </p:cNvCxnSpPr>
          <p:nvPr/>
        </p:nvCxnSpPr>
        <p:spPr>
          <a:xfrm rot="10800000">
            <a:off x="9451350" y="3893175"/>
            <a:ext cx="648900" cy="345300"/>
          </a:xfrm>
          <a:prstGeom prst="straightConnector1">
            <a:avLst/>
          </a:prstGeom>
          <a:noFill/>
          <a:ln cap="flat" cmpd="sng" w="9525">
            <a:solidFill>
              <a:schemeClr val="dk2"/>
            </a:solidFill>
            <a:prstDash val="solid"/>
            <a:round/>
            <a:headEnd len="sm" w="sm" type="none"/>
            <a:tailEnd len="med" w="med" type="triangle"/>
          </a:ln>
        </p:spPr>
      </p:cxnSp>
      <p:cxnSp>
        <p:nvCxnSpPr>
          <p:cNvPr id="93" name="Google Shape;93;g11940b07ad3_0_33"/>
          <p:cNvCxnSpPr>
            <a:stCxn id="89" idx="1"/>
          </p:cNvCxnSpPr>
          <p:nvPr/>
        </p:nvCxnSpPr>
        <p:spPr>
          <a:xfrm rot="10800000">
            <a:off x="9476850" y="4132275"/>
            <a:ext cx="623400" cy="106200"/>
          </a:xfrm>
          <a:prstGeom prst="straightConnector1">
            <a:avLst/>
          </a:prstGeom>
          <a:noFill/>
          <a:ln cap="flat" cmpd="sng" w="9525">
            <a:solidFill>
              <a:schemeClr val="dk2"/>
            </a:solidFill>
            <a:prstDash val="solid"/>
            <a:round/>
            <a:headEnd len="sm" w="sm" type="none"/>
            <a:tailEnd len="med" w="med" type="triangle"/>
          </a:ln>
        </p:spPr>
      </p:cxnSp>
      <p:cxnSp>
        <p:nvCxnSpPr>
          <p:cNvPr id="94" name="Google Shape;94;g11940b07ad3_0_33"/>
          <p:cNvCxnSpPr>
            <a:stCxn id="89" idx="1"/>
          </p:cNvCxnSpPr>
          <p:nvPr/>
        </p:nvCxnSpPr>
        <p:spPr>
          <a:xfrm flipH="1">
            <a:off x="9502650" y="4238475"/>
            <a:ext cx="597600" cy="286500"/>
          </a:xfrm>
          <a:prstGeom prst="straightConnector1">
            <a:avLst/>
          </a:prstGeom>
          <a:noFill/>
          <a:ln cap="flat" cmpd="sng" w="9525">
            <a:solidFill>
              <a:schemeClr val="dk2"/>
            </a:solidFill>
            <a:prstDash val="solid"/>
            <a:round/>
            <a:headEnd len="sm" w="sm" type="none"/>
            <a:tailEnd len="med" w="med" type="triangle"/>
          </a:ln>
        </p:spPr>
      </p:cxnSp>
      <p:cxnSp>
        <p:nvCxnSpPr>
          <p:cNvPr id="95" name="Google Shape;95;g11940b07ad3_0_33"/>
          <p:cNvCxnSpPr>
            <a:stCxn id="89" idx="1"/>
          </p:cNvCxnSpPr>
          <p:nvPr/>
        </p:nvCxnSpPr>
        <p:spPr>
          <a:xfrm flipH="1">
            <a:off x="9468450" y="4238475"/>
            <a:ext cx="631800" cy="730500"/>
          </a:xfrm>
          <a:prstGeom prst="straightConnector1">
            <a:avLst/>
          </a:prstGeom>
          <a:noFill/>
          <a:ln cap="flat" cmpd="sng" w="9525">
            <a:solidFill>
              <a:schemeClr val="dk2"/>
            </a:solidFill>
            <a:prstDash val="solid"/>
            <a:round/>
            <a:headEnd len="sm" w="sm" type="none"/>
            <a:tailEnd len="med" w="med" type="triangle"/>
          </a:ln>
        </p:spPr>
      </p:cxnSp>
      <p:cxnSp>
        <p:nvCxnSpPr>
          <p:cNvPr id="96" name="Google Shape;96;g11940b07ad3_0_33"/>
          <p:cNvCxnSpPr>
            <a:stCxn id="89" idx="1"/>
          </p:cNvCxnSpPr>
          <p:nvPr/>
        </p:nvCxnSpPr>
        <p:spPr>
          <a:xfrm flipH="1">
            <a:off x="9476850" y="4238475"/>
            <a:ext cx="623400" cy="1140300"/>
          </a:xfrm>
          <a:prstGeom prst="straightConnector1">
            <a:avLst/>
          </a:prstGeom>
          <a:noFill/>
          <a:ln cap="flat" cmpd="sng" w="9525">
            <a:solidFill>
              <a:schemeClr val="dk2"/>
            </a:solidFill>
            <a:prstDash val="solid"/>
            <a:round/>
            <a:headEnd len="sm" w="sm" type="none"/>
            <a:tailEnd len="med" w="med" type="triangle"/>
          </a:ln>
        </p:spPr>
      </p:cxnSp>
      <p:cxnSp>
        <p:nvCxnSpPr>
          <p:cNvPr id="97" name="Google Shape;97;g11940b07ad3_0_33"/>
          <p:cNvCxnSpPr>
            <a:stCxn id="89" idx="1"/>
          </p:cNvCxnSpPr>
          <p:nvPr/>
        </p:nvCxnSpPr>
        <p:spPr>
          <a:xfrm flipH="1">
            <a:off x="9451350" y="4238475"/>
            <a:ext cx="648900" cy="15588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1" name="Shape 101"/>
        <p:cNvGrpSpPr/>
        <p:nvPr/>
      </p:nvGrpSpPr>
      <p:grpSpPr>
        <a:xfrm>
          <a:off x="0" y="0"/>
          <a:ext cx="0" cy="0"/>
          <a:chOff x="0" y="0"/>
          <a:chExt cx="0" cy="0"/>
        </a:xfrm>
      </p:grpSpPr>
      <p:sp>
        <p:nvSpPr>
          <p:cNvPr id="102" name="Google Shape;102;g11940b07ad3_0_7"/>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Arial"/>
                <a:ea typeface="Arial"/>
                <a:cs typeface="Arial"/>
                <a:sym typeface="Arial"/>
              </a:rPr>
              <a:t>Context</a:t>
            </a:r>
            <a:endParaRPr b="0" i="0" sz="1400" u="none" cap="none" strike="noStrike">
              <a:solidFill>
                <a:srgbClr val="000000"/>
              </a:solidFill>
              <a:latin typeface="Arial"/>
              <a:ea typeface="Arial"/>
              <a:cs typeface="Arial"/>
              <a:sym typeface="Arial"/>
            </a:endParaRPr>
          </a:p>
        </p:txBody>
      </p:sp>
      <p:sp>
        <p:nvSpPr>
          <p:cNvPr id="103" name="Google Shape;103;g11940b07ad3_0_7"/>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04" name="Google Shape;104;g11940b07ad3_0_7"/>
          <p:cNvSpPr txBox="1"/>
          <p:nvPr/>
        </p:nvSpPr>
        <p:spPr>
          <a:xfrm>
            <a:off x="288805" y="1111657"/>
            <a:ext cx="11112000" cy="5141100"/>
          </a:xfrm>
          <a:prstGeom prst="rect">
            <a:avLst/>
          </a:prstGeom>
          <a:noFill/>
          <a:ln>
            <a:noFill/>
          </a:ln>
        </p:spPr>
        <p:txBody>
          <a:bodyPr anchorCtr="0" anchor="t" bIns="45700" lIns="91425" spcFirstLastPara="1" rIns="91425" wrap="square" tIns="45700">
            <a:spAutoFit/>
          </a:bodyPr>
          <a:lstStyle/>
          <a:p>
            <a:pPr indent="-214311" lvl="0" marL="214311" marR="0" rtl="0" algn="l">
              <a:lnSpc>
                <a:spcPct val="150000"/>
              </a:lnSpc>
              <a:spcBef>
                <a:spcPts val="0"/>
              </a:spcBef>
              <a:spcAft>
                <a:spcPts val="0"/>
              </a:spcAft>
              <a:buClr>
                <a:schemeClr val="dk1"/>
              </a:buClr>
              <a:buSzPts val="1600"/>
              <a:buFont typeface="Noto Sans Symbols"/>
              <a:buChar char="❖"/>
            </a:pPr>
            <a:r>
              <a:rPr b="1" i="1" lang="en-GB" sz="1600" u="none" cap="none" strike="noStrike">
                <a:solidFill>
                  <a:schemeClr val="dk1"/>
                </a:solidFill>
                <a:latin typeface="Arial"/>
                <a:ea typeface="Arial"/>
                <a:cs typeface="Arial"/>
                <a:sym typeface="Arial"/>
              </a:rPr>
              <a:t>The space value chain is evolving, with the traditional upstream driven technology push transitioning into a market demand pull </a:t>
            </a:r>
            <a:endParaRPr b="1" i="1" sz="1600" u="none" cap="none" strike="noStrike">
              <a:solidFill>
                <a:schemeClr val="dk1"/>
              </a:solidFill>
              <a:latin typeface="Arial"/>
              <a:ea typeface="Arial"/>
              <a:cs typeface="Arial"/>
              <a:sym typeface="Arial"/>
            </a:endParaRPr>
          </a:p>
          <a:p>
            <a:pPr indent="-214311" lvl="0" marL="214311" marR="0" rtl="0" algn="l">
              <a:lnSpc>
                <a:spcPct val="150000"/>
              </a:lnSpc>
              <a:spcBef>
                <a:spcPts val="0"/>
              </a:spcBef>
              <a:spcAft>
                <a:spcPts val="0"/>
              </a:spcAft>
              <a:buClr>
                <a:schemeClr val="dk1"/>
              </a:buClr>
              <a:buSzPts val="1600"/>
              <a:buFont typeface="Noto Sans Symbols"/>
              <a:buChar char="❖"/>
            </a:pPr>
            <a:r>
              <a:rPr b="1" i="1" lang="en-GB" sz="1600" u="none" cap="none" strike="noStrike">
                <a:solidFill>
                  <a:schemeClr val="dk1"/>
                </a:solidFill>
                <a:latin typeface="Arial"/>
                <a:ea typeface="Arial"/>
                <a:cs typeface="Arial"/>
                <a:sym typeface="Arial"/>
              </a:rPr>
              <a:t>Space has attracted an important number of actors in the past decades, with New Space and non-space companies entering the different streams of the value chain</a:t>
            </a:r>
            <a:endParaRPr b="1" i="1" sz="1600" u="none" cap="none" strike="noStrike">
              <a:solidFill>
                <a:schemeClr val="dk1"/>
              </a:solidFill>
              <a:latin typeface="Arial"/>
              <a:ea typeface="Arial"/>
              <a:cs typeface="Arial"/>
              <a:sym typeface="Arial"/>
            </a:endParaRPr>
          </a:p>
          <a:p>
            <a:pPr indent="-214311" lvl="0" marL="214311" marR="0" rtl="0" algn="l">
              <a:lnSpc>
                <a:spcPct val="150000"/>
              </a:lnSpc>
              <a:spcBef>
                <a:spcPts val="0"/>
              </a:spcBef>
              <a:spcAft>
                <a:spcPts val="0"/>
              </a:spcAft>
              <a:buClr>
                <a:schemeClr val="dk1"/>
              </a:buClr>
              <a:buSzPts val="1600"/>
              <a:buFont typeface="Arial"/>
              <a:buChar char="❖"/>
            </a:pPr>
            <a:r>
              <a:rPr b="1" i="1" lang="en-GB" sz="1600" u="none" cap="none" strike="noStrike">
                <a:solidFill>
                  <a:schemeClr val="dk1"/>
                </a:solidFill>
                <a:latin typeface="Arial"/>
                <a:ea typeface="Arial"/>
                <a:cs typeface="Arial"/>
                <a:sym typeface="Arial"/>
              </a:rPr>
              <a:t>Generally EO domain remains geared towards defence and security markets, but an increasing demand from a diversified pool of customers is leading a rapid evolution - with more supply from new entrants, and innovative delivery models for data and analytics to support situational awareness</a:t>
            </a:r>
            <a:endParaRPr b="1" i="1" sz="1600" u="none" cap="none" strike="noStrike">
              <a:solidFill>
                <a:schemeClr val="dk1"/>
              </a:solidFill>
              <a:latin typeface="Arial"/>
              <a:ea typeface="Arial"/>
              <a:cs typeface="Arial"/>
              <a:sym typeface="Arial"/>
            </a:endParaRPr>
          </a:p>
          <a:p>
            <a:pPr indent="-214311" lvl="0" marL="214311" marR="0" rtl="0" algn="l">
              <a:lnSpc>
                <a:spcPct val="150000"/>
              </a:lnSpc>
              <a:spcBef>
                <a:spcPts val="0"/>
              </a:spcBef>
              <a:spcAft>
                <a:spcPts val="0"/>
              </a:spcAft>
              <a:buClr>
                <a:schemeClr val="dk1"/>
              </a:buClr>
              <a:buSzPts val="1600"/>
              <a:buFont typeface="Arial"/>
              <a:buChar char="❖"/>
            </a:pPr>
            <a:r>
              <a:rPr b="1" i="1" lang="en-GB" sz="1600" u="none" cap="none" strike="noStrike">
                <a:solidFill>
                  <a:schemeClr val="dk1"/>
                </a:solidFill>
                <a:latin typeface="Arial"/>
                <a:ea typeface="Arial"/>
                <a:cs typeface="Arial"/>
                <a:sym typeface="Arial"/>
              </a:rPr>
              <a:t>Cloud computing is bypassing the need for hardware and software ownership, opening up the market to startups and allowing companies to provide ground stations as well as full turnkey solutions as a service (GSaaS concept - allows satellite operators to focus on the core of their business: data)</a:t>
            </a:r>
            <a:endParaRPr b="1" i="1" sz="1600" u="none" cap="none" strike="noStrike">
              <a:solidFill>
                <a:schemeClr val="dk1"/>
              </a:solidFill>
              <a:latin typeface="Arial"/>
              <a:ea typeface="Arial"/>
              <a:cs typeface="Arial"/>
              <a:sym typeface="Arial"/>
            </a:endParaRPr>
          </a:p>
          <a:p>
            <a:pPr indent="-214311" lvl="0" marL="214311" marR="0" rtl="0" algn="l">
              <a:lnSpc>
                <a:spcPct val="150000"/>
              </a:lnSpc>
              <a:spcBef>
                <a:spcPts val="0"/>
              </a:spcBef>
              <a:spcAft>
                <a:spcPts val="0"/>
              </a:spcAft>
              <a:buClr>
                <a:schemeClr val="dk1"/>
              </a:buClr>
              <a:buSzPts val="1600"/>
              <a:buFont typeface="Arial"/>
              <a:buChar char="❖"/>
            </a:pPr>
            <a:r>
              <a:rPr b="1" i="1" lang="en-GB" sz="1600" u="none" cap="none" strike="noStrike">
                <a:solidFill>
                  <a:schemeClr val="dk1"/>
                </a:solidFill>
                <a:latin typeface="Arial"/>
                <a:ea typeface="Arial"/>
                <a:cs typeface="Arial"/>
                <a:sym typeface="Arial"/>
              </a:rPr>
              <a:t> Machine learning is facilitating the extraction of actionable insights from large amounts of data, automation of repetitive processes, and extending the use of space-based applications to new markets</a:t>
            </a:r>
            <a:endParaRPr b="1" i="1"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1" i="1"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8" name="Shape 108"/>
        <p:cNvGrpSpPr/>
        <p:nvPr/>
      </p:nvGrpSpPr>
      <p:grpSpPr>
        <a:xfrm>
          <a:off x="0" y="0"/>
          <a:ext cx="0" cy="0"/>
          <a:chOff x="0" y="0"/>
          <a:chExt cx="0" cy="0"/>
        </a:xfrm>
      </p:grpSpPr>
      <p:sp>
        <p:nvSpPr>
          <p:cNvPr id="109" name="Google Shape;109;g11940b07ad3_0_26"/>
          <p:cNvSpPr txBox="1"/>
          <p:nvPr/>
        </p:nvSpPr>
        <p:spPr>
          <a:xfrm>
            <a:off x="94020" y="103248"/>
            <a:ext cx="8668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2900" u="none" cap="none" strike="noStrike">
                <a:solidFill>
                  <a:schemeClr val="lt1"/>
                </a:solidFill>
                <a:latin typeface="Arial"/>
                <a:ea typeface="Arial"/>
                <a:cs typeface="Arial"/>
                <a:sym typeface="Arial"/>
              </a:rPr>
              <a:t>Important trends supporting growth in EO data products &amp; services</a:t>
            </a:r>
            <a:endParaRPr b="0" i="0" sz="2800" u="none" cap="none" strike="noStrike">
              <a:solidFill>
                <a:srgbClr val="000000"/>
              </a:solidFill>
              <a:latin typeface="Arial"/>
              <a:ea typeface="Arial"/>
              <a:cs typeface="Arial"/>
              <a:sym typeface="Arial"/>
            </a:endParaRPr>
          </a:p>
        </p:txBody>
      </p:sp>
      <p:sp>
        <p:nvSpPr>
          <p:cNvPr id="110" name="Google Shape;110;g11940b07ad3_0_2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pic>
        <p:nvPicPr>
          <p:cNvPr id="111" name="Google Shape;111;g11940b07ad3_0_26"/>
          <p:cNvPicPr preferRelativeResize="0"/>
          <p:nvPr/>
        </p:nvPicPr>
        <p:blipFill rotWithShape="1">
          <a:blip r:embed="rId3">
            <a:alphaModFix/>
          </a:blip>
          <a:srcRect b="0" l="0" r="0" t="0"/>
          <a:stretch/>
        </p:blipFill>
        <p:spPr>
          <a:xfrm>
            <a:off x="895200" y="1033675"/>
            <a:ext cx="9247726" cy="5320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1e57bfadc4_0_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Arial"/>
                <a:ea typeface="Arial"/>
                <a:cs typeface="Arial"/>
                <a:sym typeface="Arial"/>
              </a:rPr>
              <a:t>Candidate measures in response</a:t>
            </a:r>
            <a:endParaRPr b="0" i="0" sz="1400" u="none" cap="none" strike="noStrike">
              <a:solidFill>
                <a:srgbClr val="000000"/>
              </a:solidFill>
              <a:latin typeface="Arial"/>
              <a:ea typeface="Arial"/>
              <a:cs typeface="Arial"/>
              <a:sym typeface="Arial"/>
            </a:endParaRPr>
          </a:p>
        </p:txBody>
      </p:sp>
      <p:sp>
        <p:nvSpPr>
          <p:cNvPr id="117" name="Google Shape;117;g11e57bfadc4_0_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18" name="Google Shape;118;g11e57bfadc4_0_0"/>
          <p:cNvSpPr txBox="1"/>
          <p:nvPr/>
        </p:nvSpPr>
        <p:spPr>
          <a:xfrm>
            <a:off x="229030" y="1299482"/>
            <a:ext cx="11112000" cy="58800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Arial"/>
              <a:buChar char="❖"/>
            </a:pPr>
            <a:r>
              <a:rPr b="1" i="1" lang="en-GB" sz="1600" u="none" cap="none" strike="noStrike">
                <a:solidFill>
                  <a:schemeClr val="dk1"/>
                </a:solidFill>
                <a:latin typeface="Arial"/>
                <a:ea typeface="Arial"/>
                <a:cs typeface="Arial"/>
                <a:sym typeface="Arial"/>
              </a:rPr>
              <a:t>Examples to leverage our long technical heritage:</a:t>
            </a:r>
            <a:endParaRPr b="1" i="1" sz="1600" u="none" cap="none" strike="noStrike">
              <a:solidFill>
                <a:schemeClr val="dk1"/>
              </a:solidFill>
              <a:latin typeface="Arial"/>
              <a:ea typeface="Arial"/>
              <a:cs typeface="Arial"/>
              <a:sym typeface="Arial"/>
            </a:endParaRPr>
          </a:p>
          <a:p>
            <a:pPr indent="-330200" lvl="0" marL="457200" marR="0" rtl="0" algn="l">
              <a:lnSpc>
                <a:spcPct val="150000"/>
              </a:lnSpc>
              <a:spcBef>
                <a:spcPts val="0"/>
              </a:spcBef>
              <a:spcAft>
                <a:spcPts val="0"/>
              </a:spcAft>
              <a:buClr>
                <a:schemeClr val="dk1"/>
              </a:buClr>
              <a:buSzPts val="1600"/>
              <a:buFont typeface="Arial"/>
              <a:buAutoNum type="arabicPeriod"/>
            </a:pPr>
            <a:r>
              <a:rPr b="1" i="1" lang="en-GB" sz="1600" u="none" cap="none" strike="noStrike">
                <a:solidFill>
                  <a:schemeClr val="dk1"/>
                </a:solidFill>
                <a:latin typeface="Arial"/>
                <a:ea typeface="Arial"/>
                <a:cs typeface="Arial"/>
                <a:sym typeface="Arial"/>
              </a:rPr>
              <a:t>CEOS has spent decades investing in data standards for interoperability, ARD, catalogues etc. If we anticipate an explosion in diversity of datastreams and sources, including through space agency data buys, is NOW not the time to seek uptake of those standards?</a:t>
            </a:r>
            <a:endParaRPr b="1"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Arial"/>
              <a:buChar char="❖"/>
            </a:pPr>
            <a:r>
              <a:rPr b="0" i="1" lang="en-GB" sz="1600" u="none" cap="none" strike="noStrike">
                <a:solidFill>
                  <a:schemeClr val="dk1"/>
                </a:solidFill>
                <a:latin typeface="Arial"/>
                <a:ea typeface="Arial"/>
                <a:cs typeface="Arial"/>
                <a:sym typeface="Arial"/>
              </a:rPr>
              <a:t>For maximum benefit across the whole sector</a:t>
            </a:r>
            <a:endParaRPr b="0"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Arial"/>
              <a:buChar char="❖"/>
            </a:pPr>
            <a:r>
              <a:rPr b="0" i="1" lang="en-GB" sz="1600" u="none" cap="none" strike="noStrike">
                <a:solidFill>
                  <a:schemeClr val="dk1"/>
                </a:solidFill>
                <a:latin typeface="Arial"/>
                <a:ea typeface="Arial"/>
                <a:cs typeface="Arial"/>
                <a:sym typeface="Arial"/>
              </a:rPr>
              <a:t>To allow public EO programmes to be bigger than the sum of their parts</a:t>
            </a:r>
            <a:endParaRPr b="0"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Arial"/>
              <a:buChar char="❖"/>
            </a:pPr>
            <a:r>
              <a:rPr b="0" i="1" lang="en-GB" sz="1600" u="none" cap="none" strike="noStrike">
                <a:solidFill>
                  <a:schemeClr val="dk1"/>
                </a:solidFill>
                <a:latin typeface="Arial"/>
                <a:ea typeface="Arial"/>
                <a:cs typeface="Arial"/>
                <a:sym typeface="Arial"/>
              </a:rPr>
              <a:t>Ensure all our good work is not lost in the noise of a rapidly expanded sector</a:t>
            </a:r>
            <a:endParaRPr b="0" i="1" sz="1600" u="none" cap="none" strike="noStrike">
              <a:solidFill>
                <a:schemeClr val="dk1"/>
              </a:solidFill>
              <a:latin typeface="Arial"/>
              <a:ea typeface="Arial"/>
              <a:cs typeface="Arial"/>
              <a:sym typeface="Arial"/>
            </a:endParaRPr>
          </a:p>
          <a:p>
            <a:pPr indent="0" lvl="0" marL="914400" marR="0" rtl="0" algn="l">
              <a:lnSpc>
                <a:spcPct val="150000"/>
              </a:lnSpc>
              <a:spcBef>
                <a:spcPts val="0"/>
              </a:spcBef>
              <a:spcAft>
                <a:spcPts val="0"/>
              </a:spcAft>
              <a:buNone/>
            </a:pPr>
            <a:r>
              <a:t/>
            </a:r>
            <a:endParaRPr i="1" sz="1600">
              <a:solidFill>
                <a:schemeClr val="dk1"/>
              </a:solidFill>
            </a:endParaRPr>
          </a:p>
          <a:p>
            <a:pPr indent="-330200" lvl="0" marL="457200" marR="0" rtl="0" algn="l">
              <a:lnSpc>
                <a:spcPct val="150000"/>
              </a:lnSpc>
              <a:spcBef>
                <a:spcPts val="0"/>
              </a:spcBef>
              <a:spcAft>
                <a:spcPts val="0"/>
              </a:spcAft>
              <a:buClr>
                <a:schemeClr val="dk1"/>
              </a:buClr>
              <a:buSzPts val="1600"/>
              <a:buFont typeface="Arial"/>
              <a:buAutoNum type="arabicPeriod"/>
            </a:pPr>
            <a:r>
              <a:rPr b="1" i="1" lang="en-GB" sz="1600" u="none" cap="none" strike="noStrike">
                <a:solidFill>
                  <a:schemeClr val="dk1"/>
                </a:solidFill>
                <a:latin typeface="Arial"/>
                <a:ea typeface="Arial"/>
                <a:cs typeface="Arial"/>
                <a:sym typeface="Arial"/>
              </a:rPr>
              <a:t>Likewise we have huge investment by CEOS agencies in legacy infrastructure for cal-val</a:t>
            </a:r>
            <a:endParaRPr b="1"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Arial"/>
              <a:buChar char="❖"/>
            </a:pPr>
            <a:r>
              <a:rPr b="0" i="1" lang="en-GB" sz="1600" u="none" cap="none" strike="noStrike">
                <a:solidFill>
                  <a:schemeClr val="dk1"/>
                </a:solidFill>
                <a:latin typeface="Arial"/>
                <a:ea typeface="Arial"/>
                <a:cs typeface="Arial"/>
                <a:sym typeface="Arial"/>
              </a:rPr>
              <a:t>Supporting easier access and application of the legacy infrastructure for New Space would increase utility and value of the commercial data</a:t>
            </a:r>
            <a:endParaRPr b="0" i="1"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t/>
            </a:r>
            <a:endParaRPr b="0" i="1" sz="1600" u="none" cap="none" strike="noStrike">
              <a:solidFill>
                <a:schemeClr val="dk1"/>
              </a:solidFill>
              <a:latin typeface="Arial"/>
              <a:ea typeface="Arial"/>
              <a:cs typeface="Arial"/>
              <a:sym typeface="Arial"/>
            </a:endParaRPr>
          </a:p>
          <a:p>
            <a:pPr indent="-330200" lvl="0" marL="457200" marR="0" rtl="0" algn="l">
              <a:lnSpc>
                <a:spcPct val="150000"/>
              </a:lnSpc>
              <a:spcBef>
                <a:spcPts val="0"/>
              </a:spcBef>
              <a:spcAft>
                <a:spcPts val="0"/>
              </a:spcAft>
              <a:buClr>
                <a:schemeClr val="dk1"/>
              </a:buClr>
              <a:buSzPts val="1600"/>
              <a:buFont typeface="Arial"/>
              <a:buAutoNum type="arabicPeriod"/>
            </a:pPr>
            <a:r>
              <a:rPr b="1" i="1" lang="en-GB" sz="1600" u="none" cap="none" strike="noStrike">
                <a:solidFill>
                  <a:schemeClr val="dk1"/>
                </a:solidFill>
                <a:latin typeface="Arial"/>
                <a:ea typeface="Arial"/>
                <a:cs typeface="Arial"/>
                <a:sym typeface="Arial"/>
              </a:rPr>
              <a:t>SITSAT (SI Traceability Satellites) efforts by ESA/UK (TRUTHS), NASA (CLARREO), GA (SCR)</a:t>
            </a:r>
            <a:endParaRPr b="1" i="1"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1" i="1"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1" i="1"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19986c105a_0_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Arial"/>
                <a:ea typeface="Arial"/>
                <a:cs typeface="Arial"/>
                <a:sym typeface="Arial"/>
              </a:rPr>
              <a:t>Candidate measures in response</a:t>
            </a:r>
            <a:endParaRPr b="0" i="0" sz="1400" u="none" cap="none" strike="noStrike">
              <a:solidFill>
                <a:srgbClr val="000000"/>
              </a:solidFill>
              <a:latin typeface="Arial"/>
              <a:ea typeface="Arial"/>
              <a:cs typeface="Arial"/>
              <a:sym typeface="Arial"/>
            </a:endParaRPr>
          </a:p>
        </p:txBody>
      </p:sp>
      <p:sp>
        <p:nvSpPr>
          <p:cNvPr id="124" name="Google Shape;124;g119986c105a_0_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25" name="Google Shape;125;g119986c105a_0_0"/>
          <p:cNvSpPr txBox="1"/>
          <p:nvPr/>
        </p:nvSpPr>
        <p:spPr>
          <a:xfrm>
            <a:off x="229030" y="1299482"/>
            <a:ext cx="11112000" cy="58800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50000"/>
              </a:lnSpc>
              <a:spcBef>
                <a:spcPts val="0"/>
              </a:spcBef>
              <a:spcAft>
                <a:spcPts val="0"/>
              </a:spcAft>
              <a:buClr>
                <a:schemeClr val="dk1"/>
              </a:buClr>
              <a:buSzPts val="1600"/>
              <a:buFont typeface="Arial"/>
              <a:buChar char="●"/>
            </a:pPr>
            <a:r>
              <a:rPr b="1" i="1" lang="en-GB" sz="1600">
                <a:solidFill>
                  <a:schemeClr val="dk1"/>
                </a:solidFill>
              </a:rPr>
              <a:t>Open Source Toolkit for Cal-Val</a:t>
            </a:r>
            <a:endParaRPr b="1"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Arial"/>
              <a:buChar char="❖"/>
            </a:pPr>
            <a:r>
              <a:rPr i="1" lang="en-GB" sz="1600">
                <a:solidFill>
                  <a:schemeClr val="dk1"/>
                </a:solidFill>
              </a:rPr>
              <a:t>Identified multiple CEOS agencies with expressed interest (NPL-UK, ESA, GA..)</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A number of current and planned initiatives</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A natural role for WGCV to support this ambition</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Supporting New Space, leveraging space agency investment and know-how</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Could support schemes aimed at Data Integrity and Accreditation</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Simplify access to cal-val and improve utility of New Space missions</a:t>
            </a:r>
            <a:endParaRPr i="1" sz="1600">
              <a:solidFill>
                <a:schemeClr val="dk1"/>
              </a:solidFill>
            </a:endParaRPr>
          </a:p>
          <a:p>
            <a:pPr indent="0" lvl="0" marL="914400" marR="0" rtl="0" algn="l">
              <a:lnSpc>
                <a:spcPct val="150000"/>
              </a:lnSpc>
              <a:spcBef>
                <a:spcPts val="0"/>
              </a:spcBef>
              <a:spcAft>
                <a:spcPts val="0"/>
              </a:spcAft>
              <a:buNone/>
            </a:pPr>
            <a:r>
              <a:t/>
            </a:r>
            <a:endParaRPr i="1" sz="1600">
              <a:solidFill>
                <a:schemeClr val="dk1"/>
              </a:solidFill>
            </a:endParaRPr>
          </a:p>
          <a:p>
            <a:pPr indent="-330200" lvl="0" marL="457200" marR="0" rtl="0" algn="l">
              <a:lnSpc>
                <a:spcPct val="150000"/>
              </a:lnSpc>
              <a:spcBef>
                <a:spcPts val="0"/>
              </a:spcBef>
              <a:spcAft>
                <a:spcPts val="0"/>
              </a:spcAft>
              <a:buClr>
                <a:schemeClr val="dk1"/>
              </a:buClr>
              <a:buSzPts val="1600"/>
              <a:buFont typeface="Arial"/>
              <a:buChar char="●"/>
            </a:pPr>
            <a:r>
              <a:rPr b="1" i="1" lang="en-GB" sz="1600">
                <a:solidFill>
                  <a:schemeClr val="dk1"/>
                </a:solidFill>
              </a:rPr>
              <a:t>Welcome feedback and suggestions from WGCV experts</a:t>
            </a:r>
            <a:endParaRPr b="1"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Arial"/>
              <a:buChar char="❖"/>
            </a:pPr>
            <a:r>
              <a:rPr i="1" lang="en-GB" sz="1600">
                <a:solidFill>
                  <a:schemeClr val="dk1"/>
                </a:solidFill>
              </a:rPr>
              <a:t>Relevant experience</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Recommendations on approach</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Whether a topic for WGCV to follow</a:t>
            </a:r>
            <a:endParaRPr i="1" sz="1600">
              <a:solidFill>
                <a:schemeClr val="dk1"/>
              </a:solidFill>
            </a:endParaRPr>
          </a:p>
          <a:p>
            <a:pPr indent="0" lvl="0" marL="457200" marR="0" rtl="0" algn="l">
              <a:lnSpc>
                <a:spcPct val="150000"/>
              </a:lnSpc>
              <a:spcBef>
                <a:spcPts val="0"/>
              </a:spcBef>
              <a:spcAft>
                <a:spcPts val="0"/>
              </a:spcAft>
              <a:buNone/>
            </a:pPr>
            <a:r>
              <a:t/>
            </a:r>
            <a:endParaRPr b="1" i="1"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1" i="1"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1" i="1" sz="16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2021-10-07T09:33:41Z</dcterms:created>
  <dc:creator>Elizabeth Marion Rose</dc:creator>
</cp:coreProperties>
</file>