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0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on Rose" initials="EMR" lastIdx="1" clrIdx="0">
    <p:extLst>
      <p:ext uri="{19B8F6BF-5375-455C-9EA6-DF929625EA0E}">
        <p15:presenceInfo xmlns:p15="http://schemas.microsoft.com/office/powerpoint/2012/main" userId="Elizabeth Marion Ro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10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4AD8E1C4-9A15-4764-86FE-E1C0275FBC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C5250A59-E31B-4002-83F5-2CA0F10DD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 flipV="1">
            <a:off x="2824280" y="4824248"/>
            <a:ext cx="5391556" cy="2038097"/>
          </a:xfrm>
          <a:prstGeom prst="rect">
            <a:avLst/>
          </a:prstGeom>
        </p:spPr>
      </p:pic>
      <p:pic>
        <p:nvPicPr>
          <p:cNvPr id="19" name="Picture 18" descr="A picture containing nature&#10;&#10;Description automatically generated">
            <a:extLst>
              <a:ext uri="{FF2B5EF4-FFF2-40B4-BE49-F238E27FC236}">
                <a16:creationId xmlns="" xmlns:a16="http://schemas.microsoft.com/office/drawing/2014/main" id="{9A5D0622-33ED-4EB7-96FB-4585BC471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</p:spPr>
      </p:pic>
      <p:sp>
        <p:nvSpPr>
          <p:cNvPr id="20" name="Hexagon 3">
            <a:extLst>
              <a:ext uri="{FF2B5EF4-FFF2-40B4-BE49-F238E27FC236}">
                <a16:creationId xmlns="" xmlns:a16="http://schemas.microsoft.com/office/drawing/2014/main" id="{6D2DF6DF-5332-4778-ABD2-C77C32E47F0B}"/>
              </a:ext>
            </a:extLst>
          </p:cNvPr>
          <p:cNvSpPr/>
          <p:nvPr userDrawn="1"/>
        </p:nvSpPr>
        <p:spPr>
          <a:xfrm rot="10800000" flipV="1">
            <a:off x="5456394" y="1968439"/>
            <a:ext cx="6751471" cy="4901119"/>
          </a:xfrm>
          <a:custGeom>
            <a:avLst/>
            <a:gdLst>
              <a:gd name="connsiteX0" fmla="*/ 0 w 6765758"/>
              <a:gd name="connsiteY0" fmla="*/ 4848732 h 4848732"/>
              <a:gd name="connsiteX1" fmla="*/ 0 w 6765758"/>
              <a:gd name="connsiteY1" fmla="*/ 0 h 4848732"/>
              <a:gd name="connsiteX2" fmla="*/ 6765758 w 6765758"/>
              <a:gd name="connsiteY2" fmla="*/ 4848732 h 4848732"/>
              <a:gd name="connsiteX3" fmla="*/ 0 w 6765758"/>
              <a:gd name="connsiteY3" fmla="*/ 4848732 h 4848732"/>
              <a:gd name="connsiteX0" fmla="*/ 0 w 6765758"/>
              <a:gd name="connsiteY0" fmla="*/ 4941601 h 4941601"/>
              <a:gd name="connsiteX1" fmla="*/ 0 w 6765758"/>
              <a:gd name="connsiteY1" fmla="*/ 0 h 4941601"/>
              <a:gd name="connsiteX2" fmla="*/ 6765758 w 6765758"/>
              <a:gd name="connsiteY2" fmla="*/ 4941601 h 4941601"/>
              <a:gd name="connsiteX3" fmla="*/ 0 w 6765758"/>
              <a:gd name="connsiteY3" fmla="*/ 4941601 h 4941601"/>
              <a:gd name="connsiteX0" fmla="*/ 0 w 6765758"/>
              <a:gd name="connsiteY0" fmla="*/ 4920169 h 4920169"/>
              <a:gd name="connsiteX1" fmla="*/ 2381 w 6765758"/>
              <a:gd name="connsiteY1" fmla="*/ 0 h 4920169"/>
              <a:gd name="connsiteX2" fmla="*/ 6765758 w 6765758"/>
              <a:gd name="connsiteY2" fmla="*/ 4920169 h 4920169"/>
              <a:gd name="connsiteX3" fmla="*/ 0 w 6765758"/>
              <a:gd name="connsiteY3" fmla="*/ 4920169 h 4920169"/>
              <a:gd name="connsiteX0" fmla="*/ 0 w 6751470"/>
              <a:gd name="connsiteY0" fmla="*/ 4920169 h 4920169"/>
              <a:gd name="connsiteX1" fmla="*/ 2381 w 6751470"/>
              <a:gd name="connsiteY1" fmla="*/ 0 h 4920169"/>
              <a:gd name="connsiteX2" fmla="*/ 6751470 w 6751470"/>
              <a:gd name="connsiteY2" fmla="*/ 4901119 h 4920169"/>
              <a:gd name="connsiteX3" fmla="*/ 0 w 6751470"/>
              <a:gd name="connsiteY3" fmla="*/ 4920169 h 4920169"/>
              <a:gd name="connsiteX0" fmla="*/ 26211 w 6749106"/>
              <a:gd name="connsiteY0" fmla="*/ 4891594 h 4901119"/>
              <a:gd name="connsiteX1" fmla="*/ 17 w 6749106"/>
              <a:gd name="connsiteY1" fmla="*/ 0 h 4901119"/>
              <a:gd name="connsiteX2" fmla="*/ 6749106 w 6749106"/>
              <a:gd name="connsiteY2" fmla="*/ 4901119 h 4901119"/>
              <a:gd name="connsiteX3" fmla="*/ 26211 w 6749106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0 w 6756233"/>
              <a:gd name="connsiteY0" fmla="*/ 4877306 h 4901119"/>
              <a:gd name="connsiteX1" fmla="*/ 7144 w 6756233"/>
              <a:gd name="connsiteY1" fmla="*/ 0 h 4901119"/>
              <a:gd name="connsiteX2" fmla="*/ 6756233 w 6756233"/>
              <a:gd name="connsiteY2" fmla="*/ 4901119 h 4901119"/>
              <a:gd name="connsiteX3" fmla="*/ 0 w 6756233"/>
              <a:gd name="connsiteY3" fmla="*/ 4877306 h 4901119"/>
              <a:gd name="connsiteX0" fmla="*/ 2487 w 6749195"/>
              <a:gd name="connsiteY0" fmla="*/ 4896356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6356 h 4901119"/>
              <a:gd name="connsiteX0" fmla="*/ 2487 w 6749195"/>
              <a:gd name="connsiteY0" fmla="*/ 4898738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8738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1471" h="4901119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Hexagon 3">
            <a:extLst>
              <a:ext uri="{FF2B5EF4-FFF2-40B4-BE49-F238E27FC236}">
                <a16:creationId xmlns="" xmlns:a16="http://schemas.microsoft.com/office/drawing/2014/main" id="{ED1323B1-25AD-4D68-9935-331D79B300CE}"/>
              </a:ext>
            </a:extLst>
          </p:cNvPr>
          <p:cNvSpPr/>
          <p:nvPr userDrawn="1"/>
        </p:nvSpPr>
        <p:spPr>
          <a:xfrm flipH="1">
            <a:off x="-4784" y="-14542"/>
            <a:ext cx="12199164" cy="6874921"/>
          </a:xfrm>
          <a:custGeom>
            <a:avLst/>
            <a:gdLst>
              <a:gd name="connsiteX0" fmla="*/ 0 w 12192000"/>
              <a:gd name="connsiteY0" fmla="*/ 3429000 h 6858000"/>
              <a:gd name="connsiteX1" fmla="*/ 1714500 w 12192000"/>
              <a:gd name="connsiteY1" fmla="*/ 2 h 6858000"/>
              <a:gd name="connsiteX2" fmla="*/ 10477500 w 12192000"/>
              <a:gd name="connsiteY2" fmla="*/ 2 h 6858000"/>
              <a:gd name="connsiteX3" fmla="*/ 12192000 w 12192000"/>
              <a:gd name="connsiteY3" fmla="*/ 3429000 h 6858000"/>
              <a:gd name="connsiteX4" fmla="*/ 10477500 w 12192000"/>
              <a:gd name="connsiteY4" fmla="*/ 6857998 h 6858000"/>
              <a:gd name="connsiteX5" fmla="*/ 1714500 w 12192000"/>
              <a:gd name="connsiteY5" fmla="*/ 6857998 h 6858000"/>
              <a:gd name="connsiteX6" fmla="*/ 0 w 12192000"/>
              <a:gd name="connsiteY6" fmla="*/ 3429000 h 6858000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0483516 w 12198016"/>
              <a:gd name="connsiteY2" fmla="*/ 12032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2179968 w 12198016"/>
              <a:gd name="connsiteY4" fmla="*/ 6845965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6016 w 12198016"/>
              <a:gd name="connsiteY6" fmla="*/ 3441030 h 6857997"/>
              <a:gd name="connsiteX0" fmla="*/ 266 w 12204298"/>
              <a:gd name="connsiteY0" fmla="*/ 2045367 h 6857997"/>
              <a:gd name="connsiteX1" fmla="*/ 6282 w 12204298"/>
              <a:gd name="connsiteY1" fmla="*/ 0 h 6857997"/>
              <a:gd name="connsiteX2" fmla="*/ 12198282 w 12204298"/>
              <a:gd name="connsiteY2" fmla="*/ 24063 h 6857997"/>
              <a:gd name="connsiteX3" fmla="*/ 12204298 w 12204298"/>
              <a:gd name="connsiteY3" fmla="*/ 3441030 h 6857997"/>
              <a:gd name="connsiteX4" fmla="*/ 12186250 w 12204298"/>
              <a:gd name="connsiteY4" fmla="*/ 6845965 h 6857997"/>
              <a:gd name="connsiteX5" fmla="*/ 7128976 w 12204298"/>
              <a:gd name="connsiteY5" fmla="*/ 6857997 h 6857997"/>
              <a:gd name="connsiteX6" fmla="*/ 266 w 12204298"/>
              <a:gd name="connsiteY6" fmla="*/ 2045367 h 6857997"/>
              <a:gd name="connsiteX0" fmla="*/ 980573 w 12198016"/>
              <a:gd name="connsiteY0" fmla="*/ 1792704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980573 w 12198016"/>
              <a:gd name="connsiteY6" fmla="*/ 1792704 h 6857997"/>
              <a:gd name="connsiteX0" fmla="*/ 266 w 12204299"/>
              <a:gd name="connsiteY0" fmla="*/ 1840831 h 6857997"/>
              <a:gd name="connsiteX1" fmla="*/ 6283 w 12204299"/>
              <a:gd name="connsiteY1" fmla="*/ 0 h 6857997"/>
              <a:gd name="connsiteX2" fmla="*/ 12198283 w 12204299"/>
              <a:gd name="connsiteY2" fmla="*/ 24063 h 6857997"/>
              <a:gd name="connsiteX3" fmla="*/ 12204299 w 12204299"/>
              <a:gd name="connsiteY3" fmla="*/ 3441030 h 6857997"/>
              <a:gd name="connsiteX4" fmla="*/ 12186251 w 12204299"/>
              <a:gd name="connsiteY4" fmla="*/ 6845965 h 6857997"/>
              <a:gd name="connsiteX5" fmla="*/ 7128977 w 12204299"/>
              <a:gd name="connsiteY5" fmla="*/ 6857997 h 6857997"/>
              <a:gd name="connsiteX6" fmla="*/ 266 w 12204299"/>
              <a:gd name="connsiteY6" fmla="*/ 1840831 h 6857997"/>
              <a:gd name="connsiteX0" fmla="*/ 7122694 w 12198016"/>
              <a:gd name="connsiteY0" fmla="*/ 6857997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0" fmla="*/ 4818648 w 12198016"/>
              <a:gd name="connsiteY0" fmla="*/ 6870031 h 6870031"/>
              <a:gd name="connsiteX1" fmla="*/ 0 w 12198016"/>
              <a:gd name="connsiteY1" fmla="*/ 0 h 6870031"/>
              <a:gd name="connsiteX2" fmla="*/ 12192000 w 12198016"/>
              <a:gd name="connsiteY2" fmla="*/ 24063 h 6870031"/>
              <a:gd name="connsiteX3" fmla="*/ 12198016 w 12198016"/>
              <a:gd name="connsiteY3" fmla="*/ 3441030 h 6870031"/>
              <a:gd name="connsiteX4" fmla="*/ 12179968 w 12198016"/>
              <a:gd name="connsiteY4" fmla="*/ 6845965 h 6870031"/>
              <a:gd name="connsiteX5" fmla="*/ 4818648 w 12198016"/>
              <a:gd name="connsiteY5" fmla="*/ 6870031 h 6870031"/>
              <a:gd name="connsiteX0" fmla="*/ 2713121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2713121 w 10092489"/>
              <a:gd name="connsiteY5" fmla="*/ 6870031 h 6870031"/>
              <a:gd name="connsiteX0" fmla="*/ 3230479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3230479 w 10092489"/>
              <a:gd name="connsiteY5" fmla="*/ 6870031 h 6870031"/>
              <a:gd name="connsiteX0" fmla="*/ 5526973 w 12388983"/>
              <a:gd name="connsiteY0" fmla="*/ 6870031 h 6870031"/>
              <a:gd name="connsiteX1" fmla="*/ 0 w 12388983"/>
              <a:gd name="connsiteY1" fmla="*/ 0 h 6870031"/>
              <a:gd name="connsiteX2" fmla="*/ 12382967 w 12388983"/>
              <a:gd name="connsiteY2" fmla="*/ 24063 h 6870031"/>
              <a:gd name="connsiteX3" fmla="*/ 12388983 w 12388983"/>
              <a:gd name="connsiteY3" fmla="*/ 3441030 h 6870031"/>
              <a:gd name="connsiteX4" fmla="*/ 12370935 w 12388983"/>
              <a:gd name="connsiteY4" fmla="*/ 6845965 h 6870031"/>
              <a:gd name="connsiteX5" fmla="*/ 5526973 w 12388983"/>
              <a:gd name="connsiteY5" fmla="*/ 6870031 h 6870031"/>
              <a:gd name="connsiteX0" fmla="*/ 7840359 w 14702369"/>
              <a:gd name="connsiteY0" fmla="*/ 6845968 h 6845968"/>
              <a:gd name="connsiteX1" fmla="*/ 0 w 14702369"/>
              <a:gd name="connsiteY1" fmla="*/ 0 h 6845968"/>
              <a:gd name="connsiteX2" fmla="*/ 14696353 w 14702369"/>
              <a:gd name="connsiteY2" fmla="*/ 0 h 6845968"/>
              <a:gd name="connsiteX3" fmla="*/ 14702369 w 14702369"/>
              <a:gd name="connsiteY3" fmla="*/ 3416967 h 6845968"/>
              <a:gd name="connsiteX4" fmla="*/ 14684321 w 14702369"/>
              <a:gd name="connsiteY4" fmla="*/ 6821902 h 6845968"/>
              <a:gd name="connsiteX5" fmla="*/ 7840359 w 14702369"/>
              <a:gd name="connsiteY5" fmla="*/ 6845968 h 6845968"/>
              <a:gd name="connsiteX0" fmla="*/ 11914246 w 14702369"/>
              <a:gd name="connsiteY0" fmla="*/ 6821904 h 6821904"/>
              <a:gd name="connsiteX1" fmla="*/ 0 w 14702369"/>
              <a:gd name="connsiteY1" fmla="*/ 0 h 6821904"/>
              <a:gd name="connsiteX2" fmla="*/ 14696353 w 14702369"/>
              <a:gd name="connsiteY2" fmla="*/ 0 h 6821904"/>
              <a:gd name="connsiteX3" fmla="*/ 14702369 w 14702369"/>
              <a:gd name="connsiteY3" fmla="*/ 3416967 h 6821904"/>
              <a:gd name="connsiteX4" fmla="*/ 14684321 w 14702369"/>
              <a:gd name="connsiteY4" fmla="*/ 6821902 h 6821904"/>
              <a:gd name="connsiteX5" fmla="*/ 11914246 w 14702369"/>
              <a:gd name="connsiteY5" fmla="*/ 6821904 h 6821904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84321 w 14702369"/>
              <a:gd name="connsiteY4" fmla="*/ 6821902 h 6833935"/>
              <a:gd name="connsiteX5" fmla="*/ 11303164 w 14702369"/>
              <a:gd name="connsiteY5" fmla="*/ 6833935 h 6833935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98869 w 14702369"/>
              <a:gd name="connsiteY4" fmla="*/ 6833934 h 6833935"/>
              <a:gd name="connsiteX5" fmla="*/ 11303164 w 14702369"/>
              <a:gd name="connsiteY5" fmla="*/ 6833935 h 6833935"/>
              <a:gd name="connsiteX0" fmla="*/ 11356917 w 14756122"/>
              <a:gd name="connsiteY0" fmla="*/ 6833935 h 6833935"/>
              <a:gd name="connsiteX1" fmla="*/ 0 w 14756122"/>
              <a:gd name="connsiteY1" fmla="*/ 12611 h 6833935"/>
              <a:gd name="connsiteX2" fmla="*/ 14750106 w 14756122"/>
              <a:gd name="connsiteY2" fmla="*/ 0 h 6833935"/>
              <a:gd name="connsiteX3" fmla="*/ 14756122 w 14756122"/>
              <a:gd name="connsiteY3" fmla="*/ 3416967 h 6833935"/>
              <a:gd name="connsiteX4" fmla="*/ 14752622 w 14756122"/>
              <a:gd name="connsiteY4" fmla="*/ 6833934 h 6833935"/>
              <a:gd name="connsiteX5" fmla="*/ 11356917 w 14756122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2622 w 14761910"/>
              <a:gd name="connsiteY4" fmla="*/ 6833934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8385 w 14761910"/>
              <a:gd name="connsiteY4" fmla="*/ 6829198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6301"/>
              <a:gd name="connsiteX1" fmla="*/ 0 w 14761910"/>
              <a:gd name="connsiteY1" fmla="*/ 12611 h 6836301"/>
              <a:gd name="connsiteX2" fmla="*/ 14761631 w 14761910"/>
              <a:gd name="connsiteY2" fmla="*/ 0 h 6836301"/>
              <a:gd name="connsiteX3" fmla="*/ 14756122 w 14761910"/>
              <a:gd name="connsiteY3" fmla="*/ 3416967 h 6836301"/>
              <a:gd name="connsiteX4" fmla="*/ 14758385 w 14761910"/>
              <a:gd name="connsiteY4" fmla="*/ 6836301 h 6836301"/>
              <a:gd name="connsiteX5" fmla="*/ 11356917 w 14761910"/>
              <a:gd name="connsiteY5" fmla="*/ 6833935 h 683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1910" h="6836301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E7A6DEE9-0B4F-409A-B59F-325723A101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431" y="5311498"/>
            <a:ext cx="2738896" cy="150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E0B31207-9C3D-4B5C-B57B-2FE4DBE21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82" t="2399" r="8554" b="-8774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735335CF-157D-43AA-8855-D3BF724DF9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017" t="36082" r="11355" b="674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</p:spPr>
      </p:pic>
      <p:sp>
        <p:nvSpPr>
          <p:cNvPr id="11" name="Title 15">
            <a:extLst>
              <a:ext uri="{FF2B5EF4-FFF2-40B4-BE49-F238E27FC236}">
                <a16:creationId xmlns="" xmlns:a16="http://schemas.microsoft.com/office/drawing/2014/main" id="{6D87AD77-E89F-4705-AA0A-8032DAD1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1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C6441F9-A2B1-4BFB-87F7-B505A10AE26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08A801E7-BC54-4FD1-B398-A5A22D7A9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355B944D-04FC-4DF5-9BF7-3BCE88FF1F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ED524ECA-AF0A-4822-81E8-1224A9767F2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EB5CD593-1634-4207-94B8-040A8F75CE1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D57198A-4F93-4BB0-B3E6-6EC9C206038D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‹Nº›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6D052B9-215F-4A65-B5BF-D9EA0B79D5DB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329B9A96-3603-43F8-A8A8-E7ECA8F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>
            <a:extLst>
              <a:ext uri="{FF2B5EF4-FFF2-40B4-BE49-F238E27FC236}">
                <a16:creationId xmlns="" xmlns:a16="http://schemas.microsoft.com/office/drawing/2014/main" id="{D23802C6-2AE7-4143-9A89-2B465AD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93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8ED4F45A-79C4-451D-B770-5D9EB63F4CE9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D750AF94-A7F3-4BBE-BA31-C4E95B643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B9F3D092-5D49-4AFB-AF3E-73F362AFFC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71A52C8-AC58-4F93-9B83-CF6340B35704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9F8C269A-31A7-4C30-A379-B1AF6E6AC07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3DDE49C7-19A1-444C-9825-1EA2A4CF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63544BA0-E96C-45E5-845D-0572CB6E19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6FA363F-DA93-49E9-B2AA-8F807FE83C45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‹Nº›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5" name="Title 15">
            <a:extLst>
              <a:ext uri="{FF2B5EF4-FFF2-40B4-BE49-F238E27FC236}">
                <a16:creationId xmlns="" xmlns:a16="http://schemas.microsoft.com/office/drawing/2014/main" id="{87570EC9-0DBC-4BD7-95AA-6C73B6CD9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47CA0F7-C63D-4300-8BAD-A29E1BDF3EF2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129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EE8A8A5-B83C-452F-9ACA-4A3279DC36AF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B9B4D16-20B9-4380-8EB6-9F8F7A812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DFE8BF3-E40B-493A-9AE5-A62B25D4F1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CACCEF1-20EC-4A52-A7A1-15EEEB87FBB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BE6BB852-D706-4A9C-8904-87AD81B3C355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C7E3A92-47B8-4167-85B4-4C55CAFC49AB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‹Nº›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itle 15">
            <a:extLst>
              <a:ext uri="{FF2B5EF4-FFF2-40B4-BE49-F238E27FC236}">
                <a16:creationId xmlns="" xmlns:a16="http://schemas.microsoft.com/office/drawing/2014/main" id="{80E5D011-DA18-4024-AF86-86894ACB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0933C90-27D3-4335-96E2-DF82191298C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129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3EBEE52-12B2-4089-AD9F-FE36914DD28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2D315F3E-F0DF-4865-AC4F-47E0A13B2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B6593D5-A5A7-4DB6-A71A-5D767C08A4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0C563EC-D185-47AB-844E-F7F56F0C487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2042A08C-D712-41B9-8B6D-63E085A5C203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71F12C-5B09-41F4-BF5A-B5105689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Arial" panose="020B0604020202020204" pitchFamily="34" charset="0"/>
              <a:buChar char="•"/>
              <a:defRPr sz="2000"/>
            </a:lvl4pPr>
            <a:lvl5pPr marL="2057400" indent="-2286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9D816F0-FF8F-4A31-8300-9ACA6B57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3C088C0-51B0-4546-B072-388AE9218637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‹Nº›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1" name="Title 15">
            <a:extLst>
              <a:ext uri="{FF2B5EF4-FFF2-40B4-BE49-F238E27FC236}">
                <a16:creationId xmlns="" xmlns:a16="http://schemas.microsoft.com/office/drawing/2014/main" id="{52871787-E01A-4060-A748-A06B3539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AB93411-C6A7-4058-A682-89D0693D66D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45898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BB3F54E-9A4B-4920-8D77-4695B8ABE8DC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A22C5D0-A59F-4D59-9AE0-98B49D48F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D83F94B4-13EA-4151-AFBF-F80C398EB19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C0AD3EB-C7FF-4C12-981F-BF2C7DE74266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4223A0C-8F12-4568-8E11-A3F2ECF21C84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ACB7B97-9416-452B-84EA-699E6AA4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6" y="175938"/>
            <a:ext cx="8530291" cy="3972645"/>
          </a:xfrm>
        </p:spPr>
        <p:txBody>
          <a:bodyPr/>
          <a:lstStyle/>
          <a:p>
            <a:r>
              <a:rPr lang="en-AU" dirty="0" smtClean="0"/>
              <a:t>WGCV Vice Chair Nomination </a:t>
            </a:r>
            <a:endParaRPr lang="en-AU" dirty="0"/>
          </a:p>
        </p:txBody>
      </p:sp>
      <p:sp>
        <p:nvSpPr>
          <p:cNvPr id="6" name="Shape 11">
            <a:extLst>
              <a:ext uri="{FF2B5EF4-FFF2-40B4-BE49-F238E27FC236}">
                <a16:creationId xmlns="" xmlns:a16="http://schemas.microsoft.com/office/drawing/2014/main" id="{75A0D59D-8C5C-48CF-A49D-9DE235F8CED6}"/>
              </a:ext>
            </a:extLst>
          </p:cNvPr>
          <p:cNvSpPr/>
          <p:nvPr/>
        </p:nvSpPr>
        <p:spPr>
          <a:xfrm>
            <a:off x="7191022" y="4407878"/>
            <a:ext cx="4832943" cy="2231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Matias Palomeque, CONAE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1.4 WGCV Vice Chair Nomination</a:t>
            </a:r>
            <a:endParaRPr lang="en-AU" sz="20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2022 CEOS WGCV-50 </a:t>
            </a:r>
            <a:endParaRPr sz="20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Virtual Meeting</a:t>
            </a:r>
            <a:endParaRPr sz="20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22-25 March 2022</a:t>
            </a:r>
            <a:endParaRPr sz="20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19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2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136293" y="1081110"/>
            <a:ext cx="117374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Cooperate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with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the access to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Cal/Val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reference data, protocols, knowledge and networks, to the Earth Observation community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Encourage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the revision and update of methodologies and protocols for Cal/Val and Quality Analysis for all types of satellite sensors devoted to Earth Observation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Promote the information sharing between CEOS Working Group on Calibration and Validation subgroups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Foster forums among end users for developing models to products generation as they need, and for implementing adequate validation techniques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for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bio-geophysical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parameters derived from EO satellite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systems.</a:t>
            </a:r>
            <a:endParaRPr lang="en-US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Promote the link and interaction among other CEOS Working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Groups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(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WG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Disasters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, WGISS,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WG Climate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, Virtual Constellations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, Ad Hoc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Teams, etc…).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Explore new engagements in order to increase and ensure more validation sites (e.g., for biomass)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Continue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and strengthen the current Cal/Val activities related to the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GEO</a:t>
            </a:r>
            <a:r>
              <a:rPr lang="en-GB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  <a:endParaRPr lang="en-GB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to do?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477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3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By promoting and carrying out technical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meetings.</a:t>
            </a:r>
            <a:endParaRPr lang="en-US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By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promoting the exchange of Cal/Val data and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knowledge.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By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fostering the technology transfer in Cal/Val issues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By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promoting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joint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Cal/Val activities between CEOS members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including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field campaigns.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By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promoting data interoperability tasks for information sharing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By </a:t>
            </a:r>
            <a:r>
              <a:rPr lang="en-GB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encouraging meetings with users </a:t>
            </a:r>
            <a:r>
              <a:rPr lang="en-GB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for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better understanding of high level products requirements. </a:t>
            </a:r>
            <a:endParaRPr lang="en-GB" dirty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to do it?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095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4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SAC-C Satellite: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MMRS (Multi-spectral Medium resolution camera):</a:t>
            </a:r>
            <a:endParaRPr lang="en-US" sz="24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D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esign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external calibration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methodologies.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I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mplementation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of field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campaigns.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J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oint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campaigns with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NASA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for the calibration of EO-1 and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SAC-C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sensor, having being both satellites part of the Morning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Constellation.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J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oint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campaigns with NASA for AVIRIS in Argentina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HSC(High sensitive camera):</a:t>
            </a:r>
            <a:endParaRPr lang="en-US" sz="24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Implementation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and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validation of ship detection models from HSC 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Camera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629134" cy="779002"/>
          </a:xfrm>
        </p:spPr>
        <p:txBody>
          <a:bodyPr/>
          <a:lstStyle/>
          <a:p>
            <a:r>
              <a:rPr lang="en-AU" dirty="0" smtClean="0"/>
              <a:t>CONAE </a:t>
            </a:r>
            <a:r>
              <a:rPr lang="en-AU" dirty="0" smtClean="0"/>
              <a:t>Experience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0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5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CONAE Experience</a:t>
            </a:r>
            <a:endParaRPr lang="en-AU" dirty="0"/>
          </a:p>
        </p:txBody>
      </p:sp>
      <p:sp>
        <p:nvSpPr>
          <p:cNvPr id="5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AQUARIUS/SAC-D Laboratory: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IR Camera:</a:t>
            </a:r>
            <a:endParaRPr lang="en-US" sz="24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Design, development and implementation of external calibration methodologies.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 Design, development and implementation of SST computation</a:t>
            </a: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MWR (Microwave radiometer):</a:t>
            </a:r>
            <a:endParaRPr lang="en-US" sz="24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Implementation of calibration methodologies</a:t>
            </a:r>
            <a:endParaRPr lang="en-US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 smtClean="0">
              <a:solidFill>
                <a:srgbClr val="FF0000"/>
              </a:solidFill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6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6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CONAE Experience</a:t>
            </a:r>
            <a:endParaRPr lang="en-AU" dirty="0"/>
          </a:p>
        </p:txBody>
      </p:sp>
      <p:sp>
        <p:nvSpPr>
          <p:cNvPr id="5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SAOCOM-1 </a:t>
            </a: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Constellation SAR Calibration: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D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esign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proper protocols for SAR data and derived products calibration and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validation.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I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mplementation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of the related algorithms, related to both, internal and external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calibration.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D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esign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, implementation and maintenance of a ground measurement network for validation of higher level derived products (soil moisture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).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D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esign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, implementation and maintenance of many sites for SAR calibration with passive and active devices (corner reflector, PARC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).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V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ast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experience in carrying out field campaigns for the validation of higher level derived products (for agriculture and hydrology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).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D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esign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a </a:t>
            </a:r>
            <a:r>
              <a:rPr lang="en-US" sz="1600" dirty="0" err="1">
                <a:latin typeface="Quire Sans" panose="020B0502040400020003" pitchFamily="34" charset="0"/>
                <a:cs typeface="Quire Sans" panose="020B0502040400020003" pitchFamily="34" charset="0"/>
              </a:rPr>
              <a:t>cal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/</a:t>
            </a:r>
            <a:r>
              <a:rPr lang="en-US" sz="1600" dirty="0" err="1">
                <a:latin typeface="Quire Sans" panose="020B0502040400020003" pitchFamily="34" charset="0"/>
                <a:cs typeface="Quire Sans" panose="020B0502040400020003" pitchFamily="34" charset="0"/>
              </a:rPr>
              <a:t>val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facility (SECF).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Successful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accomplishment of the calibration of both L-Band sensor during the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commissioning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phases, complying with requirements.</a:t>
            </a:r>
            <a:endParaRPr lang="en-US" sz="16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26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7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CONAE Experience</a:t>
            </a:r>
            <a:endParaRPr lang="en-AU" dirty="0"/>
          </a:p>
        </p:txBody>
      </p:sp>
      <p:sp>
        <p:nvSpPr>
          <p:cNvPr id="5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-1" y="863715"/>
            <a:ext cx="12191111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SABIA-Mar</a:t>
            </a:r>
            <a:r>
              <a:rPr lang="en-US" sz="2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: Launch for 2024.</a:t>
            </a:r>
            <a:endParaRPr lang="en-US" sz="24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VIS/NIR (Optical cameras):</a:t>
            </a:r>
            <a:endParaRPr lang="en-US" sz="14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Development of protocols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for calibration and validation of the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instrument measurements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and ocean color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related.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Implementation of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atmospheric corrections algorithms and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methodologies.</a:t>
            </a:r>
            <a:endParaRPr lang="en-US" sz="14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Development of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methodologies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for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instruments calibration (pre and post-launch).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 Development of instruments calibration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plan.</a:t>
            </a:r>
            <a:endParaRPr lang="en-US" sz="14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Development of products validation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plan.</a:t>
            </a:r>
            <a:endParaRPr lang="en-US" sz="1400" strike="sngStrike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MAC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 (Multi-spectral camera):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Implementation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of validation of ship detection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models</a:t>
            </a:r>
            <a:endParaRPr lang="en-US" sz="14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TIR (Thermal camera):</a:t>
            </a:r>
            <a:endParaRPr lang="en-US" sz="14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Implementation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of external calibration methodologies.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Development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SST computation.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D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evelopment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SST error estimation models according to users needs.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D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evelopment </a:t>
            </a:r>
            <a:r>
              <a:rPr lang="en-US" sz="1400" dirty="0">
                <a:latin typeface="Quire Sans" panose="020B0502040400020003" pitchFamily="34" charset="0"/>
                <a:cs typeface="Quire Sans" panose="020B0502040400020003" pitchFamily="34" charset="0"/>
              </a:rPr>
              <a:t>and implementation of SST </a:t>
            </a:r>
            <a:r>
              <a:rPr lang="en-US" sz="14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validation</a:t>
            </a:r>
            <a:endParaRPr lang="en-US" sz="1400" dirty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4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8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we can offer?</a:t>
            </a:r>
            <a:endParaRPr lang="en-AU" dirty="0"/>
          </a:p>
        </p:txBody>
      </p:sp>
      <p:sp>
        <p:nvSpPr>
          <p:cNvPr id="5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-435794" y="1303653"/>
            <a:ext cx="118800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E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xperience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in SAR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calibration.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Interaction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for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Ocean Color sensor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calibration.</a:t>
            </a:r>
            <a:endParaRPr lang="en-US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Access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to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the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In-Situ Data Telemetric Network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from which we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obtain soil moisture (some cases up to 2 m in depth), temperature and conductivity (more than 100 sensors distributed in Argentina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).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SAR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calibration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sites,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available for other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SAR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missions (as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much as possible and without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impact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o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n device performance).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Spectral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measurements collection for different surface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types.</a:t>
            </a:r>
            <a:endParaRPr lang="en-US" sz="16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Experience in planning spectral measurement campaigns with a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radiometer. </a:t>
            </a:r>
            <a:endParaRPr lang="en-US" sz="16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Experience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in field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campaigns </a:t>
            </a:r>
            <a:r>
              <a:rPr lang="en-US" sz="1600" dirty="0">
                <a:latin typeface="Quire Sans" panose="020B0502040400020003" pitchFamily="34" charset="0"/>
                <a:cs typeface="Quire Sans" panose="020B0502040400020003" pitchFamily="34" charset="0"/>
              </a:rPr>
              <a:t>for calibration and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validation of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high level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 products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from SAR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acquisitions.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Protocols, methodologies, knowledge and algorithms for instruments and products </a:t>
            </a:r>
            <a:r>
              <a:rPr lang="en-US" sz="1600" dirty="0" err="1" smtClean="0">
                <a:latin typeface="Quire Sans" panose="020B0502040400020003" pitchFamily="34" charset="0"/>
                <a:cs typeface="Quire Sans" panose="020B0502040400020003" pitchFamily="34" charset="0"/>
              </a:rPr>
              <a:t>cal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/val.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Experience with user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requirements for products </a:t>
            </a:r>
            <a:r>
              <a:rPr lang="en-US" sz="16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development.</a:t>
            </a:r>
            <a:endParaRPr lang="en-US" sz="1600" dirty="0" smtClean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2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9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=""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627742" y="2786151"/>
            <a:ext cx="4343950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4800" dirty="0" smtClean="0">
                <a:latin typeface="Quire Sans" panose="020B0502040400020003" pitchFamily="34" charset="0"/>
                <a:cs typeface="Quire Sans" panose="020B0502040400020003" pitchFamily="34" charset="0"/>
              </a:rPr>
              <a:t>Thank You!</a:t>
            </a:r>
            <a:endParaRPr lang="en-US" sz="4800" dirty="0" smtClean="0">
              <a:solidFill>
                <a:srgbClr val="FF0000"/>
              </a:solidFill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84585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CEOS">
      <a:majorFont>
        <a:latin typeface="Quire Sans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os" id="{E7D9A4C2-EA9B-46A3-AF73-4DA54540FCD7}" vid="{58CD55DC-BA9F-4DF6-8B47-4DD589337F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ceos</Template>
  <TotalTime>1669</TotalTime>
  <Words>747</Words>
  <Application>Microsoft Office PowerPoint</Application>
  <PresentationFormat>Panorámica</PresentationFormat>
  <Paragraphs>80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Bold</vt:lpstr>
      <vt:lpstr>Courier New</vt:lpstr>
      <vt:lpstr>Quire Sans</vt:lpstr>
      <vt:lpstr>Wingdings</vt:lpstr>
      <vt:lpstr>ceos</vt:lpstr>
      <vt:lpstr>WGCV Vice Chair Nomination </vt:lpstr>
      <vt:lpstr>What to do?</vt:lpstr>
      <vt:lpstr>How to do it?</vt:lpstr>
      <vt:lpstr>CONAE Experience</vt:lpstr>
      <vt:lpstr>CONAE Experience</vt:lpstr>
      <vt:lpstr>CONAE Experience</vt:lpstr>
      <vt:lpstr>CONAE Experience</vt:lpstr>
      <vt:lpstr>What we can offer?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Marion Rose</dc:creator>
  <cp:lastModifiedBy>Cuenta Microsoft</cp:lastModifiedBy>
  <cp:revision>81</cp:revision>
  <dcterms:created xsi:type="dcterms:W3CDTF">2021-10-07T09:33:41Z</dcterms:created>
  <dcterms:modified xsi:type="dcterms:W3CDTF">2022-03-21T19:11:33Z</dcterms:modified>
</cp:coreProperties>
</file>