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4" r:id="rId2"/>
    <p:sldId id="2995" r:id="rId3"/>
    <p:sldId id="2917" r:id="rId4"/>
    <p:sldId id="268" r:id="rId5"/>
    <p:sldId id="776" r:id="rId6"/>
    <p:sldId id="267" r:id="rId7"/>
    <p:sldId id="2891" r:id="rId8"/>
    <p:sldId id="2983" r:id="rId9"/>
    <p:sldId id="2927" r:id="rId10"/>
    <p:sldId id="2994" r:id="rId11"/>
    <p:sldId id="2970" r:id="rId12"/>
    <p:sldId id="2974" r:id="rId13"/>
    <p:sldId id="2977" r:id="rId14"/>
    <p:sldId id="2972" r:id="rId15"/>
    <p:sldId id="2988" r:id="rId16"/>
    <p:sldId id="274" r:id="rId17"/>
    <p:sldId id="2992" r:id="rId18"/>
    <p:sldId id="2993" r:id="rId19"/>
    <p:sldId id="2922" r:id="rId20"/>
    <p:sldId id="2923" r:id="rId21"/>
    <p:sldId id="2989" r:id="rId22"/>
    <p:sldId id="2984" r:id="rId23"/>
    <p:sldId id="2990" r:id="rId24"/>
    <p:sldId id="3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70A23-FAF0-4B54-ABEF-982EC2E025D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87B5C-410C-4C9E-B116-38F87FC7E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52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06688" y="514350"/>
            <a:ext cx="4513262" cy="2540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905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WGCV-50 March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48800" y="6248400"/>
            <a:ext cx="2540000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386E-C2F9-4FDD-850A-759F4B31A3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804944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6DC88C-1844-4DC6-B3DE-A5118FCD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C96BB5-FAA0-4A6B-87A7-B91D5D50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2D95E0-9B11-404D-AD88-0BFD955D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077-1D50-49F0-9BBF-366D3C3C0A2A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AE8691-ABF8-4E92-88FC-51E6B626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F3797D-19F3-4EAA-9CCC-57912F8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7FA2-BB85-4A23-BB9A-48F9523305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13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9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110744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117856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2641600" y="76200"/>
            <a:ext cx="47752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35201" y="76200"/>
            <a:ext cx="8140700" cy="4270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8794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5FBB766-C682-47E9-939B-C07FBF38CE0A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A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05AE79B-6BE1-449A-A483-C45ABC97AC35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WGCV-50 March 2022</a:t>
            </a: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7.jpeg"/><Relationship Id="rId10" Type="http://schemas.openxmlformats.org/officeDocument/2006/relationships/image" Target="../media/image26.png"/><Relationship Id="rId4" Type="http://schemas.openxmlformats.org/officeDocument/2006/relationships/image" Target="../media/image19.jpe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alvalportal.ceos.org/cmi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eos.org/ourwork/workinggroups/wgcv/current-activit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Welcome and WGCV-Chair Report</a:t>
            </a:r>
            <a:br>
              <a:rPr lang="en-US" altLang="ja-JP" dirty="0"/>
            </a:br>
            <a:endParaRPr lang="en-AU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Akihiko KUZE and Philippe GORYL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WGCV-50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March 22-25, 2022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(Virtual)</a:t>
            </a:r>
            <a:endParaRPr sz="2200" b="1" dirty="0">
              <a:solidFill>
                <a:schemeClr val="accent1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954043-6BA9-41D1-AF30-48E539715FC4}"/>
              </a:ext>
            </a:extLst>
          </p:cNvPr>
          <p:cNvSpPr txBox="1"/>
          <p:nvPr/>
        </p:nvSpPr>
        <p:spPr>
          <a:xfrm>
            <a:off x="999775" y="168446"/>
            <a:ext cx="750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VCAL portal for GHG sensors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755BBE-D1A7-488C-BEFF-CB7AB0895F7D}"/>
              </a:ext>
            </a:extLst>
          </p:cNvPr>
          <p:cNvSpPr txBox="1"/>
          <p:nvPr/>
        </p:nvSpPr>
        <p:spPr>
          <a:xfrm>
            <a:off x="735400" y="5659730"/>
            <a:ext cx="10504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issue: seamless dataset between multiple instruments: radiance spectra by calibrations and retrieved GHG densities by validation. 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BD13FB-08EC-4F9F-A1D8-E8DB6E0D7F99}"/>
              </a:ext>
            </a:extLst>
          </p:cNvPr>
          <p:cNvSpPr txBox="1"/>
          <p:nvPr/>
        </p:nvSpPr>
        <p:spPr>
          <a:xfrm>
            <a:off x="364466" y="1277511"/>
            <a:ext cx="6129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https://ceos.org/gst/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68ABE5-0A94-4991-84F5-260AB5CF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74" y="1299210"/>
            <a:ext cx="7208520" cy="42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A56A9A87-FF7F-4633-A530-049554FC8282}"/>
              </a:ext>
            </a:extLst>
          </p:cNvPr>
          <p:cNvSpPr txBox="1">
            <a:spLocks/>
          </p:cNvSpPr>
          <p:nvPr/>
        </p:nvSpPr>
        <p:spPr>
          <a:xfrm>
            <a:off x="6304972" y="5967029"/>
            <a:ext cx="5465617" cy="36433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en-US" altLang="ja-JP" sz="1400" dirty="0">
                <a:solidFill>
                  <a:srgbClr val="0000FF"/>
                </a:solidFill>
                <a:cs typeface="Arial" panose="020B0604020202020204" pitchFamily="34" charset="0"/>
              </a:rPr>
              <a:t>https://www.eorc.jaxa.jp/GOSAT/GHGs_Vical/index.html</a:t>
            </a:r>
            <a:endParaRPr kumimoji="0" lang="ja-JP" altLang="en-US" sz="1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B88DED-9CDE-4A10-93CF-F7C8142B8CE9}"/>
              </a:ext>
            </a:extLst>
          </p:cNvPr>
          <p:cNvSpPr txBox="1"/>
          <p:nvPr/>
        </p:nvSpPr>
        <p:spPr>
          <a:xfrm>
            <a:off x="497806" y="1184351"/>
            <a:ext cx="1077195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GHG sensors have wide swath with larger footprints and SWIR channels at CO</a:t>
            </a:r>
            <a:r>
              <a:rPr kumimoji="0" lang="en-US" altLang="ja-JP" sz="1800" kern="0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CH</a:t>
            </a:r>
            <a:r>
              <a:rPr kumimoji="0" lang="en-US" altLang="ja-JP" sz="1800" kern="0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bands.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Radiometric calibration </a:t>
            </a: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is required to estimate the light path modification by aerosol and clouds, which is one of the largest error sources in GHG column density retrieval.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F7CCF8E-A481-4350-98BA-33C467BC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3" y="2564700"/>
            <a:ext cx="5463927" cy="338763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3C5CC1F-1AE6-4661-B901-5A80041C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72" y="2564700"/>
            <a:ext cx="5052293" cy="336819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81D1C7-6FE6-49EC-9427-B33860013E9D}"/>
              </a:ext>
            </a:extLst>
          </p:cNvPr>
          <p:cNvSpPr txBox="1"/>
          <p:nvPr/>
        </p:nvSpPr>
        <p:spPr>
          <a:xfrm>
            <a:off x="999775" y="168446"/>
            <a:ext cx="750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VCAL portal for GHG sensors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1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81D1C7-6FE6-49EC-9427-B33860013E9D}"/>
              </a:ext>
            </a:extLst>
          </p:cNvPr>
          <p:cNvSpPr txBox="1"/>
          <p:nvPr/>
        </p:nvSpPr>
        <p:spPr>
          <a:xfrm>
            <a:off x="1144595" y="152105"/>
            <a:ext cx="750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VCAL portal for GHG sensors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B15B545-A24B-4560-BE59-BDE6912793C2}"/>
              </a:ext>
            </a:extLst>
          </p:cNvPr>
          <p:cNvSpPr txBox="1"/>
          <p:nvPr/>
        </p:nvSpPr>
        <p:spPr>
          <a:xfrm>
            <a:off x="336370" y="1120585"/>
            <a:ext cx="11560769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000" b="1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The VCAL Portal site provides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Methodology of vicarious calibration for various size footprint and off-nadir data.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13-year annual joint campaign data for CAL-VAL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Dataset for analysis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Analytical results from various type of spectrometers: GOSAT FTS, OCO, S5P TROPOMI  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36B6D5-2B6E-4CF5-BAFA-805D2015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55" y="3285280"/>
            <a:ext cx="5399595" cy="312115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6A3C4D-90CF-4744-8FC2-6BD02FA47080}"/>
              </a:ext>
            </a:extLst>
          </p:cNvPr>
          <p:cNvSpPr txBox="1"/>
          <p:nvPr/>
        </p:nvSpPr>
        <p:spPr>
          <a:xfrm>
            <a:off x="7464006" y="5392359"/>
            <a:ext cx="29618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AJAX coincident spiral flight data: CO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vertical profile.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3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81D1C7-6FE6-49EC-9427-B33860013E9D}"/>
              </a:ext>
            </a:extLst>
          </p:cNvPr>
          <p:cNvSpPr txBox="1"/>
          <p:nvPr/>
        </p:nvSpPr>
        <p:spPr>
          <a:xfrm>
            <a:off x="1336902" y="57073"/>
            <a:ext cx="7509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Validation: Intercomparison Long term RRV L2 XCO</a:t>
            </a:r>
            <a:r>
              <a:rPr lang="en-US" altLang="ja-JP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XCH</a:t>
            </a:r>
            <a:r>
              <a:rPr lang="en-US" altLang="ja-JP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61E6D8A-8B63-439F-8F18-6863837E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" y="1465739"/>
            <a:ext cx="5745019" cy="37516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0A7E4E1-A4BC-4970-BAAD-F1D3DA428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381" y="1465739"/>
            <a:ext cx="5879079" cy="384517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6B2F80-4441-4752-B85D-2B56673BA24A}"/>
              </a:ext>
            </a:extLst>
          </p:cNvPr>
          <p:cNvSpPr txBox="1"/>
          <p:nvPr/>
        </p:nvSpPr>
        <p:spPr>
          <a:xfrm>
            <a:off x="1004168" y="5477488"/>
            <a:ext cx="541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ACOS, NIES, EORC (research product) by GOSAT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2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B88DED-9CDE-4A10-93CF-F7C8142B8CE9}"/>
              </a:ext>
            </a:extLst>
          </p:cNvPr>
          <p:cNvSpPr txBox="1"/>
          <p:nvPr/>
        </p:nvSpPr>
        <p:spPr>
          <a:xfrm>
            <a:off x="546699" y="1342211"/>
            <a:ext cx="1077195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Objectives: toward harmonization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Main topics 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Seamless dataset for data harmonization: </a:t>
            </a:r>
            <a:r>
              <a:rPr kumimoji="0" lang="en-US" altLang="ja-JP" sz="2000" kern="0" dirty="0">
                <a:solidFill>
                  <a:srgbClr val="0000FF"/>
                </a:solidFill>
                <a:latin typeface="Arial"/>
                <a:ea typeface="+mn-ea"/>
                <a:cs typeface="Arial"/>
                <a:sym typeface="Arial"/>
              </a:rPr>
              <a:t>goal bias smaller than 1 ppm for CO</a:t>
            </a:r>
            <a:r>
              <a:rPr kumimoji="0" lang="en-US" altLang="ja-JP" sz="2000" kern="0" baseline="-25000" dirty="0">
                <a:solidFill>
                  <a:srgbClr val="0000FF"/>
                </a:solidFill>
                <a:latin typeface="Arial"/>
                <a:ea typeface="+mn-ea"/>
                <a:cs typeface="Arial"/>
                <a:sym typeface="Arial"/>
              </a:rPr>
              <a:t>2</a:t>
            </a:r>
            <a:r>
              <a:rPr kumimoji="0" lang="en-US" altLang="ja-JP" sz="2000" kern="0" dirty="0">
                <a:solidFill>
                  <a:srgbClr val="0000FF"/>
                </a:solidFill>
                <a:latin typeface="Arial"/>
                <a:ea typeface="+mn-ea"/>
                <a:cs typeface="Arial"/>
                <a:sym typeface="Arial"/>
              </a:rPr>
              <a:t> and 5 ppb for CH</a:t>
            </a:r>
            <a:r>
              <a:rPr kumimoji="0" lang="en-US" altLang="ja-JP" sz="2000" kern="0" baseline="-25000" dirty="0">
                <a:solidFill>
                  <a:srgbClr val="0000FF"/>
                </a:solidFill>
                <a:latin typeface="Arial"/>
                <a:ea typeface="+mn-ea"/>
                <a:cs typeface="Arial"/>
                <a:sym typeface="Arial"/>
              </a:rPr>
              <a:t>4</a:t>
            </a: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altLang="ja-JP" sz="2000" kern="0" dirty="0">
                <a:solidFill>
                  <a:srgbClr val="FF0000"/>
                </a:solidFill>
                <a:latin typeface="Arial"/>
                <a:ea typeface="+mn-ea"/>
                <a:cs typeface="Arial"/>
                <a:sym typeface="Arial"/>
              </a:rPr>
              <a:t>(To be discussed)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Intercomparison of L1 and L2 for 5 instruments 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Selection of strict match up data : close geometry and overlapped (if exits) footprint to minimize BRDF correction and IFOV correction (RRV, Sahara site, Lamont ….)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             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81D1C7-6FE6-49EC-9427-B33860013E9D}"/>
              </a:ext>
            </a:extLst>
          </p:cNvPr>
          <p:cNvSpPr txBox="1"/>
          <p:nvPr/>
        </p:nvSpPr>
        <p:spPr>
          <a:xfrm>
            <a:off x="1670807" y="173933"/>
            <a:ext cx="750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senser inter-comparison 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2228C8-76CB-4685-A205-B2A59187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A14F1-794C-441B-88C7-5646DDFC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  <p:sp>
        <p:nvSpPr>
          <p:cNvPr id="4" name="タイトル 6">
            <a:extLst>
              <a:ext uri="{FF2B5EF4-FFF2-40B4-BE49-F238E27FC236}">
                <a16:creationId xmlns:a16="http://schemas.microsoft.com/office/drawing/2014/main" id="{EF53F04B-9DAC-4B4A-A800-9279B3B7C77B}"/>
              </a:ext>
            </a:extLst>
          </p:cNvPr>
          <p:cNvSpPr txBox="1">
            <a:spLocks/>
          </p:cNvSpPr>
          <p:nvPr/>
        </p:nvSpPr>
        <p:spPr>
          <a:xfrm>
            <a:off x="-224287" y="93168"/>
            <a:ext cx="10913380" cy="400476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Observation Dashboard - Local Urban Story </a:t>
            </a:r>
          </a:p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ESA-NASA-JAXA collaboration</a:t>
            </a:r>
            <a:endParaRPr lang="en-US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ADD25C-05D4-479B-B363-474BB1F34956}"/>
              </a:ext>
            </a:extLst>
          </p:cNvPr>
          <p:cNvSpPr txBox="1"/>
          <p:nvPr/>
        </p:nvSpPr>
        <p:spPr>
          <a:xfrm>
            <a:off x="1325384" y="1112055"/>
            <a:ext cx="899735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measured values from multiple instruments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Tell stories to the public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Collaboration between ESA-NASA-JAXA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418AA0-EE28-4556-9EF2-7C65635593B1}"/>
              </a:ext>
            </a:extLst>
          </p:cNvPr>
          <p:cNvSpPr txBox="1"/>
          <p:nvPr/>
        </p:nvSpPr>
        <p:spPr>
          <a:xfrm>
            <a:off x="761640" y="4762148"/>
            <a:ext cx="109792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 XCO</a:t>
            </a:r>
            <a:r>
              <a:rPr lang="en-US" altLang="ja-JP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-XCO</a:t>
            </a:r>
            <a:r>
              <a:rPr lang="en-US" altLang="ja-JP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Column) Met (Wind speed &amp; direction), OCO-3 XCO</a:t>
            </a:r>
            <a:r>
              <a:rPr lang="en-US" altLang="ja-JP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SIF (Solar-Induced chlorophyll fluorescence), ODIAC CO</a:t>
            </a:r>
            <a:r>
              <a:rPr lang="en-US" altLang="ja-JP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inventory, TROPOM NO</a:t>
            </a:r>
            <a:r>
              <a:rPr lang="en-US" altLang="ja-JP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 Story  (1)  COP27 host city (2) Downtown in South (3) Nile delta in North</a:t>
            </a:r>
          </a:p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Double peak SIF (summer and December) (</a:t>
            </a:r>
            <a:r>
              <a:rPr lang="en-US" altLang="ja-JP" dirty="0">
                <a:solidFill>
                  <a:schemeClr val="tx1"/>
                </a:solidFill>
              </a:rPr>
              <a:t>solar-induced chlorophyll fluorescence)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F7764FD-FE01-445A-9190-542F0B472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29" y="2838878"/>
            <a:ext cx="10262860" cy="202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Wind_Cairo_2018-06-30.png">
            <a:extLst>
              <a:ext uri="{FF2B5EF4-FFF2-40B4-BE49-F238E27FC236}">
                <a16:creationId xmlns:a16="http://schemas.microsoft.com/office/drawing/2014/main" id="{E16F9AE4-B001-4C8B-B383-5878B2449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431" y="3095364"/>
            <a:ext cx="1604213" cy="1604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BD4F4DE-4136-4E73-844E-0ADDDF0EE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" t="11669" r="17862" b="1841"/>
          <a:stretch/>
        </p:blipFill>
        <p:spPr>
          <a:xfrm>
            <a:off x="9087983" y="3285069"/>
            <a:ext cx="1632856" cy="1578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CA6EA97-8550-4041-BBBA-C28A34997E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91" r="17168" b="484"/>
          <a:stretch/>
        </p:blipFill>
        <p:spPr>
          <a:xfrm>
            <a:off x="7622261" y="3022560"/>
            <a:ext cx="1604213" cy="1646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DAB83E6-F3C2-4521-A4B3-2C1EFDD95F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97" t="1" r="18822" b="6340"/>
          <a:stretch/>
        </p:blipFill>
        <p:spPr>
          <a:xfrm>
            <a:off x="6127896" y="3333341"/>
            <a:ext cx="1494365" cy="1448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45ADEB3-9B81-45D8-9E78-2B46778777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77" t="15512" r="21556" b="15883"/>
          <a:stretch/>
        </p:blipFill>
        <p:spPr>
          <a:xfrm>
            <a:off x="1181383" y="3433574"/>
            <a:ext cx="1350000" cy="1376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C560411-017E-434D-872F-A60DD32F3D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99" t="12751" r="9838" b="2269"/>
          <a:stretch/>
        </p:blipFill>
        <p:spPr>
          <a:xfrm>
            <a:off x="4025748" y="3447212"/>
            <a:ext cx="1369287" cy="1352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122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7A4F089-73FA-4299-9DA7-C34F875B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1" t="15512" r="8211" b="11868"/>
          <a:stretch/>
        </p:blipFill>
        <p:spPr>
          <a:xfrm>
            <a:off x="4370861" y="1193134"/>
            <a:ext cx="1945759" cy="1633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Wind_Cairo_2018-06-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711" y="1267292"/>
            <a:ext cx="1170674" cy="117067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5DD695-1A5F-42E2-B8D7-CC0ACAE43F2C}"/>
              </a:ext>
            </a:extLst>
          </p:cNvPr>
          <p:cNvSpPr txBox="1"/>
          <p:nvPr/>
        </p:nvSpPr>
        <p:spPr>
          <a:xfrm>
            <a:off x="1810222" y="6530436"/>
            <a:ext cx="9149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kumimoji="0" lang="en-US" altLang="ja-JP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partial column from SWIR and TIR XCO</a:t>
            </a:r>
            <a:r>
              <a:rPr kumimoji="0" lang="en-US" altLang="ja-JP" sz="1400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ja-JP" sz="1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kumimoji="0" lang="en-US" altLang="ja-JP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-XCO</a:t>
            </a:r>
            <a:r>
              <a:rPr kumimoji="0" lang="en-US" altLang="ja-JP" sz="1400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ja-JP" sz="1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kumimoji="0" lang="en-US" altLang="ja-JP" sz="1400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TROPOMI  NO</a:t>
            </a:r>
            <a:r>
              <a:rPr lang="en-US" altLang="ja-JP" sz="1400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Monthly  TROPOMI  SIF 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E83BEB8-B3CE-4E31-B5B9-39D9DCA69088}"/>
              </a:ext>
            </a:extLst>
          </p:cNvPr>
          <p:cNvSpPr txBox="1"/>
          <p:nvPr/>
        </p:nvSpPr>
        <p:spPr>
          <a:xfrm>
            <a:off x="2808765" y="2480176"/>
            <a:ext cx="164452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wind at GOSAT overpass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B0AF6DF-E4EC-4C7D-93B4-2DB08DAADC4C}"/>
              </a:ext>
            </a:extLst>
          </p:cNvPr>
          <p:cNvSpPr txBox="1"/>
          <p:nvPr/>
        </p:nvSpPr>
        <p:spPr>
          <a:xfrm>
            <a:off x="140638" y="1287079"/>
            <a:ext cx="28725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2018-06-30</a:t>
            </a:r>
          </a:p>
          <a:p>
            <a:r>
              <a:rPr lang="en-US" altLang="ja-JP" sz="1800" dirty="0">
                <a:solidFill>
                  <a:schemeClr val="tx1"/>
                </a:solidFill>
              </a:rPr>
              <a:t>negative XCO</a:t>
            </a:r>
            <a:r>
              <a:rPr lang="en-US" altLang="ja-JP" sz="1800" baseline="-25000" dirty="0">
                <a:solidFill>
                  <a:schemeClr val="tx1"/>
                </a:solidFill>
              </a:rPr>
              <a:t>2</a:t>
            </a:r>
            <a:r>
              <a:rPr lang="en-US" altLang="ja-JP" sz="1800" baseline="30000" dirty="0">
                <a:solidFill>
                  <a:schemeClr val="tx1"/>
                </a:solidFill>
              </a:rPr>
              <a:t>LT</a:t>
            </a:r>
            <a:r>
              <a:rPr lang="en-US" altLang="ja-JP" sz="1800" dirty="0">
                <a:solidFill>
                  <a:schemeClr val="tx1"/>
                </a:solidFill>
              </a:rPr>
              <a:t> enhancement over Cairo</a:t>
            </a:r>
          </a:p>
          <a:p>
            <a:r>
              <a:rPr lang="en-US" altLang="ja-JP" sz="1800" dirty="0">
                <a:solidFill>
                  <a:schemeClr val="tx1"/>
                </a:solidFill>
              </a:rPr>
              <a:t>Wind from north</a:t>
            </a:r>
            <a:br>
              <a:rPr lang="en-US" altLang="ja-JP" sz="1800" dirty="0">
                <a:solidFill>
                  <a:schemeClr val="tx1"/>
                </a:solidFill>
              </a:rPr>
            </a:br>
            <a:r>
              <a:rPr lang="en-US" altLang="ja-JP" sz="1800" dirty="0">
                <a:solidFill>
                  <a:schemeClr val="tx1"/>
                </a:solidFill>
              </a:rPr>
              <a:t>high SIF over Nile Delta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8E167E-1F26-4D37-99C9-D739DEE7D2F4}"/>
              </a:ext>
            </a:extLst>
          </p:cNvPr>
          <p:cNvSpPr txBox="1"/>
          <p:nvPr/>
        </p:nvSpPr>
        <p:spPr>
          <a:xfrm>
            <a:off x="1810222" y="268288"/>
            <a:ext cx="6645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 Story</a:t>
            </a:r>
            <a:endParaRPr lang="ja-JP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8074EA47-DE0A-446E-85F8-C6F8982D5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035" y="1264108"/>
            <a:ext cx="2193407" cy="146557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CC25BB2-5E9B-4717-B216-F9600A8A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573" y="1193134"/>
            <a:ext cx="1861315" cy="152486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9DFD15-A7FB-43BF-B3DA-F8FE3BFA7D29}"/>
              </a:ext>
            </a:extLst>
          </p:cNvPr>
          <p:cNvSpPr txBox="1"/>
          <p:nvPr/>
        </p:nvSpPr>
        <p:spPr>
          <a:xfrm>
            <a:off x="225112" y="3036648"/>
            <a:ext cx="244471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2019-02-01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XCO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enhancement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Wind from east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very high SIF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endParaRPr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18" name="Picture 3" descr="Wind_Cairo_2019-02-01.png">
            <a:extLst>
              <a:ext uri="{FF2B5EF4-FFF2-40B4-BE49-F238E27FC236}">
                <a16:creationId xmlns:a16="http://schemas.microsoft.com/office/drawing/2014/main" id="{BFA73BBA-5ED5-4382-A917-0B3E50FA7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537" y="3228516"/>
            <a:ext cx="1131715" cy="1131715"/>
          </a:xfrm>
          <a:prstGeom prst="rect">
            <a:avLst/>
          </a:prstGeom>
        </p:spPr>
      </p:pic>
      <p:pic>
        <p:nvPicPr>
          <p:cNvPr id="20" name="Picture 5" descr="SIF740nm_Cairo_2019-02.png">
            <a:extLst>
              <a:ext uri="{FF2B5EF4-FFF2-40B4-BE49-F238E27FC236}">
                <a16:creationId xmlns:a16="http://schemas.microsoft.com/office/drawing/2014/main" id="{0ACF85F6-9D08-4FE7-926E-C90CBC828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837" y="3012147"/>
            <a:ext cx="2071801" cy="1381200"/>
          </a:xfrm>
          <a:prstGeom prst="rect">
            <a:avLst/>
          </a:prstGeom>
        </p:spPr>
      </p:pic>
      <p:pic>
        <p:nvPicPr>
          <p:cNvPr id="21" name="Picture 4" descr="NO2_Cairo_2019-02-01.png">
            <a:extLst>
              <a:ext uri="{FF2B5EF4-FFF2-40B4-BE49-F238E27FC236}">
                <a16:creationId xmlns:a16="http://schemas.microsoft.com/office/drawing/2014/main" id="{77FA947F-F7EE-421D-95E8-DC7276B30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5100" y="3021687"/>
            <a:ext cx="1752292" cy="1437620"/>
          </a:xfrm>
          <a:prstGeom prst="rect">
            <a:avLst/>
          </a:prstGeom>
        </p:spPr>
      </p:pic>
      <p:pic>
        <p:nvPicPr>
          <p:cNvPr id="22" name="Picture 2" descr="GOSAT_XCO2_Low-Up(rol)_2019-02-01.png">
            <a:extLst>
              <a:ext uri="{FF2B5EF4-FFF2-40B4-BE49-F238E27FC236}">
                <a16:creationId xmlns:a16="http://schemas.microsoft.com/office/drawing/2014/main" id="{03659A8B-43F8-4A61-AEFA-BCDCABBD4D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91" t="13670" r="11930" b="13046"/>
          <a:stretch/>
        </p:blipFill>
        <p:spPr>
          <a:xfrm>
            <a:off x="4284943" y="2869312"/>
            <a:ext cx="1945759" cy="167406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8A5D9AE-5A6A-4DA2-9246-47164D2AE078}"/>
              </a:ext>
            </a:extLst>
          </p:cNvPr>
          <p:cNvSpPr txBox="1">
            <a:spLocks/>
          </p:cNvSpPr>
          <p:nvPr/>
        </p:nvSpPr>
        <p:spPr>
          <a:xfrm>
            <a:off x="225112" y="4881387"/>
            <a:ext cx="2658128" cy="5232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5pPr>
            <a:lvl6pPr marL="422041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6pPr>
            <a:lvl7pPr marL="844083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7pPr>
            <a:lvl8pPr marL="1266124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8pPr>
            <a:lvl9pPr marL="1688165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9pPr>
          </a:lstStyle>
          <a:p>
            <a:pPr algn="l"/>
            <a:r>
              <a:rPr lang="en-US" altLang="ja-JP" kern="0" dirty="0"/>
              <a:t>2019-10-05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XCO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enhancement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Wind from north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</a:br>
            <a:r>
              <a:rPr lang="en-US" altLang="ja-JP" sz="180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weak 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SIF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4" name="Picture 2" descr="GOSAT_XCO2_Low-Up(rol)_2019-10-05.png">
            <a:extLst>
              <a:ext uri="{FF2B5EF4-FFF2-40B4-BE49-F238E27FC236}">
                <a16:creationId xmlns:a16="http://schemas.microsoft.com/office/drawing/2014/main" id="{A108329C-CE0E-450E-8E53-20F5A87F06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527" t="15167" r="8891" b="13929"/>
          <a:stretch/>
        </p:blipFill>
        <p:spPr>
          <a:xfrm>
            <a:off x="4459968" y="4805040"/>
            <a:ext cx="1854909" cy="1573548"/>
          </a:xfrm>
          <a:prstGeom prst="rect">
            <a:avLst/>
          </a:prstGeom>
        </p:spPr>
      </p:pic>
      <p:pic>
        <p:nvPicPr>
          <p:cNvPr id="28" name="Picture 3" descr="Wind_Cairo_2019-10-05.png">
            <a:extLst>
              <a:ext uri="{FF2B5EF4-FFF2-40B4-BE49-F238E27FC236}">
                <a16:creationId xmlns:a16="http://schemas.microsoft.com/office/drawing/2014/main" id="{0E8C7F71-E095-4922-B008-58CD9EAFEE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2211" y="4893323"/>
            <a:ext cx="1375089" cy="1375089"/>
          </a:xfrm>
          <a:prstGeom prst="rect">
            <a:avLst/>
          </a:prstGeom>
        </p:spPr>
      </p:pic>
      <p:pic>
        <p:nvPicPr>
          <p:cNvPr id="29" name="Picture 4" descr="NO2_Cairo_2019-10-05.png">
            <a:extLst>
              <a:ext uri="{FF2B5EF4-FFF2-40B4-BE49-F238E27FC236}">
                <a16:creationId xmlns:a16="http://schemas.microsoft.com/office/drawing/2014/main" id="{5A46F172-1D91-4604-91C6-D7F04941E3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7463" y="4893323"/>
            <a:ext cx="1631378" cy="1338418"/>
          </a:xfrm>
          <a:prstGeom prst="rect">
            <a:avLst/>
          </a:prstGeom>
        </p:spPr>
      </p:pic>
      <p:pic>
        <p:nvPicPr>
          <p:cNvPr id="30" name="Picture 5" descr="SIF740nm_Cairo_2019-10.png">
            <a:extLst>
              <a:ext uri="{FF2B5EF4-FFF2-40B4-BE49-F238E27FC236}">
                <a16:creationId xmlns:a16="http://schemas.microsoft.com/office/drawing/2014/main" id="{553BC64B-699D-4723-96CA-B9C0EAE7C7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7400" y="4873086"/>
            <a:ext cx="2071801" cy="1381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Review Progress on Other WGCV CEOS Work Plan Activities</a:t>
            </a:r>
            <a:br>
              <a:rPr lang="en-US" altLang="ja-JP" dirty="0"/>
            </a:br>
            <a:endParaRPr lang="en-AU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Akihiko KUZE and Philippe GORYL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WGCV-50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March 25, 2022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(Virtual)</a:t>
            </a:r>
            <a:endParaRPr sz="2200" b="1" dirty="0">
              <a:solidFill>
                <a:schemeClr val="accent1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9871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endParaRPr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8E167E-1F26-4D37-99C9-D739DEE7D2F4}"/>
              </a:ext>
            </a:extLst>
          </p:cNvPr>
          <p:cNvSpPr txBox="1"/>
          <p:nvPr/>
        </p:nvSpPr>
        <p:spPr>
          <a:xfrm>
            <a:off x="1810222" y="268288"/>
            <a:ext cx="6645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Updated portion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B8C8779-2486-438E-893C-5DA108B09453}"/>
              </a:ext>
            </a:extLst>
          </p:cNvPr>
          <p:cNvSpPr txBox="1"/>
          <p:nvPr/>
        </p:nvSpPr>
        <p:spPr>
          <a:xfrm>
            <a:off x="968314" y="1323049"/>
            <a:ext cx="10668719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Ensuring that the results of this work are readily available will take place through a significant update to the CEOS Cal/Val portal, the vicarious calibration portal,  and the WGCV website within the CEOS interface. From these websites, calibration and validation data are available.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WGCV will continue to strengthen its cooperation with GSICS in the topic of sensor calibration following the joint effort on a recommendation for a GSICS/CEOS solar spectrum with various spectral resolution and solar cycle that ensures interoperability.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28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F46924-F4A1-4517-9561-949A87F7E71F}"/>
              </a:ext>
            </a:extLst>
          </p:cNvPr>
          <p:cNvSpPr/>
          <p:nvPr/>
        </p:nvSpPr>
        <p:spPr>
          <a:xfrm>
            <a:off x="2278212" y="225653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Deliverables 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8223F3-AD31-4649-9092-D3F0285FF08A}"/>
              </a:ext>
            </a:extLst>
          </p:cNvPr>
          <p:cNvSpPr txBox="1"/>
          <p:nvPr/>
        </p:nvSpPr>
        <p:spPr>
          <a:xfrm>
            <a:off x="448574" y="1057836"/>
            <a:ext cx="117434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CV-14-03 Workshop on state of the art for pre-flight calibration techniques 2021 Q4 WGCV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has been postponed (many times) due to COVID. </a:t>
            </a:r>
          </a:p>
          <a:p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CV-16-02 Report on application of approaches for cloud masking 2021 Q4 WGCV </a:t>
            </a: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close it with the publication of the report. </a:t>
            </a: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https://calvalportal.ceos.org/cmix</a:t>
            </a: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Peer review publication is on-going </a:t>
            </a:r>
          </a:p>
          <a:p>
            <a:endParaRPr lang="en-US" altLang="ja-JP" sz="14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CV-17-01 L1 top-of-atmosphere interoperability 2021 Q4 WGCV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confirmed</a:t>
            </a:r>
            <a:r>
              <a:rPr lang="en-US" altLang="ja-JP" sz="1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ja-JP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CV-20-01 Surface Reflectance measurements Intercomparison exercise for vegetation (SRIX 4Veg). </a:t>
            </a: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On-going. good progress. </a:t>
            </a: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CV-20-02 Biomass Retrieval Intercomparison </a:t>
            </a:r>
            <a:r>
              <a:rPr lang="en-US" altLang="ja-JP" sz="14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n-US" altLang="ja-JP" sz="1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(BRIX-2) WGCV </a:t>
            </a: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On-Going - delay due to COVID.  The 1st Workshop was held 29-30 April.  The results will be submitted in March 22. The report in May22 and the second and final workshop in July 22. </a:t>
            </a: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CV-20-03 DEMIX  </a:t>
            </a:r>
          </a:p>
          <a:p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subgroups</a:t>
            </a:r>
            <a:r>
              <a:rPr lang="ja-JP" alt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Publications, Dedicated interface  to give users access</a:t>
            </a:r>
          </a:p>
          <a:p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CV-20-04 SAR Calibration inventory and joint use assessment SAR subgroup </a:t>
            </a:r>
            <a:b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action should be transformed in SARCALNET. Chapman   </a:t>
            </a: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this action but open a new one as I believe SARCALNET </a:t>
            </a:r>
          </a:p>
          <a:p>
            <a:endParaRPr lang="en-US" altLang="ja-JP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400" u="sng" dirty="0">
                <a:latin typeface="Arial" panose="020B0604020202020204" pitchFamily="34" charset="0"/>
                <a:cs typeface="Arial" panose="020B0604020202020204" pitchFamily="34" charset="0"/>
              </a:rPr>
              <a:t>CV-20-05	Standards and metrics for </a:t>
            </a:r>
            <a:r>
              <a:rPr lang="en-US" altLang="ja-JP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scatterometers</a:t>
            </a:r>
            <a:r>
              <a:rPr lang="en-US" altLang="ja-JP" sz="1400" u="sng" dirty="0">
                <a:latin typeface="Arial" panose="020B0604020202020204" pitchFamily="34" charset="0"/>
                <a:cs typeface="Arial" panose="020B0604020202020204" pitchFamily="34" charset="0"/>
              </a:rPr>
              <a:t> and wind retrievals</a:t>
            </a:r>
          </a:p>
          <a:p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confirmed</a:t>
            </a:r>
            <a:r>
              <a:rPr lang="en-US" altLang="ja-JP" sz="1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1348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A8A330-2600-4CEA-AD6C-29BC1A7EBAE4}"/>
              </a:ext>
            </a:extLst>
          </p:cNvPr>
          <p:cNvSpPr txBox="1"/>
          <p:nvPr/>
        </p:nvSpPr>
        <p:spPr>
          <a:xfrm>
            <a:off x="7912902" y="4268898"/>
            <a:ext cx="3111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i="1" dirty="0">
                <a:solidFill>
                  <a:srgbClr val="0000FF"/>
                </a:solidFill>
                <a:latin typeface="Goudy Type" panose="020B0604020202020204" pitchFamily="2" charset="0"/>
                <a:cs typeface="Arial" panose="020B0604020202020204" pitchFamily="34" charset="0"/>
              </a:rPr>
              <a:t>4 hours ago</a:t>
            </a:r>
          </a:p>
          <a:p>
            <a:r>
              <a:rPr lang="en-US" altLang="ja-JP" sz="1800" i="1" dirty="0">
                <a:solidFill>
                  <a:srgbClr val="0000FF"/>
                </a:solidFill>
                <a:latin typeface="Goudy Type" panose="020B0604020202020204" pitchFamily="2" charset="0"/>
                <a:cs typeface="Arial" panose="020B0604020202020204" pitchFamily="34" charset="0"/>
              </a:rPr>
              <a:t>In front of JAXA Tokyo Office.</a:t>
            </a:r>
          </a:p>
          <a:p>
            <a:endParaRPr lang="en-US" altLang="ja-JP" i="1" dirty="0">
              <a:solidFill>
                <a:srgbClr val="0000FF"/>
              </a:solidFill>
              <a:latin typeface="Goudy Type" panose="020B0604020202020204" pitchFamily="2" charset="0"/>
              <a:cs typeface="Arial" panose="020B0604020202020204" pitchFamily="34" charset="0"/>
            </a:endParaRPr>
          </a:p>
          <a:p>
            <a:r>
              <a:rPr lang="en-US" altLang="ja-JP" sz="1800" i="1" dirty="0">
                <a:solidFill>
                  <a:srgbClr val="0000FF"/>
                </a:solidFill>
                <a:latin typeface="Goudy Type" panose="020B0604020202020204" pitchFamily="2" charset="0"/>
                <a:cs typeface="Arial" panose="020B0604020202020204" pitchFamily="34" charset="0"/>
              </a:rPr>
              <a:t>Too cold and too early to enjoy cherry blossoms.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8B00C2E-3CBF-46A1-B311-8AE2A4338797}"/>
              </a:ext>
            </a:extLst>
          </p:cNvPr>
          <p:cNvSpPr/>
          <p:nvPr/>
        </p:nvSpPr>
        <p:spPr>
          <a:xfrm>
            <a:off x="1708869" y="149524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Welcome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BA3AD53-B325-46CB-864E-9DB26790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3" y="1308196"/>
            <a:ext cx="675894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14098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F46924-F4A1-4517-9561-949A87F7E71F}"/>
              </a:ext>
            </a:extLst>
          </p:cNvPr>
          <p:cNvSpPr/>
          <p:nvPr/>
        </p:nvSpPr>
        <p:spPr>
          <a:xfrm>
            <a:off x="1838265" y="156642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New Deliverables, to be</a:t>
            </a:r>
            <a:r>
              <a:rPr lang="ja-JP" altLang="en-US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discussed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4D886D-0B5A-4DE8-90EC-17B11CB36B12}"/>
              </a:ext>
            </a:extLst>
          </p:cNvPr>
          <p:cNvSpPr txBox="1"/>
          <p:nvPr/>
        </p:nvSpPr>
        <p:spPr>
          <a:xfrm>
            <a:off x="603979" y="1359570"/>
            <a:ext cx="10808768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(1) validation protocols for atmospheric aerosol and cloud profiles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Q1 2023 (Before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EarthCARE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launch)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development of validation protocols for atmospheric aerosol and cloud profiles</a:t>
            </a:r>
          </a:p>
          <a:p>
            <a:pPr>
              <a:lnSpc>
                <a:spcPct val="150000"/>
              </a:lnSpc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(2) CEOS Terms and Definitions Wiki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Q4 2024	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Compilation of an agreed list of terms to ensure consistent use across CEOS. Covering words on: Earth observation systems, measurement and metrology, observation properties, and data stewardship.</a:t>
            </a:r>
          </a:p>
        </p:txBody>
      </p:sp>
    </p:spTree>
    <p:extLst>
      <p:ext uri="{BB962C8B-B14F-4D97-AF65-F5344CB8AC3E}">
        <p14:creationId xmlns:p14="http://schemas.microsoft.com/office/powerpoint/2010/main" val="2754061744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 WGCV-51 Meeting (Tokyo)</a:t>
            </a:r>
            <a:b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dirty="0"/>
            </a:br>
            <a:endParaRPr lang="en-AU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Akihiko KUZE and Philippe GORYL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WGCV-50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March 25, 2022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(Virtual)</a:t>
            </a:r>
            <a:endParaRPr sz="2200" b="1" dirty="0">
              <a:solidFill>
                <a:schemeClr val="accent1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271877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D98AB-A168-4D02-9081-5083B2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14" y="174205"/>
            <a:ext cx="2042652" cy="86477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Venue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513E1D-4400-4B7C-876E-9E2512B0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86" y="1202310"/>
            <a:ext cx="10303227" cy="69492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Premeeting (Confirmation of Final Agenda, Logistics), Oct. 3 (Mon.), 2022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Meeting (Including joint symposium with WGCV), Oct. 4 (Tue.)-6 (Thu.), 2022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The International House of Japan, Roppongi, Minato-ku, Tokyo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https://www.i-house.or.jp/eng/facilities/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EC71779-3A42-4114-9CBF-7DD3A748A1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74258" cy="29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315D46-EAB6-4F11-8BDC-6E4B50218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421"/>
            <a:ext cx="12192000" cy="39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39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D98AB-A168-4D02-9081-5083B2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13" y="174205"/>
            <a:ext cx="7740675" cy="86477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WGCV-51 and WGISS-54 joint meeting</a:t>
            </a:r>
            <a:endParaRPr kumimoji="1" lang="ja-JP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EC71779-3A42-4114-9CBF-7DD3A748A1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74258" cy="29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D5D073E-1931-4204-8DEA-B23E57A9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1F577D-3203-4024-82F4-FC1944910A6C}"/>
              </a:ext>
            </a:extLst>
          </p:cNvPr>
          <p:cNvSpPr txBox="1"/>
          <p:nvPr/>
        </p:nvSpPr>
        <p:spPr>
          <a:xfrm>
            <a:off x="640512" y="1350834"/>
            <a:ext cx="956453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4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Objectives: Building on collaboration between WGCV &amp; WGISS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9F92932-AC0B-494C-A85C-F22399ECB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2" y="2772599"/>
            <a:ext cx="6314536" cy="28954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F5D7B1B-7708-44EA-915E-66D34A6E7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121" y="2882493"/>
            <a:ext cx="5401238" cy="289541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143E6F-B146-49B2-A22B-0F8F367B90F1}"/>
              </a:ext>
            </a:extLst>
          </p:cNvPr>
          <p:cNvSpPr txBox="1"/>
          <p:nvPr/>
        </p:nvSpPr>
        <p:spPr>
          <a:xfrm>
            <a:off x="7928060" y="5964011"/>
            <a:ext cx="4163299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16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WGCV-48 slide by Cindy Ong</a:t>
            </a:r>
          </a:p>
        </p:txBody>
      </p:sp>
    </p:spTree>
    <p:extLst>
      <p:ext uri="{BB962C8B-B14F-4D97-AF65-F5344CB8AC3E}">
        <p14:creationId xmlns:p14="http://schemas.microsoft.com/office/powerpoint/2010/main" val="3889989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1AA818-F63A-FE48-867A-2001144D0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309" y="1220638"/>
            <a:ext cx="11074400" cy="762000"/>
          </a:xfrm>
        </p:spPr>
        <p:txBody>
          <a:bodyPr/>
          <a:lstStyle/>
          <a:p>
            <a:pPr rtl="0"/>
            <a:r>
              <a:rPr lang="en-US" sz="2400" dirty="0"/>
              <a:t>Four topics discussed in April 2018 with leads identified from WGISS and WGCV (updates at later stage)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E033-50E4-CC40-BE94-D24A71B3739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600200" y="2057400"/>
            <a:ext cx="88392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1800" b="1" dirty="0">
                <a:latin typeface="Arial" panose="020B0604020202020204" pitchFamily="34" charset="0"/>
                <a:cs typeface="Arial" panose="020B0604020202020204" pitchFamily="34" charset="0"/>
              </a:rPr>
              <a:t>Data Formats and Interoperability in the framework of FDA	</a:t>
            </a:r>
          </a:p>
          <a:p>
            <a:pPr marL="457200" lvl="1" indent="0">
              <a:buNone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Robert Woodcock (WGISS), </a:t>
            </a:r>
            <a:r>
              <a:rPr lang="en-CA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Medhavy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Thankappan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 (WGCV)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Quality Indicators in Discovery Metadata	</a:t>
            </a:r>
          </a:p>
          <a:p>
            <a:pPr marL="457200" lvl="1" indent="0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Morahan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(WGISS), Nigel Fox (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WGCV)</a:t>
            </a:r>
          </a:p>
          <a:p>
            <a:pPr marL="488373" indent="-457200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CEOS Data Cubes and CEOS Test Sites Data Access in support of WGCV Activities</a:t>
            </a:r>
          </a:p>
          <a:p>
            <a:pPr marL="457200" lvl="1" indent="0">
              <a:buNone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Robert Woodcock, Andrea Della Vecchia (WGISS), Cindy </a:t>
            </a:r>
            <a:r>
              <a:rPr lang="en-CA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 (WGCV)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Standardization and Best Practices (e.g. ISO 19159-3)</a:t>
            </a:r>
          </a:p>
          <a:p>
            <a:pPr marL="457200" lvl="1" indent="0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Iolanda Maggio (WGISS), Greg Stensaas, Philippe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Goryl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WGCV)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5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276600" y="341104"/>
            <a:ext cx="62484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None/>
            </a:pPr>
            <a:r>
              <a:rPr lang="en-AU" sz="2400" b="1" dirty="0">
                <a:solidFill>
                  <a:srgbClr val="FFFFFF"/>
                </a:solidFill>
                <a:latin typeface="Helvetica"/>
              </a:rPr>
              <a:t>Joint WGISS/WGCV Activities</a:t>
            </a:r>
            <a:endParaRPr lang="en-A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1708869" y="149524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WGCV-50 (agenda)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F8806F-1F4C-400C-B0FD-2E50C74C9867}"/>
              </a:ext>
            </a:extLst>
          </p:cNvPr>
          <p:cNvSpPr txBox="1"/>
          <p:nvPr/>
        </p:nvSpPr>
        <p:spPr>
          <a:xfrm>
            <a:off x="381000" y="1295400"/>
            <a:ext cx="11429999" cy="4893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WGCV-50 Agenda March 22 (Mon) -25 (Fri) 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Day 1: Action Review, CEOS priorities and WP, Vice Chair nomination, Open-source tool kit, subgroup report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Day 2: Subgroup report, ACIX/CMIX,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RadCalNet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GHG Cal/Val, 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Day 3: Subgroup report,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SARCalNet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DEMIX, Terms and Definitions Wiki, ARD 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Day 4: CNES SIT chair priority, GSICS feedback, CEOS WGCV WP, ISO, CLARREO, WGCV-51 plan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9700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C8E0C50-AF28-45A5-90F1-3FBB5A43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4F3590-8C50-4D68-816D-4AE4C4A70238}"/>
              </a:ext>
            </a:extLst>
          </p:cNvPr>
          <p:cNvSpPr txBox="1"/>
          <p:nvPr/>
        </p:nvSpPr>
        <p:spPr>
          <a:xfrm>
            <a:off x="715819" y="1305341"/>
            <a:ext cx="9682275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(1) Living Planet Symposium 2022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May 23-27, 2022,  Bonn an abstract to (https://lps22.esa.int/)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for a poster dedicated to the CEOS Cal/Val portal for the following session: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(2) Philippe Goryl POC CEOS ARD and Medhavy on the team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CRAD4L Update https://ceos.org/ard/index.html#datasets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(3) DEMIX WEBSITE uploaded (2021 Dec. 16)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https://ceos.org/ourwork/workinggroups/wgcv/current-activites/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(4) CNES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Priorities Global Stocktake, CAL-VAL for TIR sensors (CEOS plenary, 2022)</a:t>
            </a: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　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cross-calibration of thermal infrared measurements from future CEOS Agency missions.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(5) ACSG chair position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(6) Journal Publications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E339333-41FF-4D60-AD88-1786A824E261}"/>
              </a:ext>
            </a:extLst>
          </p:cNvPr>
          <p:cNvSpPr/>
          <p:nvPr/>
        </p:nvSpPr>
        <p:spPr>
          <a:xfrm>
            <a:off x="1372438" y="208400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Topics since WGCV-49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0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1372438" y="208400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WGCV-49 AI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F8806F-1F4C-400C-B0FD-2E50C74C9867}"/>
              </a:ext>
            </a:extLst>
          </p:cNvPr>
          <p:cNvSpPr txBox="1"/>
          <p:nvPr/>
        </p:nvSpPr>
        <p:spPr>
          <a:xfrm>
            <a:off x="277483" y="1237023"/>
            <a:ext cx="11429999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(1) WGCV-49-01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Jean-Christopher to maintain a watch on surface related validation activities emerging in the atmospheric composition world (PICS, (D)(G(E))LER, etc.)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presented WGCV-50</a:t>
            </a:r>
          </a:p>
          <a:p>
            <a:endParaRPr lang="en-US" altLang="ja-JP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(2) WGCV-49-02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WGCV Chair and Vice Chair to consider the addition of a CEOS Work Plan 2022-2024 Task regarding "Development of Validation Protocols for Atmospheric Aerosol and Cloud Profiles". </a:t>
            </a: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ja-JP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in latest CEOS Work Plan as task CV-22-01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(3) WGCV-49-03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Medhavy to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summerise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the proposed changes to the CARD4L peer review process agreed at WGCV-49 in an email for review by WGCV before sending to the LSI-VC Leads. </a:t>
            </a: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(4) WGCV-49-04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Odele to provide comparisons of the TSIS-1 HSRS vs other solar references </a:t>
            </a: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(5) WGCV-49-05  the potential WGCV recommendation of the TSIS-1 HSRS solar spectra</a:t>
            </a:r>
          </a:p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review</a:t>
            </a:r>
          </a:p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TSIS HSRS  to GOSAT, OCO, TROPOMI calibrations.  It will be completed by June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32079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TSIS Solar Irradiance dataset for GHG SWIR spectrometers</a:t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E037C53-0792-4156-A08A-48C8E4C516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6264" y="1290311"/>
            <a:ext cx="1185818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&lt;TSIS Objective&gt;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accurate measurement of total and spectral solar irradiance to improve understanding of solar variability and Earth’s climate response to solar variability.</a:t>
            </a:r>
          </a:p>
          <a:p>
            <a:pPr>
              <a:buClr>
                <a:srgbClr val="000000"/>
              </a:buClr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&lt;TSIS-HSRS&gt;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TSIS-1 HSRS high-accuracy (0.3-1.3%), high-resolution (0.01 nm or better), solar reference spectrum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Uncertainty in SWIR irradiance (8-10%) was much reduced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User friendly data base with various spectral resolutions from radiometers to high resolution spectrometers.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Version 2 is under review.</a:t>
            </a:r>
          </a:p>
          <a:p>
            <a:pPr>
              <a:buClr>
                <a:srgbClr val="000000"/>
              </a:buClr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&lt;CEOS WGCV Action&gt;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recommend TSIS-1 HSRS  as  the  new  CEOS solar  irradiance  reference  spectrum (one year).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assess consistency between GHG sensors; OCO, TROPOMI, GOSAT, extending 2.3 micron for CH</a:t>
            </a:r>
            <a:r>
              <a:rPr lang="en-US" altLang="ja-JP" sz="1600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CO. (to be completed in Aug. 2022 (after joint vicarious calibration campaign in June in Railroad Valley, NV, U.S.A.</a:t>
            </a:r>
          </a:p>
          <a:p>
            <a:pPr>
              <a:buClr>
                <a:srgbClr val="000000"/>
              </a:buClr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&lt;Telecon with LASP&gt;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March 2, 2022, Discussion on TSIS high spectral resolution and long-term data using GHG sensors.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September, 2022, in person meeting in Colorado </a:t>
            </a:r>
          </a:p>
        </p:txBody>
      </p:sp>
    </p:spTree>
    <p:extLst>
      <p:ext uri="{BB962C8B-B14F-4D97-AF65-F5344CB8AC3E}">
        <p14:creationId xmlns:p14="http://schemas.microsoft.com/office/powerpoint/2010/main" val="171421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6">
            <a:extLst>
              <a:ext uri="{FF2B5EF4-FFF2-40B4-BE49-F238E27FC236}">
                <a16:creationId xmlns:a16="http://schemas.microsoft.com/office/drawing/2014/main" id="{0F799EB0-4603-46EE-97BC-57B65C5F1116}"/>
              </a:ext>
            </a:extLst>
          </p:cNvPr>
          <p:cNvSpPr txBox="1">
            <a:spLocks/>
          </p:cNvSpPr>
          <p:nvPr/>
        </p:nvSpPr>
        <p:spPr>
          <a:xfrm>
            <a:off x="1550939" y="262957"/>
            <a:ext cx="7294732" cy="4823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TSIS-HSRS application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CA9994-B681-4746-9397-0EBA1D906D8C}"/>
              </a:ext>
            </a:extLst>
          </p:cNvPr>
          <p:cNvSpPr txBox="1"/>
          <p:nvPr/>
        </p:nvSpPr>
        <p:spPr>
          <a:xfrm>
            <a:off x="344400" y="1338225"/>
            <a:ext cx="10903401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4 (Oct 5), 2021 TSIS Solar Irradiance Science Team meeting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2021, GOSAT-2-L1 V210 with best-estimate radiance using TSIS-HSRS (released)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11-year Solar cycle has not been considered yet.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difference up to 7% exists between TSIS-HSRS, Toon, and SOLSPEC.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ja-JP" sz="1800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E6AEC9-ACAB-4DE3-A421-FF291C9C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542" y="3271691"/>
            <a:ext cx="7783948" cy="28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6">
            <a:extLst>
              <a:ext uri="{FF2B5EF4-FFF2-40B4-BE49-F238E27FC236}">
                <a16:creationId xmlns:a16="http://schemas.microsoft.com/office/drawing/2014/main" id="{A7E80694-8445-45EF-825C-5590C3C34D07}"/>
              </a:ext>
            </a:extLst>
          </p:cNvPr>
          <p:cNvSpPr txBox="1">
            <a:spLocks/>
          </p:cNvSpPr>
          <p:nvPr/>
        </p:nvSpPr>
        <p:spPr>
          <a:xfrm>
            <a:off x="1534995" y="125372"/>
            <a:ext cx="7589264" cy="400476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GOSAT re-analysis SCAL 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available in September, 2022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04BE3DA-9DA9-46F5-95D5-4DA62A18B3C4}"/>
              </a:ext>
            </a:extLst>
          </p:cNvPr>
          <p:cNvGraphicFramePr>
            <a:graphicFrameLocks noGrp="1"/>
          </p:cNvGraphicFramePr>
          <p:nvPr/>
        </p:nvGraphicFramePr>
        <p:xfrm>
          <a:off x="164094" y="1211512"/>
          <a:ext cx="11723106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837">
                  <a:extLst>
                    <a:ext uri="{9D8B030D-6E8A-4147-A177-3AD203B41FA5}">
                      <a16:colId xmlns:a16="http://schemas.microsoft.com/office/drawing/2014/main" val="4230393042"/>
                    </a:ext>
                  </a:extLst>
                </a:gridCol>
                <a:gridCol w="1881177">
                  <a:extLst>
                    <a:ext uri="{9D8B030D-6E8A-4147-A177-3AD203B41FA5}">
                      <a16:colId xmlns:a16="http://schemas.microsoft.com/office/drawing/2014/main" val="3356002682"/>
                    </a:ext>
                  </a:extLst>
                </a:gridCol>
                <a:gridCol w="7231092">
                  <a:extLst>
                    <a:ext uri="{9D8B030D-6E8A-4147-A177-3AD203B41FA5}">
                      <a16:colId xmlns:a16="http://schemas.microsoft.com/office/drawing/2014/main" val="83304811"/>
                    </a:ext>
                  </a:extLst>
                </a:gridCol>
              </a:tblGrid>
              <a:tr h="135979"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 products for SIST-3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data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 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73597"/>
                  </a:ext>
                </a:extLst>
              </a:tr>
              <a:tr h="679897">
                <a:tc>
                  <a:txBody>
                    <a:bodyPr/>
                    <a:lstStyle/>
                    <a:p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L1B SCAL with backside 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(Raw data)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13-year by 12-month files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spectral range by 2 orthogonal linear polarization (P &amp; S) P and S have independent degradation 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&lt;Assumption&gt;</a:t>
                      </a: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Very short exposure of 30 min per month has no surface degradation of the backside surface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358395"/>
                  </a:ext>
                </a:extLst>
              </a:tr>
              <a:tr h="3127524">
                <a:tc>
                  <a:txBody>
                    <a:bodyPr/>
                    <a:lstStyle/>
                    <a:p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Calibrated radiance 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(100 % reflectance, Lambertian radiance without the Earth’s atmosphere 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13-year by 12-month by 3 spectra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Analyzed Data from P and S must be the same within uncertainty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Radiance conversion using prelaunch calibration data and radiance degradation factor (RDF)</a:t>
                      </a: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&lt;Applied correction &gt;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(1)RDF includes TANSO-FTS radiance degradation since </a:t>
                      </a: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 launch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Spectralon diffuser reflectance correction using the vendor (</a:t>
                      </a:r>
                      <a:r>
                        <a:rPr lang="en-US" sz="14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Labsphere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shipping data)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 BRDF correction to remove seasonal variation (BRDF model tuned by JAXA)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 pointing mirror switch correction (primary to secondary in January 2016)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 Doppler shift correction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&lt;Filtering&gt;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contaminated spectra transmitted and scattered by Earth’s atmosphere by carefully checking spectra and radiance flattening during the SCAL procedure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&lt;Averaging&gt;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minimize random fluctuation 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average over screened data 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average over P and S if necessary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3273"/>
                  </a:ext>
                </a:extLst>
              </a:tr>
              <a:tr h="407938"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Irradiance at 1AU (represent solar cycle)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year by 12 month by 3 spectra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Radiance to irradiance conversion By multiplying pi, divided by cos(incident angle) 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by correcting sun-GOSAT distance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023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20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Greenhouse Gas Cal/Val Update</a:t>
            </a:r>
            <a:br>
              <a:rPr lang="en-US" altLang="ja-JP" dirty="0"/>
            </a:br>
            <a:endParaRPr lang="en-AU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Akihiko KUZE and Philippe GORYL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WGCV-50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March 22-25, 2022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(Virtual)</a:t>
            </a:r>
            <a:endParaRPr sz="2200" b="1" dirty="0">
              <a:solidFill>
                <a:schemeClr val="accent1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04511737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3585</TotalTime>
  <Words>1985</Words>
  <Application>Microsoft Office PowerPoint</Application>
  <PresentationFormat>ワイド画面</PresentationFormat>
  <Paragraphs>206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4" baseType="lpstr">
      <vt:lpstr>Proxima Nova Regular</vt:lpstr>
      <vt:lpstr>游ゴシック</vt:lpstr>
      <vt:lpstr>Arial</vt:lpstr>
      <vt:lpstr>Century Gothic</vt:lpstr>
      <vt:lpstr>Courier New</vt:lpstr>
      <vt:lpstr>Goudy Type</vt:lpstr>
      <vt:lpstr>Helvetica</vt:lpstr>
      <vt:lpstr>Quire Sans</vt:lpstr>
      <vt:lpstr>Wingdings</vt:lpstr>
      <vt:lpstr>ceos</vt:lpstr>
      <vt:lpstr>Welcome and WGCV-Chair Report </vt:lpstr>
      <vt:lpstr>PowerPoint プレゼンテーション</vt:lpstr>
      <vt:lpstr>PowerPoint プレゼンテーション</vt:lpstr>
      <vt:lpstr>　</vt:lpstr>
      <vt:lpstr>PowerPoint プレゼンテーション</vt:lpstr>
      <vt:lpstr>TSIS Solar Irradiance dataset for GHG SWIR spectrometers </vt:lpstr>
      <vt:lpstr>PowerPoint プレゼンテーション</vt:lpstr>
      <vt:lpstr>PowerPoint プレゼンテーション</vt:lpstr>
      <vt:lpstr>Greenhouse Gas Cal/Val Update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</vt:lpstr>
      <vt:lpstr> </vt:lpstr>
      <vt:lpstr>Review Progress on Other WGCV CEOS Work Plan Activities </vt:lpstr>
      <vt:lpstr> </vt:lpstr>
      <vt:lpstr>PowerPoint プレゼンテーション</vt:lpstr>
      <vt:lpstr>PowerPoint プレゼンテーション</vt:lpstr>
      <vt:lpstr> WGCV-51 Meeting (Tokyo)  </vt:lpstr>
      <vt:lpstr>Venue</vt:lpstr>
      <vt:lpstr>WGCV-51 and WGISS-54 joint meeting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久世　暁彦</cp:lastModifiedBy>
  <cp:revision>100</cp:revision>
  <dcterms:created xsi:type="dcterms:W3CDTF">2021-10-07T09:33:41Z</dcterms:created>
  <dcterms:modified xsi:type="dcterms:W3CDTF">2022-03-22T11:26:59Z</dcterms:modified>
</cp:coreProperties>
</file>