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64" r:id="rId2"/>
    <p:sldId id="2917" r:id="rId3"/>
    <p:sldId id="268" r:id="rId4"/>
    <p:sldId id="2922" r:id="rId5"/>
    <p:sldId id="2923" r:id="rId6"/>
    <p:sldId id="776" r:id="rId7"/>
    <p:sldId id="267" r:id="rId8"/>
    <p:sldId id="2983" r:id="rId9"/>
    <p:sldId id="2891" r:id="rId10"/>
    <p:sldId id="2927" r:id="rId11"/>
    <p:sldId id="2970" r:id="rId12"/>
    <p:sldId id="2974" r:id="rId13"/>
    <p:sldId id="2977" r:id="rId14"/>
    <p:sldId id="2972" r:id="rId15"/>
    <p:sldId id="2988" r:id="rId16"/>
    <p:sldId id="274" r:id="rId17"/>
    <p:sldId id="2992" r:id="rId18"/>
    <p:sldId id="2993" r:id="rId19"/>
    <p:sldId id="2989" r:id="rId20"/>
    <p:sldId id="2984" r:id="rId21"/>
    <p:sldId id="2990" r:id="rId22"/>
    <p:sldId id="36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Marion Rose" initials="EMR" lastIdx="1" clrIdx="0">
    <p:extLst>
      <p:ext uri="{19B8F6BF-5375-455C-9EA6-DF929625EA0E}">
        <p15:presenceInfo xmlns:p15="http://schemas.microsoft.com/office/powerpoint/2012/main" userId="Elizabeth Marion Ros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6018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70A23-FAF0-4B54-ABEF-982EC2E025D7}" type="datetimeFigureOut">
              <a:rPr kumimoji="1" lang="ja-JP" altLang="en-US" smtClean="0"/>
              <a:t>2022/3/22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87B5C-410C-4C9E-B116-38F87FC7E9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6523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706688" y="514350"/>
            <a:ext cx="4513262" cy="2540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9059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AD8E1C4-9A15-4764-86FE-E1C0275FBC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250A59-E31B-4002-83F5-2CA0F10DD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4"/>
          <a:stretch/>
        </p:blipFill>
        <p:spPr>
          <a:xfrm flipV="1">
            <a:off x="2824280" y="4824248"/>
            <a:ext cx="5391556" cy="2038097"/>
          </a:xfrm>
          <a:prstGeom prst="rect">
            <a:avLst/>
          </a:prstGeom>
        </p:spPr>
      </p:pic>
      <p:pic>
        <p:nvPicPr>
          <p:cNvPr id="19" name="Picture 18" descr="A picture containing nature&#10;&#10;Description automatically generated">
            <a:extLst>
              <a:ext uri="{FF2B5EF4-FFF2-40B4-BE49-F238E27FC236}">
                <a16:creationId xmlns:a16="http://schemas.microsoft.com/office/drawing/2014/main" id="{9A5D0622-33ED-4EB7-96FB-4585BC4717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</p:spPr>
      </p:pic>
      <p:sp>
        <p:nvSpPr>
          <p:cNvPr id="20" name="Hexagon 3">
            <a:extLst>
              <a:ext uri="{FF2B5EF4-FFF2-40B4-BE49-F238E27FC236}">
                <a16:creationId xmlns:a16="http://schemas.microsoft.com/office/drawing/2014/main" id="{6D2DF6DF-5332-4778-ABD2-C77C32E47F0B}"/>
              </a:ext>
            </a:extLst>
          </p:cNvPr>
          <p:cNvSpPr/>
          <p:nvPr userDrawn="1"/>
        </p:nvSpPr>
        <p:spPr>
          <a:xfrm rot="10800000" flipV="1">
            <a:off x="5456394" y="1968439"/>
            <a:ext cx="6751471" cy="4901119"/>
          </a:xfrm>
          <a:custGeom>
            <a:avLst/>
            <a:gdLst>
              <a:gd name="connsiteX0" fmla="*/ 0 w 6765758"/>
              <a:gd name="connsiteY0" fmla="*/ 4848732 h 4848732"/>
              <a:gd name="connsiteX1" fmla="*/ 0 w 6765758"/>
              <a:gd name="connsiteY1" fmla="*/ 0 h 4848732"/>
              <a:gd name="connsiteX2" fmla="*/ 6765758 w 6765758"/>
              <a:gd name="connsiteY2" fmla="*/ 4848732 h 4848732"/>
              <a:gd name="connsiteX3" fmla="*/ 0 w 6765758"/>
              <a:gd name="connsiteY3" fmla="*/ 4848732 h 4848732"/>
              <a:gd name="connsiteX0" fmla="*/ 0 w 6765758"/>
              <a:gd name="connsiteY0" fmla="*/ 4941601 h 4941601"/>
              <a:gd name="connsiteX1" fmla="*/ 0 w 6765758"/>
              <a:gd name="connsiteY1" fmla="*/ 0 h 4941601"/>
              <a:gd name="connsiteX2" fmla="*/ 6765758 w 6765758"/>
              <a:gd name="connsiteY2" fmla="*/ 4941601 h 4941601"/>
              <a:gd name="connsiteX3" fmla="*/ 0 w 6765758"/>
              <a:gd name="connsiteY3" fmla="*/ 4941601 h 4941601"/>
              <a:gd name="connsiteX0" fmla="*/ 0 w 6765758"/>
              <a:gd name="connsiteY0" fmla="*/ 4920169 h 4920169"/>
              <a:gd name="connsiteX1" fmla="*/ 2381 w 6765758"/>
              <a:gd name="connsiteY1" fmla="*/ 0 h 4920169"/>
              <a:gd name="connsiteX2" fmla="*/ 6765758 w 6765758"/>
              <a:gd name="connsiteY2" fmla="*/ 4920169 h 4920169"/>
              <a:gd name="connsiteX3" fmla="*/ 0 w 6765758"/>
              <a:gd name="connsiteY3" fmla="*/ 4920169 h 4920169"/>
              <a:gd name="connsiteX0" fmla="*/ 0 w 6751470"/>
              <a:gd name="connsiteY0" fmla="*/ 4920169 h 4920169"/>
              <a:gd name="connsiteX1" fmla="*/ 2381 w 6751470"/>
              <a:gd name="connsiteY1" fmla="*/ 0 h 4920169"/>
              <a:gd name="connsiteX2" fmla="*/ 6751470 w 6751470"/>
              <a:gd name="connsiteY2" fmla="*/ 4901119 h 4920169"/>
              <a:gd name="connsiteX3" fmla="*/ 0 w 6751470"/>
              <a:gd name="connsiteY3" fmla="*/ 4920169 h 4920169"/>
              <a:gd name="connsiteX0" fmla="*/ 26211 w 6749106"/>
              <a:gd name="connsiteY0" fmla="*/ 4891594 h 4901119"/>
              <a:gd name="connsiteX1" fmla="*/ 17 w 6749106"/>
              <a:gd name="connsiteY1" fmla="*/ 0 h 4901119"/>
              <a:gd name="connsiteX2" fmla="*/ 6749106 w 6749106"/>
              <a:gd name="connsiteY2" fmla="*/ 4901119 h 4901119"/>
              <a:gd name="connsiteX3" fmla="*/ 26211 w 6749106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0 w 6756233"/>
              <a:gd name="connsiteY0" fmla="*/ 4877306 h 4901119"/>
              <a:gd name="connsiteX1" fmla="*/ 7144 w 6756233"/>
              <a:gd name="connsiteY1" fmla="*/ 0 h 4901119"/>
              <a:gd name="connsiteX2" fmla="*/ 6756233 w 6756233"/>
              <a:gd name="connsiteY2" fmla="*/ 4901119 h 4901119"/>
              <a:gd name="connsiteX3" fmla="*/ 0 w 6756233"/>
              <a:gd name="connsiteY3" fmla="*/ 4877306 h 4901119"/>
              <a:gd name="connsiteX0" fmla="*/ 2487 w 6749195"/>
              <a:gd name="connsiteY0" fmla="*/ 4896356 h 4901119"/>
              <a:gd name="connsiteX1" fmla="*/ 106 w 6749195"/>
              <a:gd name="connsiteY1" fmla="*/ 0 h 4901119"/>
              <a:gd name="connsiteX2" fmla="*/ 6749195 w 6749195"/>
              <a:gd name="connsiteY2" fmla="*/ 4901119 h 4901119"/>
              <a:gd name="connsiteX3" fmla="*/ 2487 w 6749195"/>
              <a:gd name="connsiteY3" fmla="*/ 4896356 h 4901119"/>
              <a:gd name="connsiteX0" fmla="*/ 2487 w 6749195"/>
              <a:gd name="connsiteY0" fmla="*/ 4898738 h 4901119"/>
              <a:gd name="connsiteX1" fmla="*/ 106 w 6749195"/>
              <a:gd name="connsiteY1" fmla="*/ 0 h 4901119"/>
              <a:gd name="connsiteX2" fmla="*/ 6749195 w 6749195"/>
              <a:gd name="connsiteY2" fmla="*/ 4901119 h 4901119"/>
              <a:gd name="connsiteX3" fmla="*/ 2487 w 6749195"/>
              <a:gd name="connsiteY3" fmla="*/ 4898738 h 4901119"/>
              <a:gd name="connsiteX0" fmla="*/ 0 w 6751471"/>
              <a:gd name="connsiteY0" fmla="*/ 4901119 h 4901119"/>
              <a:gd name="connsiteX1" fmla="*/ 2382 w 6751471"/>
              <a:gd name="connsiteY1" fmla="*/ 0 h 4901119"/>
              <a:gd name="connsiteX2" fmla="*/ 6751471 w 6751471"/>
              <a:gd name="connsiteY2" fmla="*/ 4901119 h 4901119"/>
              <a:gd name="connsiteX3" fmla="*/ 0 w 6751471"/>
              <a:gd name="connsiteY3" fmla="*/ 4901119 h 4901119"/>
              <a:gd name="connsiteX0" fmla="*/ 0 w 6751471"/>
              <a:gd name="connsiteY0" fmla="*/ 4901119 h 4901119"/>
              <a:gd name="connsiteX1" fmla="*/ 2382 w 6751471"/>
              <a:gd name="connsiteY1" fmla="*/ 0 h 4901119"/>
              <a:gd name="connsiteX2" fmla="*/ 6751471 w 6751471"/>
              <a:gd name="connsiteY2" fmla="*/ 4901119 h 4901119"/>
              <a:gd name="connsiteX3" fmla="*/ 0 w 6751471"/>
              <a:gd name="connsiteY3" fmla="*/ 4901119 h 490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1471" h="4901119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 w="317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Hexagon 3">
            <a:extLst>
              <a:ext uri="{FF2B5EF4-FFF2-40B4-BE49-F238E27FC236}">
                <a16:creationId xmlns:a16="http://schemas.microsoft.com/office/drawing/2014/main" id="{ED1323B1-25AD-4D68-9935-331D79B300CE}"/>
              </a:ext>
            </a:extLst>
          </p:cNvPr>
          <p:cNvSpPr/>
          <p:nvPr userDrawn="1"/>
        </p:nvSpPr>
        <p:spPr>
          <a:xfrm flipH="1">
            <a:off x="-4784" y="-14542"/>
            <a:ext cx="12199164" cy="6874921"/>
          </a:xfrm>
          <a:custGeom>
            <a:avLst/>
            <a:gdLst>
              <a:gd name="connsiteX0" fmla="*/ 0 w 12192000"/>
              <a:gd name="connsiteY0" fmla="*/ 3429000 h 6858000"/>
              <a:gd name="connsiteX1" fmla="*/ 1714500 w 12192000"/>
              <a:gd name="connsiteY1" fmla="*/ 2 h 6858000"/>
              <a:gd name="connsiteX2" fmla="*/ 10477500 w 12192000"/>
              <a:gd name="connsiteY2" fmla="*/ 2 h 6858000"/>
              <a:gd name="connsiteX3" fmla="*/ 12192000 w 12192000"/>
              <a:gd name="connsiteY3" fmla="*/ 3429000 h 6858000"/>
              <a:gd name="connsiteX4" fmla="*/ 10477500 w 12192000"/>
              <a:gd name="connsiteY4" fmla="*/ 6857998 h 6858000"/>
              <a:gd name="connsiteX5" fmla="*/ 1714500 w 12192000"/>
              <a:gd name="connsiteY5" fmla="*/ 6857998 h 6858000"/>
              <a:gd name="connsiteX6" fmla="*/ 0 w 12192000"/>
              <a:gd name="connsiteY6" fmla="*/ 3429000 h 6858000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0483516 w 12198016"/>
              <a:gd name="connsiteY2" fmla="*/ 12032 h 6870028"/>
              <a:gd name="connsiteX3" fmla="*/ 12198016 w 12198016"/>
              <a:gd name="connsiteY3" fmla="*/ 3441030 h 6870028"/>
              <a:gd name="connsiteX4" fmla="*/ 10483516 w 12198016"/>
              <a:gd name="connsiteY4" fmla="*/ 6870028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2192000 w 12198016"/>
              <a:gd name="connsiteY2" fmla="*/ 24063 h 6870028"/>
              <a:gd name="connsiteX3" fmla="*/ 12198016 w 12198016"/>
              <a:gd name="connsiteY3" fmla="*/ 3441030 h 6870028"/>
              <a:gd name="connsiteX4" fmla="*/ 10483516 w 12198016"/>
              <a:gd name="connsiteY4" fmla="*/ 6870028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2192000 w 12198016"/>
              <a:gd name="connsiteY2" fmla="*/ 24063 h 6870028"/>
              <a:gd name="connsiteX3" fmla="*/ 12198016 w 12198016"/>
              <a:gd name="connsiteY3" fmla="*/ 3441030 h 6870028"/>
              <a:gd name="connsiteX4" fmla="*/ 12179968 w 12198016"/>
              <a:gd name="connsiteY4" fmla="*/ 6845965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6" fmla="*/ 6016 w 12198016"/>
              <a:gd name="connsiteY6" fmla="*/ 3441030 h 6857997"/>
              <a:gd name="connsiteX0" fmla="*/ 266 w 12204298"/>
              <a:gd name="connsiteY0" fmla="*/ 2045367 h 6857997"/>
              <a:gd name="connsiteX1" fmla="*/ 6282 w 12204298"/>
              <a:gd name="connsiteY1" fmla="*/ 0 h 6857997"/>
              <a:gd name="connsiteX2" fmla="*/ 12198282 w 12204298"/>
              <a:gd name="connsiteY2" fmla="*/ 24063 h 6857997"/>
              <a:gd name="connsiteX3" fmla="*/ 12204298 w 12204298"/>
              <a:gd name="connsiteY3" fmla="*/ 3441030 h 6857997"/>
              <a:gd name="connsiteX4" fmla="*/ 12186250 w 12204298"/>
              <a:gd name="connsiteY4" fmla="*/ 6845965 h 6857997"/>
              <a:gd name="connsiteX5" fmla="*/ 7128976 w 12204298"/>
              <a:gd name="connsiteY5" fmla="*/ 6857997 h 6857997"/>
              <a:gd name="connsiteX6" fmla="*/ 266 w 12204298"/>
              <a:gd name="connsiteY6" fmla="*/ 2045367 h 6857997"/>
              <a:gd name="connsiteX0" fmla="*/ 980573 w 12198016"/>
              <a:gd name="connsiteY0" fmla="*/ 1792704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6" fmla="*/ 980573 w 12198016"/>
              <a:gd name="connsiteY6" fmla="*/ 1792704 h 6857997"/>
              <a:gd name="connsiteX0" fmla="*/ 266 w 12204299"/>
              <a:gd name="connsiteY0" fmla="*/ 1840831 h 6857997"/>
              <a:gd name="connsiteX1" fmla="*/ 6283 w 12204299"/>
              <a:gd name="connsiteY1" fmla="*/ 0 h 6857997"/>
              <a:gd name="connsiteX2" fmla="*/ 12198283 w 12204299"/>
              <a:gd name="connsiteY2" fmla="*/ 24063 h 6857997"/>
              <a:gd name="connsiteX3" fmla="*/ 12204299 w 12204299"/>
              <a:gd name="connsiteY3" fmla="*/ 3441030 h 6857997"/>
              <a:gd name="connsiteX4" fmla="*/ 12186251 w 12204299"/>
              <a:gd name="connsiteY4" fmla="*/ 6845965 h 6857997"/>
              <a:gd name="connsiteX5" fmla="*/ 7128977 w 12204299"/>
              <a:gd name="connsiteY5" fmla="*/ 6857997 h 6857997"/>
              <a:gd name="connsiteX6" fmla="*/ 266 w 12204299"/>
              <a:gd name="connsiteY6" fmla="*/ 1840831 h 6857997"/>
              <a:gd name="connsiteX0" fmla="*/ 7122694 w 12198016"/>
              <a:gd name="connsiteY0" fmla="*/ 6857997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0" fmla="*/ 4818648 w 12198016"/>
              <a:gd name="connsiteY0" fmla="*/ 6870031 h 6870031"/>
              <a:gd name="connsiteX1" fmla="*/ 0 w 12198016"/>
              <a:gd name="connsiteY1" fmla="*/ 0 h 6870031"/>
              <a:gd name="connsiteX2" fmla="*/ 12192000 w 12198016"/>
              <a:gd name="connsiteY2" fmla="*/ 24063 h 6870031"/>
              <a:gd name="connsiteX3" fmla="*/ 12198016 w 12198016"/>
              <a:gd name="connsiteY3" fmla="*/ 3441030 h 6870031"/>
              <a:gd name="connsiteX4" fmla="*/ 12179968 w 12198016"/>
              <a:gd name="connsiteY4" fmla="*/ 6845965 h 6870031"/>
              <a:gd name="connsiteX5" fmla="*/ 4818648 w 12198016"/>
              <a:gd name="connsiteY5" fmla="*/ 6870031 h 6870031"/>
              <a:gd name="connsiteX0" fmla="*/ 2713121 w 10092489"/>
              <a:gd name="connsiteY0" fmla="*/ 6870031 h 6870031"/>
              <a:gd name="connsiteX1" fmla="*/ 0 w 10092489"/>
              <a:gd name="connsiteY1" fmla="*/ 0 h 6870031"/>
              <a:gd name="connsiteX2" fmla="*/ 10086473 w 10092489"/>
              <a:gd name="connsiteY2" fmla="*/ 24063 h 6870031"/>
              <a:gd name="connsiteX3" fmla="*/ 10092489 w 10092489"/>
              <a:gd name="connsiteY3" fmla="*/ 3441030 h 6870031"/>
              <a:gd name="connsiteX4" fmla="*/ 10074441 w 10092489"/>
              <a:gd name="connsiteY4" fmla="*/ 6845965 h 6870031"/>
              <a:gd name="connsiteX5" fmla="*/ 2713121 w 10092489"/>
              <a:gd name="connsiteY5" fmla="*/ 6870031 h 6870031"/>
              <a:gd name="connsiteX0" fmla="*/ 3230479 w 10092489"/>
              <a:gd name="connsiteY0" fmla="*/ 6870031 h 6870031"/>
              <a:gd name="connsiteX1" fmla="*/ 0 w 10092489"/>
              <a:gd name="connsiteY1" fmla="*/ 0 h 6870031"/>
              <a:gd name="connsiteX2" fmla="*/ 10086473 w 10092489"/>
              <a:gd name="connsiteY2" fmla="*/ 24063 h 6870031"/>
              <a:gd name="connsiteX3" fmla="*/ 10092489 w 10092489"/>
              <a:gd name="connsiteY3" fmla="*/ 3441030 h 6870031"/>
              <a:gd name="connsiteX4" fmla="*/ 10074441 w 10092489"/>
              <a:gd name="connsiteY4" fmla="*/ 6845965 h 6870031"/>
              <a:gd name="connsiteX5" fmla="*/ 3230479 w 10092489"/>
              <a:gd name="connsiteY5" fmla="*/ 6870031 h 6870031"/>
              <a:gd name="connsiteX0" fmla="*/ 5526973 w 12388983"/>
              <a:gd name="connsiteY0" fmla="*/ 6870031 h 6870031"/>
              <a:gd name="connsiteX1" fmla="*/ 0 w 12388983"/>
              <a:gd name="connsiteY1" fmla="*/ 0 h 6870031"/>
              <a:gd name="connsiteX2" fmla="*/ 12382967 w 12388983"/>
              <a:gd name="connsiteY2" fmla="*/ 24063 h 6870031"/>
              <a:gd name="connsiteX3" fmla="*/ 12388983 w 12388983"/>
              <a:gd name="connsiteY3" fmla="*/ 3441030 h 6870031"/>
              <a:gd name="connsiteX4" fmla="*/ 12370935 w 12388983"/>
              <a:gd name="connsiteY4" fmla="*/ 6845965 h 6870031"/>
              <a:gd name="connsiteX5" fmla="*/ 5526973 w 12388983"/>
              <a:gd name="connsiteY5" fmla="*/ 6870031 h 6870031"/>
              <a:gd name="connsiteX0" fmla="*/ 7840359 w 14702369"/>
              <a:gd name="connsiteY0" fmla="*/ 6845968 h 6845968"/>
              <a:gd name="connsiteX1" fmla="*/ 0 w 14702369"/>
              <a:gd name="connsiteY1" fmla="*/ 0 h 6845968"/>
              <a:gd name="connsiteX2" fmla="*/ 14696353 w 14702369"/>
              <a:gd name="connsiteY2" fmla="*/ 0 h 6845968"/>
              <a:gd name="connsiteX3" fmla="*/ 14702369 w 14702369"/>
              <a:gd name="connsiteY3" fmla="*/ 3416967 h 6845968"/>
              <a:gd name="connsiteX4" fmla="*/ 14684321 w 14702369"/>
              <a:gd name="connsiteY4" fmla="*/ 6821902 h 6845968"/>
              <a:gd name="connsiteX5" fmla="*/ 7840359 w 14702369"/>
              <a:gd name="connsiteY5" fmla="*/ 6845968 h 6845968"/>
              <a:gd name="connsiteX0" fmla="*/ 11914246 w 14702369"/>
              <a:gd name="connsiteY0" fmla="*/ 6821904 h 6821904"/>
              <a:gd name="connsiteX1" fmla="*/ 0 w 14702369"/>
              <a:gd name="connsiteY1" fmla="*/ 0 h 6821904"/>
              <a:gd name="connsiteX2" fmla="*/ 14696353 w 14702369"/>
              <a:gd name="connsiteY2" fmla="*/ 0 h 6821904"/>
              <a:gd name="connsiteX3" fmla="*/ 14702369 w 14702369"/>
              <a:gd name="connsiteY3" fmla="*/ 3416967 h 6821904"/>
              <a:gd name="connsiteX4" fmla="*/ 14684321 w 14702369"/>
              <a:gd name="connsiteY4" fmla="*/ 6821902 h 6821904"/>
              <a:gd name="connsiteX5" fmla="*/ 11914246 w 14702369"/>
              <a:gd name="connsiteY5" fmla="*/ 6821904 h 6821904"/>
              <a:gd name="connsiteX0" fmla="*/ 11303164 w 14702369"/>
              <a:gd name="connsiteY0" fmla="*/ 6833935 h 6833935"/>
              <a:gd name="connsiteX1" fmla="*/ 0 w 14702369"/>
              <a:gd name="connsiteY1" fmla="*/ 0 h 6833935"/>
              <a:gd name="connsiteX2" fmla="*/ 14696353 w 14702369"/>
              <a:gd name="connsiteY2" fmla="*/ 0 h 6833935"/>
              <a:gd name="connsiteX3" fmla="*/ 14702369 w 14702369"/>
              <a:gd name="connsiteY3" fmla="*/ 3416967 h 6833935"/>
              <a:gd name="connsiteX4" fmla="*/ 14684321 w 14702369"/>
              <a:gd name="connsiteY4" fmla="*/ 6821902 h 6833935"/>
              <a:gd name="connsiteX5" fmla="*/ 11303164 w 14702369"/>
              <a:gd name="connsiteY5" fmla="*/ 6833935 h 6833935"/>
              <a:gd name="connsiteX0" fmla="*/ 11303164 w 14702369"/>
              <a:gd name="connsiteY0" fmla="*/ 6833935 h 6833935"/>
              <a:gd name="connsiteX1" fmla="*/ 0 w 14702369"/>
              <a:gd name="connsiteY1" fmla="*/ 0 h 6833935"/>
              <a:gd name="connsiteX2" fmla="*/ 14696353 w 14702369"/>
              <a:gd name="connsiteY2" fmla="*/ 0 h 6833935"/>
              <a:gd name="connsiteX3" fmla="*/ 14702369 w 14702369"/>
              <a:gd name="connsiteY3" fmla="*/ 3416967 h 6833935"/>
              <a:gd name="connsiteX4" fmla="*/ 14698869 w 14702369"/>
              <a:gd name="connsiteY4" fmla="*/ 6833934 h 6833935"/>
              <a:gd name="connsiteX5" fmla="*/ 11303164 w 14702369"/>
              <a:gd name="connsiteY5" fmla="*/ 6833935 h 6833935"/>
              <a:gd name="connsiteX0" fmla="*/ 11356917 w 14756122"/>
              <a:gd name="connsiteY0" fmla="*/ 6833935 h 6833935"/>
              <a:gd name="connsiteX1" fmla="*/ 0 w 14756122"/>
              <a:gd name="connsiteY1" fmla="*/ 12611 h 6833935"/>
              <a:gd name="connsiteX2" fmla="*/ 14750106 w 14756122"/>
              <a:gd name="connsiteY2" fmla="*/ 0 h 6833935"/>
              <a:gd name="connsiteX3" fmla="*/ 14756122 w 14756122"/>
              <a:gd name="connsiteY3" fmla="*/ 3416967 h 6833935"/>
              <a:gd name="connsiteX4" fmla="*/ 14752622 w 14756122"/>
              <a:gd name="connsiteY4" fmla="*/ 6833934 h 6833935"/>
              <a:gd name="connsiteX5" fmla="*/ 11356917 w 14756122"/>
              <a:gd name="connsiteY5" fmla="*/ 6833935 h 6833935"/>
              <a:gd name="connsiteX0" fmla="*/ 11356917 w 14761910"/>
              <a:gd name="connsiteY0" fmla="*/ 6833935 h 6833935"/>
              <a:gd name="connsiteX1" fmla="*/ 0 w 14761910"/>
              <a:gd name="connsiteY1" fmla="*/ 12611 h 6833935"/>
              <a:gd name="connsiteX2" fmla="*/ 14761631 w 14761910"/>
              <a:gd name="connsiteY2" fmla="*/ 0 h 6833935"/>
              <a:gd name="connsiteX3" fmla="*/ 14756122 w 14761910"/>
              <a:gd name="connsiteY3" fmla="*/ 3416967 h 6833935"/>
              <a:gd name="connsiteX4" fmla="*/ 14752622 w 14761910"/>
              <a:gd name="connsiteY4" fmla="*/ 6833934 h 6833935"/>
              <a:gd name="connsiteX5" fmla="*/ 11356917 w 14761910"/>
              <a:gd name="connsiteY5" fmla="*/ 6833935 h 6833935"/>
              <a:gd name="connsiteX0" fmla="*/ 11356917 w 14761910"/>
              <a:gd name="connsiteY0" fmla="*/ 6833935 h 6833935"/>
              <a:gd name="connsiteX1" fmla="*/ 0 w 14761910"/>
              <a:gd name="connsiteY1" fmla="*/ 12611 h 6833935"/>
              <a:gd name="connsiteX2" fmla="*/ 14761631 w 14761910"/>
              <a:gd name="connsiteY2" fmla="*/ 0 h 6833935"/>
              <a:gd name="connsiteX3" fmla="*/ 14756122 w 14761910"/>
              <a:gd name="connsiteY3" fmla="*/ 3416967 h 6833935"/>
              <a:gd name="connsiteX4" fmla="*/ 14758385 w 14761910"/>
              <a:gd name="connsiteY4" fmla="*/ 6829198 h 6833935"/>
              <a:gd name="connsiteX5" fmla="*/ 11356917 w 14761910"/>
              <a:gd name="connsiteY5" fmla="*/ 6833935 h 6833935"/>
              <a:gd name="connsiteX0" fmla="*/ 11356917 w 14761910"/>
              <a:gd name="connsiteY0" fmla="*/ 6833935 h 6836301"/>
              <a:gd name="connsiteX1" fmla="*/ 0 w 14761910"/>
              <a:gd name="connsiteY1" fmla="*/ 12611 h 6836301"/>
              <a:gd name="connsiteX2" fmla="*/ 14761631 w 14761910"/>
              <a:gd name="connsiteY2" fmla="*/ 0 h 6836301"/>
              <a:gd name="connsiteX3" fmla="*/ 14756122 w 14761910"/>
              <a:gd name="connsiteY3" fmla="*/ 3416967 h 6836301"/>
              <a:gd name="connsiteX4" fmla="*/ 14758385 w 14761910"/>
              <a:gd name="connsiteY4" fmla="*/ 6836301 h 6836301"/>
              <a:gd name="connsiteX5" fmla="*/ 11356917 w 14761910"/>
              <a:gd name="connsiteY5" fmla="*/ 6833935 h 683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61910" h="6836301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7A6DEE9-0B4F-409A-B59F-325723A101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8431" y="5311498"/>
            <a:ext cx="2738896" cy="15085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B31207-9C3D-4B5C-B57B-2FE4DBE214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82" t="2399" r="8554" b="-8774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35335CF-157D-43AA-8855-D3BF724DF9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34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017" t="36082" r="11355" b="674"/>
          <a:stretch/>
        </p:blipFill>
        <p:spPr>
          <a:xfrm rot="16200000">
            <a:off x="5792642" y="4819952"/>
            <a:ext cx="1719709" cy="2366806"/>
          </a:xfrm>
          <a:prstGeom prst="rtTriangle">
            <a:avLst/>
          </a:prstGeom>
        </p:spPr>
      </p:pic>
      <p:sp>
        <p:nvSpPr>
          <p:cNvPr id="11" name="Title 15">
            <a:extLst>
              <a:ext uri="{FF2B5EF4-FFF2-40B4-BE49-F238E27FC236}">
                <a16:creationId xmlns:a16="http://schemas.microsoft.com/office/drawing/2014/main" id="{6D87AD77-E89F-4705-AA0A-8032DAD1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018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C6441F9-A2B1-4BFB-87F7-B505A10AE262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A801E7-BC54-4FD1-B398-A5A22D7A98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5B944D-04FC-4DF5-9BF7-3BCE88FF1F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D524ECA-AF0A-4822-81E8-1224A9767F20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5CD593-1634-4207-94B8-040A8F75CE1E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57198A-4F93-4BB0-B3E6-6EC9C206038D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D052B9-215F-4A65-B5BF-D9EA0B79D5DB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CEOS WGCV-50 March 2022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9B9A96-3603-43F8-A8A8-E7ECA8F14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23802C6-2AE7-4143-9A89-2B465ADB4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393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48800" y="6248400"/>
            <a:ext cx="2540000" cy="24622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7386E-C2F9-4FDD-850A-759F4B31A3F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8049442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6DC88C-1844-4DC6-B3DE-A5118FCDF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C96BB5-FAA0-4A6B-87A7-B91D5D507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2D95E0-9B11-404D-AD88-0BFD955D3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8077-1D50-49F0-9BBF-366D3C3C0A2A}" type="datetimeFigureOut">
              <a:rPr kumimoji="1" lang="ja-JP" altLang="en-US" smtClean="0"/>
              <a:t>2022/3/22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AE8691-ABF8-4E92-88FC-51E6B626C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F3797D-19F3-4EAA-9CCC-57912F86D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7FA2-BB85-4A23-BB9A-48F9523305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713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195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8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11074400" cy="762000"/>
          </a:xfrm>
          <a:prstGeom prst="rect">
            <a:avLst/>
          </a:prstGeom>
        </p:spPr>
        <p:txBody>
          <a:bodyPr/>
          <a:lstStyle>
            <a:lvl1pPr algn="just"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1"/>
          </p:nvPr>
        </p:nvSpPr>
        <p:spPr>
          <a:xfrm>
            <a:off x="0" y="1905000"/>
            <a:ext cx="11785600" cy="4572000"/>
          </a:xfrm>
          <a:prstGeom prst="rect">
            <a:avLst/>
          </a:prstGeom>
        </p:spPr>
        <p:txBody>
          <a:bodyPr/>
          <a:lstStyle>
            <a:lvl1pPr>
              <a:buSzPct val="90000"/>
              <a:defRPr sz="2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Clr>
                <a:srgbClr val="005426"/>
              </a:buClr>
              <a:buSzPct val="80000"/>
              <a:buFont typeface="Wingdings" panose="05000000000000000000" pitchFamily="2" charset="2"/>
              <a:buChar char="§"/>
              <a:defRPr sz="2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60000"/>
              <a:defRPr sz="2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rgbClr val="C00000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hape 3"/>
          <p:cNvSpPr/>
          <p:nvPr userDrawn="1"/>
        </p:nvSpPr>
        <p:spPr>
          <a:xfrm>
            <a:off x="2641600" y="76200"/>
            <a:ext cx="47752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endParaRPr lang="en-US" sz="22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35201" y="76200"/>
            <a:ext cx="8140700" cy="4270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187941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B3F54E-9A4B-4920-8D77-4695B8ABE8DC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22C5D0-A59F-4D59-9AE0-98B49D48F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3F94B4-13EA-4151-AFBF-F80C398EB19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C0AD3EB-C7FF-4C12-981F-BF2C7DE74266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223A0C-8F12-4568-8E11-A3F2ECF21C84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35FBB766-C682-47E9-939B-C07FBF38CE0A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AU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C05AE79B-6BE1-449A-A483-C45ABC97AC35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CEOS WGCV-50 March 2022</a:t>
            </a:r>
          </a:p>
        </p:txBody>
      </p:sp>
    </p:spTree>
    <p:extLst>
      <p:ext uri="{BB962C8B-B14F-4D97-AF65-F5344CB8AC3E}">
        <p14:creationId xmlns:p14="http://schemas.microsoft.com/office/powerpoint/2010/main" val="103522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79" r:id="rId5"/>
    <p:sldLayoutId id="2147483680" r:id="rId6"/>
    <p:sldLayoutId id="214748368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5.jpeg"/><Relationship Id="rId10" Type="http://schemas.openxmlformats.org/officeDocument/2006/relationships/image" Target="../media/image24.png"/><Relationship Id="rId4" Type="http://schemas.openxmlformats.org/officeDocument/2006/relationships/image" Target="../media/image17.jpe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eos.org/ourwork/workinggroups/wgcv/current-activite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alvalportal.ceos.org/cmix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B7B97-9416-452B-84EA-699E6AA45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5400" dirty="0">
                <a:latin typeface="Arial" panose="020B0604020202020204" pitchFamily="34" charset="0"/>
                <a:cs typeface="Arial" panose="020B0604020202020204" pitchFamily="34" charset="0"/>
              </a:rPr>
              <a:t>Welcome and WGCV-Chair Report</a:t>
            </a:r>
            <a:br>
              <a:rPr lang="en-US" altLang="ja-JP" dirty="0"/>
            </a:br>
            <a:endParaRPr lang="en-AU" dirty="0"/>
          </a:p>
        </p:txBody>
      </p:sp>
      <p:sp>
        <p:nvSpPr>
          <p:cNvPr id="6" name="Shape 11">
            <a:extLst>
              <a:ext uri="{FF2B5EF4-FFF2-40B4-BE49-F238E27FC236}">
                <a16:creationId xmlns:a16="http://schemas.microsoft.com/office/drawing/2014/main" id="{75A0D59D-8C5C-48CF-A49D-9DE235F8CED6}"/>
              </a:ext>
            </a:extLst>
          </p:cNvPr>
          <p:cNvSpPr/>
          <p:nvPr/>
        </p:nvSpPr>
        <p:spPr>
          <a:xfrm>
            <a:off x="7126901" y="5524521"/>
            <a:ext cx="4832943" cy="1716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lvl="0" algn="r" defTabSz="914400">
              <a:defRPr>
                <a:solidFill>
                  <a:srgbClr val="000000"/>
                </a:solidFill>
              </a:defRPr>
            </a:pPr>
            <a:r>
              <a:rPr lang="en-US" sz="2200" b="1" dirty="0">
                <a:solidFill>
                  <a:schemeClr val="accent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Akihiko KUZE and Philippe GORYL</a:t>
            </a:r>
          </a:p>
          <a:p>
            <a:pPr lvl="0" algn="r" defTabSz="914400"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WGCV-50</a:t>
            </a:r>
          </a:p>
          <a:p>
            <a:pPr lvl="0" algn="r" defTabSz="914400"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March 22-25, 2022</a:t>
            </a:r>
          </a:p>
          <a:p>
            <a:pPr lvl="0" algn="r" defTabSz="914400"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(Virtual)</a:t>
            </a:r>
            <a:endParaRPr sz="2200" b="1" dirty="0">
              <a:solidFill>
                <a:schemeClr val="accent1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391953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B7B97-9416-452B-84EA-699E6AA45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5400" dirty="0">
                <a:latin typeface="Arial" panose="020B0604020202020204" pitchFamily="34" charset="0"/>
                <a:cs typeface="Arial" panose="020B0604020202020204" pitchFamily="34" charset="0"/>
              </a:rPr>
              <a:t>Greenhouse Gas Cal/Val Update</a:t>
            </a:r>
            <a:br>
              <a:rPr lang="en-US" altLang="ja-JP" dirty="0"/>
            </a:br>
            <a:endParaRPr lang="en-AU" dirty="0"/>
          </a:p>
        </p:txBody>
      </p:sp>
      <p:sp>
        <p:nvSpPr>
          <p:cNvPr id="6" name="Shape 11">
            <a:extLst>
              <a:ext uri="{FF2B5EF4-FFF2-40B4-BE49-F238E27FC236}">
                <a16:creationId xmlns:a16="http://schemas.microsoft.com/office/drawing/2014/main" id="{75A0D59D-8C5C-48CF-A49D-9DE235F8CED6}"/>
              </a:ext>
            </a:extLst>
          </p:cNvPr>
          <p:cNvSpPr/>
          <p:nvPr/>
        </p:nvSpPr>
        <p:spPr>
          <a:xfrm>
            <a:off x="7126901" y="5524521"/>
            <a:ext cx="4832943" cy="1716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lvl="0" algn="r" defTabSz="914400">
              <a:defRPr>
                <a:solidFill>
                  <a:srgbClr val="000000"/>
                </a:solidFill>
              </a:defRPr>
            </a:pPr>
            <a:r>
              <a:rPr lang="en-US" sz="2200" b="1" dirty="0">
                <a:solidFill>
                  <a:schemeClr val="accent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Akihiko KUZE and Philippe GORYL</a:t>
            </a:r>
          </a:p>
          <a:p>
            <a:pPr lvl="0" algn="r" defTabSz="914400"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WGCV-50</a:t>
            </a:r>
          </a:p>
          <a:p>
            <a:pPr lvl="0" algn="r" defTabSz="914400"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March 22-25, 2022</a:t>
            </a:r>
          </a:p>
          <a:p>
            <a:pPr lvl="0" algn="r" defTabSz="914400"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(Virtual)</a:t>
            </a:r>
            <a:endParaRPr sz="2200" b="1" dirty="0">
              <a:solidFill>
                <a:schemeClr val="accent1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2045117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A56A9A87-FF7F-4633-A530-049554FC8282}"/>
              </a:ext>
            </a:extLst>
          </p:cNvPr>
          <p:cNvSpPr txBox="1">
            <a:spLocks/>
          </p:cNvSpPr>
          <p:nvPr/>
        </p:nvSpPr>
        <p:spPr>
          <a:xfrm>
            <a:off x="6304972" y="5967029"/>
            <a:ext cx="5465617" cy="364336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kumimoji="0" lang="en-US" altLang="ja-JP" sz="1400" dirty="0">
                <a:solidFill>
                  <a:srgbClr val="0000FF"/>
                </a:solidFill>
                <a:cs typeface="Arial" panose="020B0604020202020204" pitchFamily="34" charset="0"/>
              </a:rPr>
              <a:t>https://www.eorc.jaxa.jp/GOSAT/GHGs_Vical/index.html</a:t>
            </a:r>
            <a:endParaRPr kumimoji="0" lang="ja-JP" altLang="en-US" sz="14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B88DED-9CDE-4A10-93CF-F7C8142B8CE9}"/>
              </a:ext>
            </a:extLst>
          </p:cNvPr>
          <p:cNvSpPr txBox="1"/>
          <p:nvPr/>
        </p:nvSpPr>
        <p:spPr>
          <a:xfrm>
            <a:off x="497806" y="1184351"/>
            <a:ext cx="10771952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kumimoji="0" lang="en-US" altLang="ja-JP" sz="1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GHG sensors have wide swath with larger footprints and SWIR channels at CO</a:t>
            </a:r>
            <a:r>
              <a:rPr kumimoji="0" lang="en-US" altLang="ja-JP" sz="1800" kern="0" baseline="-25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kumimoji="0" lang="en-US" altLang="ja-JP" sz="1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CH</a:t>
            </a:r>
            <a:r>
              <a:rPr kumimoji="0" lang="en-US" altLang="ja-JP" sz="1800" kern="0" baseline="-25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kumimoji="0" lang="en-US" altLang="ja-JP" sz="1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bands.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kumimoji="0" lang="en-US" altLang="ja-JP" sz="1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Radiometric calibration </a:t>
            </a:r>
            <a:r>
              <a:rPr kumimoji="0" lang="en-US" altLang="ja-JP" sz="1800" kern="0" dirty="0">
                <a:solidFill>
                  <a:srgbClr val="000000"/>
                </a:solidFill>
                <a:latin typeface="Arial"/>
                <a:ea typeface="+mn-ea"/>
                <a:cs typeface="Arial"/>
                <a:sym typeface="Arial"/>
              </a:rPr>
              <a:t>is required to estimate the light path modification by aerosol and clouds, which is one of the largest error sources in GHG column density retrieval.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F7CCF8E-A481-4350-98BA-33C467BCD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73" y="2564700"/>
            <a:ext cx="5463927" cy="338763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3C5CC1F-1AE6-4661-B901-5A80041C0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972" y="2564700"/>
            <a:ext cx="5052293" cy="3368195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781D1C7-6FE6-49EC-9427-B33860013E9D}"/>
              </a:ext>
            </a:extLst>
          </p:cNvPr>
          <p:cNvSpPr txBox="1"/>
          <p:nvPr/>
        </p:nvSpPr>
        <p:spPr>
          <a:xfrm>
            <a:off x="999775" y="168446"/>
            <a:ext cx="7509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VCAL portal for GHG sensors</a:t>
            </a:r>
            <a:endParaRPr lang="ja-JP" alt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13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781D1C7-6FE6-49EC-9427-B33860013E9D}"/>
              </a:ext>
            </a:extLst>
          </p:cNvPr>
          <p:cNvSpPr txBox="1"/>
          <p:nvPr/>
        </p:nvSpPr>
        <p:spPr>
          <a:xfrm>
            <a:off x="1144595" y="152105"/>
            <a:ext cx="7509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VCAL portal for GHG sensors</a:t>
            </a:r>
            <a:endParaRPr lang="ja-JP" alt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B15B545-A24B-4560-BE59-BDE6912793C2}"/>
              </a:ext>
            </a:extLst>
          </p:cNvPr>
          <p:cNvSpPr txBox="1"/>
          <p:nvPr/>
        </p:nvSpPr>
        <p:spPr>
          <a:xfrm>
            <a:off x="336370" y="1120585"/>
            <a:ext cx="11560769" cy="2164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kumimoji="0" lang="en-US" altLang="ja-JP" sz="2000" b="1" kern="0" dirty="0">
                <a:solidFill>
                  <a:srgbClr val="000000"/>
                </a:solidFill>
                <a:latin typeface="Arial"/>
                <a:ea typeface="+mn-ea"/>
                <a:cs typeface="Arial"/>
                <a:sym typeface="Arial"/>
              </a:rPr>
              <a:t>The VCAL Portal site provides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arenBoth"/>
            </a:pPr>
            <a:r>
              <a:rPr kumimoji="0" lang="en-US" altLang="ja-JP" sz="1800" kern="0" dirty="0">
                <a:solidFill>
                  <a:srgbClr val="000000"/>
                </a:solidFill>
                <a:latin typeface="Arial"/>
                <a:ea typeface="+mn-ea"/>
                <a:cs typeface="Arial"/>
                <a:sym typeface="Arial"/>
              </a:rPr>
              <a:t>Methodology of vicarious calibration for various size footprint and off-nadir data.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arenBoth"/>
            </a:pPr>
            <a:r>
              <a:rPr kumimoji="0" lang="en-US" altLang="ja-JP" sz="1800" kern="0" dirty="0">
                <a:solidFill>
                  <a:srgbClr val="000000"/>
                </a:solidFill>
                <a:latin typeface="Arial"/>
                <a:ea typeface="+mn-ea"/>
                <a:cs typeface="Arial"/>
                <a:sym typeface="Arial"/>
              </a:rPr>
              <a:t>13-year annual joint campaign data for CAL-VAL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arenBoth"/>
            </a:pPr>
            <a:r>
              <a:rPr kumimoji="0" lang="en-US" altLang="ja-JP" sz="1800" kern="0" dirty="0">
                <a:solidFill>
                  <a:srgbClr val="000000"/>
                </a:solidFill>
                <a:latin typeface="Arial"/>
                <a:ea typeface="+mn-ea"/>
                <a:cs typeface="Arial"/>
                <a:sym typeface="Arial"/>
              </a:rPr>
              <a:t> Dataset for analysis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arenBoth"/>
            </a:pPr>
            <a:r>
              <a:rPr kumimoji="0" lang="en-US" altLang="ja-JP" sz="1800" kern="0" dirty="0">
                <a:solidFill>
                  <a:srgbClr val="000000"/>
                </a:solidFill>
                <a:latin typeface="Arial"/>
                <a:ea typeface="+mn-ea"/>
                <a:cs typeface="Arial"/>
                <a:sym typeface="Arial"/>
              </a:rPr>
              <a:t>Analytical results from various type of spectrometers: GOSAT FTS, OCO, S5P TROPOMI   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836B6D5-2B6E-4CF5-BAFA-805D2015F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955" y="3285280"/>
            <a:ext cx="5399595" cy="312115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A6A3C4D-90CF-4744-8FC2-6BD02FA47080}"/>
              </a:ext>
            </a:extLst>
          </p:cNvPr>
          <p:cNvSpPr txBox="1"/>
          <p:nvPr/>
        </p:nvSpPr>
        <p:spPr>
          <a:xfrm>
            <a:off x="7464006" y="5392359"/>
            <a:ext cx="29618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AJAX coincident spiral flight data: CO</a:t>
            </a:r>
            <a:r>
              <a:rPr lang="en-US" altLang="ja-JP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and CH</a:t>
            </a:r>
            <a:r>
              <a:rPr lang="en-US" altLang="ja-JP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vertical profile.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733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781D1C7-6FE6-49EC-9427-B33860013E9D}"/>
              </a:ext>
            </a:extLst>
          </p:cNvPr>
          <p:cNvSpPr txBox="1"/>
          <p:nvPr/>
        </p:nvSpPr>
        <p:spPr>
          <a:xfrm>
            <a:off x="1336902" y="57073"/>
            <a:ext cx="75090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Validation: Intercomparison Long term RRV L2 XCO</a:t>
            </a:r>
            <a:r>
              <a:rPr lang="en-US" altLang="ja-JP" sz="2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XCH</a:t>
            </a:r>
            <a:r>
              <a:rPr lang="en-US" altLang="ja-JP" sz="2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61E6D8A-8B63-439F-8F18-6863837EC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54" y="1465739"/>
            <a:ext cx="5745019" cy="375160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0A7E4E1-A4BC-4970-BAAD-F1D3DA428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381" y="1465739"/>
            <a:ext cx="5879079" cy="384517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06B2F80-4441-4752-B85D-2B56673BA24A}"/>
              </a:ext>
            </a:extLst>
          </p:cNvPr>
          <p:cNvSpPr txBox="1"/>
          <p:nvPr/>
        </p:nvSpPr>
        <p:spPr>
          <a:xfrm>
            <a:off x="1004168" y="5477488"/>
            <a:ext cx="5412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ACOS, NIES, EORC (research product) by GOSAT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21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B88DED-9CDE-4A10-93CF-F7C8142B8CE9}"/>
              </a:ext>
            </a:extLst>
          </p:cNvPr>
          <p:cNvSpPr txBox="1"/>
          <p:nvPr/>
        </p:nvSpPr>
        <p:spPr>
          <a:xfrm>
            <a:off x="546699" y="1342211"/>
            <a:ext cx="1077195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kumimoji="0" lang="en-US" altLang="ja-JP" sz="2000" kern="0" dirty="0">
                <a:solidFill>
                  <a:schemeClr val="tx1"/>
                </a:solidFill>
                <a:latin typeface="Arial"/>
                <a:ea typeface="+mn-ea"/>
                <a:cs typeface="Arial"/>
                <a:sym typeface="Arial"/>
              </a:rPr>
              <a:t>Objectives: toward harmonization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kumimoji="0" lang="en-US" altLang="ja-JP" sz="2000" kern="0" dirty="0">
                <a:solidFill>
                  <a:schemeClr val="tx1"/>
                </a:solidFill>
                <a:latin typeface="Arial"/>
                <a:ea typeface="+mn-ea"/>
                <a:cs typeface="Arial"/>
                <a:sym typeface="Arial"/>
              </a:rPr>
              <a:t>Main topics 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+mj-lt"/>
              <a:buAutoNum type="arabicPeriod"/>
            </a:pPr>
            <a:r>
              <a:rPr kumimoji="0" lang="en-US" altLang="ja-JP" sz="2000" kern="0" dirty="0">
                <a:solidFill>
                  <a:schemeClr val="tx1"/>
                </a:solidFill>
                <a:latin typeface="Arial"/>
                <a:ea typeface="+mn-ea"/>
                <a:cs typeface="Arial"/>
                <a:sym typeface="Arial"/>
              </a:rPr>
              <a:t>Seamless dataset for data harmonization: </a:t>
            </a:r>
            <a:r>
              <a:rPr kumimoji="0" lang="en-US" altLang="ja-JP" sz="2000" kern="0" dirty="0">
                <a:solidFill>
                  <a:srgbClr val="0000FF"/>
                </a:solidFill>
                <a:latin typeface="Arial"/>
                <a:ea typeface="+mn-ea"/>
                <a:cs typeface="Arial"/>
                <a:sym typeface="Arial"/>
              </a:rPr>
              <a:t>goal bias smaller than 1 ppm for CO</a:t>
            </a:r>
            <a:r>
              <a:rPr kumimoji="0" lang="en-US" altLang="ja-JP" sz="2000" kern="0" baseline="-25000" dirty="0">
                <a:solidFill>
                  <a:srgbClr val="0000FF"/>
                </a:solidFill>
                <a:latin typeface="Arial"/>
                <a:ea typeface="+mn-ea"/>
                <a:cs typeface="Arial"/>
                <a:sym typeface="Arial"/>
              </a:rPr>
              <a:t>2</a:t>
            </a:r>
            <a:r>
              <a:rPr kumimoji="0" lang="en-US" altLang="ja-JP" sz="2000" kern="0" dirty="0">
                <a:solidFill>
                  <a:srgbClr val="0000FF"/>
                </a:solidFill>
                <a:latin typeface="Arial"/>
                <a:ea typeface="+mn-ea"/>
                <a:cs typeface="Arial"/>
                <a:sym typeface="Arial"/>
              </a:rPr>
              <a:t> and 5 ppb for CH</a:t>
            </a:r>
            <a:r>
              <a:rPr kumimoji="0" lang="en-US" altLang="ja-JP" sz="2000" kern="0" baseline="-25000" dirty="0">
                <a:solidFill>
                  <a:srgbClr val="0000FF"/>
                </a:solidFill>
                <a:latin typeface="Arial"/>
                <a:ea typeface="+mn-ea"/>
                <a:cs typeface="Arial"/>
                <a:sym typeface="Arial"/>
              </a:rPr>
              <a:t>4</a:t>
            </a:r>
            <a:r>
              <a:rPr kumimoji="0" lang="en-US" altLang="ja-JP" sz="2000" kern="0" dirty="0">
                <a:solidFill>
                  <a:schemeClr val="tx1"/>
                </a:solidFill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altLang="ja-JP" sz="2000" kern="0" dirty="0">
                <a:solidFill>
                  <a:srgbClr val="FF0000"/>
                </a:solidFill>
                <a:latin typeface="Arial"/>
                <a:ea typeface="+mn-ea"/>
                <a:cs typeface="Arial"/>
                <a:sym typeface="Arial"/>
              </a:rPr>
              <a:t>(To be discussed)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+mj-lt"/>
              <a:buAutoNum type="arabicPeriod"/>
            </a:pPr>
            <a:r>
              <a:rPr kumimoji="0" lang="en-US" altLang="ja-JP" sz="2000" kern="0" dirty="0">
                <a:solidFill>
                  <a:schemeClr val="tx1"/>
                </a:solidFill>
                <a:latin typeface="Arial"/>
                <a:ea typeface="+mn-ea"/>
                <a:cs typeface="Arial"/>
                <a:sym typeface="Arial"/>
              </a:rPr>
              <a:t>Intercomparison of L1 and L2 for 5 instruments 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+mj-lt"/>
              <a:buAutoNum type="arabicPeriod"/>
            </a:pPr>
            <a:r>
              <a:rPr kumimoji="0" lang="en-US" altLang="ja-JP" sz="2000" kern="0" dirty="0">
                <a:solidFill>
                  <a:schemeClr val="tx1"/>
                </a:solidFill>
                <a:latin typeface="Arial"/>
                <a:ea typeface="+mn-ea"/>
                <a:cs typeface="Arial"/>
                <a:sym typeface="Arial"/>
              </a:rPr>
              <a:t>Selection of strict match up data : close geometry and overlapped (if exits) footprint to minimize BRDF correction and IFOV correction (RRV, Sahara site, Lamont ….)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kumimoji="0" lang="en-US" altLang="ja-JP" sz="2000" kern="0" dirty="0">
                <a:solidFill>
                  <a:schemeClr val="tx1"/>
                </a:solidFill>
                <a:latin typeface="Arial"/>
                <a:ea typeface="+mn-ea"/>
                <a:cs typeface="Arial"/>
                <a:sym typeface="Arial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kumimoji="0" lang="en-US" altLang="ja-JP" sz="2000" kern="0" dirty="0">
                <a:solidFill>
                  <a:schemeClr val="tx1"/>
                </a:solidFill>
                <a:latin typeface="Arial"/>
                <a:ea typeface="+mn-ea"/>
                <a:cs typeface="Arial"/>
                <a:sym typeface="Arial"/>
              </a:rPr>
              <a:t>              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781D1C7-6FE6-49EC-9427-B33860013E9D}"/>
              </a:ext>
            </a:extLst>
          </p:cNvPr>
          <p:cNvSpPr txBox="1"/>
          <p:nvPr/>
        </p:nvSpPr>
        <p:spPr>
          <a:xfrm>
            <a:off x="1670807" y="173933"/>
            <a:ext cx="7509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senser inter-comparison </a:t>
            </a:r>
            <a:endParaRPr lang="ja-JP" alt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35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2228C8-76CB-4685-A205-B2A591879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A14F1-794C-441B-88C7-5646DDFC1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15</a:t>
            </a:fld>
            <a:endParaRPr lang="en-US"/>
          </a:p>
        </p:txBody>
      </p:sp>
      <p:sp>
        <p:nvSpPr>
          <p:cNvPr id="4" name="タイトル 6">
            <a:extLst>
              <a:ext uri="{FF2B5EF4-FFF2-40B4-BE49-F238E27FC236}">
                <a16:creationId xmlns:a16="http://schemas.microsoft.com/office/drawing/2014/main" id="{EF53F04B-9DAC-4B4A-A800-9279B3B7C77B}"/>
              </a:ext>
            </a:extLst>
          </p:cNvPr>
          <p:cNvSpPr txBox="1">
            <a:spLocks/>
          </p:cNvSpPr>
          <p:nvPr/>
        </p:nvSpPr>
        <p:spPr>
          <a:xfrm>
            <a:off x="-224287" y="93168"/>
            <a:ext cx="10913380" cy="400476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/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 Observation Dashboard - Local Urban Story </a:t>
            </a:r>
          </a:p>
          <a:p>
            <a:pPr algn="ctr"/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ESA-NASA-JAXA collaboration</a:t>
            </a:r>
            <a:endParaRPr lang="en-US" altLang="ja-JP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AADD25C-05D4-479B-B363-474BB1F34956}"/>
              </a:ext>
            </a:extLst>
          </p:cNvPr>
          <p:cNvSpPr txBox="1"/>
          <p:nvPr/>
        </p:nvSpPr>
        <p:spPr>
          <a:xfrm>
            <a:off x="1325384" y="1112055"/>
            <a:ext cx="8997350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measured values from multiple instruments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Tell stories to the public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Collaboration between ESA-NASA-JAXA 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B418AA0-EE28-4556-9EF2-7C65635593B1}"/>
              </a:ext>
            </a:extLst>
          </p:cNvPr>
          <p:cNvSpPr txBox="1"/>
          <p:nvPr/>
        </p:nvSpPr>
        <p:spPr>
          <a:xfrm>
            <a:off x="761640" y="4762148"/>
            <a:ext cx="1097927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GOSAT  XCO</a:t>
            </a:r>
            <a:r>
              <a:rPr lang="en-US" altLang="ja-JP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-XCO</a:t>
            </a:r>
            <a:r>
              <a:rPr lang="en-US" altLang="ja-JP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 Column) Met (Wind speed &amp; direction), OCO-3 XCO</a:t>
            </a:r>
            <a:r>
              <a:rPr lang="en-US" altLang="ja-JP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SIF (Solar-Induced chlorophyll fluorescence), ODIAC CO</a:t>
            </a:r>
            <a:r>
              <a:rPr lang="en-US" altLang="ja-JP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inventory, TROPOM NO</a:t>
            </a:r>
            <a:r>
              <a:rPr lang="en-US" altLang="ja-JP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Cairo Story  (1)  COP27 host city (2) Downtown in South (3) Nile delta in North</a:t>
            </a:r>
          </a:p>
          <a:p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 Double peak SIF (summer and December) (</a:t>
            </a:r>
            <a:r>
              <a:rPr lang="en-US" altLang="ja-JP" dirty="0">
                <a:solidFill>
                  <a:schemeClr val="tx1"/>
                </a:solidFill>
              </a:rPr>
              <a:t>solar-induced chlorophyll fluorescence)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Cropping</a:t>
            </a:r>
            <a:endParaRPr lang="en-US" altLang="ja-JP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8F7764FD-FE01-445A-9190-542F0B472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29" y="2838878"/>
            <a:ext cx="10262860" cy="2022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3" descr="Wind_Cairo_2018-06-30.png">
            <a:extLst>
              <a:ext uri="{FF2B5EF4-FFF2-40B4-BE49-F238E27FC236}">
                <a16:creationId xmlns:a16="http://schemas.microsoft.com/office/drawing/2014/main" id="{E16F9AE4-B001-4C8B-B383-5878B2449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431" y="3095364"/>
            <a:ext cx="1604213" cy="16042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5BD4F4DE-4136-4E73-844E-0ADDDF0EEB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" t="11669" r="17862" b="1841"/>
          <a:stretch/>
        </p:blipFill>
        <p:spPr>
          <a:xfrm>
            <a:off x="9087983" y="3285069"/>
            <a:ext cx="1632856" cy="15786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FCA6EA97-8550-4041-BBBA-C28A34997E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291" r="17168" b="484"/>
          <a:stretch/>
        </p:blipFill>
        <p:spPr>
          <a:xfrm>
            <a:off x="7622261" y="3022560"/>
            <a:ext cx="1604213" cy="16464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EDAB83E6-F3C2-4521-A4B3-2C1EFDD95F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697" t="1" r="18822" b="6340"/>
          <a:stretch/>
        </p:blipFill>
        <p:spPr>
          <a:xfrm>
            <a:off x="6127896" y="3333341"/>
            <a:ext cx="1494365" cy="1448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345ADEB3-9B81-45D8-9E78-2B46778777B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177" t="15512" r="21556" b="15883"/>
          <a:stretch/>
        </p:blipFill>
        <p:spPr>
          <a:xfrm>
            <a:off x="1181383" y="3433574"/>
            <a:ext cx="1350000" cy="1376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2C560411-017E-434D-872F-A60DD32F3DD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899" t="12751" r="9838" b="2269"/>
          <a:stretch/>
        </p:blipFill>
        <p:spPr>
          <a:xfrm>
            <a:off x="4025748" y="3447212"/>
            <a:ext cx="1369287" cy="1352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1225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7A4F089-73FA-4299-9DA7-C34F875BB3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11" t="15512" r="8211" b="11868"/>
          <a:stretch/>
        </p:blipFill>
        <p:spPr>
          <a:xfrm>
            <a:off x="4370861" y="1193134"/>
            <a:ext cx="1945759" cy="1633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 </a:t>
            </a:r>
            <a:endParaRPr dirty="0"/>
          </a:p>
        </p:txBody>
      </p:sp>
      <p:pic>
        <p:nvPicPr>
          <p:cNvPr id="4" name="Picture 3" descr="Wind_Cairo_2018-06-3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711" y="1267292"/>
            <a:ext cx="1170674" cy="1170674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05DD695-1A5F-42E2-B8D7-CC0ACAE43F2C}"/>
              </a:ext>
            </a:extLst>
          </p:cNvPr>
          <p:cNvSpPr txBox="1"/>
          <p:nvPr/>
        </p:nvSpPr>
        <p:spPr>
          <a:xfrm>
            <a:off x="1810222" y="6530436"/>
            <a:ext cx="91492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kumimoji="0" lang="en-US" altLang="ja-JP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GOSAT partial column from SWIR and TIR XCO</a:t>
            </a:r>
            <a:r>
              <a:rPr kumimoji="0" lang="en-US" altLang="ja-JP" sz="1400" baseline="-25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ja-JP" sz="1400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</a:t>
            </a:r>
            <a:r>
              <a:rPr kumimoji="0" lang="en-US" altLang="ja-JP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-XCO</a:t>
            </a:r>
            <a:r>
              <a:rPr kumimoji="0" lang="en-US" altLang="ja-JP" sz="1400" baseline="-25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ja-JP" sz="1400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kumimoji="0" lang="en-US" altLang="ja-JP" sz="1400" baseline="-25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</a:t>
            </a: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TROPOMI  NO</a:t>
            </a:r>
            <a:r>
              <a:rPr lang="en-US" altLang="ja-JP" sz="1400" baseline="-25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Monthly  TROPOMI  SIF </a:t>
            </a:r>
            <a:endParaRPr lang="en-US" altLang="ja-JP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E83BEB8-B3CE-4E31-B5B9-39D9DCA69088}"/>
              </a:ext>
            </a:extLst>
          </p:cNvPr>
          <p:cNvSpPr txBox="1"/>
          <p:nvPr/>
        </p:nvSpPr>
        <p:spPr>
          <a:xfrm>
            <a:off x="2808765" y="2480176"/>
            <a:ext cx="164452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Airport wind at GOSAT overpass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B0AF6DF-E4EC-4C7D-93B4-2DB08DAADC4C}"/>
              </a:ext>
            </a:extLst>
          </p:cNvPr>
          <p:cNvSpPr txBox="1"/>
          <p:nvPr/>
        </p:nvSpPr>
        <p:spPr>
          <a:xfrm>
            <a:off x="140638" y="1287079"/>
            <a:ext cx="287252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chemeClr val="tx1"/>
                </a:solidFill>
              </a:rPr>
              <a:t>2018-06-30</a:t>
            </a:r>
          </a:p>
          <a:p>
            <a:r>
              <a:rPr lang="en-US" altLang="ja-JP" sz="1800" dirty="0">
                <a:solidFill>
                  <a:schemeClr val="tx1"/>
                </a:solidFill>
              </a:rPr>
              <a:t>negative XCO</a:t>
            </a:r>
            <a:r>
              <a:rPr lang="en-US" altLang="ja-JP" sz="1800" baseline="-25000" dirty="0">
                <a:solidFill>
                  <a:schemeClr val="tx1"/>
                </a:solidFill>
              </a:rPr>
              <a:t>2</a:t>
            </a:r>
            <a:r>
              <a:rPr lang="en-US" altLang="ja-JP" sz="1800" baseline="30000" dirty="0">
                <a:solidFill>
                  <a:schemeClr val="tx1"/>
                </a:solidFill>
              </a:rPr>
              <a:t>LT</a:t>
            </a:r>
            <a:r>
              <a:rPr lang="en-US" altLang="ja-JP" sz="1800" dirty="0">
                <a:solidFill>
                  <a:schemeClr val="tx1"/>
                </a:solidFill>
              </a:rPr>
              <a:t> enhancement over Cairo</a:t>
            </a:r>
          </a:p>
          <a:p>
            <a:r>
              <a:rPr lang="en-US" altLang="ja-JP" sz="1800" dirty="0">
                <a:solidFill>
                  <a:schemeClr val="tx1"/>
                </a:solidFill>
              </a:rPr>
              <a:t>Wind from north</a:t>
            </a:r>
            <a:br>
              <a:rPr lang="en-US" altLang="ja-JP" sz="1800" dirty="0">
                <a:solidFill>
                  <a:schemeClr val="tx1"/>
                </a:solidFill>
              </a:rPr>
            </a:br>
            <a:r>
              <a:rPr lang="en-US" altLang="ja-JP" sz="1800" dirty="0">
                <a:solidFill>
                  <a:schemeClr val="tx1"/>
                </a:solidFill>
              </a:rPr>
              <a:t>high SIF over Nile Delta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D8E167E-1F26-4D37-99C9-D739DEE7D2F4}"/>
              </a:ext>
            </a:extLst>
          </p:cNvPr>
          <p:cNvSpPr txBox="1"/>
          <p:nvPr/>
        </p:nvSpPr>
        <p:spPr>
          <a:xfrm>
            <a:off x="1810222" y="268288"/>
            <a:ext cx="66452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Cairo Story</a:t>
            </a:r>
            <a:endParaRPr lang="ja-JP" alt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8074EA47-DE0A-446E-85F8-C6F8982D5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6035" y="1264108"/>
            <a:ext cx="2193407" cy="1465572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7CC25BB2-5E9B-4717-B216-F9600A8AE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1573" y="1193134"/>
            <a:ext cx="1861315" cy="1524867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39DFD15-A7FB-43BF-B3DA-F8FE3BFA7D29}"/>
              </a:ext>
            </a:extLst>
          </p:cNvPr>
          <p:cNvSpPr txBox="1"/>
          <p:nvPr/>
        </p:nvSpPr>
        <p:spPr>
          <a:xfrm>
            <a:off x="225112" y="3036648"/>
            <a:ext cx="244471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dirty="0">
                <a:solidFill>
                  <a:schemeClr val="tx1"/>
                </a:solidFill>
              </a:rPr>
              <a:t>2019-02-01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XCO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</a:t>
            </a:r>
            <a:r>
              <a:rPr kumimoji="1" lang="en-US" altLang="ja-JP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LT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enhancement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Wind from east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</a:b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very high SIF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endParaRPr lang="ja-JP" altLang="en-US" sz="2800" dirty="0">
              <a:solidFill>
                <a:schemeClr val="tx1"/>
              </a:solidFill>
            </a:endParaRPr>
          </a:p>
        </p:txBody>
      </p:sp>
      <p:pic>
        <p:nvPicPr>
          <p:cNvPr id="18" name="Picture 3" descr="Wind_Cairo_2019-02-01.png">
            <a:extLst>
              <a:ext uri="{FF2B5EF4-FFF2-40B4-BE49-F238E27FC236}">
                <a16:creationId xmlns:a16="http://schemas.microsoft.com/office/drawing/2014/main" id="{BFA73BBA-5ED5-4382-A917-0B3E50FA76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0537" y="3228516"/>
            <a:ext cx="1131715" cy="1131715"/>
          </a:xfrm>
          <a:prstGeom prst="rect">
            <a:avLst/>
          </a:prstGeom>
        </p:spPr>
      </p:pic>
      <p:pic>
        <p:nvPicPr>
          <p:cNvPr id="20" name="Picture 5" descr="SIF740nm_Cairo_2019-02.png">
            <a:extLst>
              <a:ext uri="{FF2B5EF4-FFF2-40B4-BE49-F238E27FC236}">
                <a16:creationId xmlns:a16="http://schemas.microsoft.com/office/drawing/2014/main" id="{0ACF85F6-9D08-4FE7-926E-C90CBC8285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6837" y="3012147"/>
            <a:ext cx="2071801" cy="1381200"/>
          </a:xfrm>
          <a:prstGeom prst="rect">
            <a:avLst/>
          </a:prstGeom>
        </p:spPr>
      </p:pic>
      <p:pic>
        <p:nvPicPr>
          <p:cNvPr id="21" name="Picture 4" descr="NO2_Cairo_2019-02-01.png">
            <a:extLst>
              <a:ext uri="{FF2B5EF4-FFF2-40B4-BE49-F238E27FC236}">
                <a16:creationId xmlns:a16="http://schemas.microsoft.com/office/drawing/2014/main" id="{77FA947F-F7EE-421D-95E8-DC7276B30B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5100" y="3021687"/>
            <a:ext cx="1752292" cy="1437620"/>
          </a:xfrm>
          <a:prstGeom prst="rect">
            <a:avLst/>
          </a:prstGeom>
        </p:spPr>
      </p:pic>
      <p:pic>
        <p:nvPicPr>
          <p:cNvPr id="22" name="Picture 2" descr="GOSAT_XCO2_Low-Up(rol)_2019-02-01.png">
            <a:extLst>
              <a:ext uri="{FF2B5EF4-FFF2-40B4-BE49-F238E27FC236}">
                <a16:creationId xmlns:a16="http://schemas.microsoft.com/office/drawing/2014/main" id="{03659A8B-43F8-4A61-AEFA-BCDCABBD4DB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891" t="13670" r="11930" b="13046"/>
          <a:stretch/>
        </p:blipFill>
        <p:spPr>
          <a:xfrm>
            <a:off x="4284943" y="2869312"/>
            <a:ext cx="1945759" cy="167406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88A5D9AE-5A6A-4DA2-9246-47164D2AE078}"/>
              </a:ext>
            </a:extLst>
          </p:cNvPr>
          <p:cNvSpPr txBox="1">
            <a:spLocks/>
          </p:cNvSpPr>
          <p:nvPr/>
        </p:nvSpPr>
        <p:spPr>
          <a:xfrm>
            <a:off x="225112" y="4881387"/>
            <a:ext cx="2658128" cy="523220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5pPr>
            <a:lvl6pPr marL="422041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6pPr>
            <a:lvl7pPr marL="844083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7pPr>
            <a:lvl8pPr marL="1266124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8pPr>
            <a:lvl9pPr marL="1688165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9pPr>
          </a:lstStyle>
          <a:p>
            <a:pPr algn="l"/>
            <a:r>
              <a:rPr lang="en-US" altLang="ja-JP" kern="0" dirty="0"/>
              <a:t>2019-10-05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XCO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</a:t>
            </a:r>
            <a:r>
              <a:rPr kumimoji="1" lang="en-US" altLang="ja-JP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LT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enhancement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Wind from north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</a:br>
            <a:r>
              <a:rPr lang="en-US" altLang="ja-JP" sz="1800">
                <a:solidFill>
                  <a:prstClr val="black"/>
                </a:solidFill>
                <a:latin typeface="Arial" charset="0"/>
                <a:ea typeface="ＭＳ Ｐゴシック" charset="-128"/>
                <a:cs typeface="+mn-cs"/>
              </a:rPr>
              <a:t>weak 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SIF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24" name="Picture 2" descr="GOSAT_XCO2_Low-Up(rol)_2019-10-05.png">
            <a:extLst>
              <a:ext uri="{FF2B5EF4-FFF2-40B4-BE49-F238E27FC236}">
                <a16:creationId xmlns:a16="http://schemas.microsoft.com/office/drawing/2014/main" id="{A108329C-CE0E-450E-8E53-20F5A87F06D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527" t="15167" r="8891" b="13929"/>
          <a:stretch/>
        </p:blipFill>
        <p:spPr>
          <a:xfrm>
            <a:off x="4459968" y="4805040"/>
            <a:ext cx="1854909" cy="1573548"/>
          </a:xfrm>
          <a:prstGeom prst="rect">
            <a:avLst/>
          </a:prstGeom>
        </p:spPr>
      </p:pic>
      <p:pic>
        <p:nvPicPr>
          <p:cNvPr id="28" name="Picture 3" descr="Wind_Cairo_2019-10-05.png">
            <a:extLst>
              <a:ext uri="{FF2B5EF4-FFF2-40B4-BE49-F238E27FC236}">
                <a16:creationId xmlns:a16="http://schemas.microsoft.com/office/drawing/2014/main" id="{0E8C7F71-E095-4922-B008-58CD9EAFEE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32211" y="4893323"/>
            <a:ext cx="1375089" cy="1375089"/>
          </a:xfrm>
          <a:prstGeom prst="rect">
            <a:avLst/>
          </a:prstGeom>
        </p:spPr>
      </p:pic>
      <p:pic>
        <p:nvPicPr>
          <p:cNvPr id="29" name="Picture 4" descr="NO2_Cairo_2019-10-05.png">
            <a:extLst>
              <a:ext uri="{FF2B5EF4-FFF2-40B4-BE49-F238E27FC236}">
                <a16:creationId xmlns:a16="http://schemas.microsoft.com/office/drawing/2014/main" id="{5A46F172-1D91-4604-91C6-D7F04941E3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47463" y="4893323"/>
            <a:ext cx="1631378" cy="1338418"/>
          </a:xfrm>
          <a:prstGeom prst="rect">
            <a:avLst/>
          </a:prstGeom>
        </p:spPr>
      </p:pic>
      <p:pic>
        <p:nvPicPr>
          <p:cNvPr id="30" name="Picture 5" descr="SIF740nm_Cairo_2019-10.png">
            <a:extLst>
              <a:ext uri="{FF2B5EF4-FFF2-40B4-BE49-F238E27FC236}">
                <a16:creationId xmlns:a16="http://schemas.microsoft.com/office/drawing/2014/main" id="{553BC64B-699D-4723-96CA-B9C0EAE7C7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67400" y="4873086"/>
            <a:ext cx="2071801" cy="1381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B7B97-9416-452B-84EA-699E6AA45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5400" dirty="0">
                <a:latin typeface="Arial" panose="020B0604020202020204" pitchFamily="34" charset="0"/>
                <a:cs typeface="Arial" panose="020B0604020202020204" pitchFamily="34" charset="0"/>
              </a:rPr>
              <a:t>Review Progress on Other WGCV CEOS Work Plan Activities</a:t>
            </a:r>
            <a:br>
              <a:rPr lang="en-US" altLang="ja-JP" dirty="0"/>
            </a:br>
            <a:endParaRPr lang="en-AU" dirty="0"/>
          </a:p>
        </p:txBody>
      </p:sp>
      <p:sp>
        <p:nvSpPr>
          <p:cNvPr id="6" name="Shape 11">
            <a:extLst>
              <a:ext uri="{FF2B5EF4-FFF2-40B4-BE49-F238E27FC236}">
                <a16:creationId xmlns:a16="http://schemas.microsoft.com/office/drawing/2014/main" id="{75A0D59D-8C5C-48CF-A49D-9DE235F8CED6}"/>
              </a:ext>
            </a:extLst>
          </p:cNvPr>
          <p:cNvSpPr/>
          <p:nvPr/>
        </p:nvSpPr>
        <p:spPr>
          <a:xfrm>
            <a:off x="7126901" y="5524521"/>
            <a:ext cx="4832943" cy="1716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lvl="0" algn="r" defTabSz="914400">
              <a:defRPr>
                <a:solidFill>
                  <a:srgbClr val="000000"/>
                </a:solidFill>
              </a:defRPr>
            </a:pPr>
            <a:r>
              <a:rPr lang="en-US" sz="2200" b="1" dirty="0">
                <a:solidFill>
                  <a:schemeClr val="accent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Akihiko KUZE and Philippe GORYL</a:t>
            </a:r>
          </a:p>
          <a:p>
            <a:pPr lvl="0" algn="r" defTabSz="914400"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WGCV-50</a:t>
            </a:r>
          </a:p>
          <a:p>
            <a:pPr lvl="0" algn="r" defTabSz="914400"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March 25, 2022</a:t>
            </a:r>
          </a:p>
          <a:p>
            <a:pPr lvl="0" algn="r" defTabSz="914400"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(Virtual)</a:t>
            </a:r>
            <a:endParaRPr sz="2200" b="1" dirty="0">
              <a:solidFill>
                <a:schemeClr val="accent1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4098716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 </a:t>
            </a:r>
            <a:endParaRPr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D8E167E-1F26-4D37-99C9-D739DEE7D2F4}"/>
              </a:ext>
            </a:extLst>
          </p:cNvPr>
          <p:cNvSpPr txBox="1"/>
          <p:nvPr/>
        </p:nvSpPr>
        <p:spPr>
          <a:xfrm>
            <a:off x="1810222" y="268288"/>
            <a:ext cx="66452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>
                <a:solidFill>
                  <a:schemeClr val="bg1"/>
                </a:solidFill>
              </a:rPr>
              <a:t>Updated portion</a:t>
            </a:r>
            <a:endParaRPr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B8C8779-2486-438E-893C-5DA108B09453}"/>
              </a:ext>
            </a:extLst>
          </p:cNvPr>
          <p:cNvSpPr txBox="1"/>
          <p:nvPr/>
        </p:nvSpPr>
        <p:spPr>
          <a:xfrm>
            <a:off x="968314" y="1323049"/>
            <a:ext cx="10668719" cy="2949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Ensuring that the results of this work are readily available will take place through a significant update to the CEOS Cal/Val portal, the vicarious calibration portal,  and the WGCV website within the CEOS interface. From these websites, calibration and validation data are available.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 WGCV will continue to strengthen its cooperation with GSICS in the topic of sensor calibration following the joint effort on a recommendation for a GSICS/CEOS solar spectrum with various spectral resolution and solar cycle that ensures interoperability. 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428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B7B97-9416-452B-84EA-699E6AA45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5400" dirty="0">
                <a:latin typeface="Arial" panose="020B0604020202020204" pitchFamily="34" charset="0"/>
                <a:cs typeface="Arial" panose="020B0604020202020204" pitchFamily="34" charset="0"/>
              </a:rPr>
              <a:t> WGCV-51 Meeting (Tokyo)</a:t>
            </a:r>
            <a:br>
              <a:rPr lang="en-US" altLang="ja-JP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ja-JP" dirty="0"/>
            </a:br>
            <a:endParaRPr lang="en-AU" dirty="0"/>
          </a:p>
        </p:txBody>
      </p:sp>
      <p:sp>
        <p:nvSpPr>
          <p:cNvPr id="6" name="Shape 11">
            <a:extLst>
              <a:ext uri="{FF2B5EF4-FFF2-40B4-BE49-F238E27FC236}">
                <a16:creationId xmlns:a16="http://schemas.microsoft.com/office/drawing/2014/main" id="{75A0D59D-8C5C-48CF-A49D-9DE235F8CED6}"/>
              </a:ext>
            </a:extLst>
          </p:cNvPr>
          <p:cNvSpPr/>
          <p:nvPr/>
        </p:nvSpPr>
        <p:spPr>
          <a:xfrm>
            <a:off x="7126901" y="5524521"/>
            <a:ext cx="4832943" cy="1716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lvl="0" algn="r" defTabSz="914400">
              <a:defRPr>
                <a:solidFill>
                  <a:srgbClr val="000000"/>
                </a:solidFill>
              </a:defRPr>
            </a:pPr>
            <a:r>
              <a:rPr lang="en-US" sz="2200" b="1" dirty="0">
                <a:solidFill>
                  <a:schemeClr val="accent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Akihiko KUZE and Philippe GORYL</a:t>
            </a:r>
          </a:p>
          <a:p>
            <a:pPr lvl="0" algn="r" defTabSz="914400"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WGCV-50</a:t>
            </a:r>
          </a:p>
          <a:p>
            <a:pPr lvl="0" algn="r" defTabSz="914400"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March 25, 2022</a:t>
            </a:r>
          </a:p>
          <a:p>
            <a:pPr lvl="0" algn="r" defTabSz="914400"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(Virtual)</a:t>
            </a:r>
            <a:endParaRPr sz="2200" b="1" dirty="0">
              <a:solidFill>
                <a:schemeClr val="accent1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1271877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E016244-6052-444F-A050-58E37AE6DE91}"/>
              </a:ext>
            </a:extLst>
          </p:cNvPr>
          <p:cNvSpPr/>
          <p:nvPr/>
        </p:nvSpPr>
        <p:spPr>
          <a:xfrm>
            <a:off x="1708869" y="149524"/>
            <a:ext cx="7373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WGCV-50 (agenda)</a:t>
            </a:r>
            <a:endParaRPr lang="ja-JP" altLang="en-US" sz="36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5F8806F-1F4C-400C-B0FD-2E50C74C9867}"/>
              </a:ext>
            </a:extLst>
          </p:cNvPr>
          <p:cNvSpPr txBox="1"/>
          <p:nvPr/>
        </p:nvSpPr>
        <p:spPr>
          <a:xfrm>
            <a:off x="381000" y="1295400"/>
            <a:ext cx="11429999" cy="48936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WGCV-50 Agenda March 22 (Mon) -25 (Fri) </a:t>
            </a:r>
          </a:p>
          <a:p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Day 1: Action Review, CEOS priorities and WP, Vice Chair nomination, Open-source tool kit, subgroup report</a:t>
            </a:r>
          </a:p>
          <a:p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Day 2: Subgroup report, ACIX/CMIX, </a:t>
            </a:r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RadCalNet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, GHG Cal/Val, </a:t>
            </a:r>
          </a:p>
          <a:p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Day 3: Subgroup report, </a:t>
            </a:r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SARCalNet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, DEMIX, Terms and Definitions Wiki, ARD </a:t>
            </a:r>
          </a:p>
          <a:p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Day 4: CNES SIT chair priority, GSICS feedback, CEOS WGCV WP, ISO, CLARREO, WGCV-51 plan</a:t>
            </a:r>
          </a:p>
          <a:p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097005"/>
      </p:ext>
    </p:extLst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4D98AB-A168-4D02-9081-5083B2152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114" y="174205"/>
            <a:ext cx="2042652" cy="86477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Venue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513E1D-4400-4B7C-876E-9E2512B0D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386" y="1202310"/>
            <a:ext cx="10303227" cy="69492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Premeeting (Confirmation of Final Agenda, Logistics), Oct. 3 (Mon.), 2022</a:t>
            </a:r>
          </a:p>
          <a:p>
            <a:pPr marL="0" indent="0">
              <a:buNone/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Meeting (Including joint symposium with WGCV), Oct. 4 (Tue.)-6 (Thu.), 2022</a:t>
            </a:r>
          </a:p>
          <a:p>
            <a:pPr marL="0" indent="0">
              <a:buNone/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The International House of Japan, Roppongi, Minato-ku, Tokyo</a:t>
            </a:r>
          </a:p>
          <a:p>
            <a:pPr marL="0" indent="0">
              <a:buNone/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https://www.i-house.or.jp/eng/facilities/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BEC71779-3A42-4114-9CBF-7DD3A748A1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974258" cy="297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5315D46-EAB6-4F11-8BDC-6E4B50218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8421"/>
            <a:ext cx="12192000" cy="395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39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4D98AB-A168-4D02-9081-5083B2152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113" y="174205"/>
            <a:ext cx="7740675" cy="86477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kumimoji="1" lang="en-US" altLang="ja-JP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WGCV-51 and WGISS-54 joint meeting</a:t>
            </a:r>
            <a:endParaRPr kumimoji="1" lang="ja-JP" alt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BEC71779-3A42-4114-9CBF-7DD3A748A1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974258" cy="297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BD5D073E-1931-4204-8DEA-B23E57A9A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41F577D-3203-4024-82F4-FC1944910A6C}"/>
              </a:ext>
            </a:extLst>
          </p:cNvPr>
          <p:cNvSpPr txBox="1"/>
          <p:nvPr/>
        </p:nvSpPr>
        <p:spPr>
          <a:xfrm>
            <a:off x="640512" y="1350834"/>
            <a:ext cx="956453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kumimoji="0" lang="en-US" altLang="ja-JP" sz="2400" kern="0" dirty="0">
                <a:solidFill>
                  <a:schemeClr val="tx1"/>
                </a:solidFill>
                <a:latin typeface="Arial"/>
                <a:ea typeface="+mn-ea"/>
                <a:cs typeface="Arial"/>
                <a:sym typeface="Arial"/>
              </a:rPr>
              <a:t>Objectives: Building on collaboration between WGCV &amp; WGISS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9F92932-AC0B-494C-A85C-F22399ECB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72" y="2772599"/>
            <a:ext cx="6314536" cy="289541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F5D7B1B-7708-44EA-915E-66D34A6E7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121" y="2882493"/>
            <a:ext cx="5401238" cy="289541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B143E6F-B146-49B2-A22B-0F8F367B90F1}"/>
              </a:ext>
            </a:extLst>
          </p:cNvPr>
          <p:cNvSpPr txBox="1"/>
          <p:nvPr/>
        </p:nvSpPr>
        <p:spPr>
          <a:xfrm>
            <a:off x="7928060" y="5964011"/>
            <a:ext cx="4163299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kumimoji="0" lang="en-US" altLang="ja-JP" sz="1600" kern="0" dirty="0">
                <a:solidFill>
                  <a:schemeClr val="tx1"/>
                </a:solidFill>
                <a:latin typeface="Arial"/>
                <a:ea typeface="+mn-ea"/>
                <a:cs typeface="Arial"/>
                <a:sym typeface="Arial"/>
              </a:rPr>
              <a:t>WGCV-48 slide by Cindy Ong</a:t>
            </a:r>
          </a:p>
        </p:txBody>
      </p:sp>
    </p:spTree>
    <p:extLst>
      <p:ext uri="{BB962C8B-B14F-4D97-AF65-F5344CB8AC3E}">
        <p14:creationId xmlns:p14="http://schemas.microsoft.com/office/powerpoint/2010/main" val="3889989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1AA818-F63A-FE48-867A-2001144D04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309" y="1220638"/>
            <a:ext cx="11074400" cy="762000"/>
          </a:xfrm>
        </p:spPr>
        <p:txBody>
          <a:bodyPr/>
          <a:lstStyle/>
          <a:p>
            <a:pPr rtl="0"/>
            <a:r>
              <a:rPr lang="en-US" sz="2400" dirty="0"/>
              <a:t>Four topics discussed in April 2018 with leads identified from WGISS and WGCV (updates at later stage)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E033-50E4-CC40-BE94-D24A71B3739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600200" y="2057400"/>
            <a:ext cx="8839200" cy="4572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sz="1800" b="1" dirty="0">
                <a:latin typeface="Arial" panose="020B0604020202020204" pitchFamily="34" charset="0"/>
                <a:cs typeface="Arial" panose="020B0604020202020204" pitchFamily="34" charset="0"/>
              </a:rPr>
              <a:t>Data Formats and Interoperability in the framework of FDA	</a:t>
            </a:r>
          </a:p>
          <a:p>
            <a:pPr marL="457200" lvl="1" indent="0">
              <a:buNone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Robert Woodcock (WGISS), </a:t>
            </a:r>
            <a:r>
              <a:rPr lang="en-CA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Medhavy</a:t>
            </a: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Thankappan</a:t>
            </a: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 (WGCV)</a:t>
            </a: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Quality Indicators in Discovery Metadata	</a:t>
            </a:r>
          </a:p>
          <a:p>
            <a:pPr marL="457200" lvl="1" indent="0">
              <a:buNone/>
            </a:pP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Michael </a:t>
            </a:r>
            <a:r>
              <a:rPr lang="en-GB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Morahan</a:t>
            </a: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 (WGISS), Nigel Fox (</a:t>
            </a: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WGCV)</a:t>
            </a:r>
          </a:p>
          <a:p>
            <a:pPr marL="488373" indent="-457200">
              <a:buFont typeface="+mj-lt"/>
              <a:buAutoNum type="arabicPeriod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CEOS Data Cubes and CEOS Test Sites Data Access in support of WGCV Activities</a:t>
            </a:r>
          </a:p>
          <a:p>
            <a:pPr marL="457200" lvl="1" indent="0">
              <a:buNone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Robert Woodcock, Andrea Della Vecchia (WGISS), Cindy </a:t>
            </a:r>
            <a:r>
              <a:rPr lang="en-CA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 (WGCV)</a:t>
            </a: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Standardization and Best Practices (e.g. ISO 19159-3)</a:t>
            </a:r>
          </a:p>
          <a:p>
            <a:pPr marL="457200" lvl="1" indent="0">
              <a:buNone/>
            </a:pP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Iolanda Maggio (WGISS), Greg Stensaas, Philippe </a:t>
            </a:r>
            <a:r>
              <a:rPr lang="en-GB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Goryl</a:t>
            </a: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WGCV)</a:t>
            </a: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500"/>
              </a:spcBef>
              <a:buFont typeface="Arial"/>
              <a:buChar char="•"/>
            </a:pP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276600" y="341104"/>
            <a:ext cx="62484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90000"/>
              <a:buFont typeface="Arial"/>
              <a:buChar char="•"/>
              <a:defRPr sz="2000" baseline="0">
                <a:solidFill>
                  <a:schemeClr val="tx1"/>
                </a:solidFill>
                <a:latin typeface="Century Gothic" pitchFamily="34" charset="0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Clr>
                <a:srgbClr val="005426"/>
              </a:buClr>
              <a:buSzPct val="80000"/>
              <a:buFont typeface="Wingdings" panose="05000000000000000000" pitchFamily="2" charset="2"/>
              <a:buChar char="§"/>
              <a:defRPr sz="2000" baseline="0">
                <a:solidFill>
                  <a:schemeClr val="tx1"/>
                </a:solidFill>
                <a:latin typeface="Century Gothic" pitchFamily="34" charset="0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60000"/>
              <a:buFont typeface="Arial"/>
              <a:buChar char="o"/>
              <a:defRPr sz="2000" baseline="0">
                <a:solidFill>
                  <a:schemeClr val="tx1"/>
                </a:solidFill>
                <a:latin typeface="Century Gothic" pitchFamily="34" charset="0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C00000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chemeClr val="tx1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>
              <a:buNone/>
            </a:pPr>
            <a:r>
              <a:rPr lang="en-AU" sz="2400" b="1" dirty="0">
                <a:solidFill>
                  <a:srgbClr val="FFFFFF"/>
                </a:solidFill>
                <a:latin typeface="Helvetica"/>
              </a:rPr>
              <a:t>Joint WGISS/WGCV Activities</a:t>
            </a:r>
            <a:endParaRPr lang="en-AU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04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6C8E0C50-AF28-45A5-90F1-3FBB5A43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4F3590-8C50-4D68-816D-4AE4C4A70238}"/>
              </a:ext>
            </a:extLst>
          </p:cNvPr>
          <p:cNvSpPr txBox="1"/>
          <p:nvPr/>
        </p:nvSpPr>
        <p:spPr>
          <a:xfrm>
            <a:off x="715819" y="1305341"/>
            <a:ext cx="9682275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(1) Living Planet Symposium 2022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May 23-27, 2022,  Bonn an abstract to (https://lps22.esa.int/)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for a poster dedicated to the CEOS Cal/Val portal for the following session: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(2) Philippe Goryl POC CEOS ARD and Medhavy on the team 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CRAD4L Update https://ceos.org/ard/index.html#datasets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(3) DEMIX WEBSITE uploaded (2021 Dec. 16)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https://ceos.org/ourwork/workinggroups/wgcv/current-activites/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(4) CNES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Priorities Global Stocktake, CAL-VAL for TIR sensors (CEOS plenary, 2022)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(5) ACSG chair position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(6) Journal Publications 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E339333-41FF-4D60-AD88-1786A824E261}"/>
              </a:ext>
            </a:extLst>
          </p:cNvPr>
          <p:cNvSpPr/>
          <p:nvPr/>
        </p:nvSpPr>
        <p:spPr>
          <a:xfrm>
            <a:off x="1372438" y="208400"/>
            <a:ext cx="7373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Topics since WGCV-49</a:t>
            </a:r>
            <a:endParaRPr lang="ja-JP" altLang="en-US" sz="36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000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DF46924-F4A1-4517-9561-949A87F7E71F}"/>
              </a:ext>
            </a:extLst>
          </p:cNvPr>
          <p:cNvSpPr/>
          <p:nvPr/>
        </p:nvSpPr>
        <p:spPr>
          <a:xfrm>
            <a:off x="2278212" y="225653"/>
            <a:ext cx="7373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Deliverables </a:t>
            </a:r>
            <a:endParaRPr lang="ja-JP" altLang="en-US" sz="36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68223F3-AD31-4649-9092-D3F0285FF08A}"/>
              </a:ext>
            </a:extLst>
          </p:cNvPr>
          <p:cNvSpPr txBox="1"/>
          <p:nvPr/>
        </p:nvSpPr>
        <p:spPr>
          <a:xfrm>
            <a:off x="448574" y="1057836"/>
            <a:ext cx="1048954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u="sng" dirty="0">
                <a:effectLst/>
                <a:latin typeface="Arial" panose="020B0604020202020204" pitchFamily="34" charset="0"/>
              </a:rPr>
              <a:t>CV-14-03 Workshop on state of the art for pre-flight calibration techniques 2021 Q4 WGCV</a:t>
            </a:r>
            <a:r>
              <a:rPr lang="en-US" altLang="ja-JP" sz="1400" dirty="0"/>
              <a:t> </a:t>
            </a:r>
            <a:br>
              <a:rPr lang="en-US" altLang="ja-JP" sz="1400" dirty="0"/>
            </a:br>
            <a:r>
              <a:rPr lang="en-US" altLang="ja-JP" sz="140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It has been postponed (many times) due to COVID. </a:t>
            </a:r>
          </a:p>
          <a:p>
            <a:br>
              <a:rPr lang="en-US" altLang="ja-JP" sz="1400" dirty="0"/>
            </a:br>
            <a:r>
              <a:rPr lang="en-US" altLang="ja-JP" sz="1400" u="sng" dirty="0">
                <a:effectLst/>
                <a:latin typeface="Arial" panose="020B0604020202020204" pitchFamily="34" charset="0"/>
              </a:rPr>
              <a:t>CV-16-02 Report on application of approaches for cloud masking 2021 Q4 WGCV </a:t>
            </a:r>
            <a:br>
              <a:rPr lang="en-US" altLang="ja-JP" sz="1400" dirty="0"/>
            </a:br>
            <a:r>
              <a:rPr lang="en-US" altLang="ja-JP" sz="140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we can close it with the publication of the report. </a:t>
            </a:r>
            <a:r>
              <a:rPr lang="en-US" altLang="ja-JP" sz="1400" dirty="0">
                <a:solidFill>
                  <a:srgbClr val="0000FF"/>
                </a:solidFill>
                <a:effectLst/>
                <a:latin typeface="Arial" panose="020B0604020202020204" pitchFamily="34" charset="0"/>
                <a:hlinkClick r:id="rId2"/>
              </a:rPr>
              <a:t>https://calvalportal.ceos.org/cmix</a:t>
            </a:r>
            <a:r>
              <a:rPr lang="en-US" altLang="ja-JP" sz="140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br>
              <a:rPr lang="en-US" altLang="ja-JP" sz="1400" dirty="0"/>
            </a:br>
            <a:r>
              <a:rPr lang="en-US" altLang="ja-JP" sz="140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Peer review publication is on-going </a:t>
            </a:r>
          </a:p>
          <a:p>
            <a:endParaRPr lang="en-US" altLang="ja-JP" sz="1400" u="sng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altLang="ja-JP" sz="1400" u="sng" dirty="0">
                <a:effectLst/>
                <a:latin typeface="Arial" panose="020B0604020202020204" pitchFamily="34" charset="0"/>
              </a:rPr>
              <a:t>CV-17-01 L1 top-of-atmosphere interoperability 2021 Q4 WGCV</a:t>
            </a:r>
            <a:r>
              <a:rPr lang="en-US" altLang="ja-JP" sz="1400" dirty="0"/>
              <a:t> </a:t>
            </a:r>
            <a:br>
              <a:rPr lang="en-US" altLang="ja-JP" sz="1400" dirty="0"/>
            </a:br>
            <a:r>
              <a:rPr lang="en-US" altLang="ja-JP" sz="1400" dirty="0"/>
              <a:t>To be confirmed</a:t>
            </a:r>
            <a:r>
              <a:rPr lang="en-US" altLang="ja-JP" sz="1400" b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endParaRPr lang="en-US" altLang="ja-JP" sz="1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altLang="ja-JP" sz="1400" u="sng" dirty="0">
                <a:effectLst/>
                <a:latin typeface="Arial" panose="020B0604020202020204" pitchFamily="34" charset="0"/>
              </a:rPr>
              <a:t>CV-20-01 Surface Reflectance measurements Intercomparison exercise for vegetation (SRIX 4Veg). </a:t>
            </a:r>
            <a:br>
              <a:rPr lang="en-US" altLang="ja-JP" sz="1400" dirty="0"/>
            </a:br>
            <a:r>
              <a:rPr lang="en-US" altLang="ja-JP" sz="140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On-going. good progress. </a:t>
            </a:r>
            <a:br>
              <a:rPr lang="en-US" altLang="ja-JP" sz="1400" dirty="0"/>
            </a:br>
            <a:br>
              <a:rPr lang="en-US" altLang="ja-JP" sz="1400" dirty="0"/>
            </a:br>
            <a:r>
              <a:rPr lang="en-US" altLang="ja-JP" sz="1400" u="sng" dirty="0">
                <a:effectLst/>
                <a:latin typeface="Arial" panose="020B0604020202020204" pitchFamily="34" charset="0"/>
              </a:rPr>
              <a:t>CV-20-02 Biomass Retrieval Intercomparison </a:t>
            </a:r>
            <a:r>
              <a:rPr lang="en-US" altLang="ja-JP" sz="1400" u="sng" dirty="0" err="1">
                <a:effectLst/>
                <a:latin typeface="Arial" panose="020B0604020202020204" pitchFamily="34" charset="0"/>
              </a:rPr>
              <a:t>eXercise</a:t>
            </a:r>
            <a:r>
              <a:rPr lang="en-US" altLang="ja-JP" sz="1400" u="sng" dirty="0">
                <a:effectLst/>
                <a:latin typeface="Arial" panose="020B0604020202020204" pitchFamily="34" charset="0"/>
              </a:rPr>
              <a:t> (BRIX-2) WGCV </a:t>
            </a:r>
            <a:br>
              <a:rPr lang="en-US" altLang="ja-JP" sz="1400" dirty="0"/>
            </a:br>
            <a:r>
              <a:rPr lang="en-US" altLang="ja-JP" sz="140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On-Going - delay due to COVID.  The 1st Workshop was held 29-30 April.  The results will be submitted in March 22. The report in May22 and the second and final workshop in July 22. </a:t>
            </a:r>
            <a:br>
              <a:rPr lang="en-US" altLang="ja-JP" sz="1400" dirty="0"/>
            </a:br>
            <a:br>
              <a:rPr lang="en-US" altLang="ja-JP" sz="1400" dirty="0"/>
            </a:br>
            <a:r>
              <a:rPr lang="en-US" altLang="ja-JP" sz="1400" u="sng" dirty="0">
                <a:effectLst/>
                <a:latin typeface="Arial" panose="020B0604020202020204" pitchFamily="34" charset="0"/>
              </a:rPr>
              <a:t>CV-20-04 DEMIX  </a:t>
            </a:r>
          </a:p>
          <a:p>
            <a:r>
              <a:rPr lang="en-US" altLang="ja-JP" sz="1400" dirty="0">
                <a:solidFill>
                  <a:srgbClr val="0000FF"/>
                </a:solidFill>
              </a:rPr>
              <a:t>Three subgroups</a:t>
            </a:r>
            <a:r>
              <a:rPr lang="ja-JP" altLang="en-US" sz="1400" dirty="0">
                <a:solidFill>
                  <a:srgbClr val="0000FF"/>
                </a:solidFill>
              </a:rPr>
              <a:t> </a:t>
            </a:r>
            <a:r>
              <a:rPr lang="en-US" altLang="ja-JP" sz="1400" dirty="0">
                <a:solidFill>
                  <a:srgbClr val="0000FF"/>
                </a:solidFill>
              </a:rPr>
              <a:t>Publications, Dedicated interface  to give users access</a:t>
            </a:r>
          </a:p>
          <a:p>
            <a:br>
              <a:rPr lang="en-US" altLang="ja-JP" sz="1400" dirty="0"/>
            </a:br>
            <a:r>
              <a:rPr lang="en-US" altLang="ja-JP" sz="1400" u="sng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Cv-20-04 SAR Calibration inventory and joint use assessment SAR subgroup </a:t>
            </a:r>
            <a:br>
              <a:rPr lang="en-US" altLang="ja-JP" sz="1400" dirty="0"/>
            </a:br>
            <a:r>
              <a:rPr lang="en-US" altLang="ja-JP" sz="1400" dirty="0">
                <a:effectLst/>
                <a:latin typeface="Arial" panose="020B0604020202020204" pitchFamily="34" charset="0"/>
              </a:rPr>
              <a:t>this action should be transformed in SARCALNET. Chapman   </a:t>
            </a:r>
            <a:r>
              <a:rPr lang="en-US" altLang="ja-JP" sz="1400" dirty="0"/>
              <a:t>close this action but open a new one as I believe SARCALNET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6673299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DF46924-F4A1-4517-9561-949A87F7E71F}"/>
              </a:ext>
            </a:extLst>
          </p:cNvPr>
          <p:cNvSpPr/>
          <p:nvPr/>
        </p:nvSpPr>
        <p:spPr>
          <a:xfrm>
            <a:off x="2278212" y="225653"/>
            <a:ext cx="7373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New Deliverables, to </a:t>
            </a:r>
            <a:r>
              <a:rPr lang="en-US" altLang="ja-JP" sz="3600" dirty="0" err="1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bediscussed</a:t>
            </a:r>
            <a:endParaRPr lang="ja-JP" altLang="en-US" sz="36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4D886D-0B5A-4DE8-90EC-17B11CB36B12}"/>
              </a:ext>
            </a:extLst>
          </p:cNvPr>
          <p:cNvSpPr txBox="1"/>
          <p:nvPr/>
        </p:nvSpPr>
        <p:spPr>
          <a:xfrm>
            <a:off x="603979" y="1359570"/>
            <a:ext cx="10808768" cy="3365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(1) validation protocols for atmospheric aerosol and cloud profiles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Q1 2023 (Before 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EarthCARE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launch) 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development of validation protocols for atmospheric aerosol and cloud profiles</a:t>
            </a:r>
          </a:p>
          <a:p>
            <a:pPr>
              <a:lnSpc>
                <a:spcPct val="150000"/>
              </a:lnSpc>
            </a:pP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(2) CEOS Terms and Definitions Wiki 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Q4 2024	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Compilation of an agreed list of terms to ensure consistent use across CEOS. Covering words on: Earth observation systems, measurement and metrology, observation properties, and data stewardship.</a:t>
            </a:r>
          </a:p>
        </p:txBody>
      </p:sp>
    </p:spTree>
    <p:extLst>
      <p:ext uri="{BB962C8B-B14F-4D97-AF65-F5344CB8AC3E}">
        <p14:creationId xmlns:p14="http://schemas.microsoft.com/office/powerpoint/2010/main" val="2297792481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E016244-6052-444F-A050-58E37AE6DE91}"/>
              </a:ext>
            </a:extLst>
          </p:cNvPr>
          <p:cNvSpPr/>
          <p:nvPr/>
        </p:nvSpPr>
        <p:spPr>
          <a:xfrm>
            <a:off x="1372438" y="208400"/>
            <a:ext cx="7373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WGCV-48, 49 AI</a:t>
            </a:r>
            <a:endParaRPr lang="ja-JP" altLang="en-US" sz="36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5F8806F-1F4C-400C-B0FD-2E50C74C9867}"/>
              </a:ext>
            </a:extLst>
          </p:cNvPr>
          <p:cNvSpPr txBox="1"/>
          <p:nvPr/>
        </p:nvSpPr>
        <p:spPr>
          <a:xfrm>
            <a:off x="381000" y="1213008"/>
            <a:ext cx="11429999" cy="50475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(1) The contact details of the ISO lead for the next standard that is Liping Di.</a:t>
            </a:r>
          </a:p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Liping Di, Ph.D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Professor and Director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Center for Spatial Information Science and Systems</a:t>
            </a:r>
          </a:p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George Mason University, Liaison via WIGISS, received comments  </a:t>
            </a:r>
          </a:p>
          <a:p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ISO 19159 series of standards: the pre-launch cal/val of instruments</a:t>
            </a:r>
          </a:p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ISO 19124 series of standards   the post-launch cal/val of remote sensing instruments/products </a:t>
            </a:r>
          </a:p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(from low level sensor data to high level thematic products) </a:t>
            </a:r>
          </a:p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* Part 1: Fundamentals</a:t>
            </a:r>
            <a:r>
              <a:rPr lang="ja-JP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　* 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Part 2: Optical sensors</a:t>
            </a:r>
            <a:r>
              <a:rPr lang="ja-JP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　 * 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Part 3: Hyperspectral sensors</a:t>
            </a:r>
            <a:r>
              <a:rPr lang="ja-JP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　 * 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Part 4: Lidar* Part 5: SAR/InSAR</a:t>
            </a:r>
            <a:r>
              <a:rPr lang="ja-JP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　 * 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Part 6: Microwave</a:t>
            </a:r>
            <a:r>
              <a:rPr lang="ja-JP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　 * 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Part 7: Thematic Data</a:t>
            </a:r>
            <a:r>
              <a:rPr lang="ja-JP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　 * 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Part 8: Cal/Val site</a:t>
            </a:r>
          </a:p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Due to the limited available resources, currently ISO TC 211 is only working on 19124 part 1: Fundamentals.</a:t>
            </a:r>
          </a:p>
          <a:p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(2) DEM released from  [https://spacedata.copernicus.eu/fr/web/cscda/explore-more/news-archive] </a:t>
            </a:r>
          </a:p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(WGCV-48-03 closed)</a:t>
            </a:r>
          </a:p>
          <a:p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TSIS: under review (Under review</a:t>
            </a:r>
          </a:p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We are applying TSIS HSRS  to GOSAT, OCO, TROPOMI calibrations.  It will be completed by June.</a:t>
            </a:r>
          </a:p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(WGCV-49-05)</a:t>
            </a:r>
          </a:p>
        </p:txBody>
      </p:sp>
    </p:spTree>
    <p:extLst>
      <p:ext uri="{BB962C8B-B14F-4D97-AF65-F5344CB8AC3E}">
        <p14:creationId xmlns:p14="http://schemas.microsoft.com/office/powerpoint/2010/main" val="416732079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AE2127-277A-4C69-98BB-A0223693C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39" y="108373"/>
            <a:ext cx="9571546" cy="864586"/>
          </a:xfrm>
          <a:prstGeom prst="rect">
            <a:avLst/>
          </a:prstGeom>
        </p:spPr>
        <p:txBody>
          <a:bodyPr/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TSIS Solar Irradiance dataset for GHG SWIR spectrometers</a:t>
            </a:r>
            <a:b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6E037C53-0792-4156-A08A-48C8E4C516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7039" y="1110351"/>
            <a:ext cx="11858184" cy="5305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US" altLang="ja-JP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&lt;TSIS Objective&gt;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ja-JP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accurate measurement of total and spectral solar irradiance to improve understanding of solar variability and Earth’s climate response to solar variability.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ja-JP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US" altLang="ja-JP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&lt;TSIS-HSRS&gt;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ja-JP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TSIS-1 HSRS high-accuracy (0.3-1.3%), high-resolution (0.01 nm or better), solar reference spectrum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ja-JP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Uncertainty in SWIR irradiance (8-10%) was much reduced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ja-JP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User friendly data base with various spectral resolutions from radiometers to high resolution spectrometers. 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ja-JP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US" altLang="ja-JP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&lt;CEOS WGCV Action&gt;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ja-JP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 recommend TSIS-1 HSRS  as  the  new  CEOS solar  irradiance  reference  spectrum (one year). 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ja-JP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 assess consistency between GHG sensors; OCO, TROPOMI, GOSAT, extending 2.3 micron for CH</a:t>
            </a:r>
            <a:r>
              <a:rPr lang="en-US" altLang="ja-JP" sz="1600" kern="0" baseline="-25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4</a:t>
            </a:r>
            <a:r>
              <a:rPr lang="en-US" altLang="ja-JP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and CO. (to be completed in Aug. 2022 (after joint vicarious calibration campaign in June in Railroad Valley, NV, U.S.A.</a:t>
            </a:r>
          </a:p>
          <a:p>
            <a:pPr marL="0" indent="0">
              <a:buClr>
                <a:srgbClr val="000000"/>
              </a:buClr>
              <a:buNone/>
            </a:pPr>
            <a:endParaRPr lang="en-US" altLang="ja-JP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US" altLang="ja-JP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&lt;Telecon with LASP&gt;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ja-JP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March 2, 2022, Discussion on TSIS high spectral resolution and </a:t>
            </a:r>
            <a:r>
              <a:rPr lang="en-US" altLang="ja-JP" sz="16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longterm</a:t>
            </a:r>
            <a:r>
              <a:rPr lang="en-US" altLang="ja-JP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data using GHG sensors.</a:t>
            </a:r>
          </a:p>
        </p:txBody>
      </p:sp>
    </p:spTree>
    <p:extLst>
      <p:ext uri="{BB962C8B-B14F-4D97-AF65-F5344CB8AC3E}">
        <p14:creationId xmlns:p14="http://schemas.microsoft.com/office/powerpoint/2010/main" val="1714214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6">
            <a:extLst>
              <a:ext uri="{FF2B5EF4-FFF2-40B4-BE49-F238E27FC236}">
                <a16:creationId xmlns:a16="http://schemas.microsoft.com/office/drawing/2014/main" id="{A7E80694-8445-45EF-825C-5590C3C34D07}"/>
              </a:ext>
            </a:extLst>
          </p:cNvPr>
          <p:cNvSpPr txBox="1">
            <a:spLocks/>
          </p:cNvSpPr>
          <p:nvPr/>
        </p:nvSpPr>
        <p:spPr>
          <a:xfrm>
            <a:off x="1560874" y="207142"/>
            <a:ext cx="7589264" cy="400476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GOSAT re-analysis SCAL data</a:t>
            </a: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204BE3DA-9DA9-46F5-95D5-4DA62A18B3C4}"/>
              </a:ext>
            </a:extLst>
          </p:cNvPr>
          <p:cNvGraphicFramePr>
            <a:graphicFrameLocks noGrp="1"/>
          </p:cNvGraphicFramePr>
          <p:nvPr/>
        </p:nvGraphicFramePr>
        <p:xfrm>
          <a:off x="164094" y="1211512"/>
          <a:ext cx="11723106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0837">
                  <a:extLst>
                    <a:ext uri="{9D8B030D-6E8A-4147-A177-3AD203B41FA5}">
                      <a16:colId xmlns:a16="http://schemas.microsoft.com/office/drawing/2014/main" val="4230393042"/>
                    </a:ext>
                  </a:extLst>
                </a:gridCol>
                <a:gridCol w="1881177">
                  <a:extLst>
                    <a:ext uri="{9D8B030D-6E8A-4147-A177-3AD203B41FA5}">
                      <a16:colId xmlns:a16="http://schemas.microsoft.com/office/drawing/2014/main" val="3356002682"/>
                    </a:ext>
                  </a:extLst>
                </a:gridCol>
                <a:gridCol w="7231092">
                  <a:extLst>
                    <a:ext uri="{9D8B030D-6E8A-4147-A177-3AD203B41FA5}">
                      <a16:colId xmlns:a16="http://schemas.microsoft.com/office/drawing/2014/main" val="83304811"/>
                    </a:ext>
                  </a:extLst>
                </a:gridCol>
              </a:tblGrid>
              <a:tr h="135979">
                <a:tc>
                  <a:txBody>
                    <a:bodyPr/>
                    <a:lstStyle/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SCAL products for SIST-3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明朝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data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明朝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 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明朝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573597"/>
                  </a:ext>
                </a:extLst>
              </a:tr>
              <a:tr h="679897">
                <a:tc>
                  <a:txBody>
                    <a:bodyPr/>
                    <a:lstStyle/>
                    <a:p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L1B SCAL with backside </a:t>
                      </a:r>
                      <a:endParaRPr lang="ja-JP" sz="14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(Raw data)</a:t>
                      </a:r>
                      <a:endParaRPr lang="ja-JP" sz="14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明朝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13-year by 12-month files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明朝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spectral range by 2 orthogonal linear polarization (P &amp; S) P and S have independent degradation 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&lt;Assumption&gt;</a:t>
                      </a:r>
                    </a:p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Very short exposure of 30 min per month has no surface degradation of the backside surface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明朝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358395"/>
                  </a:ext>
                </a:extLst>
              </a:tr>
              <a:tr h="3127524">
                <a:tc>
                  <a:txBody>
                    <a:bodyPr/>
                    <a:lstStyle/>
                    <a:p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Calibrated radiance </a:t>
                      </a:r>
                      <a:endParaRPr lang="ja-JP" sz="14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(100 % reflectance, Lambertian radiance without the Earth’s atmosphere </a:t>
                      </a:r>
                      <a:endParaRPr lang="ja-JP" sz="14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明朝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13-year by 12-month by 3 spectra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明朝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Analyzed Data from P and S must be the same within uncertainty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Radiance conversion using prelaunch calibration data and radiance degradation factor (RDF)</a:t>
                      </a:r>
                    </a:p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&lt;Applied correction &gt;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(1)RDF includes TANSO-FTS radiance degradation since </a:t>
                      </a: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its launch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 Spectralon diffuser reflectance correction using the vendor (</a:t>
                      </a:r>
                      <a:r>
                        <a:rPr lang="en-US" sz="14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Labsphere</a:t>
                      </a: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shipping data)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(3) BRDF correction to remove seasonal variation (BRDF model tuned by JAXA)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(4) pointing mirror switch correction (primary to secondary in January 2016)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(5) Doppler shift correction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&lt;Filtering&gt;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Remove contaminated spectra transmitted and scattered by Earth’s atmosphere by carefully checking spectra and radiance flattening during the SCAL procedure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&lt;Averaging&gt;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minimize random fluctuation 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 average over screened data 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 average over P and S if necessary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明朝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813273"/>
                  </a:ext>
                </a:extLst>
              </a:tr>
              <a:tr h="407938">
                <a:tc>
                  <a:txBody>
                    <a:bodyPr/>
                    <a:lstStyle/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Normalized Irradiance at 1AU (represent solar cycle)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明朝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year by 12 month by 3 spectra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明朝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Radiance to irradiance conversion By multiplying pi, divided by cos(incident angle) 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Normalized by correcting sun-GOSAT distance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明朝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8023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201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6">
            <a:extLst>
              <a:ext uri="{FF2B5EF4-FFF2-40B4-BE49-F238E27FC236}">
                <a16:creationId xmlns:a16="http://schemas.microsoft.com/office/drawing/2014/main" id="{0F799EB0-4603-46EE-97BC-57B65C5F1116}"/>
              </a:ext>
            </a:extLst>
          </p:cNvPr>
          <p:cNvSpPr txBox="1">
            <a:spLocks/>
          </p:cNvSpPr>
          <p:nvPr/>
        </p:nvSpPr>
        <p:spPr>
          <a:xfrm>
            <a:off x="1550939" y="262957"/>
            <a:ext cx="7294732" cy="482360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TSIS-HSRS application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7CA9994-B681-4746-9397-0EBA1D906D8C}"/>
              </a:ext>
            </a:extLst>
          </p:cNvPr>
          <p:cNvSpPr txBox="1"/>
          <p:nvPr/>
        </p:nvSpPr>
        <p:spPr>
          <a:xfrm>
            <a:off x="344400" y="1338225"/>
            <a:ext cx="10903401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 4 (Oct 5), 2021 TSIS Solar Irradiance Science Team meeting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Dec. 2021, GOSAT-2-L1 V210 with best-estimate radiance using TSIS-HSRS (released)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11-year Solar cycle has not been considered yet.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 difference up to 7% exists between TSIS-HSRS, Toon, and SOLSPEC.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altLang="ja-JP" sz="1800" dirty="0">
              <a:solidFill>
                <a:schemeClr val="tx1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BE6AEC9-ACAB-4DE3-A421-FF291C9CC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007" y="3349328"/>
            <a:ext cx="7060916" cy="26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23993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CEOS">
      <a:majorFont>
        <a:latin typeface="Quire Sans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os" id="{E7D9A4C2-EA9B-46A3-AF73-4DA54540FCD7}" vid="{58CD55DC-BA9F-4DF6-8B47-4DD589337F5E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3016</TotalTime>
  <Words>1936</Words>
  <Application>Microsoft Office PowerPoint</Application>
  <PresentationFormat>ワイド画面</PresentationFormat>
  <Paragraphs>198</Paragraphs>
  <Slides>22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31" baseType="lpstr">
      <vt:lpstr>Proxima Nova Regular</vt:lpstr>
      <vt:lpstr>游ゴシック</vt:lpstr>
      <vt:lpstr>Arial</vt:lpstr>
      <vt:lpstr>Century Gothic</vt:lpstr>
      <vt:lpstr>Courier New</vt:lpstr>
      <vt:lpstr>Helvetica</vt:lpstr>
      <vt:lpstr>Quire Sans</vt:lpstr>
      <vt:lpstr>Wingdings</vt:lpstr>
      <vt:lpstr>ceos</vt:lpstr>
      <vt:lpstr>Welcome and WGCV-Chair Report </vt:lpstr>
      <vt:lpstr>PowerPoint プレゼンテーション</vt:lpstr>
      <vt:lpstr>　</vt:lpstr>
      <vt:lpstr>PowerPoint プレゼンテーション</vt:lpstr>
      <vt:lpstr>PowerPoint プレゼンテーション</vt:lpstr>
      <vt:lpstr>PowerPoint プレゼンテーション</vt:lpstr>
      <vt:lpstr>TSIS Solar Irradiance dataset for GHG SWIR spectrometers </vt:lpstr>
      <vt:lpstr>PowerPoint プレゼンテーション</vt:lpstr>
      <vt:lpstr>PowerPoint プレゼンテーション</vt:lpstr>
      <vt:lpstr>Greenhouse Gas Cal/Val Update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</vt:lpstr>
      <vt:lpstr> </vt:lpstr>
      <vt:lpstr>Review Progress on Other WGCV CEOS Work Plan Activities </vt:lpstr>
      <vt:lpstr> </vt:lpstr>
      <vt:lpstr> WGCV-51 Meeting (Tokyo)  </vt:lpstr>
      <vt:lpstr>Venue</vt:lpstr>
      <vt:lpstr>WGCV-51 and WGISS-54 joint meeting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Marion Rose</dc:creator>
  <cp:lastModifiedBy>久世　暁彦</cp:lastModifiedBy>
  <cp:revision>89</cp:revision>
  <dcterms:created xsi:type="dcterms:W3CDTF">2021-10-07T09:33:41Z</dcterms:created>
  <dcterms:modified xsi:type="dcterms:W3CDTF">2022-03-22T00:01:24Z</dcterms:modified>
</cp:coreProperties>
</file>