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57" r:id="rId2"/>
    <p:sldId id="370" r:id="rId3"/>
    <p:sldId id="459" r:id="rId4"/>
    <p:sldId id="458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FE"/>
    <a:srgbClr val="FFFFFF"/>
    <a:srgbClr val="FAFAFA"/>
    <a:srgbClr val="FF3399"/>
    <a:srgbClr val="BEE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04" autoAdjust="0"/>
    <p:restoredTop sz="92023" autoAdjust="0"/>
  </p:normalViewPr>
  <p:slideViewPr>
    <p:cSldViewPr>
      <p:cViewPr varScale="1">
        <p:scale>
          <a:sx n="63" d="100"/>
          <a:sy n="63" d="100"/>
        </p:scale>
        <p:origin x="78" y="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2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>
            <a:extLst>
              <a:ext uri="{FF2B5EF4-FFF2-40B4-BE49-F238E27FC236}">
                <a16:creationId xmlns:a16="http://schemas.microsoft.com/office/drawing/2014/main" id="{4001B132-5633-A24A-98A5-A160E4BC4F9F}"/>
              </a:ext>
            </a:extLst>
          </p:cNvPr>
          <p:cNvSpPr/>
          <p:nvPr userDrawn="1"/>
        </p:nvSpPr>
        <p:spPr>
          <a:xfrm>
            <a:off x="1981200" y="76200"/>
            <a:ext cx="54102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FDA-18-05: Inventory of space data product formats used by CEOS agencies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				WGCV-49</a:t>
            </a:r>
            <a:endParaRPr lang="en-US"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0939554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76200"/>
            <a:ext cx="54102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FDA-18-05: </a:t>
            </a: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Inventory of space data product formats used by CEOS agencies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				</a:t>
            </a:r>
            <a:r>
              <a:rPr lang="en-US" sz="2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WGCV-49</a:t>
            </a:r>
            <a:endParaRPr lang="en-US"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34483844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hape 3">
            <a:extLst>
              <a:ext uri="{FF2B5EF4-FFF2-40B4-BE49-F238E27FC236}">
                <a16:creationId xmlns:a16="http://schemas.microsoft.com/office/drawing/2014/main" id="{DB031A9F-FC2A-9746-82B1-43A88ED3A923}"/>
              </a:ext>
            </a:extLst>
          </p:cNvPr>
          <p:cNvSpPr/>
          <p:nvPr userDrawn="1"/>
        </p:nvSpPr>
        <p:spPr>
          <a:xfrm>
            <a:off x="1981200" y="76200"/>
            <a:ext cx="54102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FDA-18-05: Inventory of space data product formats used by CEOS agencies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				WGCV-49</a:t>
            </a:r>
            <a:endParaRPr lang="en-US"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26901992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04057123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8153400" y="6504801"/>
            <a:ext cx="9722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D9245422-3BB8-6D4A-8024-718D9EB8D280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5" r:id="rId4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752600"/>
            <a:ext cx="757504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FEFEFE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4.3: </a:t>
            </a:r>
            <a:r>
              <a:rPr lang="en-US" sz="3200" b="0" dirty="0">
                <a:solidFill>
                  <a:srgbClr val="FEFEFE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Inventory of space data product formats used by CEOS Agencies (FDA-18-05)</a:t>
            </a:r>
            <a:endParaRPr sz="3200" b="1" dirty="0">
              <a:solidFill>
                <a:srgbClr val="FEFEFE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85800" y="3426468"/>
            <a:ext cx="4810858" cy="2315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K.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Thome/A. </a:t>
            </a:r>
            <a:r>
              <a:rPr lang="en-US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Kuze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NASA/JAXA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WGCV Plenary #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49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June 29 – July 2, 2021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6239864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Reminder about FDA-18-05 Work Plan item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71896-8960-C146-85FF-594034FEA636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0" y="2743200"/>
            <a:ext cx="8839200" cy="3810000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Was originally FDA-12</a:t>
            </a:r>
            <a:endParaRPr lang="en-US" dirty="0"/>
          </a:p>
          <a:p>
            <a:pPr algn="l" rtl="0"/>
            <a:r>
              <a:rPr lang="en-US" dirty="0"/>
              <a:t>Details related to FDA-18-05 in </a:t>
            </a:r>
            <a:r>
              <a:rPr lang="en-US" dirty="0" smtClean="0"/>
              <a:t>Work </a:t>
            </a:r>
            <a:r>
              <a:rPr lang="en-US" dirty="0"/>
              <a:t>Plan are limited</a:t>
            </a:r>
          </a:p>
          <a:p>
            <a:r>
              <a:rPr lang="en-US" dirty="0"/>
              <a:t>FDA is a key element within WGISS that is developing the five core areas</a:t>
            </a:r>
          </a:p>
          <a:p>
            <a:pPr lvl="1"/>
            <a:r>
              <a:rPr lang="en-US" dirty="0"/>
              <a:t>CEOS Analysis Ready Data (ARD)</a:t>
            </a:r>
          </a:p>
          <a:p>
            <a:pPr lvl="1"/>
            <a:r>
              <a:rPr lang="en-US" dirty="0"/>
              <a:t>Interoperable Free and Open Tools</a:t>
            </a:r>
          </a:p>
          <a:p>
            <a:pPr lvl="1"/>
            <a:r>
              <a:rPr lang="en-US" dirty="0"/>
              <a:t>Data, Processing, and Architecture Interface Standards</a:t>
            </a:r>
          </a:p>
          <a:p>
            <a:pPr lvl="1"/>
            <a:r>
              <a:rPr lang="en-US" dirty="0"/>
              <a:t>Analytical Processing Capabilities</a:t>
            </a:r>
          </a:p>
          <a:p>
            <a:pPr lvl="1"/>
            <a:r>
              <a:rPr lang="en-US" dirty="0"/>
              <a:t>User Metrics</a:t>
            </a:r>
          </a:p>
          <a:p>
            <a:r>
              <a:rPr lang="en-US" dirty="0"/>
              <a:t>FDA ad hoc team work efforts were to continue through a high-level work plan element aligned with SEO, LSI-VC, and WGISS</a:t>
            </a:r>
          </a:p>
          <a:p>
            <a:pPr algn="l" rtl="0"/>
            <a:r>
              <a:rPr lang="en-US" dirty="0"/>
              <a:t>Plan after WGCV-45 was to work towards Q4 2019 deadline with closure taking place at the joint WGCV/WGISS meeting (WGCV-47)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53166"/>
              </p:ext>
            </p:extLst>
          </p:nvPr>
        </p:nvGraphicFramePr>
        <p:xfrm>
          <a:off x="76201" y="1524000"/>
          <a:ext cx="8991599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19399">
                  <a:extLst>
                    <a:ext uri="{9D8B030D-6E8A-4147-A177-3AD203B41FA5}">
                      <a16:colId xmlns:a16="http://schemas.microsoft.com/office/drawing/2014/main" val="342344065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92257336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187728008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18880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cs typeface="Calibri"/>
                        </a:rPr>
                        <a:t>FDA-18: </a:t>
                      </a:r>
                      <a:r>
                        <a:rPr lang="en-US" sz="2000" dirty="0">
                          <a:effectLst/>
                          <a:latin typeface="Calibri"/>
                          <a:cs typeface="Calibri"/>
                        </a:rPr>
                        <a:t>Inventory of space data product formats used by CEOS agencies. </a:t>
                      </a:r>
                      <a:endParaRPr lang="en-US" sz="200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cs typeface="Calibri"/>
                        </a:rPr>
                        <a:t>Q4 </a:t>
                      </a:r>
                      <a:r>
                        <a:rPr lang="en-US" sz="2000" dirty="0" smtClean="0">
                          <a:effectLst/>
                          <a:latin typeface="Calibri"/>
                          <a:cs typeface="Calibri"/>
                        </a:rPr>
                        <a:t>2021</a:t>
                      </a:r>
                      <a:endParaRPr lang="en-US" sz="200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Develop an inventory of current product format used in CEOS agencies and identify recommendations to facilitate interoperability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cs typeface="Calibri"/>
                        </a:rPr>
                        <a:t>WGCV</a:t>
                      </a:r>
                      <a:endParaRPr lang="en-US" sz="200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6788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3641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2B0103-FA9D-C44F-A560-7CD7948A0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838200"/>
          </a:xfrm>
        </p:spPr>
        <p:txBody>
          <a:bodyPr/>
          <a:lstStyle/>
          <a:p>
            <a:r>
              <a:rPr lang="en-US" b="1" dirty="0" smtClean="0"/>
              <a:t>Discussed approaches during WGCV-48 to </a:t>
            </a:r>
            <a:r>
              <a:rPr lang="en-US" b="1" dirty="0"/>
              <a:t>make progress and close </a:t>
            </a:r>
            <a:r>
              <a:rPr lang="en-US" b="1" dirty="0" smtClean="0"/>
              <a:t>FDA-18-05: </a:t>
            </a:r>
            <a:r>
              <a:rPr lang="en-US" dirty="0" smtClean="0"/>
              <a:t>Use </a:t>
            </a:r>
            <a:r>
              <a:rPr lang="en-US" dirty="0"/>
              <a:t>overlap with WGISS activities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0C09B-BF3D-FF47-A9B8-14206B10F1FE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-1" y="1981200"/>
            <a:ext cx="9067799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Make use of current </a:t>
            </a:r>
            <a:r>
              <a:rPr lang="en-US" dirty="0"/>
              <a:t>work plan items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algn="l" rtl="0"/>
            <a:r>
              <a:rPr lang="en-AU" dirty="0"/>
              <a:t>WGISS and SEO developing </a:t>
            </a:r>
            <a:r>
              <a:rPr lang="en-AU" i="1" dirty="0"/>
              <a:t>CEOS Earth Analytics Interoperability Lab </a:t>
            </a:r>
            <a:r>
              <a:rPr lang="en-AU" dirty="0"/>
              <a:t>to provide a platform for CEOS projects to test </a:t>
            </a:r>
            <a:r>
              <a:rPr lang="en-AU" dirty="0" smtClean="0"/>
              <a:t>interoperability</a:t>
            </a:r>
            <a:endParaRPr lang="en-US" dirty="0"/>
          </a:p>
          <a:p>
            <a:r>
              <a:rPr lang="en-US" dirty="0" smtClean="0"/>
              <a:t>Rely on previous Work Plan items that </a:t>
            </a:r>
            <a:r>
              <a:rPr lang="en-US" dirty="0" smtClean="0"/>
              <a:t>were recently closed</a:t>
            </a:r>
            <a:endParaRPr lang="en-US" dirty="0"/>
          </a:p>
          <a:p>
            <a:pPr lvl="1"/>
            <a:r>
              <a:rPr lang="en-US" b="1" dirty="0"/>
              <a:t>FDA-9: </a:t>
            </a:r>
            <a:r>
              <a:rPr lang="en-US" dirty="0"/>
              <a:t>Inventory and </a:t>
            </a:r>
            <a:r>
              <a:rPr lang="en-US" dirty="0" smtClean="0"/>
              <a:t>characterize </a:t>
            </a:r>
            <a:r>
              <a:rPr lang="en-US" dirty="0"/>
              <a:t>existing FDAs operated by public and private entities</a:t>
            </a:r>
          </a:p>
          <a:p>
            <a:pPr lvl="1"/>
            <a:r>
              <a:rPr lang="en-US" b="1" dirty="0"/>
              <a:t>FDA-10: </a:t>
            </a:r>
            <a:r>
              <a:rPr lang="en-US" dirty="0" smtClean="0"/>
              <a:t>Finalize </a:t>
            </a:r>
            <a:r>
              <a:rPr lang="en-US" dirty="0"/>
              <a:t>inventory of Software and Tools available or used at CEOS agencies for EO data exploitation and use focusing on Open Source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87A5F7-FD17-9E49-AB58-EE072A8116D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6200" y="2286000"/>
          <a:ext cx="8991599" cy="19202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80777">
                  <a:extLst>
                    <a:ext uri="{9D8B030D-6E8A-4147-A177-3AD203B41FA5}">
                      <a16:colId xmlns:a16="http://schemas.microsoft.com/office/drawing/2014/main" val="1830024726"/>
                    </a:ext>
                  </a:extLst>
                </a:gridCol>
                <a:gridCol w="5729623">
                  <a:extLst>
                    <a:ext uri="{9D8B030D-6E8A-4147-A177-3AD203B41FA5}">
                      <a16:colId xmlns:a16="http://schemas.microsoft.com/office/drawing/2014/main" val="207237644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609599812"/>
                    </a:ext>
                  </a:extLst>
                </a:gridCol>
                <a:gridCol w="990599">
                  <a:extLst>
                    <a:ext uri="{9D8B030D-6E8A-4147-A177-3AD203B41FA5}">
                      <a16:colId xmlns:a16="http://schemas.microsoft.com/office/drawing/2014/main" val="2159619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FDA-17-02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Collaborative development of CEOS Data Cube technology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 Q4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SEO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82286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FDA-18-01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Establish a common description of Future Data Architecture functional blocks and identify interfaces and interoperability approaches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 Q2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WGISS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5892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FDA-19-01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1545" algn="l"/>
                        </a:tabLs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Facilitate discovery and access for end users to data analytics and processing tools and services through the WGISS Connected Data Assets Infrastructure.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 Q4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WGISS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70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86404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0" y="2133600"/>
            <a:ext cx="8305800" cy="762000"/>
          </a:xfrm>
        </p:spPr>
        <p:txBody>
          <a:bodyPr/>
          <a:lstStyle/>
          <a:p>
            <a:r>
              <a:rPr lang="en-US" dirty="0" err="1" smtClean="0"/>
              <a:t>Kuze</a:t>
            </a:r>
            <a:r>
              <a:rPr lang="en-US" dirty="0" smtClean="0"/>
              <a:t> has contacted the WGISS Chair and Co-Chair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0" y="2590800"/>
            <a:ext cx="8991600" cy="4267200"/>
          </a:xfrm>
        </p:spPr>
        <p:txBody>
          <a:bodyPr/>
          <a:lstStyle/>
          <a:p>
            <a:pPr algn="l" rtl="0">
              <a:spcBef>
                <a:spcPts val="0"/>
              </a:spcBef>
            </a:pPr>
            <a:r>
              <a:rPr lang="en-US" dirty="0"/>
              <a:t>N</a:t>
            </a:r>
            <a:r>
              <a:rPr lang="en-US" dirty="0" smtClean="0"/>
              <a:t>oted overlap </a:t>
            </a:r>
            <a:r>
              <a:rPr lang="en-US" dirty="0"/>
              <a:t>with WGISS </a:t>
            </a:r>
            <a:r>
              <a:rPr lang="en-US" dirty="0" smtClean="0"/>
              <a:t>tasks including those those </a:t>
            </a:r>
            <a:r>
              <a:rPr lang="en-US" dirty="0"/>
              <a:t>related to compiling inventories of existing FDAs, software, and tools </a:t>
            </a:r>
            <a:endParaRPr lang="en-US" dirty="0" smtClean="0"/>
          </a:p>
          <a:p>
            <a:pPr algn="l" rtl="0">
              <a:spcBef>
                <a:spcPts val="0"/>
              </a:spcBef>
            </a:pPr>
            <a:r>
              <a:rPr lang="en-US" dirty="0" smtClean="0"/>
              <a:t>Asked for help in closing this Work Plan action</a:t>
            </a:r>
          </a:p>
          <a:p>
            <a:pPr lvl="1" algn="l" rtl="0">
              <a:spcBef>
                <a:spcPts val="0"/>
              </a:spcBef>
            </a:pPr>
            <a:r>
              <a:rPr lang="en-US" dirty="0" smtClean="0"/>
              <a:t>Would be efficient </a:t>
            </a:r>
            <a:r>
              <a:rPr lang="en-US" dirty="0"/>
              <a:t>to formally roll this task in with the existing FDA work under </a:t>
            </a:r>
            <a:r>
              <a:rPr lang="en-US" dirty="0" smtClean="0"/>
              <a:t>WGISS</a:t>
            </a:r>
          </a:p>
          <a:p>
            <a:pPr lvl="1" algn="l" rtl="0">
              <a:spcBef>
                <a:spcPts val="0"/>
              </a:spcBef>
            </a:pPr>
            <a:r>
              <a:rPr lang="en-US" dirty="0" smtClean="0"/>
              <a:t>Highlight the collaboration in the CEOS </a:t>
            </a:r>
            <a:r>
              <a:rPr lang="en-US" dirty="0"/>
              <a:t>Work Plan </a:t>
            </a:r>
            <a:r>
              <a:rPr lang="en-US" dirty="0" smtClean="0"/>
              <a:t>with WGCV being a contributor </a:t>
            </a:r>
            <a:r>
              <a:rPr lang="en-US" dirty="0"/>
              <a:t>in a joint </a:t>
            </a:r>
            <a:r>
              <a:rPr lang="en-US" dirty="0" smtClean="0"/>
              <a:t>task</a:t>
            </a:r>
          </a:p>
          <a:p>
            <a:pPr lvl="1" algn="l" rtl="0">
              <a:spcBef>
                <a:spcPts val="0"/>
              </a:spcBef>
            </a:pPr>
            <a:r>
              <a:rPr lang="en-US" dirty="0" smtClean="0"/>
              <a:t>Could also use current/past </a:t>
            </a:r>
            <a:r>
              <a:rPr lang="en-US" dirty="0"/>
              <a:t>WGISS activities </a:t>
            </a:r>
            <a:r>
              <a:rPr lang="en-US" dirty="0" smtClean="0"/>
              <a:t>that may supersede </a:t>
            </a:r>
            <a:r>
              <a:rPr lang="en-US" dirty="0"/>
              <a:t>(and close) FDA-18-05 (possibly FDA-9, FDA-10, or FDA-18-01</a:t>
            </a:r>
            <a:r>
              <a:rPr lang="en-US" dirty="0" smtClean="0"/>
              <a:t>?)</a:t>
            </a:r>
            <a:endParaRPr lang="en-US" dirty="0"/>
          </a:p>
          <a:p>
            <a:r>
              <a:rPr lang="en-US" dirty="0" smtClean="0"/>
              <a:t>Still working towards a discussion to </a:t>
            </a:r>
            <a:r>
              <a:rPr lang="en-US" dirty="0"/>
              <a:t>understand how </a:t>
            </a:r>
            <a:r>
              <a:rPr lang="en-US" dirty="0" smtClean="0"/>
              <a:t>WGCV could complement WGISS activities</a:t>
            </a:r>
          </a:p>
          <a:p>
            <a:r>
              <a:rPr lang="en-US" dirty="0" smtClean="0"/>
              <a:t>Take advantage of the WGCV-50 meeting that would be joint with WGISS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3773533-D03B-0948-A6D4-7D362D292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258905"/>
              </p:ext>
            </p:extLst>
          </p:nvPr>
        </p:nvGraphicFramePr>
        <p:xfrm>
          <a:off x="38099" y="1156579"/>
          <a:ext cx="8953501" cy="977021"/>
        </p:xfrm>
        <a:graphic>
          <a:graphicData uri="http://schemas.openxmlformats.org/drawingml/2006/table">
            <a:tbl>
              <a:tblPr/>
              <a:tblGrid>
                <a:gridCol w="1104901">
                  <a:extLst>
                    <a:ext uri="{9D8B030D-6E8A-4147-A177-3AD203B41FA5}">
                      <a16:colId xmlns:a16="http://schemas.microsoft.com/office/drawing/2014/main" val="2980749962"/>
                    </a:ext>
                  </a:extLst>
                </a:gridCol>
                <a:gridCol w="6858000">
                  <a:extLst>
                    <a:ext uri="{9D8B030D-6E8A-4147-A177-3AD203B41FA5}">
                      <a16:colId xmlns:a16="http://schemas.microsoft.com/office/drawing/2014/main" val="9711797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544315634"/>
                    </a:ext>
                  </a:extLst>
                </a:gridCol>
              </a:tblGrid>
              <a:tr h="977021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WGCV-48-04</a:t>
                      </a:r>
                      <a:endParaRPr lang="en-US" sz="1800" dirty="0">
                        <a:effectLst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3E7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Akihiko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Kuze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 to explore the possibility of transferring action </a:t>
                      </a:r>
                      <a:r>
                        <a:rPr lang="en-US" sz="1800" dirty="0">
                          <a:solidFill>
                            <a:srgbClr val="070706"/>
                          </a:solidFill>
                          <a:effectLst/>
                          <a:latin typeface="inherit"/>
                        </a:rPr>
                        <a:t>FDA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-18-05 to WGISS with the WGISS Vice Chair, Makoto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Natsuisaka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 (JAXA) and WGISS Chair, Rob Woodcock (CSIRO).</a:t>
                      </a:r>
                      <a:endParaRPr lang="en-US" sz="1800" dirty="0">
                        <a:effectLst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ASAP</a:t>
                      </a:r>
                      <a:endParaRPr lang="en-US" sz="1800" dirty="0">
                        <a:effectLst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9586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27099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7159</TotalTime>
  <Words>466</Words>
  <Application>Microsoft Office PowerPoint</Application>
  <PresentationFormat>On-screen Show (4:3)</PresentationFormat>
  <Paragraphs>56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7" baseType="lpstr">
      <vt:lpstr>Arial</vt:lpstr>
      <vt:lpstr>Arial Bold</vt:lpstr>
      <vt:lpstr>Avenir Roman</vt:lpstr>
      <vt:lpstr>Calibri</vt:lpstr>
      <vt:lpstr>Century Gothic</vt:lpstr>
      <vt:lpstr>Droid Serif</vt:lpstr>
      <vt:lpstr>Frutiger 45 Light</vt:lpstr>
      <vt:lpstr>inherit</vt:lpstr>
      <vt:lpstr>Proxima Nova Regular</vt:lpstr>
      <vt:lpstr>Times</vt:lpstr>
      <vt:lpstr>Times New Roman</vt:lpstr>
      <vt:lpstr>Wingdings</vt:lpstr>
      <vt:lpstr>Default</vt:lpstr>
      <vt:lpstr>4.3: Inventory of space data product formats used by CEOS Agencies (FDA-18-05)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Thome, Kurtis J. (GSFC-6180)</cp:lastModifiedBy>
  <cp:revision>219</cp:revision>
  <dcterms:modified xsi:type="dcterms:W3CDTF">2021-06-30T21:23:15Z</dcterms:modified>
</cp:coreProperties>
</file>