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4"/>
  </p:sldMasterIdLst>
  <p:notesMasterIdLst>
    <p:notesMasterId r:id="rId16"/>
  </p:notesMasterIdLst>
  <p:sldIdLst>
    <p:sldId id="256" r:id="rId5"/>
    <p:sldId id="273" r:id="rId6"/>
    <p:sldId id="261" r:id="rId7"/>
    <p:sldId id="272" r:id="rId8"/>
    <p:sldId id="268" r:id="rId9"/>
    <p:sldId id="267" r:id="rId10"/>
    <p:sldId id="271" r:id="rId11"/>
    <p:sldId id="266" r:id="rId12"/>
    <p:sldId id="265" r:id="rId13"/>
    <p:sldId id="274" r:id="rId14"/>
    <p:sldId id="270" r:id="rId15"/>
  </p:sldIdLst>
  <p:sldSz cx="12192000" cy="6858000"/>
  <p:notesSz cx="6858000" cy="9144000"/>
  <p:embeddedFontLst>
    <p:embeddedFont>
      <p:font typeface="Webdings" panose="05030102010509060703" pitchFamily="18" charset="2"/>
      <p:regular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56" y="5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96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53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14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17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4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63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64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13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4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9652000" y="654685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374232" y="163399"/>
            <a:ext cx="781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50640" y="1555596"/>
            <a:ext cx="11944400" cy="4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8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403567" y="152400"/>
            <a:ext cx="773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>
            <a:spLocks noGrp="1"/>
          </p:cNvSpPr>
          <p:nvPr>
            <p:ph type="sldNum" idx="12"/>
          </p:nvPr>
        </p:nvSpPr>
        <p:spPr>
          <a:xfrm>
            <a:off x="11728704" y="6596619"/>
            <a:ext cx="347200" cy="2496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Clr>
                <a:schemeClr val="dk2"/>
              </a:buClr>
              <a:buSzPts val="1100"/>
              <a:buFont typeface="Helvetica Neue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Clr>
                <a:schemeClr val="dk2"/>
              </a:buClr>
              <a:buSzPts val="1100"/>
              <a:buFont typeface="Helvetica Neue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Clr>
                <a:schemeClr val="dk2"/>
              </a:buClr>
              <a:buSzPts val="1100"/>
              <a:buFont typeface="Helvetica Neue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Clr>
                <a:schemeClr val="dk2"/>
              </a:buClr>
              <a:buSzPts val="1100"/>
              <a:buFont typeface="Helvetica Neue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Clr>
                <a:schemeClr val="dk2"/>
              </a:buClr>
              <a:buSzPts val="1100"/>
              <a:buFont typeface="Helvetica Neue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Clr>
                <a:schemeClr val="dk2"/>
              </a:buClr>
              <a:buSzPts val="1100"/>
              <a:buFont typeface="Helvetica Neue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Clr>
                <a:schemeClr val="dk2"/>
              </a:buClr>
              <a:buSzPts val="1100"/>
              <a:buFont typeface="Helvetica Neue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Clr>
                <a:schemeClr val="dk2"/>
              </a:buClr>
              <a:buSzPts val="1100"/>
              <a:buFont typeface="Helvetica Neue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Clr>
                <a:schemeClr val="dk2"/>
              </a:buClr>
              <a:buSzPts val="1100"/>
              <a:buFont typeface="Helvetica Neue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2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grQ79D-Ge8PN1_4_XDmci5iezs8HAcOpLcM7d2wmAo/edit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35960" y="2710544"/>
            <a:ext cx="11402785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AU" sz="36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Streamlining the WGCV CARD4L Peer Review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935960" y="3759201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Medhavy Thankappan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Geoscience Australia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lnSpc>
                <a:spcPct val="150000"/>
              </a:lnSpc>
            </a:pPr>
            <a:r>
              <a:rPr lang="en-AU" sz="1800" b="0" i="0" u="none" strike="noStrike" cap="none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WGCV Plenary </a:t>
            </a:r>
            <a:r>
              <a:rPr lang="en-AU" sz="18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49 </a:t>
            </a:r>
            <a:r>
              <a:rPr lang="en-AU" sz="18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(Virtual) </a:t>
            </a:r>
            <a:endParaRPr lang="en-AU" sz="1800" b="0" i="0" u="none" strike="noStrike" cap="none" dirty="0" smtClean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29 June – 2 July 2021</a:t>
            </a:r>
            <a:endParaRPr sz="18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960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/>
        </p:nvSpPr>
        <p:spPr>
          <a:xfrm>
            <a:off x="935961" y="2246635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>
            <a:spLocks noGrp="1"/>
          </p:cNvSpPr>
          <p:nvPr>
            <p:ph type="title"/>
          </p:nvPr>
        </p:nvSpPr>
        <p:spPr>
          <a:xfrm>
            <a:off x="2339146" y="46007"/>
            <a:ext cx="773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" sz="32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 for Endorsement (2)</a:t>
            </a:r>
            <a:endParaRPr sz="3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64"/>
          <p:cNvSpPr>
            <a:spLocks noGrp="1"/>
          </p:cNvSpPr>
          <p:nvPr>
            <p:ph type="sldNum" idx="12"/>
          </p:nvPr>
        </p:nvSpPr>
        <p:spPr>
          <a:xfrm>
            <a:off x="11697173" y="6459985"/>
            <a:ext cx="347200" cy="2496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1F497D"/>
              </a:buClr>
              <a:defRPr/>
            </a:pPr>
            <a:fld id="{00000000-1234-1234-1234-123412341234}" type="slidenum">
              <a:rPr lang="en">
                <a:solidFill>
                  <a:srgbClr val="1F497D"/>
                </a:solidFill>
              </a:rPr>
              <a:pPr>
                <a:buClr>
                  <a:srgbClr val="1F497D"/>
                </a:buClr>
                <a:defRPr/>
              </a:pPr>
              <a:t>10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Google Shape;386;p60"/>
          <p:cNvSpPr txBox="1">
            <a:spLocks noGrp="1"/>
          </p:cNvSpPr>
          <p:nvPr>
            <p:ph type="body" idx="4294967295"/>
          </p:nvPr>
        </p:nvSpPr>
        <p:spPr>
          <a:xfrm>
            <a:off x="105590" y="1122760"/>
            <a:ext cx="12086409" cy="5735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dirty="0" smtClean="0">
                <a:solidFill>
                  <a:schemeClr val="tx1"/>
                </a:solidFill>
              </a:rPr>
              <a:t>Remove requirement for a vote by WGCV membership. Instead share outcome of the peer- 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dirty="0">
                <a:solidFill>
                  <a:schemeClr val="tx1"/>
                </a:solidFill>
              </a:rPr>
              <a:t> </a:t>
            </a:r>
            <a:r>
              <a:rPr lang="en-AU" sz="2200" dirty="0" smtClean="0">
                <a:solidFill>
                  <a:schemeClr val="tx1"/>
                </a:solidFill>
              </a:rPr>
              <a:t>    review process via email with the WGCV membership for transparency (</a:t>
            </a:r>
            <a:r>
              <a:rPr lang="en-AU" sz="2200" i="1" dirty="0">
                <a:solidFill>
                  <a:srgbClr val="FF0000"/>
                </a:solidFill>
              </a:rPr>
              <a:t>s</a:t>
            </a:r>
            <a:r>
              <a:rPr lang="en-AU" sz="2200" i="1" dirty="0" smtClean="0">
                <a:solidFill>
                  <a:srgbClr val="FF0000"/>
                </a:solidFill>
              </a:rPr>
              <a:t>aves 4 weeks</a:t>
            </a:r>
            <a:r>
              <a:rPr lang="en-AU" sz="2200" dirty="0" smtClean="0">
                <a:solidFill>
                  <a:schemeClr val="tx1"/>
                </a:solidFill>
              </a:rPr>
              <a:t>).  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b="1" i="1" dirty="0">
                <a:solidFill>
                  <a:schemeClr val="tx1"/>
                </a:solidFill>
              </a:rPr>
              <a:t> </a:t>
            </a:r>
            <a:r>
              <a:rPr lang="en-AU" sz="2200" b="1" i="1" dirty="0" smtClean="0">
                <a:solidFill>
                  <a:schemeClr val="tx1"/>
                </a:solidFill>
              </a:rPr>
              <a:t>    </a:t>
            </a:r>
            <a:r>
              <a:rPr lang="en-AU" sz="2200" b="1" i="1" dirty="0" smtClean="0"/>
              <a:t>Rationale:</a:t>
            </a:r>
            <a:r>
              <a:rPr lang="en-AU" sz="2200" i="1" dirty="0" smtClean="0"/>
              <a:t> Saves 4 weeks, </a:t>
            </a:r>
            <a:r>
              <a:rPr lang="en-AU" sz="2200" i="1" dirty="0" smtClean="0"/>
              <a:t>can allocate additional time </a:t>
            </a:r>
            <a:r>
              <a:rPr lang="en-AU" sz="2200" i="1" dirty="0" smtClean="0"/>
              <a:t>for expert panel review for Target </a:t>
            </a:r>
            <a:endParaRPr lang="en-AU" sz="2200" i="1" dirty="0"/>
          </a:p>
          <a:p>
            <a:pPr>
              <a:spcBef>
                <a:spcPts val="500"/>
              </a:spcBef>
              <a:buSzPts val="2200"/>
            </a:pPr>
            <a:endParaRPr lang="en-AU" sz="2200" dirty="0" smtClean="0"/>
          </a:p>
          <a:p>
            <a:pPr marL="342900" indent="-3429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17630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>
            <a:spLocks noGrp="1"/>
          </p:cNvSpPr>
          <p:nvPr>
            <p:ph type="title"/>
          </p:nvPr>
        </p:nvSpPr>
        <p:spPr>
          <a:xfrm>
            <a:off x="2339146" y="46007"/>
            <a:ext cx="773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" sz="32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ARD Beyond Land: WGCV Role?</a:t>
            </a:r>
            <a:endParaRPr sz="3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64"/>
          <p:cNvSpPr>
            <a:spLocks noGrp="1"/>
          </p:cNvSpPr>
          <p:nvPr>
            <p:ph type="sldNum" idx="12"/>
          </p:nvPr>
        </p:nvSpPr>
        <p:spPr>
          <a:xfrm>
            <a:off x="11697173" y="6459985"/>
            <a:ext cx="347200" cy="2496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1F497D"/>
              </a:buClr>
              <a:defRPr/>
            </a:pPr>
            <a:fld id="{00000000-1234-1234-1234-123412341234}" type="slidenum">
              <a:rPr lang="en">
                <a:solidFill>
                  <a:srgbClr val="1F497D"/>
                </a:solidFill>
              </a:rPr>
              <a:pPr>
                <a:buClr>
                  <a:srgbClr val="1F497D"/>
                </a:buClr>
                <a:defRPr/>
              </a:pPr>
              <a:t>11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Google Shape;386;p60"/>
          <p:cNvSpPr txBox="1">
            <a:spLocks noGrp="1"/>
          </p:cNvSpPr>
          <p:nvPr>
            <p:ph type="body" idx="4294967295"/>
          </p:nvPr>
        </p:nvSpPr>
        <p:spPr>
          <a:xfrm>
            <a:off x="105590" y="1122760"/>
            <a:ext cx="12086409" cy="5735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500"/>
              </a:spcBef>
              <a:buSzPts val="2200"/>
            </a:pPr>
            <a:r>
              <a:rPr lang="en-AU" sz="2400" dirty="0" smtClean="0"/>
              <a:t>A CEOS ARD governance </a:t>
            </a:r>
            <a:r>
              <a:rPr lang="en-AU" sz="2400" dirty="0"/>
              <a:t>f</a:t>
            </a:r>
            <a:r>
              <a:rPr lang="en-AU" sz="2400" dirty="0" smtClean="0"/>
              <a:t>ramework has been proposed: </a:t>
            </a:r>
            <a:r>
              <a:rPr lang="en-AU" sz="2200" dirty="0" smtClean="0"/>
              <a:t>	</a:t>
            </a:r>
          </a:p>
          <a:p>
            <a:pPr>
              <a:spcBef>
                <a:spcPts val="500"/>
              </a:spcBef>
              <a:buSzPts val="2200"/>
            </a:pPr>
            <a:endParaRPr lang="en-AU" sz="1600" dirty="0" smtClean="0">
              <a:hlinkClick r:id="rId3"/>
            </a:endParaRPr>
          </a:p>
          <a:p>
            <a:pPr>
              <a:spcBef>
                <a:spcPts val="500"/>
              </a:spcBef>
              <a:buSzPts val="2200"/>
            </a:pPr>
            <a:r>
              <a:rPr lang="en-AU" sz="1800" dirty="0" smtClean="0">
                <a:hlinkClick r:id="rId3"/>
              </a:rPr>
              <a:t>https</a:t>
            </a:r>
            <a:r>
              <a:rPr lang="en-AU" sz="1800" dirty="0">
                <a:hlinkClick r:id="rId3"/>
              </a:rPr>
              <a:t>://</a:t>
            </a:r>
            <a:r>
              <a:rPr lang="en-AU" sz="1800" dirty="0" smtClean="0">
                <a:hlinkClick r:id="rId3"/>
              </a:rPr>
              <a:t>docs.google.com/document/d/15grQ79D-Ge8PN1_4_XDmci5iezs8HAcOpLcM7d2wmAo/edit?usp=sharing</a:t>
            </a:r>
            <a:r>
              <a:rPr lang="en-AU" sz="1800" dirty="0" smtClean="0"/>
              <a:t>  </a:t>
            </a:r>
            <a:endParaRPr lang="en-AU" sz="2400" dirty="0"/>
          </a:p>
          <a:p>
            <a:pPr>
              <a:spcBef>
                <a:spcPts val="500"/>
              </a:spcBef>
              <a:buSzPts val="2200"/>
            </a:pPr>
            <a:endParaRPr lang="en-AU" sz="2400" dirty="0"/>
          </a:p>
          <a:p>
            <a:pPr>
              <a:spcBef>
                <a:spcPts val="500"/>
              </a:spcBef>
              <a:buSzPts val="2200"/>
            </a:pPr>
            <a:r>
              <a:rPr lang="en-AU" sz="2200" dirty="0" smtClean="0"/>
              <a:t>According to the framework, for new PFSs </a:t>
            </a:r>
            <a:r>
              <a:rPr lang="en-AU" sz="2200" i="1" dirty="0" smtClean="0"/>
              <a:t>the relevant </a:t>
            </a:r>
            <a:r>
              <a:rPr lang="en-AU" sz="2200" i="1" dirty="0"/>
              <a:t>CEOS entity (normally the VC with carriage of </a:t>
            </a:r>
            <a:r>
              <a:rPr lang="en-AU" sz="2200" i="1" dirty="0" smtClean="0"/>
              <a:t>the PFS), </a:t>
            </a:r>
            <a:r>
              <a:rPr lang="en-AU" sz="2200" i="1" dirty="0"/>
              <a:t>provides a review including:</a:t>
            </a:r>
          </a:p>
          <a:p>
            <a:pPr lvl="1">
              <a:spcBef>
                <a:spcPts val="500"/>
              </a:spcBef>
              <a:buSzPts val="2200"/>
            </a:pPr>
            <a:endParaRPr lang="en-AU" sz="2200" i="1" dirty="0" smtClean="0"/>
          </a:p>
          <a:p>
            <a:pPr marL="342900" lvl="5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r>
              <a:rPr lang="en-AU" sz="2200" i="1" dirty="0" smtClean="0"/>
              <a:t>a rapid first pass to confirm all necessary info is present;</a:t>
            </a:r>
          </a:p>
          <a:p>
            <a:pPr marL="342900" lvl="5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r>
              <a:rPr lang="en-AU" sz="2200" i="1" dirty="0" smtClean="0"/>
              <a:t>confirming the data provider’s self-assessment;</a:t>
            </a:r>
          </a:p>
          <a:p>
            <a:pPr marL="342900" lvl="5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r>
              <a:rPr lang="en-AU" sz="2200" i="1" dirty="0" smtClean="0"/>
              <a:t>working with the data provider to address any issues.</a:t>
            </a:r>
          </a:p>
          <a:p>
            <a:pPr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endParaRPr lang="en-AU" sz="2200" dirty="0" smtClean="0"/>
          </a:p>
          <a:p>
            <a:pPr>
              <a:spcBef>
                <a:spcPts val="500"/>
              </a:spcBef>
              <a:buSzPts val="2200"/>
            </a:pPr>
            <a:r>
              <a:rPr lang="en-AU" sz="2200" i="1" dirty="0" smtClean="0">
                <a:solidFill>
                  <a:srgbClr val="FF0000"/>
                </a:solidFill>
              </a:rPr>
              <a:t>Would WGCV want (or be able) to conduct peer </a:t>
            </a:r>
            <a:r>
              <a:rPr lang="en-AU" sz="2200" i="1" dirty="0">
                <a:solidFill>
                  <a:srgbClr val="FF0000"/>
                </a:solidFill>
              </a:rPr>
              <a:t>reviews </a:t>
            </a:r>
            <a:r>
              <a:rPr lang="en-AU" sz="2200" i="1" dirty="0" smtClean="0">
                <a:solidFill>
                  <a:srgbClr val="FF0000"/>
                </a:solidFill>
              </a:rPr>
              <a:t>for </a:t>
            </a:r>
            <a:r>
              <a:rPr lang="en-AU" sz="2200" i="1" dirty="0">
                <a:solidFill>
                  <a:srgbClr val="FF0000"/>
                </a:solidFill>
              </a:rPr>
              <a:t>other </a:t>
            </a:r>
            <a:r>
              <a:rPr lang="en-AU" sz="2200" i="1" dirty="0" smtClean="0">
                <a:solidFill>
                  <a:srgbClr val="FF0000"/>
                </a:solidFill>
              </a:rPr>
              <a:t>domains (aquatic,       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i="1" dirty="0" smtClean="0">
                <a:solidFill>
                  <a:srgbClr val="FF0000"/>
                </a:solidFill>
              </a:rPr>
              <a:t>atmospheric, ocean colour etc.)?</a:t>
            </a:r>
          </a:p>
          <a:p>
            <a:pPr>
              <a:spcBef>
                <a:spcPts val="500"/>
              </a:spcBef>
              <a:buSzPts val="2200"/>
            </a:pP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9387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>
            <a:spLocks noGrp="1"/>
          </p:cNvSpPr>
          <p:nvPr>
            <p:ph type="title"/>
          </p:nvPr>
        </p:nvSpPr>
        <p:spPr>
          <a:xfrm>
            <a:off x="2405743" y="0"/>
            <a:ext cx="757101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400"/>
            </a:pPr>
            <a:r>
              <a:rPr lang="en" sz="3200" dirty="0" smtClean="0">
                <a:solidFill>
                  <a:schemeClr val="bg1"/>
                </a:solidFill>
              </a:rPr>
              <a:t>Expected Outcomes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411" name="Google Shape;411;p64"/>
          <p:cNvSpPr>
            <a:spLocks noGrp="1"/>
          </p:cNvSpPr>
          <p:nvPr>
            <p:ph type="sldNum" idx="4294967295"/>
          </p:nvPr>
        </p:nvSpPr>
        <p:spPr>
          <a:xfrm>
            <a:off x="11777390" y="6458163"/>
            <a:ext cx="260400" cy="2496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1F497D"/>
              </a:buClr>
              <a:defRPr/>
            </a:pPr>
            <a:fld id="{00000000-1234-1234-1234-123412341234}" type="slidenum">
              <a:rPr lang="en">
                <a:solidFill>
                  <a:srgbClr val="1F497D"/>
                </a:solidFill>
              </a:rPr>
              <a:pPr>
                <a:buClr>
                  <a:srgbClr val="1F497D"/>
                </a:buClr>
                <a:defRPr/>
              </a:p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419" y="2108114"/>
            <a:ext cx="11223171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r>
              <a:rPr lang="en-AU" sz="2200" b="1" dirty="0" smtClean="0"/>
              <a:t>Present the status of CARD4L peer-review submissions / prospects</a:t>
            </a:r>
          </a:p>
          <a:p>
            <a:pPr marL="342900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endParaRPr lang="en-AU" sz="2200" b="1" dirty="0" smtClean="0"/>
          </a:p>
          <a:p>
            <a:pPr marL="342900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r>
              <a:rPr lang="en-AU" sz="2200" b="1" dirty="0" smtClean="0"/>
              <a:t>Share information on </a:t>
            </a:r>
            <a:r>
              <a:rPr lang="en-AU" sz="2200" b="1" dirty="0"/>
              <a:t>effectiveness of the WGCV CARD4L peer-review </a:t>
            </a:r>
          </a:p>
          <a:p>
            <a:pPr marL="342900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endParaRPr lang="en-AU" sz="2200" b="1" dirty="0" smtClean="0"/>
          </a:p>
          <a:p>
            <a:pPr marL="342900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r>
              <a:rPr lang="en-AU" sz="2200" b="1" dirty="0" smtClean="0"/>
              <a:t>Increase the WGCV member pool for the CARD4L review panels</a:t>
            </a:r>
          </a:p>
          <a:p>
            <a:pPr marL="342900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endParaRPr lang="en-AU" sz="2200" b="1" dirty="0" smtClean="0"/>
          </a:p>
          <a:p>
            <a:pPr marL="342900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r>
              <a:rPr lang="en-AU" sz="2200" b="1" dirty="0" smtClean="0"/>
              <a:t>WGCV endorsement for streamlining the CARD4L peer-review process</a:t>
            </a:r>
          </a:p>
          <a:p>
            <a:pPr marL="342900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endParaRPr lang="en-AU" sz="2200" b="1" dirty="0"/>
          </a:p>
          <a:p>
            <a:pPr marL="342900" indent="-342900">
              <a:spcBef>
                <a:spcPts val="500"/>
              </a:spcBef>
              <a:buSzPts val="2200"/>
              <a:buFont typeface="Arial" panose="020B0604020202020204" pitchFamily="34" charset="0"/>
              <a:buChar char="•"/>
            </a:pPr>
            <a:r>
              <a:rPr lang="en-AU" sz="2200" b="1" dirty="0" smtClean="0"/>
              <a:t>Discuss ‘CEOS ARD Beyond Land’, and WGCV’s potential role(s)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4539343"/>
            <a:ext cx="9541329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>
            <a:spLocks noGrp="1"/>
          </p:cNvSpPr>
          <p:nvPr>
            <p:ph type="title"/>
          </p:nvPr>
        </p:nvSpPr>
        <p:spPr>
          <a:xfrm>
            <a:off x="3115488" y="0"/>
            <a:ext cx="586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400"/>
            </a:pPr>
            <a:r>
              <a:rPr lang="en" sz="3200" dirty="0" smtClean="0">
                <a:solidFill>
                  <a:schemeClr val="bg1"/>
                </a:solidFill>
              </a:rPr>
              <a:t>Current CARD4L Assessment Process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411" name="Google Shape;411;p64"/>
          <p:cNvSpPr>
            <a:spLocks noGrp="1"/>
          </p:cNvSpPr>
          <p:nvPr>
            <p:ph type="sldNum" idx="4294967295"/>
          </p:nvPr>
        </p:nvSpPr>
        <p:spPr>
          <a:xfrm>
            <a:off x="11777390" y="6458163"/>
            <a:ext cx="260400" cy="2496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1F497D"/>
              </a:buClr>
              <a:defRPr/>
            </a:pPr>
            <a:fld id="{00000000-1234-1234-1234-123412341234}" type="slidenum">
              <a:rPr lang="en">
                <a:solidFill>
                  <a:srgbClr val="1F497D"/>
                </a:solidFill>
              </a:rPr>
              <a:pPr>
                <a:buClr>
                  <a:srgbClr val="1F497D"/>
                </a:buClr>
                <a:defRPr/>
              </a:p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Google Shape;368;p57"/>
          <p:cNvSpPr txBox="1">
            <a:spLocks/>
          </p:cNvSpPr>
          <p:nvPr/>
        </p:nvSpPr>
        <p:spPr>
          <a:xfrm>
            <a:off x="7287678" y="1507753"/>
            <a:ext cx="4572839" cy="476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600" dirty="0"/>
              <a:t>Data provider completes self-assessment against CARD4L</a:t>
            </a:r>
          </a:p>
          <a:p>
            <a:pPr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600" dirty="0"/>
              <a:t>Data provider submits request for CARD4L endorsement to LSI-VC</a:t>
            </a:r>
          </a:p>
          <a:p>
            <a:pPr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600" dirty="0">
                <a:solidFill>
                  <a:srgbClr val="00B050"/>
                </a:solidFill>
              </a:rPr>
              <a:t>WGCV receives CARD4L peer-review request from LSI-VC</a:t>
            </a:r>
          </a:p>
          <a:p>
            <a:pPr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600" dirty="0">
                <a:solidFill>
                  <a:srgbClr val="00B050"/>
                </a:solidFill>
              </a:rPr>
              <a:t>WGCV verifies  submitted CARD4L documentation</a:t>
            </a:r>
          </a:p>
          <a:p>
            <a:pPr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600" i="1" dirty="0">
                <a:solidFill>
                  <a:srgbClr val="00B050"/>
                </a:solidFill>
              </a:rPr>
              <a:t>WGCV Acceptance Review Panel specific to PFS is set up</a:t>
            </a:r>
          </a:p>
          <a:p>
            <a:pPr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600" dirty="0">
                <a:solidFill>
                  <a:srgbClr val="00B050"/>
                </a:solidFill>
              </a:rPr>
              <a:t>WGCV </a:t>
            </a:r>
            <a:r>
              <a:rPr lang="en-AU" sz="1600" dirty="0" err="1">
                <a:solidFill>
                  <a:srgbClr val="00B050"/>
                </a:solidFill>
              </a:rPr>
              <a:t>PoC</a:t>
            </a:r>
            <a:r>
              <a:rPr lang="en-AU" sz="1600" dirty="0">
                <a:solidFill>
                  <a:srgbClr val="00B050"/>
                </a:solidFill>
              </a:rPr>
              <a:t> interacts with data provider for any clarifications</a:t>
            </a:r>
          </a:p>
          <a:p>
            <a:pPr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600" i="1" dirty="0">
                <a:solidFill>
                  <a:srgbClr val="00B050"/>
                </a:solidFill>
              </a:rPr>
              <a:t>Review Panel provides recommendation for a vote by WGCV</a:t>
            </a:r>
          </a:p>
          <a:p>
            <a:pPr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600" i="1" dirty="0">
                <a:solidFill>
                  <a:srgbClr val="00B050"/>
                </a:solidFill>
              </a:rPr>
              <a:t>WGCV membership votes on recommendation</a:t>
            </a:r>
          </a:p>
          <a:p>
            <a:pPr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600" dirty="0">
                <a:solidFill>
                  <a:srgbClr val="00B050"/>
                </a:solidFill>
              </a:rPr>
              <a:t>WGCV communicates outcome to LSI-VC</a:t>
            </a:r>
          </a:p>
          <a:p>
            <a:pPr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600" dirty="0"/>
              <a:t>Data provider notified of outcome by LSI-VC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endParaRPr lang="en-AU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7" y="2275919"/>
            <a:ext cx="6892908" cy="27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9;p64"/>
          <p:cNvSpPr txBox="1">
            <a:spLocks noGrp="1"/>
          </p:cNvSpPr>
          <p:nvPr>
            <p:ph type="title"/>
          </p:nvPr>
        </p:nvSpPr>
        <p:spPr>
          <a:xfrm>
            <a:off x="2339146" y="46007"/>
            <a:ext cx="773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AU" sz="32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Peer Review Principles</a:t>
            </a:r>
            <a:endParaRPr sz="3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898" y="1351557"/>
            <a:ext cx="11509602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SzPts val="2200"/>
            </a:pPr>
            <a:r>
              <a:rPr lang="en-AU" sz="2200" b="1" dirty="0" smtClean="0"/>
              <a:t>Key </a:t>
            </a:r>
            <a:r>
              <a:rPr lang="en-AU" sz="2200" b="1" dirty="0"/>
              <a:t>principles of the peer review are</a:t>
            </a:r>
            <a:r>
              <a:rPr lang="en-AU" sz="2200" b="1" dirty="0" smtClean="0"/>
              <a:t>: (from the CEOS ARD Governance Framework)</a:t>
            </a:r>
            <a:endParaRPr lang="en-AU" sz="2200" b="1" dirty="0"/>
          </a:p>
          <a:p>
            <a:pPr marL="457200" lvl="8" indent="-368300">
              <a:spcBef>
                <a:spcPts val="500"/>
              </a:spcBef>
              <a:buClr>
                <a:srgbClr val="002569"/>
              </a:buClr>
              <a:buSzPts val="2200"/>
              <a:buFont typeface="Calibri"/>
              <a:buChar char="●"/>
            </a:pPr>
            <a:endParaRPr lang="en-AU" sz="2200" dirty="0" smtClean="0"/>
          </a:p>
          <a:p>
            <a:pPr marL="457200" lvl="8" indent="-368300">
              <a:spcBef>
                <a:spcPts val="500"/>
              </a:spcBef>
              <a:buClr>
                <a:srgbClr val="002569"/>
              </a:buClr>
              <a:buSzPts val="2200"/>
              <a:buFont typeface="Calibri"/>
              <a:buChar char="●"/>
            </a:pPr>
            <a:r>
              <a:rPr lang="en-AU" sz="2200" dirty="0" smtClean="0"/>
              <a:t>independence, including that the data provider is not involved in the review;</a:t>
            </a:r>
          </a:p>
          <a:p>
            <a:pPr marL="457200" lvl="8" indent="-368300">
              <a:spcBef>
                <a:spcPts val="500"/>
              </a:spcBef>
              <a:buClr>
                <a:srgbClr val="002569"/>
              </a:buClr>
              <a:buSzPts val="2200"/>
              <a:buFont typeface="Calibri"/>
              <a:buChar char="●"/>
            </a:pPr>
            <a:r>
              <a:rPr lang="en-AU" sz="2200" dirty="0" smtClean="0"/>
              <a:t>expertise-based, ensuring that experts in the data products are used in the peer review;</a:t>
            </a:r>
          </a:p>
          <a:p>
            <a:pPr marL="457200" lvl="8" indent="-368300">
              <a:spcBef>
                <a:spcPts val="500"/>
              </a:spcBef>
              <a:buClr>
                <a:srgbClr val="002569"/>
              </a:buClr>
              <a:buSzPts val="2200"/>
              <a:buFont typeface="Calibri"/>
              <a:buChar char="●"/>
            </a:pPr>
            <a:r>
              <a:rPr lang="en-AU" sz="2200" dirty="0" smtClean="0"/>
              <a:t>timeliness </a:t>
            </a:r>
            <a:r>
              <a:rPr lang="en-AU" sz="2200" dirty="0"/>
              <a:t>and efficiency, ensuring that the work-load is manageable and that data providers receive feedback in a reasonable period of time.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1898" y="4287230"/>
            <a:ext cx="10816920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AU" sz="2000" b="1" dirty="0" smtClean="0"/>
              <a:t>WGCV CARD4L Peer Review Guideline: suggested </a:t>
            </a:r>
            <a:r>
              <a:rPr lang="en-AU" sz="2000" b="1" dirty="0"/>
              <a:t>total of five members on the </a:t>
            </a:r>
            <a:r>
              <a:rPr lang="en-AU" sz="2000" b="1" dirty="0" smtClean="0"/>
              <a:t>panel</a:t>
            </a:r>
            <a:endParaRPr lang="en-A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One </a:t>
            </a:r>
            <a:r>
              <a:rPr lang="en-AU" sz="2000" dirty="0"/>
              <a:t>WGCV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Three members who are either WGCV members or sub-group members nominated by the sub-group </a:t>
            </a:r>
            <a:r>
              <a:rPr lang="en-AU" sz="2000" dirty="0" smtClean="0"/>
              <a:t>Chairs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Not more than one member from a given sub-group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Two-year terms for all </a:t>
            </a:r>
            <a:r>
              <a:rPr lang="en-AU" sz="2000" dirty="0" smtClean="0"/>
              <a:t>members (TBR) without service limits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96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917" y="71887"/>
            <a:ext cx="7269191" cy="990600"/>
          </a:xfrm>
        </p:spPr>
        <p:txBody>
          <a:bodyPr/>
          <a:lstStyle/>
          <a:p>
            <a:pPr algn="ctr">
              <a:buSzPts val="2400"/>
            </a:pPr>
            <a:r>
              <a:rPr lang="en-AU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Pool for CARD4L </a:t>
            </a:r>
            <a:r>
              <a:rPr lang="en-AU" sz="32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</a:t>
            </a:r>
            <a:endParaRPr lang="en-AU" sz="3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308" y="1280078"/>
            <a:ext cx="10772512" cy="537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member pool identified at WGCV-45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Evaluation Lead (M Thankappan)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WGCV member at large (N Fox)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IVOS subgroup (J </a:t>
            </a:r>
            <a:r>
              <a:rPr kumimoji="0" lang="en-A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Czapla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-Meyers, C Anderson, </a:t>
            </a:r>
            <a:r>
              <a:rPr kumimoji="0" lang="en-AU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 Ma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LPV subgroup  (</a:t>
            </a:r>
            <a:r>
              <a:rPr kumimoji="0" lang="en-AU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</a:t>
            </a:r>
            <a:r>
              <a:rPr kumimoji="0" lang="en-AU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Gascon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 Camacho)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 subgroup (B Chapman, </a:t>
            </a:r>
            <a:r>
              <a:rPr kumimoji="0" lang="en-AU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 </a:t>
            </a:r>
            <a:r>
              <a:rPr kumimoji="0" lang="en-AU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Guedtner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AU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Miranda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Tadono)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 Surface Temperature (D Ghent, </a:t>
            </a:r>
            <a:r>
              <a:rPr kumimoji="0" lang="en-AU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</a:t>
            </a:r>
            <a:r>
              <a:rPr kumimoji="0" lang="en-AU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Goettsche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AU" sz="2800" dirty="0" smtClean="0">
              <a:latin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AU" sz="2800" i="1" dirty="0" smtClean="0">
                <a:solidFill>
                  <a:srgbClr val="FF0000"/>
                </a:solidFill>
                <a:latin typeface="Calibri"/>
              </a:rPr>
              <a:t>New members added: </a:t>
            </a:r>
            <a:r>
              <a:rPr lang="en-AU" sz="2800" dirty="0" smtClean="0">
                <a:latin typeface="Calibri"/>
              </a:rPr>
              <a:t>(V </a:t>
            </a:r>
            <a:r>
              <a:rPr lang="en-AU" sz="2800" dirty="0" err="1" smtClean="0">
                <a:latin typeface="Calibri"/>
              </a:rPr>
              <a:t>Boccia</a:t>
            </a:r>
            <a:r>
              <a:rPr lang="en-AU" sz="2800" dirty="0" smtClean="0">
                <a:latin typeface="Calibri"/>
              </a:rPr>
              <a:t>, K Thome, C Ong, H Yamamoto)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9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4"/>
          <p:cNvSpPr>
            <a:spLocks noGrp="1"/>
          </p:cNvSpPr>
          <p:nvPr>
            <p:ph type="sldNum" idx="4294967295"/>
          </p:nvPr>
        </p:nvSpPr>
        <p:spPr>
          <a:xfrm>
            <a:off x="11718404" y="6470495"/>
            <a:ext cx="260400" cy="2496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1F497D"/>
              </a:buClr>
              <a:defRPr/>
            </a:pPr>
            <a:fld id="{00000000-1234-1234-1234-123412341234}" type="slidenum">
              <a:rPr lang="en">
                <a:solidFill>
                  <a:srgbClr val="1F497D"/>
                </a:solidFill>
              </a:rPr>
              <a:pPr>
                <a:buClr>
                  <a:srgbClr val="1F497D"/>
                </a:buClr>
                <a:defRPr/>
              </a:pPr>
              <a:t>6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Google Shape;374;p58"/>
          <p:cNvSpPr txBox="1">
            <a:spLocks noGrp="1"/>
          </p:cNvSpPr>
          <p:nvPr>
            <p:ph type="body" idx="1"/>
          </p:nvPr>
        </p:nvSpPr>
        <p:spPr>
          <a:xfrm>
            <a:off x="212275" y="1334280"/>
            <a:ext cx="11571497" cy="2341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8300">
              <a:spcBef>
                <a:spcPts val="500"/>
              </a:spcBef>
              <a:buSzPts val="2200"/>
              <a:buFont typeface="Calibri"/>
              <a:buChar char="●"/>
            </a:pPr>
            <a:r>
              <a:rPr lang="fr-FR" sz="2200" dirty="0" smtClean="0"/>
              <a:t>USGS </a:t>
            </a:r>
            <a:r>
              <a:rPr lang="fr-FR" sz="2200" dirty="0" err="1"/>
              <a:t>Landsat</a:t>
            </a:r>
            <a:r>
              <a:rPr lang="fr-FR" sz="2200" dirty="0"/>
              <a:t> Surface </a:t>
            </a:r>
            <a:r>
              <a:rPr lang="fr-FR" sz="2200" dirty="0" err="1"/>
              <a:t>Reflectance</a:t>
            </a:r>
            <a:r>
              <a:rPr lang="fr-FR" sz="2200" dirty="0"/>
              <a:t> (</a:t>
            </a:r>
            <a:r>
              <a:rPr lang="fr-FR" sz="2200" dirty="0" smtClean="0"/>
              <a:t>Coll.2) PFS ver 4/5 </a:t>
            </a:r>
            <a:r>
              <a:rPr lang="fr-FR" sz="2200" dirty="0" smtClean="0">
                <a:solidFill>
                  <a:srgbClr val="FF0000"/>
                </a:solidFill>
              </a:rPr>
              <a:t>- </a:t>
            </a:r>
            <a:r>
              <a:rPr lang="fr-FR" sz="2200" dirty="0" err="1" smtClean="0">
                <a:solidFill>
                  <a:srgbClr val="FF0000"/>
                </a:solidFill>
              </a:rPr>
              <a:t>complete</a:t>
            </a:r>
            <a:endParaRPr lang="fr-FR" sz="2200" dirty="0">
              <a:solidFill>
                <a:srgbClr val="FF0000"/>
              </a:solidFill>
            </a:endParaRPr>
          </a:p>
          <a:p>
            <a:pPr indent="-368300">
              <a:spcBef>
                <a:spcPts val="0"/>
              </a:spcBef>
              <a:buSzPts val="2200"/>
              <a:buFont typeface="Calibri"/>
              <a:buChar char="●"/>
            </a:pPr>
            <a:r>
              <a:rPr lang="fr-FR" sz="2200" dirty="0"/>
              <a:t>USGS </a:t>
            </a:r>
            <a:r>
              <a:rPr lang="fr-FR" sz="2200" dirty="0" err="1"/>
              <a:t>Landsat</a:t>
            </a:r>
            <a:r>
              <a:rPr lang="fr-FR" sz="2200" dirty="0"/>
              <a:t> Surface </a:t>
            </a:r>
            <a:r>
              <a:rPr lang="fr-FR" sz="2200" dirty="0" err="1"/>
              <a:t>Temperature</a:t>
            </a:r>
            <a:r>
              <a:rPr lang="fr-FR" sz="2200" dirty="0"/>
              <a:t> (</a:t>
            </a:r>
            <a:r>
              <a:rPr lang="fr-FR" sz="2200" dirty="0" smtClean="0"/>
              <a:t>Coll.2)</a:t>
            </a:r>
            <a:r>
              <a:rPr lang="fr-FR" sz="2200" dirty="0"/>
              <a:t> PFS ver </a:t>
            </a:r>
            <a:r>
              <a:rPr lang="fr-FR" sz="2200" dirty="0" smtClean="0"/>
              <a:t>4/5 </a:t>
            </a:r>
            <a:r>
              <a:rPr lang="fr-FR" sz="2200" dirty="0" smtClean="0">
                <a:solidFill>
                  <a:srgbClr val="FF0000"/>
                </a:solidFill>
              </a:rPr>
              <a:t>- </a:t>
            </a:r>
            <a:r>
              <a:rPr lang="fr-FR" sz="2200" dirty="0" err="1" smtClean="0">
                <a:solidFill>
                  <a:srgbClr val="FF0000"/>
                </a:solidFill>
              </a:rPr>
              <a:t>complete</a:t>
            </a:r>
            <a:endParaRPr lang="fr-FR" sz="2200" dirty="0">
              <a:solidFill>
                <a:srgbClr val="FF0000"/>
              </a:solidFill>
            </a:endParaRPr>
          </a:p>
          <a:p>
            <a:pPr indent="-368300">
              <a:spcBef>
                <a:spcPts val="0"/>
              </a:spcBef>
              <a:buSzPts val="2200"/>
              <a:buFont typeface="Calibri"/>
              <a:buChar char="●"/>
            </a:pPr>
            <a:r>
              <a:rPr lang="en" sz="2200" dirty="0" smtClean="0"/>
              <a:t>ESA </a:t>
            </a:r>
            <a:r>
              <a:rPr lang="en" sz="2200" dirty="0"/>
              <a:t>Sentinel-2 Surface Reflectance (self-assessed at ‘Threshold’ only</a:t>
            </a:r>
            <a:r>
              <a:rPr lang="en" sz="2200" dirty="0" smtClean="0"/>
              <a:t>) </a:t>
            </a:r>
            <a:r>
              <a:rPr lang="fr-FR" sz="2200" dirty="0" smtClean="0">
                <a:solidFill>
                  <a:srgbClr val="FF0000"/>
                </a:solidFill>
              </a:rPr>
              <a:t>- </a:t>
            </a:r>
            <a:r>
              <a:rPr lang="fr-FR" sz="2200" dirty="0" err="1" smtClean="0">
                <a:solidFill>
                  <a:srgbClr val="FF0000"/>
                </a:solidFill>
              </a:rPr>
              <a:t>review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done</a:t>
            </a:r>
            <a:endParaRPr lang="fr-FR" sz="2200" dirty="0">
              <a:solidFill>
                <a:srgbClr val="FF0000"/>
              </a:solidFill>
            </a:endParaRPr>
          </a:p>
          <a:p>
            <a:pPr indent="-368300">
              <a:spcBef>
                <a:spcPts val="0"/>
              </a:spcBef>
              <a:buSzPts val="2200"/>
              <a:buFont typeface="Calibri"/>
              <a:buChar char="●"/>
            </a:pPr>
            <a:r>
              <a:rPr lang="en" sz="2200" dirty="0"/>
              <a:t>Element84 Sentinel-2 Surface Reflectance </a:t>
            </a:r>
            <a:r>
              <a:rPr lang="fr-FR" sz="2200" dirty="0" smtClean="0">
                <a:solidFill>
                  <a:srgbClr val="FF0000"/>
                </a:solidFill>
              </a:rPr>
              <a:t>- in </a:t>
            </a:r>
            <a:r>
              <a:rPr lang="fr-FR" sz="2200" dirty="0" err="1" smtClean="0">
                <a:solidFill>
                  <a:srgbClr val="FF0000"/>
                </a:solidFill>
              </a:rPr>
              <a:t>process</a:t>
            </a:r>
            <a:endParaRPr lang="fr-FR" sz="2200" dirty="0" smtClean="0"/>
          </a:p>
          <a:p>
            <a:pPr indent="-368300">
              <a:spcBef>
                <a:spcPts val="0"/>
              </a:spcBef>
              <a:buSzPts val="2200"/>
              <a:buFont typeface="Calibri"/>
              <a:buChar char="●"/>
            </a:pPr>
            <a:r>
              <a:rPr lang="fr-FR" sz="2200" dirty="0" smtClean="0"/>
              <a:t>DLR </a:t>
            </a:r>
            <a:r>
              <a:rPr lang="fr-FR" sz="2200" dirty="0" err="1" smtClean="0"/>
              <a:t>EnMAP</a:t>
            </a:r>
            <a:r>
              <a:rPr lang="fr-FR" sz="2200" dirty="0" smtClean="0"/>
              <a:t> Surface </a:t>
            </a:r>
            <a:r>
              <a:rPr lang="fr-FR" sz="2200" dirty="0" err="1" smtClean="0"/>
              <a:t>Reflectance</a:t>
            </a:r>
            <a:r>
              <a:rPr lang="fr-FR" sz="2200" dirty="0" smtClean="0"/>
              <a:t> (</a:t>
            </a:r>
            <a:r>
              <a:rPr lang="fr-FR" sz="2200" dirty="0" err="1" smtClean="0"/>
              <a:t>Hyperspectral</a:t>
            </a:r>
            <a:r>
              <a:rPr lang="fr-FR" sz="2200" dirty="0" smtClean="0"/>
              <a:t>) </a:t>
            </a:r>
            <a:r>
              <a:rPr lang="fr-FR" sz="2200" dirty="0" smtClean="0">
                <a:solidFill>
                  <a:srgbClr val="FF0000"/>
                </a:solidFill>
              </a:rPr>
              <a:t>- </a:t>
            </a:r>
            <a:r>
              <a:rPr lang="fr-FR" sz="2200" dirty="0" err="1" smtClean="0">
                <a:solidFill>
                  <a:srgbClr val="FF0000"/>
                </a:solidFill>
              </a:rPr>
              <a:t>review</a:t>
            </a:r>
            <a:r>
              <a:rPr lang="fr-FR" sz="2200" dirty="0" smtClean="0">
                <a:solidFill>
                  <a:srgbClr val="FF0000"/>
                </a:solidFill>
              </a:rPr>
              <a:t> panel in place</a:t>
            </a:r>
          </a:p>
          <a:p>
            <a:pPr indent="-368300">
              <a:spcBef>
                <a:spcPts val="0"/>
              </a:spcBef>
              <a:buSzPts val="2200"/>
              <a:buFont typeface="Calibri"/>
              <a:buChar char="●"/>
            </a:pPr>
            <a:r>
              <a:rPr lang="fr-FR" sz="2200" dirty="0" err="1" smtClean="0">
                <a:solidFill>
                  <a:schemeClr val="tx1"/>
                </a:solidFill>
              </a:rPr>
              <a:t>Queries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</a:rPr>
              <a:t>from</a:t>
            </a:r>
            <a:r>
              <a:rPr lang="fr-FR" sz="2200" dirty="0" smtClean="0">
                <a:solidFill>
                  <a:schemeClr val="tx1"/>
                </a:solidFill>
              </a:rPr>
              <a:t> INPE and KARI for initiation of </a:t>
            </a:r>
            <a:r>
              <a:rPr lang="fr-FR" sz="2200" dirty="0" err="1" smtClean="0">
                <a:solidFill>
                  <a:schemeClr val="tx1"/>
                </a:solidFill>
              </a:rPr>
              <a:t>assessment</a:t>
            </a:r>
            <a:endParaRPr sz="2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435" y="4539775"/>
            <a:ext cx="3357155" cy="2103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884089" y="4261541"/>
            <a:ext cx="2840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Landsat CARD4L Review Panel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089" y="4598861"/>
            <a:ext cx="23936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Nigel </a:t>
            </a:r>
            <a:r>
              <a:rPr lang="en-AU" dirty="0" smtClean="0"/>
              <a:t>Fox (NPL)</a:t>
            </a:r>
            <a:endParaRPr lang="en-AU" dirty="0"/>
          </a:p>
          <a:p>
            <a:r>
              <a:rPr lang="en-AU" dirty="0"/>
              <a:t>Valentina </a:t>
            </a:r>
            <a:r>
              <a:rPr lang="en-AU" dirty="0" err="1" smtClean="0"/>
              <a:t>Boccia</a:t>
            </a:r>
            <a:r>
              <a:rPr lang="en-AU" dirty="0" smtClean="0"/>
              <a:t> (ESA)</a:t>
            </a:r>
            <a:endParaRPr lang="en-AU" dirty="0"/>
          </a:p>
          <a:p>
            <a:r>
              <a:rPr lang="en-AU" dirty="0"/>
              <a:t>Darren </a:t>
            </a:r>
            <a:r>
              <a:rPr lang="en-AU" dirty="0" smtClean="0"/>
              <a:t>Ghent (UL)</a:t>
            </a:r>
            <a:endParaRPr lang="en-AU" dirty="0"/>
          </a:p>
          <a:p>
            <a:r>
              <a:rPr lang="en-AU" dirty="0"/>
              <a:t>Jeffrey </a:t>
            </a:r>
            <a:r>
              <a:rPr lang="en-AU" dirty="0" err="1" smtClean="0"/>
              <a:t>Czapla</a:t>
            </a:r>
            <a:r>
              <a:rPr lang="en-AU" dirty="0" smtClean="0"/>
              <a:t>-Myers (</a:t>
            </a:r>
            <a:r>
              <a:rPr lang="en-AU" dirty="0" err="1"/>
              <a:t>U</a:t>
            </a:r>
            <a:r>
              <a:rPr lang="en-AU" dirty="0" err="1" smtClean="0"/>
              <a:t>oA</a:t>
            </a:r>
            <a:r>
              <a:rPr lang="en-AU" dirty="0" smtClean="0"/>
              <a:t>)</a:t>
            </a:r>
            <a:endParaRPr lang="en-AU" dirty="0"/>
          </a:p>
          <a:p>
            <a:r>
              <a:rPr lang="en-AU" dirty="0"/>
              <a:t>Medhavy </a:t>
            </a:r>
            <a:r>
              <a:rPr lang="en-AU" dirty="0" smtClean="0"/>
              <a:t>Thankappan (GA)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390206" y="4539775"/>
            <a:ext cx="3357155" cy="2103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563404" y="424341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Sentinel-2 CARD4L Review Panel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3404" y="4604350"/>
            <a:ext cx="25330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Nigel </a:t>
            </a:r>
            <a:r>
              <a:rPr lang="en-AU" dirty="0" smtClean="0"/>
              <a:t>Fox (NPL)</a:t>
            </a:r>
            <a:endParaRPr lang="en-AU" dirty="0"/>
          </a:p>
          <a:p>
            <a:r>
              <a:rPr lang="en-AU" dirty="0"/>
              <a:t>Cody </a:t>
            </a:r>
            <a:r>
              <a:rPr lang="en-AU" dirty="0" smtClean="0"/>
              <a:t>Anderson (USGS)</a:t>
            </a:r>
            <a:endParaRPr lang="en-AU" dirty="0"/>
          </a:p>
          <a:p>
            <a:r>
              <a:rPr lang="en-AU" dirty="0"/>
              <a:t>Darren </a:t>
            </a:r>
            <a:r>
              <a:rPr lang="en-AU" dirty="0" smtClean="0"/>
              <a:t>Ghent (UL)</a:t>
            </a:r>
            <a:endParaRPr lang="en-AU" dirty="0"/>
          </a:p>
          <a:p>
            <a:r>
              <a:rPr lang="en-AU" dirty="0"/>
              <a:t>Fernando </a:t>
            </a:r>
            <a:r>
              <a:rPr lang="en-AU" dirty="0" smtClean="0"/>
              <a:t>Camacho (EOLAB)</a:t>
            </a:r>
            <a:endParaRPr lang="en-AU" dirty="0"/>
          </a:p>
          <a:p>
            <a:r>
              <a:rPr lang="en-AU" dirty="0"/>
              <a:t>Medhavy </a:t>
            </a:r>
            <a:r>
              <a:rPr lang="en-AU" dirty="0" smtClean="0"/>
              <a:t>Thankappan (GA)</a:t>
            </a:r>
            <a:endParaRPr lang="en-AU" dirty="0"/>
          </a:p>
        </p:txBody>
      </p:sp>
      <p:sp>
        <p:nvSpPr>
          <p:cNvPr id="13" name="Google Shape;409;p64"/>
          <p:cNvSpPr txBox="1">
            <a:spLocks noGrp="1"/>
          </p:cNvSpPr>
          <p:nvPr>
            <p:ph type="title"/>
          </p:nvPr>
        </p:nvSpPr>
        <p:spPr>
          <a:xfrm>
            <a:off x="2339146" y="46007"/>
            <a:ext cx="773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" sz="32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CARD4L Review Status</a:t>
            </a:r>
            <a:endParaRPr sz="3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11113" y="4550662"/>
            <a:ext cx="3357155" cy="2103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214391" y="4261540"/>
            <a:ext cx="335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Hyperspectral </a:t>
            </a:r>
            <a:r>
              <a:rPr lang="en-AU" b="1" dirty="0"/>
              <a:t>CARD4L Review Panel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4311" y="4615237"/>
            <a:ext cx="2593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Nigel </a:t>
            </a:r>
            <a:r>
              <a:rPr lang="en-AU" dirty="0" smtClean="0"/>
              <a:t>Fox (NPL)</a:t>
            </a:r>
            <a:endParaRPr lang="en-AU" dirty="0"/>
          </a:p>
          <a:p>
            <a:r>
              <a:rPr lang="en-AU" dirty="0" smtClean="0"/>
              <a:t>Kurt Thome (NASA)</a:t>
            </a:r>
          </a:p>
          <a:p>
            <a:r>
              <a:rPr lang="en-AU" dirty="0" smtClean="0"/>
              <a:t>Cindy Ong (CSIRO)</a:t>
            </a:r>
          </a:p>
          <a:p>
            <a:r>
              <a:rPr lang="en-AU" dirty="0" err="1" smtClean="0"/>
              <a:t>Hirokuza</a:t>
            </a:r>
            <a:r>
              <a:rPr lang="en-AU" dirty="0" smtClean="0"/>
              <a:t> Yamamoto (AIST)</a:t>
            </a:r>
            <a:endParaRPr lang="en-AU" dirty="0"/>
          </a:p>
          <a:p>
            <a:r>
              <a:rPr lang="en-AU" dirty="0"/>
              <a:t>Medhavy </a:t>
            </a:r>
            <a:r>
              <a:rPr lang="en-AU" dirty="0" smtClean="0"/>
              <a:t>Thankappan (GA)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43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9;p64"/>
          <p:cNvSpPr txBox="1">
            <a:spLocks noGrp="1"/>
          </p:cNvSpPr>
          <p:nvPr>
            <p:ph type="title"/>
          </p:nvPr>
        </p:nvSpPr>
        <p:spPr>
          <a:xfrm>
            <a:off x="2339146" y="46007"/>
            <a:ext cx="773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400"/>
            </a:pPr>
            <a:r>
              <a:rPr lang="en-AU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Streamline the </a:t>
            </a:r>
            <a:r>
              <a:rPr lang="en-AU" sz="32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WGCV CARD4L </a:t>
            </a:r>
            <a:r>
              <a:rPr lang="en-AU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Process?</a:t>
            </a:r>
            <a:endParaRPr sz="3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898" y="1351557"/>
            <a:ext cx="11552465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SzPts val="2200"/>
            </a:pPr>
            <a:r>
              <a:rPr lang="en-AU" sz="2200" b="1" dirty="0" smtClean="0"/>
              <a:t>How well are we meeting the key peer-review principles?</a:t>
            </a:r>
            <a:endParaRPr lang="en-AU" sz="2200" dirty="0" smtClean="0"/>
          </a:p>
          <a:p>
            <a:pPr marL="88900" lvl="8">
              <a:spcBef>
                <a:spcPts val="500"/>
              </a:spcBef>
              <a:buClr>
                <a:srgbClr val="002569"/>
              </a:buClr>
              <a:buSzPts val="2200"/>
            </a:pPr>
            <a:r>
              <a:rPr lang="en-AU" sz="2800" dirty="0" smtClean="0">
                <a:solidFill>
                  <a:srgbClr val="00B050"/>
                </a:solidFill>
                <a:sym typeface="Webdings" panose="05030102010509060703" pitchFamily="18" charset="2"/>
              </a:rPr>
              <a:t></a:t>
            </a:r>
            <a:r>
              <a:rPr lang="en-AU" sz="2200" dirty="0" smtClean="0"/>
              <a:t>independence</a:t>
            </a:r>
            <a:r>
              <a:rPr lang="en-AU" sz="2200" dirty="0"/>
              <a:t>, including that the data provider is not involved in the review;</a:t>
            </a:r>
          </a:p>
          <a:p>
            <a:pPr marL="88900" lvl="8">
              <a:spcBef>
                <a:spcPts val="500"/>
              </a:spcBef>
              <a:buClr>
                <a:srgbClr val="002569"/>
              </a:buClr>
              <a:buSzPts val="2200"/>
            </a:pPr>
            <a:r>
              <a:rPr lang="en-AU" sz="2800" dirty="0" smtClean="0">
                <a:solidFill>
                  <a:srgbClr val="00B050"/>
                </a:solidFill>
                <a:sym typeface="Webdings" panose="05030102010509060703" pitchFamily="18" charset="2"/>
              </a:rPr>
              <a:t></a:t>
            </a:r>
            <a:r>
              <a:rPr lang="en-AU" sz="2400" dirty="0" smtClean="0">
                <a:solidFill>
                  <a:srgbClr val="00B050"/>
                </a:solidFill>
                <a:sym typeface="Webdings" panose="05030102010509060703" pitchFamily="18" charset="2"/>
              </a:rPr>
              <a:t> </a:t>
            </a:r>
            <a:r>
              <a:rPr lang="en-AU" sz="2200" dirty="0" smtClean="0"/>
              <a:t>expertise-based</a:t>
            </a:r>
            <a:r>
              <a:rPr lang="en-AU" sz="2200" dirty="0"/>
              <a:t>, ensuring that experts in the data products are used in the peer review;</a:t>
            </a:r>
          </a:p>
          <a:p>
            <a:pPr marL="88900" lvl="8">
              <a:spcBef>
                <a:spcPts val="500"/>
              </a:spcBef>
              <a:buClr>
                <a:srgbClr val="002569"/>
              </a:buClr>
              <a:buSzPts val="2200"/>
            </a:pPr>
            <a:r>
              <a:rPr lang="en-AU" sz="2200" dirty="0" smtClean="0">
                <a:solidFill>
                  <a:srgbClr val="FF0000"/>
                </a:solidFill>
                <a:sym typeface="Webdings" panose="05030102010509060703" pitchFamily="18" charset="2"/>
              </a:rPr>
              <a:t> </a:t>
            </a:r>
            <a:r>
              <a:rPr lang="en-AU" sz="2200" dirty="0" smtClean="0"/>
              <a:t>timeliness </a:t>
            </a:r>
            <a:r>
              <a:rPr lang="en-AU" sz="2200" dirty="0"/>
              <a:t>and efficiency, ensuring that the work-load is manageable and that data </a:t>
            </a:r>
            <a:r>
              <a:rPr lang="en-AU" sz="2200" dirty="0" smtClean="0"/>
              <a:t>  </a:t>
            </a:r>
          </a:p>
          <a:p>
            <a:pPr marL="88900" lvl="8">
              <a:spcBef>
                <a:spcPts val="500"/>
              </a:spcBef>
              <a:buClr>
                <a:srgbClr val="002569"/>
              </a:buClr>
              <a:buSzPts val="2200"/>
            </a:pPr>
            <a:r>
              <a:rPr lang="en-AU" sz="2200" dirty="0"/>
              <a:t> </a:t>
            </a:r>
            <a:r>
              <a:rPr lang="en-AU" sz="2200" dirty="0" smtClean="0"/>
              <a:t>   providers </a:t>
            </a:r>
            <a:r>
              <a:rPr lang="en-AU" sz="2200" dirty="0"/>
              <a:t>receive feedback in a reasonable period of time.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522" y="3829049"/>
            <a:ext cx="5583036" cy="220481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6621" y="6159577"/>
            <a:ext cx="7890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2200"/>
            </a:pPr>
            <a:r>
              <a:rPr lang="en-AU" sz="2400" b="1" dirty="0" smtClean="0">
                <a:solidFill>
                  <a:srgbClr val="FF0000"/>
                </a:solidFill>
              </a:rPr>
              <a:t>12-week process at minimum (~20 weeks in practice)</a:t>
            </a:r>
            <a:endParaRPr lang="en-AU" sz="2400" b="1" dirty="0"/>
          </a:p>
        </p:txBody>
      </p:sp>
      <p:sp>
        <p:nvSpPr>
          <p:cNvPr id="15" name="Right Triangle 14"/>
          <p:cNvSpPr/>
          <p:nvPr/>
        </p:nvSpPr>
        <p:spPr>
          <a:xfrm>
            <a:off x="2988128" y="5856516"/>
            <a:ext cx="136072" cy="1143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ight Triangle 19"/>
          <p:cNvSpPr/>
          <p:nvPr/>
        </p:nvSpPr>
        <p:spPr>
          <a:xfrm>
            <a:off x="4865914" y="5023759"/>
            <a:ext cx="136072" cy="1143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ight Triangle 20"/>
          <p:cNvSpPr/>
          <p:nvPr/>
        </p:nvSpPr>
        <p:spPr>
          <a:xfrm>
            <a:off x="4718956" y="5856516"/>
            <a:ext cx="136072" cy="1143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ight Triangle 21"/>
          <p:cNvSpPr/>
          <p:nvPr/>
        </p:nvSpPr>
        <p:spPr>
          <a:xfrm>
            <a:off x="6694714" y="5856516"/>
            <a:ext cx="136072" cy="1143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5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>
            <a:spLocks noGrp="1"/>
          </p:cNvSpPr>
          <p:nvPr>
            <p:ph type="title"/>
          </p:nvPr>
        </p:nvSpPr>
        <p:spPr>
          <a:xfrm>
            <a:off x="2339146" y="46007"/>
            <a:ext cx="773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" sz="32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CARD4L Assessment Issues</a:t>
            </a:r>
            <a:endParaRPr sz="3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64"/>
          <p:cNvSpPr>
            <a:spLocks noGrp="1"/>
          </p:cNvSpPr>
          <p:nvPr>
            <p:ph type="sldNum" idx="12"/>
          </p:nvPr>
        </p:nvSpPr>
        <p:spPr>
          <a:xfrm>
            <a:off x="11697173" y="6459985"/>
            <a:ext cx="347200" cy="2496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1F497D"/>
              </a:buClr>
              <a:defRPr/>
            </a:pPr>
            <a:fld id="{00000000-1234-1234-1234-123412341234}" type="slidenum">
              <a:rPr lang="en">
                <a:solidFill>
                  <a:srgbClr val="1F497D"/>
                </a:solidFill>
              </a:rPr>
              <a:pPr>
                <a:buClr>
                  <a:srgbClr val="1F497D"/>
                </a:buClr>
                <a:defRPr/>
              </a:pPr>
              <a:t>8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Google Shape;386;p60"/>
          <p:cNvSpPr txBox="1">
            <a:spLocks noGrp="1"/>
          </p:cNvSpPr>
          <p:nvPr>
            <p:ph type="body" idx="4294967295"/>
          </p:nvPr>
        </p:nvSpPr>
        <p:spPr>
          <a:xfrm>
            <a:off x="345768" y="1139483"/>
            <a:ext cx="11351405" cy="6105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500"/>
              </a:spcBef>
              <a:buSzPts val="2200"/>
            </a:pPr>
            <a:r>
              <a:rPr lang="en-AU" sz="2200" b="1" dirty="0" smtClean="0"/>
              <a:t>Turnaround for CARD4L reviews not optimal/sustainable</a:t>
            </a:r>
          </a:p>
          <a:p>
            <a:pPr lvl="7"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i="1" dirty="0">
                <a:solidFill>
                  <a:srgbClr val="FF0000"/>
                </a:solidFill>
              </a:rPr>
              <a:t>review feedback vs data provider product development cycles</a:t>
            </a:r>
          </a:p>
          <a:p>
            <a:pPr lvl="7"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dirty="0"/>
              <a:t>r</a:t>
            </a:r>
            <a:r>
              <a:rPr lang="en-AU" sz="2200" dirty="0" smtClean="0"/>
              <a:t>eview preparation is a front-loaded effort, WGCV </a:t>
            </a:r>
            <a:r>
              <a:rPr lang="en-AU" sz="2200" dirty="0" err="1" smtClean="0"/>
              <a:t>PoC</a:t>
            </a:r>
            <a:r>
              <a:rPr lang="en-AU" sz="2200" dirty="0" smtClean="0"/>
              <a:t> availability is critical</a:t>
            </a:r>
          </a:p>
          <a:p>
            <a:pPr lvl="7"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dirty="0" smtClean="0"/>
              <a:t>interactions with the data provider to complete documentation currently </a:t>
            </a:r>
            <a:r>
              <a:rPr lang="en-AU" sz="2200" dirty="0" smtClean="0">
                <a:solidFill>
                  <a:srgbClr val="FF0000"/>
                </a:solidFill>
              </a:rPr>
              <a:t>2-4 weeks</a:t>
            </a:r>
          </a:p>
          <a:p>
            <a:pPr lvl="7"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dirty="0" smtClean="0"/>
              <a:t>agreed panel assessment turnaround is currently </a:t>
            </a:r>
            <a:r>
              <a:rPr lang="en-AU" sz="2200" dirty="0" smtClean="0">
                <a:solidFill>
                  <a:srgbClr val="FF0000"/>
                </a:solidFill>
              </a:rPr>
              <a:t>6 weeks</a:t>
            </a:r>
            <a:endParaRPr lang="en-AU" sz="2200" b="0" dirty="0">
              <a:solidFill>
                <a:srgbClr val="FF0000"/>
              </a:solidFill>
            </a:endParaRPr>
          </a:p>
          <a:p>
            <a:pPr lvl="7"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dirty="0"/>
              <a:t>l</a:t>
            </a:r>
            <a:r>
              <a:rPr lang="en-AU" sz="2200" dirty="0" smtClean="0"/>
              <a:t>ead </a:t>
            </a:r>
            <a:r>
              <a:rPr lang="en-AU" sz="2200" dirty="0"/>
              <a:t>time for vote by WGCV </a:t>
            </a:r>
            <a:r>
              <a:rPr lang="en-AU" sz="2200" dirty="0" smtClean="0"/>
              <a:t>membership is currently </a:t>
            </a:r>
            <a:r>
              <a:rPr lang="en-AU" sz="2200" dirty="0" smtClean="0">
                <a:solidFill>
                  <a:srgbClr val="FF0000"/>
                </a:solidFill>
              </a:rPr>
              <a:t>4 weeks</a:t>
            </a:r>
          </a:p>
          <a:p>
            <a:pPr>
              <a:spcBef>
                <a:spcPts val="500"/>
              </a:spcBef>
              <a:buSzPts val="2200"/>
            </a:pPr>
            <a:endParaRPr lang="en-AU" sz="2200" b="1" dirty="0" smtClean="0"/>
          </a:p>
          <a:p>
            <a:pPr>
              <a:spcBef>
                <a:spcPts val="500"/>
              </a:spcBef>
              <a:buSzPts val="2200"/>
            </a:pPr>
            <a:r>
              <a:rPr lang="en-AU" sz="2200" b="1" dirty="0" smtClean="0"/>
              <a:t>Incomplete submissions for peer-review</a:t>
            </a:r>
            <a:endParaRPr lang="en-AU" sz="2200" b="1" dirty="0"/>
          </a:p>
          <a:p>
            <a:pPr marL="342900" lvl="7"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i="1" dirty="0" smtClean="0">
                <a:solidFill>
                  <a:srgbClr val="FF0000"/>
                </a:solidFill>
              </a:rPr>
              <a:t>wasted effort (non-compliance is known beforehand)</a:t>
            </a:r>
            <a:endParaRPr lang="en-AU" sz="2200" i="1" dirty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  <a:buSzPts val="2200"/>
            </a:pPr>
            <a:endParaRPr lang="en-AU" sz="2200" b="1" dirty="0" smtClean="0"/>
          </a:p>
          <a:p>
            <a:pPr>
              <a:spcBef>
                <a:spcPts val="500"/>
              </a:spcBef>
              <a:buSzPts val="2200"/>
            </a:pPr>
            <a:r>
              <a:rPr lang="en-AU" sz="2200" b="1" dirty="0" smtClean="0"/>
              <a:t>CARD4L </a:t>
            </a:r>
            <a:r>
              <a:rPr lang="en-AU" sz="2200" b="1" dirty="0"/>
              <a:t>Review </a:t>
            </a:r>
            <a:r>
              <a:rPr lang="en-AU" sz="2200" b="1" dirty="0" smtClean="0"/>
              <a:t>Panel Member Pool</a:t>
            </a:r>
          </a:p>
          <a:p>
            <a:pPr marL="342900" indent="-3429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i="1" dirty="0">
                <a:solidFill>
                  <a:srgbClr val="FF0000"/>
                </a:solidFill>
              </a:rPr>
              <a:t>n</a:t>
            </a:r>
            <a:r>
              <a:rPr lang="en-AU" sz="2200" i="1" dirty="0" smtClean="0">
                <a:solidFill>
                  <a:srgbClr val="FF0000"/>
                </a:solidFill>
              </a:rPr>
              <a:t>eed more members / specialist panels</a:t>
            </a:r>
          </a:p>
          <a:p>
            <a:pPr marL="342900" lvl="7"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dirty="0"/>
              <a:t>a WGCV review member pool in place, but with low </a:t>
            </a:r>
            <a:r>
              <a:rPr lang="en-AU" sz="2200" dirty="0" smtClean="0"/>
              <a:t>redundancy for domain coverage</a:t>
            </a:r>
          </a:p>
          <a:p>
            <a:pPr marL="342900" lvl="7"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dirty="0" smtClean="0"/>
              <a:t>availability of panel members at the time of assessment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3639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>
            <a:spLocks noGrp="1"/>
          </p:cNvSpPr>
          <p:nvPr>
            <p:ph type="title"/>
          </p:nvPr>
        </p:nvSpPr>
        <p:spPr>
          <a:xfrm>
            <a:off x="2339146" y="46007"/>
            <a:ext cx="773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" sz="32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 for Endorsement (1)</a:t>
            </a:r>
            <a:endParaRPr sz="3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64"/>
          <p:cNvSpPr>
            <a:spLocks noGrp="1"/>
          </p:cNvSpPr>
          <p:nvPr>
            <p:ph type="sldNum" idx="12"/>
          </p:nvPr>
        </p:nvSpPr>
        <p:spPr>
          <a:xfrm>
            <a:off x="11697173" y="6459985"/>
            <a:ext cx="347200" cy="2496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1F497D"/>
              </a:buClr>
              <a:defRPr/>
            </a:pPr>
            <a:fld id="{00000000-1234-1234-1234-123412341234}" type="slidenum">
              <a:rPr lang="en">
                <a:solidFill>
                  <a:srgbClr val="1F497D"/>
                </a:solidFill>
              </a:rPr>
              <a:pPr>
                <a:buClr>
                  <a:srgbClr val="1F497D"/>
                </a:buClr>
                <a:defRPr/>
              </a:pPr>
              <a:t>9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Google Shape;386;p60"/>
          <p:cNvSpPr txBox="1">
            <a:spLocks noGrp="1"/>
          </p:cNvSpPr>
          <p:nvPr>
            <p:ph type="body" idx="4294967295"/>
          </p:nvPr>
        </p:nvSpPr>
        <p:spPr>
          <a:xfrm>
            <a:off x="105590" y="1122760"/>
            <a:ext cx="12086409" cy="5735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chemeClr val="tx1"/>
                </a:solidFill>
              </a:rPr>
              <a:t>No </a:t>
            </a:r>
            <a:r>
              <a:rPr lang="en-AU" sz="2200" dirty="0"/>
              <a:t>partial submissions for Threshold </a:t>
            </a:r>
            <a:r>
              <a:rPr lang="en-AU" sz="2200" dirty="0" smtClean="0"/>
              <a:t>(</a:t>
            </a:r>
            <a:r>
              <a:rPr lang="en-AU" sz="2200" dirty="0" smtClean="0">
                <a:solidFill>
                  <a:srgbClr val="FF0000"/>
                </a:solidFill>
              </a:rPr>
              <a:t>or Target</a:t>
            </a:r>
            <a:r>
              <a:rPr lang="en-AU" sz="2200" dirty="0" smtClean="0"/>
              <a:t>). Gating of submissions at LSI-VC end to 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dirty="0"/>
              <a:t> </a:t>
            </a:r>
            <a:r>
              <a:rPr lang="en-AU" sz="2200" dirty="0" smtClean="0"/>
              <a:t>    ensure completeness, and avoid delays. Provide examples of complete self-assessments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dirty="0"/>
              <a:t> </a:t>
            </a:r>
            <a:r>
              <a:rPr lang="en-AU" sz="2200" dirty="0" smtClean="0"/>
              <a:t>    </a:t>
            </a:r>
            <a:r>
              <a:rPr lang="en-AU" sz="2200" b="1" i="1" dirty="0" smtClean="0"/>
              <a:t>Rationale:</a:t>
            </a:r>
            <a:r>
              <a:rPr lang="en-AU" sz="2200" i="1" dirty="0" smtClean="0"/>
              <a:t> Outcome of review is known before hand through the self-assessment i.e. non-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i="1" dirty="0"/>
              <a:t> </a:t>
            </a:r>
            <a:r>
              <a:rPr lang="en-AU" sz="2200" i="1" dirty="0" smtClean="0"/>
              <a:t>    compliant, a review would be wasted effort</a:t>
            </a:r>
            <a:endParaRPr lang="en-AU" sz="2200" i="1" dirty="0"/>
          </a:p>
          <a:p>
            <a:pPr>
              <a:spcBef>
                <a:spcPts val="500"/>
              </a:spcBef>
              <a:buSzPts val="2200"/>
            </a:pPr>
            <a:endParaRPr lang="en-AU" sz="2200" dirty="0" smtClean="0"/>
          </a:p>
          <a:p>
            <a:pPr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dirty="0" smtClean="0">
                <a:solidFill>
                  <a:schemeClr val="tx1"/>
                </a:solidFill>
              </a:rPr>
              <a:t>‘</a:t>
            </a:r>
            <a:r>
              <a:rPr lang="en-AU" sz="2200" dirty="0">
                <a:solidFill>
                  <a:schemeClr val="tx1"/>
                </a:solidFill>
              </a:rPr>
              <a:t>L</a:t>
            </a:r>
            <a:r>
              <a:rPr lang="en-AU" sz="2200" dirty="0" smtClean="0">
                <a:solidFill>
                  <a:schemeClr val="tx1"/>
                </a:solidFill>
              </a:rPr>
              <a:t>ightweight’ </a:t>
            </a:r>
            <a:r>
              <a:rPr lang="en-AU" sz="2200" dirty="0" smtClean="0"/>
              <a:t>review for “threshold-only” self-assessments submitted </a:t>
            </a:r>
            <a:r>
              <a:rPr lang="en-AU" sz="2200" dirty="0"/>
              <a:t>for </a:t>
            </a:r>
            <a:r>
              <a:rPr lang="en-AU" sz="2200" dirty="0" smtClean="0"/>
              <a:t>evaluation. No need  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dirty="0" smtClean="0"/>
              <a:t>     for a full blown review panel, have LSI-VC </a:t>
            </a:r>
            <a:r>
              <a:rPr lang="en-AU" sz="2200" dirty="0"/>
              <a:t>+ </a:t>
            </a:r>
            <a:r>
              <a:rPr lang="en-AU" sz="2200" dirty="0" smtClean="0"/>
              <a:t>WGCV </a:t>
            </a:r>
            <a:r>
              <a:rPr lang="en-AU" sz="2200" dirty="0" err="1"/>
              <a:t>PoCs</a:t>
            </a:r>
            <a:r>
              <a:rPr lang="en-AU" sz="2200" dirty="0"/>
              <a:t> review through 1-on-1 session(s) </a:t>
            </a:r>
            <a:r>
              <a:rPr lang="en-AU" sz="2200" dirty="0" smtClean="0"/>
              <a:t> 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dirty="0"/>
              <a:t> </a:t>
            </a:r>
            <a:r>
              <a:rPr lang="en-AU" sz="2200" dirty="0" smtClean="0"/>
              <a:t>    with data </a:t>
            </a:r>
            <a:r>
              <a:rPr lang="en-AU" sz="2200" dirty="0"/>
              <a:t>provider </a:t>
            </a:r>
            <a:r>
              <a:rPr lang="en-AU" sz="2200" dirty="0" smtClean="0"/>
              <a:t>(</a:t>
            </a:r>
            <a:r>
              <a:rPr lang="en-AU" sz="2200" i="1" dirty="0">
                <a:solidFill>
                  <a:srgbClr val="FF0000"/>
                </a:solidFill>
              </a:rPr>
              <a:t>e</a:t>
            </a:r>
            <a:r>
              <a:rPr lang="en-AU" sz="2200" i="1" dirty="0" smtClean="0">
                <a:solidFill>
                  <a:srgbClr val="FF0000"/>
                </a:solidFill>
              </a:rPr>
              <a:t>xpected </a:t>
            </a:r>
            <a:r>
              <a:rPr lang="en-AU" sz="2200" i="1" dirty="0">
                <a:solidFill>
                  <a:srgbClr val="FF0000"/>
                </a:solidFill>
              </a:rPr>
              <a:t>turnaround </a:t>
            </a:r>
            <a:r>
              <a:rPr lang="en-AU" sz="2200" i="1" dirty="0" smtClean="0">
                <a:solidFill>
                  <a:srgbClr val="FF0000"/>
                </a:solidFill>
              </a:rPr>
              <a:t>4  </a:t>
            </a:r>
            <a:r>
              <a:rPr lang="en-AU" sz="2200" i="1" dirty="0">
                <a:solidFill>
                  <a:srgbClr val="FF0000"/>
                </a:solidFill>
              </a:rPr>
              <a:t>weeks</a:t>
            </a:r>
            <a:r>
              <a:rPr lang="en-AU" sz="2200" dirty="0" smtClean="0">
                <a:solidFill>
                  <a:schemeClr val="tx1"/>
                </a:solidFill>
              </a:rPr>
              <a:t>). </a:t>
            </a:r>
            <a:r>
              <a:rPr lang="en-AU" sz="2200" b="1" i="1" dirty="0" smtClean="0">
                <a:solidFill>
                  <a:schemeClr val="tx1"/>
                </a:solidFill>
              </a:rPr>
              <a:t>Rationale:</a:t>
            </a:r>
            <a:r>
              <a:rPr lang="en-AU" sz="2200" i="1" dirty="0" smtClean="0">
                <a:solidFill>
                  <a:schemeClr val="tx1"/>
                </a:solidFill>
              </a:rPr>
              <a:t> Fewer requirements to fulfil     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i="1" dirty="0">
                <a:solidFill>
                  <a:schemeClr val="tx1"/>
                </a:solidFill>
              </a:rPr>
              <a:t> </a:t>
            </a:r>
            <a:r>
              <a:rPr lang="en-AU" sz="2200" i="1" dirty="0" smtClean="0">
                <a:solidFill>
                  <a:schemeClr val="tx1"/>
                </a:solidFill>
              </a:rPr>
              <a:t>    at ‘Threshold’ for example: 34 - 43% items with no requirement (16/37 for SR, 10/29 for ST)</a:t>
            </a:r>
          </a:p>
          <a:p>
            <a:pPr marL="342900" indent="-3429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endParaRPr lang="en-AU" sz="2200" dirty="0" smtClean="0"/>
          </a:p>
          <a:p>
            <a:pPr indent="-3683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2200" dirty="0" smtClean="0"/>
              <a:t>Evaluation by a WGCV Review Panel </a:t>
            </a:r>
            <a:r>
              <a:rPr lang="en-AU" sz="2200" dirty="0" smtClean="0">
                <a:solidFill>
                  <a:schemeClr val="tx1"/>
                </a:solidFill>
              </a:rPr>
              <a:t>only</a:t>
            </a:r>
            <a:r>
              <a:rPr lang="en-AU" sz="2200" dirty="0" smtClean="0"/>
              <a:t> for (</a:t>
            </a:r>
            <a:r>
              <a:rPr lang="en-AU" sz="2200" dirty="0" smtClean="0">
                <a:solidFill>
                  <a:srgbClr val="FF0000"/>
                </a:solidFill>
              </a:rPr>
              <a:t>fully</a:t>
            </a:r>
            <a:r>
              <a:rPr lang="en-AU" sz="2200" dirty="0" smtClean="0">
                <a:solidFill>
                  <a:schemeClr val="tx1"/>
                </a:solidFill>
              </a:rPr>
              <a:t>)</a:t>
            </a:r>
            <a:r>
              <a:rPr lang="en-AU" sz="2200" dirty="0" smtClean="0">
                <a:solidFill>
                  <a:srgbClr val="FF0000"/>
                </a:solidFill>
              </a:rPr>
              <a:t> </a:t>
            </a:r>
            <a:r>
              <a:rPr lang="en-AU" sz="2200" dirty="0" smtClean="0">
                <a:solidFill>
                  <a:schemeClr val="tx1"/>
                </a:solidFill>
              </a:rPr>
              <a:t>completed self-assessment at “Target”.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dirty="0"/>
              <a:t> </a:t>
            </a:r>
            <a:r>
              <a:rPr lang="en-AU" sz="2200" dirty="0" smtClean="0"/>
              <a:t>    Increase the Panel member pool for redundancy and domain coverage, establish panels 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dirty="0"/>
              <a:t> </a:t>
            </a:r>
            <a:r>
              <a:rPr lang="en-AU" sz="2200" dirty="0" smtClean="0"/>
              <a:t>    in advance</a:t>
            </a:r>
            <a:r>
              <a:rPr lang="en-AU" sz="2200" dirty="0"/>
              <a:t>. </a:t>
            </a:r>
            <a:r>
              <a:rPr lang="en-AU" sz="2200" dirty="0" smtClean="0"/>
              <a:t>(</a:t>
            </a:r>
            <a:r>
              <a:rPr lang="en-AU" sz="2200" i="1" dirty="0" smtClean="0">
                <a:solidFill>
                  <a:srgbClr val="FF0000"/>
                </a:solidFill>
              </a:rPr>
              <a:t>expected </a:t>
            </a:r>
            <a:r>
              <a:rPr lang="en-AU" sz="2200" i="1" dirty="0">
                <a:solidFill>
                  <a:srgbClr val="FF0000"/>
                </a:solidFill>
              </a:rPr>
              <a:t>turnaround </a:t>
            </a:r>
            <a:r>
              <a:rPr lang="en-AU" sz="2200" i="1" dirty="0" smtClean="0">
                <a:solidFill>
                  <a:srgbClr val="FF0000"/>
                </a:solidFill>
              </a:rPr>
              <a:t>8  </a:t>
            </a:r>
            <a:r>
              <a:rPr lang="en-AU" sz="2200" i="1" dirty="0">
                <a:solidFill>
                  <a:srgbClr val="FF0000"/>
                </a:solidFill>
              </a:rPr>
              <a:t>weeks</a:t>
            </a:r>
            <a:r>
              <a:rPr lang="en-AU" sz="2200" dirty="0" smtClean="0"/>
              <a:t>). </a:t>
            </a:r>
            <a:r>
              <a:rPr lang="en-AU" sz="2200" b="1" i="1" dirty="0" smtClean="0"/>
              <a:t>Rationale:</a:t>
            </a:r>
            <a:r>
              <a:rPr lang="en-AU" sz="2200" dirty="0" smtClean="0"/>
              <a:t> Higher level of requirement at </a:t>
            </a:r>
          </a:p>
          <a:p>
            <a:pPr>
              <a:spcBef>
                <a:spcPts val="500"/>
              </a:spcBef>
              <a:buSzPts val="2200"/>
            </a:pPr>
            <a:r>
              <a:rPr lang="en-AU" sz="2200" dirty="0"/>
              <a:t> </a:t>
            </a:r>
            <a:r>
              <a:rPr lang="en-AU" sz="2200" dirty="0" smtClean="0"/>
              <a:t>    Target justifies review, </a:t>
            </a:r>
            <a:r>
              <a:rPr lang="en-AU" sz="2200" dirty="0" smtClean="0"/>
              <a:t>with better </a:t>
            </a:r>
            <a:r>
              <a:rPr lang="en-AU" sz="2200" dirty="0" smtClean="0"/>
              <a:t>availability </a:t>
            </a:r>
            <a:r>
              <a:rPr lang="en-AU" sz="2200" dirty="0" smtClean="0"/>
              <a:t>/ </a:t>
            </a:r>
            <a:r>
              <a:rPr lang="en-AU" sz="2200" dirty="0" smtClean="0"/>
              <a:t>use of panel members’ time</a:t>
            </a:r>
          </a:p>
          <a:p>
            <a:pPr marL="342900" indent="-342900">
              <a:spcBef>
                <a:spcPts val="500"/>
              </a:spcBef>
              <a:buSzPts val="2200"/>
              <a:buFont typeface="Courier New" panose="02070309020205020404" pitchFamily="49" charset="0"/>
              <a:buChar char="o"/>
            </a:pP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14864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21667C929994E9BEB133DF720CF2C" ma:contentTypeVersion="13" ma:contentTypeDescription="Create a new document." ma:contentTypeScope="" ma:versionID="1f1020976f7c43c371d5da6ccb93c73d">
  <xsd:schema xmlns:xsd="http://www.w3.org/2001/XMLSchema" xmlns:xs="http://www.w3.org/2001/XMLSchema" xmlns:p="http://schemas.microsoft.com/office/2006/metadata/properties" xmlns:ns3="548fe1dd-5fee-477c-a68d-78f4b036e278" xmlns:ns4="8a1adab6-5ced-4108-89bb-057419a09146" targetNamespace="http://schemas.microsoft.com/office/2006/metadata/properties" ma:root="true" ma:fieldsID="c70f7d95e76898bad15dd15e351ecb4f" ns3:_="" ns4:_="">
    <xsd:import namespace="548fe1dd-5fee-477c-a68d-78f4b036e278"/>
    <xsd:import namespace="8a1adab6-5ced-4108-89bb-057419a091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fe1dd-5fee-477c-a68d-78f4b036e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adab6-5ced-4108-89bb-057419a091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5D0601-9984-4DD8-9873-C5C71F2C0C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6D88AB-965B-4EA2-AF2C-19D04A8A844E}">
  <ds:schemaRefs>
    <ds:schemaRef ds:uri="548fe1dd-5fee-477c-a68d-78f4b036e27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a1adab6-5ced-4108-89bb-057419a0914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62498E-48A6-4B4A-BAAD-AC46CCDE7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fe1dd-5fee-477c-a68d-78f4b036e278"/>
    <ds:schemaRef ds:uri="8a1adab6-5ced-4108-89bb-057419a09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1072</Words>
  <Application>Microsoft Office PowerPoint</Application>
  <PresentationFormat>Widescreen</PresentationFormat>
  <Paragraphs>137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Courier New</vt:lpstr>
      <vt:lpstr>Webdings</vt:lpstr>
      <vt:lpstr>Helvetica Neue</vt:lpstr>
      <vt:lpstr>Arial</vt:lpstr>
      <vt:lpstr>Avenir</vt:lpstr>
      <vt:lpstr>Calibri</vt:lpstr>
      <vt:lpstr>1_Default</vt:lpstr>
      <vt:lpstr>Streamlining the WGCV CARD4L Peer Review</vt:lpstr>
      <vt:lpstr>Expected Outcomes</vt:lpstr>
      <vt:lpstr>Current CARD4L Assessment Process</vt:lpstr>
      <vt:lpstr>Peer Review Principles</vt:lpstr>
      <vt:lpstr>Member Pool for CARD4L Review</vt:lpstr>
      <vt:lpstr>Current CARD4L Review Status</vt:lpstr>
      <vt:lpstr>Why Streamline the WGCV CARD4L Review Process?</vt:lpstr>
      <vt:lpstr>CARD4L Assessment Issues</vt:lpstr>
      <vt:lpstr>Recommendations for Endorsement (1)</vt:lpstr>
      <vt:lpstr>Recommendations for Endorsement (2)</vt:lpstr>
      <vt:lpstr>CEOS ARD Beyond Land: WGCV Role?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Journey and Lessons Learnt</dc:title>
  <dc:creator>Thankappan Medhavy</dc:creator>
  <cp:lastModifiedBy>Thankappan Medhavy</cp:lastModifiedBy>
  <cp:revision>62</cp:revision>
  <dcterms:modified xsi:type="dcterms:W3CDTF">2021-07-01T08:13:24Z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0x010100EFA21667C929994E9BEB133DF720CF2C</vt:lpwstr>
  </property>
</Properties>
</file>