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31" r:id="rId2"/>
    <p:sldId id="333" r:id="rId3"/>
    <p:sldId id="336" r:id="rId4"/>
    <p:sldId id="338" r:id="rId5"/>
    <p:sldId id="330" r:id="rId6"/>
    <p:sldId id="322" r:id="rId7"/>
    <p:sldId id="319" r:id="rId8"/>
    <p:sldId id="324" r:id="rId9"/>
    <p:sldId id="327" r:id="rId10"/>
    <p:sldId id="328" r:id="rId11"/>
    <p:sldId id="323" r:id="rId12"/>
    <p:sldId id="325" r:id="rId13"/>
    <p:sldId id="326" r:id="rId14"/>
    <p:sldId id="262" r:id="rId15"/>
    <p:sldId id="339" r:id="rId16"/>
    <p:sldId id="340" r:id="rId17"/>
    <p:sldId id="341" r:id="rId18"/>
    <p:sldId id="342" r:id="rId19"/>
    <p:sldId id="343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28D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5982"/>
  </p:normalViewPr>
  <p:slideViewPr>
    <p:cSldViewPr snapToGrid="0" snapToObjects="1">
      <p:cViewPr varScale="1">
        <p:scale>
          <a:sx n="81" d="100"/>
          <a:sy n="81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900">
        <a:latin typeface="+mj-lt"/>
        <a:ea typeface="+mj-ea"/>
        <a:cs typeface="+mj-cs"/>
        <a:sym typeface="Calibri"/>
      </a:defRPr>
    </a:lvl1pPr>
    <a:lvl2pPr indent="228600" defTabSz="685800" latinLnBrk="0">
      <a:defRPr sz="900">
        <a:latin typeface="+mj-lt"/>
        <a:ea typeface="+mj-ea"/>
        <a:cs typeface="+mj-cs"/>
        <a:sym typeface="Calibri"/>
      </a:defRPr>
    </a:lvl2pPr>
    <a:lvl3pPr indent="457200" defTabSz="685800" latinLnBrk="0">
      <a:defRPr sz="900">
        <a:latin typeface="+mj-lt"/>
        <a:ea typeface="+mj-ea"/>
        <a:cs typeface="+mj-cs"/>
        <a:sym typeface="Calibri"/>
      </a:defRPr>
    </a:lvl3pPr>
    <a:lvl4pPr indent="685800" defTabSz="685800" latinLnBrk="0">
      <a:defRPr sz="900">
        <a:latin typeface="+mj-lt"/>
        <a:ea typeface="+mj-ea"/>
        <a:cs typeface="+mj-cs"/>
        <a:sym typeface="Calibri"/>
      </a:defRPr>
    </a:lvl4pPr>
    <a:lvl5pPr indent="914400" defTabSz="685800" latinLnBrk="0">
      <a:defRPr sz="900">
        <a:latin typeface="+mj-lt"/>
        <a:ea typeface="+mj-ea"/>
        <a:cs typeface="+mj-cs"/>
        <a:sym typeface="Calibri"/>
      </a:defRPr>
    </a:lvl5pPr>
    <a:lvl6pPr indent="1143000" defTabSz="685800" latinLnBrk="0">
      <a:defRPr sz="900">
        <a:latin typeface="+mj-lt"/>
        <a:ea typeface="+mj-ea"/>
        <a:cs typeface="+mj-cs"/>
        <a:sym typeface="Calibri"/>
      </a:defRPr>
    </a:lvl6pPr>
    <a:lvl7pPr indent="1371600" defTabSz="685800" latinLnBrk="0">
      <a:defRPr sz="900">
        <a:latin typeface="+mj-lt"/>
        <a:ea typeface="+mj-ea"/>
        <a:cs typeface="+mj-cs"/>
        <a:sym typeface="Calibri"/>
      </a:defRPr>
    </a:lvl7pPr>
    <a:lvl8pPr indent="1600200" defTabSz="685800" latinLnBrk="0">
      <a:defRPr sz="900">
        <a:latin typeface="+mj-lt"/>
        <a:ea typeface="+mj-ea"/>
        <a:cs typeface="+mj-cs"/>
        <a:sym typeface="Calibri"/>
      </a:defRPr>
    </a:lvl8pPr>
    <a:lvl9pPr indent="1828800" defTabSz="685800" latinLnBrk="0">
      <a:defRPr sz="9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06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2937">
              <a:spcBef>
                <a:spcPts val="300"/>
              </a:spcBef>
              <a:defRPr>
                <a:solidFill>
                  <a:srgbClr val="E7E6E6"/>
                </a:solidFill>
              </a:defRPr>
            </a:lvl1pPr>
          </a:lstStyle>
          <a:p>
            <a: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96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2937">
              <a:spcBef>
                <a:spcPts val="300"/>
              </a:spcBef>
              <a:defRPr>
                <a:solidFill>
                  <a:srgbClr val="E7E6E6"/>
                </a:solidFill>
              </a:defRPr>
            </a:lvl1pPr>
          </a:lstStyle>
          <a:p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79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2937">
              <a:spcBef>
                <a:spcPts val="300"/>
              </a:spcBef>
              <a:defRPr>
                <a:solidFill>
                  <a:srgbClr val="E7E6E6"/>
                </a:solidFill>
              </a:defRPr>
            </a:lvl1pPr>
          </a:lstStyle>
          <a:p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90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85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442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42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2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914400" y="2130429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7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55" indent="-333367">
              <a:spcBef>
                <a:spcPts val="600"/>
              </a:spcBef>
              <a:defRPr sz="2800"/>
            </a:lvl2pPr>
            <a:lvl3pPr marL="1234408" indent="-320031">
              <a:spcBef>
                <a:spcPts val="600"/>
              </a:spcBef>
              <a:defRPr sz="2800"/>
            </a:lvl3pPr>
            <a:lvl4pPr marL="1727156" indent="-355590">
              <a:spcBef>
                <a:spcPts val="600"/>
              </a:spcBef>
              <a:defRPr sz="2800"/>
            </a:lvl4pPr>
            <a:lvl5pPr marL="2184345" indent="-35559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3"/>
            <a:ext cx="5386917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7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5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93369" y="1535113"/>
            <a:ext cx="5389035" cy="63976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0" descr="Picture 10"/>
          <p:cNvPicPr>
            <a:picLocks noChangeAspect="1"/>
          </p:cNvPicPr>
          <p:nvPr/>
        </p:nvPicPr>
        <p:blipFill>
          <a:blip r:embed="rId2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2" descr="Picture 2"/>
          <p:cNvPicPr>
            <a:picLocks noChangeAspect="1"/>
          </p:cNvPicPr>
          <p:nvPr/>
        </p:nvPicPr>
        <p:blipFill>
          <a:blip r:embed="rId4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2389716" y="4800601"/>
            <a:ext cx="7315201" cy="5667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9"/>
            <a:ext cx="7315201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7">
              <a:spcBef>
                <a:spcPts val="300"/>
              </a:spcBef>
              <a:buSzTx/>
              <a:buFontTx/>
              <a:buNone/>
              <a:defRPr sz="1400"/>
            </a:lvl3pPr>
            <a:lvl4pPr marL="0" indent="1371565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icture 10"/>
          <p:cNvPicPr>
            <a:picLocks noChangeAspect="1"/>
          </p:cNvPicPr>
          <p:nvPr/>
        </p:nvPicPr>
        <p:blipFill>
          <a:blip r:embed="rId10"/>
          <a:srcRect l="20731" t="12322" r="24284" b="13096"/>
          <a:stretch>
            <a:fillRect/>
          </a:stretch>
        </p:blipFill>
        <p:spPr>
          <a:xfrm>
            <a:off x="10693224" y="44625"/>
            <a:ext cx="887553" cy="76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1" descr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969" y="151005"/>
            <a:ext cx="1397001" cy="5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12"/>
          <a:srcRect l="6605" t="19104" r="7069" b="18621"/>
          <a:stretch>
            <a:fillRect/>
          </a:stretch>
        </p:blipFill>
        <p:spPr>
          <a:xfrm>
            <a:off x="9215749" y="177380"/>
            <a:ext cx="1414389" cy="50633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traight Connector 13"/>
          <p:cNvSpPr/>
          <p:nvPr/>
        </p:nvSpPr>
        <p:spPr>
          <a:xfrm>
            <a:off x="239352" y="892730"/>
            <a:ext cx="11694986" cy="2"/>
          </a:xfrm>
          <a:prstGeom prst="line">
            <a:avLst/>
          </a:prstGeom>
          <a:ln w="190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23776" y="6414763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890" marR="0" indent="-34289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52" marR="0" indent="-326564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168" marR="0" indent="-30479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16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05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693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882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070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259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.esa.int/eogateway/events/vh-roda-workshop-202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alvalportal.ceos.org/acix-ii-lan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rse.2021.11236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tiff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BF55E9-3D99-524A-AAA9-2C98B4B7E818}"/>
              </a:ext>
            </a:extLst>
          </p:cNvPr>
          <p:cNvSpPr txBox="1">
            <a:spLocks/>
          </p:cNvSpPr>
          <p:nvPr/>
        </p:nvSpPr>
        <p:spPr>
          <a:xfrm>
            <a:off x="674439" y="2673403"/>
            <a:ext cx="735558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300" baseline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US" sz="3200" dirty="0">
                <a:solidFill>
                  <a:srgbClr val="01328D"/>
                </a:solidFill>
                <a:effectLst/>
                <a:latin typeface="Calibri" panose="020F0502020204030204" pitchFamily="34" charset="0"/>
              </a:rPr>
              <a:t>&gt;&gt;  ACIX-II and CMIX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EA01C-3A80-4545-A947-E2F958F898B0}"/>
              </a:ext>
            </a:extLst>
          </p:cNvPr>
          <p:cNvSpPr/>
          <p:nvPr/>
        </p:nvSpPr>
        <p:spPr>
          <a:xfrm>
            <a:off x="9976039" y="1136538"/>
            <a:ext cx="1889703" cy="89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11DE6D-986B-A143-8378-201160658850}"/>
              </a:ext>
            </a:extLst>
          </p:cNvPr>
          <p:cNvGrpSpPr/>
          <p:nvPr/>
        </p:nvGrpSpPr>
        <p:grpSpPr>
          <a:xfrm>
            <a:off x="10213903" y="1060521"/>
            <a:ext cx="828527" cy="810000"/>
            <a:chOff x="10213903" y="1060521"/>
            <a:chExt cx="828527" cy="81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524CE4-9E56-AC41-B14D-693DC594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2430" y="1060521"/>
              <a:ext cx="810000" cy="810000"/>
            </a:xfrm>
            <a:prstGeom prst="ellipse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9012D1-0A3B-3A46-8AE5-40DCA054BBEC}"/>
                </a:ext>
              </a:extLst>
            </p:cNvPr>
            <p:cNvSpPr/>
            <p:nvPr/>
          </p:nvSpPr>
          <p:spPr>
            <a:xfrm>
              <a:off x="10213903" y="1252908"/>
              <a:ext cx="823312" cy="415498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 w="381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kern="0" dirty="0">
                  <a:latin typeface="Avenir Roman"/>
                  <a:cs typeface="Avenir Roman"/>
                </a:rPr>
                <a:t>ACIX-Land</a:t>
              </a:r>
              <a:endParaRPr lang="en-GB" sz="1050" b="1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AB4E61-F7FC-D84B-9808-4C621323F8A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18" y="1055657"/>
            <a:ext cx="810000" cy="810000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653C62-4C28-744B-BC72-87801307CC50}"/>
              </a:ext>
            </a:extLst>
          </p:cNvPr>
          <p:cNvSpPr/>
          <p:nvPr/>
        </p:nvSpPr>
        <p:spPr>
          <a:xfrm>
            <a:off x="9364993" y="1349412"/>
            <a:ext cx="819525" cy="253916"/>
          </a:xfrm>
          <a:prstGeom prst="rect">
            <a:avLst/>
          </a:prstGeom>
          <a:solidFill>
            <a:schemeClr val="bg1">
              <a:alpha val="51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kern="0" dirty="0">
                <a:latin typeface="Avenir Roman"/>
                <a:cs typeface="Avenir Roman"/>
              </a:rPr>
              <a:t>CMIX </a:t>
            </a:r>
            <a:endParaRPr lang="en-GB" sz="105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49EA9-E8DC-4240-A9D4-6B643C5BEC4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172" y="1063444"/>
            <a:ext cx="810000" cy="810000"/>
          </a:xfrm>
          <a:prstGeom prst="ellipse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AE0A00-484A-3549-A908-1FB964E7B137}"/>
              </a:ext>
            </a:extLst>
          </p:cNvPr>
          <p:cNvSpPr/>
          <p:nvPr/>
        </p:nvSpPr>
        <p:spPr>
          <a:xfrm>
            <a:off x="11074269" y="1252908"/>
            <a:ext cx="812100" cy="415498"/>
          </a:xfrm>
          <a:prstGeom prst="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kern="0" dirty="0">
                <a:latin typeface="Avenir Roman"/>
                <a:cs typeface="Avenir Roman"/>
              </a:rPr>
              <a:t>ACIX-Aqua</a:t>
            </a:r>
            <a:endParaRPr lang="en-GB" sz="105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0BCFFA-C6AF-D944-9F38-3E81F9C98B88}"/>
              </a:ext>
            </a:extLst>
          </p:cNvPr>
          <p:cNvSpPr/>
          <p:nvPr/>
        </p:nvSpPr>
        <p:spPr>
          <a:xfrm>
            <a:off x="1344167" y="3569269"/>
            <a:ext cx="4626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en-US" sz="3200" dirty="0">
                <a:solidFill>
                  <a:srgbClr val="01328D"/>
                </a:solidFill>
                <a:latin typeface="Calibri" panose="020F0502020204030204" pitchFamily="34" charset="0"/>
              </a:rPr>
              <a:t>Status &amp; Main Conclusions</a:t>
            </a:r>
          </a:p>
        </p:txBody>
      </p:sp>
    </p:spTree>
    <p:extLst>
      <p:ext uri="{BB962C8B-B14F-4D97-AF65-F5344CB8AC3E}">
        <p14:creationId xmlns:p14="http://schemas.microsoft.com/office/powerpoint/2010/main" val="2781274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3"/>
          <p:cNvSpPr txBox="1"/>
          <p:nvPr/>
        </p:nvSpPr>
        <p:spPr>
          <a:xfrm>
            <a:off x="577854" y="1549570"/>
            <a:ext cx="1085585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>
                <a:solidFill>
                  <a:srgbClr val="00338D"/>
                </a:solidFill>
              </a:defRPr>
            </a:pPr>
            <a:r>
              <a:rPr dirty="0"/>
              <a:t> </a:t>
            </a:r>
            <a:r>
              <a:rPr sz="4000" b="1" dirty="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HO</a:t>
            </a:r>
            <a:r>
              <a:rPr lang="en-US" sz="4000" b="1" i="1" dirty="0"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4000" b="1" dirty="0"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sz="2400" b="1" i="1" dirty="0">
                <a:latin typeface="Arial"/>
                <a:ea typeface="Arial"/>
                <a:cs typeface="Arial"/>
                <a:sym typeface="Arial"/>
              </a:rPr>
              <a:t>Potential Participants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 – Hyperspectral Data</a:t>
            </a:r>
            <a:endParaRPr sz="2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872640" y="6429049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79" name="Straight Connector 21"/>
          <p:cNvSpPr/>
          <p:nvPr/>
        </p:nvSpPr>
        <p:spPr>
          <a:xfrm>
            <a:off x="758294" y="2239186"/>
            <a:ext cx="1610210" cy="1"/>
          </a:xfrm>
          <a:prstGeom prst="line">
            <a:avLst/>
          </a:prstGeom>
          <a:ln w="698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E4758-C12F-E448-802F-B4617B532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2" y="1035032"/>
            <a:ext cx="1336249" cy="6192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BD0A2C-BCE4-604A-9705-A48B58AD3E0B}"/>
              </a:ext>
            </a:extLst>
          </p:cNvPr>
          <p:cNvSpPr txBox="1"/>
          <p:nvPr/>
        </p:nvSpPr>
        <p:spPr>
          <a:xfrm>
            <a:off x="9021668" y="991031"/>
            <a:ext cx="16288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 the support of: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7EA2234-BC87-A94F-A740-059947CC438D}"/>
              </a:ext>
            </a:extLst>
          </p:cNvPr>
          <p:cNvSpPr txBox="1">
            <a:spLocks/>
          </p:cNvSpPr>
          <p:nvPr/>
        </p:nvSpPr>
        <p:spPr>
          <a:xfrm>
            <a:off x="228669" y="513133"/>
            <a:ext cx="735558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300" baseline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US" sz="2800" dirty="0">
                <a:solidFill>
                  <a:srgbClr val="01328D"/>
                </a:solidFill>
                <a:effectLst/>
                <a:latin typeface="Calibri" panose="020F0502020204030204" pitchFamily="34" charset="0"/>
              </a:rPr>
              <a:t>ACIX-III and CMIX-II Proposal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A69BF-EC5E-8144-AB78-9FD3522A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52" y="2351911"/>
            <a:ext cx="9583223" cy="4291154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DA47AA11-FE16-2A4A-B639-B858DDA5FE15}"/>
              </a:ext>
            </a:extLst>
          </p:cNvPr>
          <p:cNvSpPr txBox="1"/>
          <p:nvPr/>
        </p:nvSpPr>
        <p:spPr>
          <a:xfrm>
            <a:off x="4865263" y="6576062"/>
            <a:ext cx="7376162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* </a:t>
            </a:r>
            <a:r>
              <a:rPr i="1" dirty="0"/>
              <a:t>Jennifer Adams, CHIME L2A Processor, Atmospheric Correction and Cloud Masking Algorithms Review</a:t>
            </a:r>
          </a:p>
        </p:txBody>
      </p:sp>
    </p:spTree>
    <p:extLst>
      <p:ext uri="{BB962C8B-B14F-4D97-AF65-F5344CB8AC3E}">
        <p14:creationId xmlns:p14="http://schemas.microsoft.com/office/powerpoint/2010/main" val="1094230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3"/>
          <p:cNvSpPr txBox="1"/>
          <p:nvPr/>
        </p:nvSpPr>
        <p:spPr>
          <a:xfrm>
            <a:off x="655614" y="1507859"/>
            <a:ext cx="5437531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1F497D"/>
                </a:solidFill>
              </a:defRPr>
            </a:pPr>
            <a:r>
              <a:t> </a:t>
            </a:r>
            <a:r>
              <a:rPr sz="4000" b="1"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OW</a:t>
            </a:r>
            <a:r>
              <a:rPr sz="4000" b="1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92" name="Straight Connector 10"/>
          <p:cNvSpPr/>
          <p:nvPr/>
        </p:nvSpPr>
        <p:spPr>
          <a:xfrm>
            <a:off x="780934" y="2229211"/>
            <a:ext cx="1610210" cy="1"/>
          </a:xfrm>
          <a:prstGeom prst="line">
            <a:avLst/>
          </a:prstGeom>
          <a:ln w="698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7B97F05-2BB0-544E-B427-FFE6861C3655}"/>
              </a:ext>
            </a:extLst>
          </p:cNvPr>
          <p:cNvSpPr txBox="1">
            <a:spLocks/>
          </p:cNvSpPr>
          <p:nvPr/>
        </p:nvSpPr>
        <p:spPr>
          <a:xfrm>
            <a:off x="228669" y="513133"/>
            <a:ext cx="735558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300" baseline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US" sz="2800" dirty="0">
                <a:solidFill>
                  <a:srgbClr val="01328D"/>
                </a:solidFill>
                <a:effectLst/>
                <a:latin typeface="Calibri" panose="020F0502020204030204" pitchFamily="34" charset="0"/>
              </a:rPr>
              <a:t>ACIX-III and CMIX-II Proposal</a:t>
            </a:r>
          </a:p>
        </p:txBody>
      </p:sp>
      <p:pic>
        <p:nvPicPr>
          <p:cNvPr id="13" name="Picture 2" descr="Picture 2">
            <a:extLst>
              <a:ext uri="{FF2B5EF4-FFF2-40B4-BE49-F238E27FC236}">
                <a16:creationId xmlns:a16="http://schemas.microsoft.com/office/drawing/2014/main" id="{94D41150-4D22-9A4E-9885-3F5AD6A24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394" y="1679384"/>
            <a:ext cx="4995531" cy="5082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30666A-4A3D-654A-AAA9-5837FD9FD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2" y="1035032"/>
            <a:ext cx="1336249" cy="6192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A5A5B9-4235-434B-A9BA-827AA6E4C04A}"/>
              </a:ext>
            </a:extLst>
          </p:cNvPr>
          <p:cNvSpPr txBox="1"/>
          <p:nvPr/>
        </p:nvSpPr>
        <p:spPr>
          <a:xfrm>
            <a:off x="9021668" y="991031"/>
            <a:ext cx="16288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 the support of:</a:t>
            </a:r>
          </a:p>
        </p:txBody>
      </p:sp>
    </p:spTree>
    <p:extLst>
      <p:ext uri="{BB962C8B-B14F-4D97-AF65-F5344CB8AC3E}">
        <p14:creationId xmlns:p14="http://schemas.microsoft.com/office/powerpoint/2010/main" val="91878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3"/>
          <p:cNvSpPr txBox="1"/>
          <p:nvPr/>
        </p:nvSpPr>
        <p:spPr>
          <a:xfrm>
            <a:off x="655614" y="1507859"/>
            <a:ext cx="5437531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1F497D"/>
                </a:solidFill>
              </a:defRPr>
            </a:pPr>
            <a:r>
              <a:t> </a:t>
            </a:r>
            <a:r>
              <a:rPr sz="4000" b="1"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OW</a:t>
            </a:r>
            <a:r>
              <a:rPr sz="4000" b="1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92" name="Straight Connector 10"/>
          <p:cNvSpPr/>
          <p:nvPr/>
        </p:nvSpPr>
        <p:spPr>
          <a:xfrm>
            <a:off x="780934" y="2229211"/>
            <a:ext cx="1610210" cy="1"/>
          </a:xfrm>
          <a:prstGeom prst="line">
            <a:avLst/>
          </a:prstGeom>
          <a:ln w="698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872640" y="6429049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94" name="TextBox 8"/>
          <p:cNvSpPr txBox="1"/>
          <p:nvPr/>
        </p:nvSpPr>
        <p:spPr>
          <a:xfrm>
            <a:off x="826654" y="2610686"/>
            <a:ext cx="9171739" cy="51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00059">
              <a:lnSpc>
                <a:spcPct val="150000"/>
              </a:lnSpc>
              <a:spcBef>
                <a:spcPts val="600"/>
              </a:spcBef>
              <a:defRPr sz="2000" spc="19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b="1" dirty="0"/>
              <a:t>Definition of the inter-comparison protocol: </a:t>
            </a:r>
          </a:p>
        </p:txBody>
      </p:sp>
      <p:sp>
        <p:nvSpPr>
          <p:cNvPr id="195" name="TextBox 9"/>
          <p:cNvSpPr txBox="1"/>
          <p:nvPr/>
        </p:nvSpPr>
        <p:spPr>
          <a:xfrm>
            <a:off x="826654" y="4013880"/>
            <a:ext cx="9733599" cy="51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00059">
              <a:lnSpc>
                <a:spcPct val="150000"/>
              </a:lnSpc>
              <a:spcBef>
                <a:spcPts val="600"/>
              </a:spcBef>
              <a:defRPr sz="2000" spc="19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b="1" dirty="0"/>
              <a:t>Application of the AC processors: </a:t>
            </a:r>
          </a:p>
        </p:txBody>
      </p:sp>
      <p:sp>
        <p:nvSpPr>
          <p:cNvPr id="196" name="Rectangle 1"/>
          <p:cNvSpPr txBox="1"/>
          <p:nvPr/>
        </p:nvSpPr>
        <p:spPr>
          <a:xfrm>
            <a:off x="1107756" y="3090713"/>
            <a:ext cx="97336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00059">
              <a:defRPr sz="1600" spc="2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dirty="0"/>
              <a:t>AC</a:t>
            </a:r>
            <a:r>
              <a:rPr lang="en-US" dirty="0"/>
              <a:t> and CM</a:t>
            </a:r>
            <a:r>
              <a:rPr dirty="0"/>
              <a:t> developer teams will be invited to provide their feedback on the suggested protocol for the </a:t>
            </a:r>
            <a:r>
              <a:rPr lang="en-US" dirty="0"/>
              <a:t>AC and CM</a:t>
            </a:r>
            <a:r>
              <a:rPr dirty="0"/>
              <a:t> processors inter-comparison</a:t>
            </a:r>
            <a:r>
              <a:rPr lang="en-US" dirty="0"/>
              <a:t> respectively</a:t>
            </a:r>
            <a:r>
              <a:rPr dirty="0"/>
              <a:t>. All the proposals </a:t>
            </a:r>
            <a:r>
              <a:rPr lang="en-US" dirty="0"/>
              <a:t>will be</a:t>
            </a:r>
            <a:r>
              <a:rPr dirty="0"/>
              <a:t> discussed at the 1st workshop and the final inter-comparison procedure will be agreed by all participants. </a:t>
            </a:r>
          </a:p>
        </p:txBody>
      </p:sp>
      <p:sp>
        <p:nvSpPr>
          <p:cNvPr id="197" name="Rectangle 2"/>
          <p:cNvSpPr txBox="1"/>
          <p:nvPr/>
        </p:nvSpPr>
        <p:spPr>
          <a:xfrm>
            <a:off x="1107756" y="4490472"/>
            <a:ext cx="973359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00059">
              <a:defRPr sz="1600" spc="2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dirty="0"/>
              <a:t>Participants will apply their AC</a:t>
            </a:r>
            <a:r>
              <a:rPr lang="en-US" dirty="0"/>
              <a:t> and CM</a:t>
            </a:r>
            <a:r>
              <a:rPr dirty="0"/>
              <a:t> schemes </a:t>
            </a:r>
            <a:r>
              <a:rPr lang="en-US" dirty="0"/>
              <a:t>respectively </a:t>
            </a:r>
            <a:r>
              <a:rPr dirty="0"/>
              <a:t>for a set of test sites keeping the processing parameters constant. The results will be submitted for analysis to ACIX</a:t>
            </a:r>
            <a:r>
              <a:rPr lang="en-US" dirty="0"/>
              <a:t>/CMIX</a:t>
            </a:r>
            <a:r>
              <a:rPr dirty="0"/>
              <a:t> coordinators. </a:t>
            </a:r>
          </a:p>
        </p:txBody>
      </p:sp>
      <p:sp>
        <p:nvSpPr>
          <p:cNvPr id="198" name="TextBox 13"/>
          <p:cNvSpPr txBox="1"/>
          <p:nvPr/>
        </p:nvSpPr>
        <p:spPr>
          <a:xfrm>
            <a:off x="852304" y="5169112"/>
            <a:ext cx="9733599" cy="51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00059">
              <a:lnSpc>
                <a:spcPct val="150000"/>
              </a:lnSpc>
              <a:spcBef>
                <a:spcPts val="600"/>
              </a:spcBef>
              <a:defRPr sz="2000" spc="19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b="1" dirty="0"/>
              <a:t>Analysis of the results: </a:t>
            </a:r>
          </a:p>
        </p:txBody>
      </p:sp>
      <p:sp>
        <p:nvSpPr>
          <p:cNvPr id="199" name="Rectangle 3"/>
          <p:cNvSpPr txBox="1"/>
          <p:nvPr/>
        </p:nvSpPr>
        <p:spPr>
          <a:xfrm>
            <a:off x="1107758" y="5644011"/>
            <a:ext cx="1010793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800059">
              <a:defRPr sz="1600" spc="2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dirty="0"/>
              <a:t>ACIX</a:t>
            </a:r>
            <a:r>
              <a:rPr lang="en-US" dirty="0"/>
              <a:t>/CMIX</a:t>
            </a:r>
            <a:r>
              <a:rPr dirty="0"/>
              <a:t> coordinators will process the results submitted and assess the inter-comparison outputs based on the agreed metrics. All the results will be presented and discussed during the 2nd ACIX </a:t>
            </a:r>
            <a:r>
              <a:rPr lang="en-US" dirty="0"/>
              <a:t>and CMIX </a:t>
            </a:r>
            <a:r>
              <a:rPr dirty="0"/>
              <a:t>workshop</a:t>
            </a:r>
            <a:r>
              <a:rPr lang="en-US" dirty="0"/>
              <a:t>s</a:t>
            </a:r>
            <a:r>
              <a:rPr dirty="0"/>
              <a:t> </a:t>
            </a:r>
            <a:r>
              <a:rPr lang="en-US" dirty="0"/>
              <a:t>respectively</a:t>
            </a:r>
            <a:r>
              <a:rPr dirty="0"/>
              <a:t> 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7B97F05-2BB0-544E-B427-FFE6861C3655}"/>
              </a:ext>
            </a:extLst>
          </p:cNvPr>
          <p:cNvSpPr txBox="1">
            <a:spLocks/>
          </p:cNvSpPr>
          <p:nvPr/>
        </p:nvSpPr>
        <p:spPr>
          <a:xfrm>
            <a:off x="228669" y="513133"/>
            <a:ext cx="735558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300" baseline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US" sz="2800" dirty="0">
                <a:solidFill>
                  <a:srgbClr val="01328D"/>
                </a:solidFill>
                <a:effectLst/>
                <a:latin typeface="Calibri" panose="020F0502020204030204" pitchFamily="34" charset="0"/>
              </a:rPr>
              <a:t>ACIX-III Proposal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419A48-8EDF-C74A-8A8A-CCA8CBADA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2" y="1035032"/>
            <a:ext cx="1336249" cy="6192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10828D-B86B-8541-8500-4C703301225B}"/>
              </a:ext>
            </a:extLst>
          </p:cNvPr>
          <p:cNvSpPr txBox="1"/>
          <p:nvPr/>
        </p:nvSpPr>
        <p:spPr>
          <a:xfrm>
            <a:off x="9021668" y="991031"/>
            <a:ext cx="16288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 the support of:</a:t>
            </a:r>
          </a:p>
        </p:txBody>
      </p:sp>
    </p:spTree>
    <p:extLst>
      <p:ext uri="{BB962C8B-B14F-4D97-AF65-F5344CB8AC3E}">
        <p14:creationId xmlns:p14="http://schemas.microsoft.com/office/powerpoint/2010/main" val="10198558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872640" y="6429049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94" name="TextBox 8"/>
          <p:cNvSpPr txBox="1"/>
          <p:nvPr/>
        </p:nvSpPr>
        <p:spPr>
          <a:xfrm>
            <a:off x="826654" y="2330105"/>
            <a:ext cx="9171739" cy="51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800059">
              <a:lnSpc>
                <a:spcPct val="150000"/>
              </a:lnSpc>
              <a:spcBef>
                <a:spcPts val="600"/>
              </a:spcBef>
              <a:defRPr sz="2000" spc="19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Definition of the inter-comparison protocol: </a:t>
            </a:r>
          </a:p>
        </p:txBody>
      </p:sp>
      <p:sp>
        <p:nvSpPr>
          <p:cNvPr id="195" name="TextBox 9"/>
          <p:cNvSpPr txBox="1"/>
          <p:nvPr/>
        </p:nvSpPr>
        <p:spPr>
          <a:xfrm>
            <a:off x="826654" y="4813003"/>
            <a:ext cx="9733599" cy="51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spAutoFit/>
          </a:bodyPr>
          <a:lstStyle>
            <a:lvl1pPr defTabSz="800059">
              <a:lnSpc>
                <a:spcPct val="150000"/>
              </a:lnSpc>
              <a:spcBef>
                <a:spcPts val="600"/>
              </a:spcBef>
              <a:defRPr sz="2000" spc="19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b="1">
                <a:solidFill>
                  <a:schemeClr val="bg2">
                    <a:lumMod val="60000"/>
                    <a:lumOff val="40000"/>
                  </a:schemeClr>
                </a:solidFill>
              </a:rPr>
              <a:t>Application of the AC </a:t>
            </a:r>
            <a:r>
              <a:rPr lang="de-DE" b="1">
                <a:solidFill>
                  <a:schemeClr val="bg2">
                    <a:lumMod val="60000"/>
                    <a:lumOff val="40000"/>
                  </a:schemeClr>
                </a:solidFill>
              </a:rPr>
              <a:t>and Cloud Masking processors</a:t>
            </a:r>
            <a:r>
              <a:rPr b="1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r>
              <a:rPr lang="de-DE" b="1">
                <a:solidFill>
                  <a:schemeClr val="bg2">
                    <a:lumMod val="60000"/>
                    <a:lumOff val="40000"/>
                  </a:schemeClr>
                </a:solidFill>
              </a:rPr>
              <a:t> </a:t>
            </a:r>
            <a:endParaRPr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6" name="Rectangle 1"/>
          <p:cNvSpPr txBox="1"/>
          <p:nvPr/>
        </p:nvSpPr>
        <p:spPr>
          <a:xfrm>
            <a:off x="1107755" y="2734554"/>
            <a:ext cx="97336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800059">
              <a:defRPr sz="1600" spc="2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and CM</a:t>
            </a:r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developer teams will be invited to provide their feedback on the suggested protocol for the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 and CM</a:t>
            </a:r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 processors inter-comparison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respectively</a:t>
            </a:r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All the proposals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will be</a:t>
            </a:r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discussed at the 1st workshop and the final inter-comparison procedure will be agreed by all participants. </a:t>
            </a:r>
          </a:p>
        </p:txBody>
      </p:sp>
      <p:sp>
        <p:nvSpPr>
          <p:cNvPr id="197" name="Rectangle 2"/>
          <p:cNvSpPr txBox="1"/>
          <p:nvPr/>
        </p:nvSpPr>
        <p:spPr>
          <a:xfrm>
            <a:off x="1107755" y="5231199"/>
            <a:ext cx="973359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800059">
              <a:defRPr sz="1600" spc="2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Participants will apply their AC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and CM</a:t>
            </a:r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 schemes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respectively </a:t>
            </a:r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for a set of test sites keeping the processing parameters constant. The results will be submitted for analysis to ACIX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/CMIX</a:t>
            </a:r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coordinators. </a:t>
            </a:r>
          </a:p>
        </p:txBody>
      </p:sp>
      <p:sp>
        <p:nvSpPr>
          <p:cNvPr id="198" name="TextBox 13"/>
          <p:cNvSpPr txBox="1"/>
          <p:nvPr/>
        </p:nvSpPr>
        <p:spPr>
          <a:xfrm>
            <a:off x="852304" y="5645704"/>
            <a:ext cx="9733599" cy="51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800059">
              <a:lnSpc>
                <a:spcPct val="150000"/>
              </a:lnSpc>
              <a:spcBef>
                <a:spcPts val="600"/>
              </a:spcBef>
              <a:defRPr sz="2000" spc="19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b="1">
                <a:solidFill>
                  <a:schemeClr val="bg2">
                    <a:lumMod val="60000"/>
                    <a:lumOff val="40000"/>
                  </a:schemeClr>
                </a:solidFill>
              </a:rPr>
              <a:t>Analysis of the results: </a:t>
            </a:r>
          </a:p>
        </p:txBody>
      </p:sp>
      <p:sp>
        <p:nvSpPr>
          <p:cNvPr id="199" name="Rectangle 3"/>
          <p:cNvSpPr txBox="1"/>
          <p:nvPr/>
        </p:nvSpPr>
        <p:spPr>
          <a:xfrm>
            <a:off x="1107758" y="6061566"/>
            <a:ext cx="1023193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800059">
              <a:defRPr sz="1600" spc="2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ACIX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/CMIX</a:t>
            </a:r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coordinators will process the results submitted and assess the inter-comparison outputs based on the agreed metrics. All the results will be presented and discussed during the 2nd ACIX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and CMIX </a:t>
            </a:r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workshop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respectively</a:t>
            </a:r>
            <a: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7B97F05-2BB0-544E-B427-FFE6861C3655}"/>
              </a:ext>
            </a:extLst>
          </p:cNvPr>
          <p:cNvSpPr txBox="1">
            <a:spLocks/>
          </p:cNvSpPr>
          <p:nvPr/>
        </p:nvSpPr>
        <p:spPr>
          <a:xfrm>
            <a:off x="228669" y="513133"/>
            <a:ext cx="735558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300" baseline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US" sz="2800" dirty="0">
                <a:solidFill>
                  <a:srgbClr val="01328D"/>
                </a:solidFill>
                <a:effectLst/>
                <a:latin typeface="Calibri" panose="020F0502020204030204" pitchFamily="34" charset="0"/>
              </a:rPr>
              <a:t>CMIX-II Proposal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419A48-8EDF-C74A-8A8A-CCA8CBADA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2" y="1035032"/>
            <a:ext cx="1336249" cy="6192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10828D-B86B-8541-8500-4C703301225B}"/>
              </a:ext>
            </a:extLst>
          </p:cNvPr>
          <p:cNvSpPr txBox="1"/>
          <p:nvPr/>
        </p:nvSpPr>
        <p:spPr>
          <a:xfrm>
            <a:off x="9021668" y="991031"/>
            <a:ext cx="16288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 the support of: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00A56F20-D75E-4297-8748-89EF5F36ABFF}"/>
              </a:ext>
            </a:extLst>
          </p:cNvPr>
          <p:cNvSpPr txBox="1"/>
          <p:nvPr/>
        </p:nvSpPr>
        <p:spPr>
          <a:xfrm>
            <a:off x="780934" y="3417046"/>
            <a:ext cx="9171739" cy="51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800059">
              <a:lnSpc>
                <a:spcPct val="150000"/>
              </a:lnSpc>
              <a:spcBef>
                <a:spcPts val="600"/>
              </a:spcBef>
              <a:defRPr sz="2000" spc="19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b="1" dirty="0"/>
              <a:t>Definition of the </a:t>
            </a:r>
            <a:r>
              <a:rPr lang="de-DE" b="1" dirty="0" err="1"/>
              <a:t>validation</a:t>
            </a:r>
            <a:r>
              <a:rPr lang="de-DE" b="1" dirty="0"/>
              <a:t>/</a:t>
            </a:r>
            <a:r>
              <a:rPr lang="de-DE" b="1" dirty="0" err="1"/>
              <a:t>test</a:t>
            </a:r>
            <a:r>
              <a:rPr lang="de-DE" b="1" dirty="0"/>
              <a:t> </a:t>
            </a:r>
            <a:r>
              <a:rPr lang="de-DE" b="1" dirty="0" err="1"/>
              <a:t>datasets</a:t>
            </a:r>
            <a:r>
              <a:rPr b="1" dirty="0"/>
              <a:t>: 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2914B4D5-CA2B-40F5-9554-F5B20FADFCC2}"/>
              </a:ext>
            </a:extLst>
          </p:cNvPr>
          <p:cNvSpPr txBox="1"/>
          <p:nvPr/>
        </p:nvSpPr>
        <p:spPr>
          <a:xfrm>
            <a:off x="1107755" y="3831019"/>
            <a:ext cx="97336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800059">
              <a:defRPr sz="1600" spc="2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n-US" dirty="0"/>
              <a:t>CM</a:t>
            </a:r>
            <a:r>
              <a:rPr dirty="0"/>
              <a:t> developer teams will be invited 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on </a:t>
            </a:r>
            <a:r>
              <a:rPr lang="de-DE" dirty="0" err="1"/>
              <a:t>proposed</a:t>
            </a:r>
            <a:r>
              <a:rPr lang="de-DE" dirty="0"/>
              <a:t> </a:t>
            </a:r>
            <a:r>
              <a:rPr lang="de-DE" dirty="0" err="1"/>
              <a:t>validation</a:t>
            </a:r>
            <a:r>
              <a:rPr lang="de-DE" dirty="0"/>
              <a:t>/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(s)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definitions</a:t>
            </a:r>
            <a:r>
              <a:rPr lang="de-DE" dirty="0"/>
              <a:t>.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collective</a:t>
            </a:r>
            <a:r>
              <a:rPr lang="de-DE" dirty="0"/>
              <a:t> </a:t>
            </a:r>
            <a:r>
              <a:rPr lang="de-DE" dirty="0" err="1"/>
              <a:t>decisions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validation</a:t>
            </a:r>
            <a:r>
              <a:rPr lang="de-DE" dirty="0"/>
              <a:t>/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(s)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. </a:t>
            </a:r>
            <a:endParaRPr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F0D58DA-0EEC-4F7D-BC07-44E8921FEC23}"/>
              </a:ext>
            </a:extLst>
          </p:cNvPr>
          <p:cNvSpPr txBox="1"/>
          <p:nvPr/>
        </p:nvSpPr>
        <p:spPr>
          <a:xfrm>
            <a:off x="826654" y="4255081"/>
            <a:ext cx="9171739" cy="51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800059">
              <a:lnSpc>
                <a:spcPct val="150000"/>
              </a:lnSpc>
              <a:spcBef>
                <a:spcPts val="600"/>
              </a:spcBef>
              <a:defRPr sz="2000" spc="19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de-DE" b="1" dirty="0" err="1"/>
              <a:t>Creation</a:t>
            </a:r>
            <a:r>
              <a:rPr b="1" dirty="0"/>
              <a:t> of the </a:t>
            </a:r>
            <a:r>
              <a:rPr lang="de-DE" b="1" dirty="0" err="1"/>
              <a:t>test</a:t>
            </a:r>
            <a:r>
              <a:rPr lang="de-DE" b="1" dirty="0"/>
              <a:t>/</a:t>
            </a:r>
            <a:r>
              <a:rPr lang="de-DE" b="1" dirty="0" err="1"/>
              <a:t>validation</a:t>
            </a:r>
            <a:r>
              <a:rPr lang="de-DE" b="1" dirty="0"/>
              <a:t> </a:t>
            </a:r>
            <a:r>
              <a:rPr lang="de-DE" b="1" dirty="0" err="1"/>
              <a:t>datasets</a:t>
            </a:r>
            <a:r>
              <a:rPr b="1" dirty="0"/>
              <a:t>: 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9FF4EA28-FE99-4E3A-B396-65957F62AA75}"/>
              </a:ext>
            </a:extLst>
          </p:cNvPr>
          <p:cNvSpPr txBox="1"/>
          <p:nvPr/>
        </p:nvSpPr>
        <p:spPr>
          <a:xfrm>
            <a:off x="1107755" y="4661341"/>
            <a:ext cx="9733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800059">
              <a:defRPr sz="1600" spc="2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lang="en-US" dirty="0"/>
              <a:t>Based on the decided definitions, validation/test dataset(s) will be created.</a:t>
            </a:r>
            <a:endParaRPr dirty="0"/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813F160-6AA2-4449-AA98-6D9C48DFFA36}"/>
              </a:ext>
            </a:extLst>
          </p:cNvPr>
          <p:cNvSpPr txBox="1"/>
          <p:nvPr/>
        </p:nvSpPr>
        <p:spPr>
          <a:xfrm>
            <a:off x="655614" y="1507859"/>
            <a:ext cx="5437531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1F497D"/>
                </a:solidFill>
              </a:defRPr>
            </a:pPr>
            <a:r>
              <a:t> </a:t>
            </a:r>
            <a:r>
              <a:rPr sz="4000" b="1"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OW</a:t>
            </a:r>
            <a:r>
              <a:rPr sz="4000" b="1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23" name="Straight Connector 10">
            <a:extLst>
              <a:ext uri="{FF2B5EF4-FFF2-40B4-BE49-F238E27FC236}">
                <a16:creationId xmlns:a16="http://schemas.microsoft.com/office/drawing/2014/main" id="{401AD5F6-055F-6D46-BD08-C57113B31372}"/>
              </a:ext>
            </a:extLst>
          </p:cNvPr>
          <p:cNvSpPr/>
          <p:nvPr/>
        </p:nvSpPr>
        <p:spPr>
          <a:xfrm>
            <a:off x="780934" y="2229211"/>
            <a:ext cx="1610210" cy="1"/>
          </a:xfrm>
          <a:prstGeom prst="line">
            <a:avLst/>
          </a:prstGeom>
          <a:ln w="698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15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3"/>
          <p:cNvSpPr txBox="1"/>
          <p:nvPr/>
        </p:nvSpPr>
        <p:spPr>
          <a:xfrm>
            <a:off x="655614" y="1593593"/>
            <a:ext cx="543753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1F497D"/>
                </a:solidFill>
              </a:defRPr>
            </a:pPr>
            <a:r>
              <a:rPr dirty="0"/>
              <a:t> 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HEN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*</a:t>
            </a:r>
            <a:r>
              <a:rPr sz="4000" b="1" dirty="0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215" name="Straight Connector 11"/>
          <p:cNvSpPr/>
          <p:nvPr/>
        </p:nvSpPr>
        <p:spPr>
          <a:xfrm flipV="1">
            <a:off x="814026" y="4464177"/>
            <a:ext cx="5211127" cy="16860"/>
          </a:xfrm>
          <a:prstGeom prst="line">
            <a:avLst/>
          </a:prstGeom>
          <a:ln w="57150">
            <a:solidFill>
              <a:srgbClr val="D9969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6" name="Straight Connector 13"/>
          <p:cNvSpPr/>
          <p:nvPr/>
        </p:nvSpPr>
        <p:spPr>
          <a:xfrm>
            <a:off x="5927823" y="4465890"/>
            <a:ext cx="3469817" cy="1"/>
          </a:xfrm>
          <a:prstGeom prst="line">
            <a:avLst/>
          </a:prstGeom>
          <a:ln w="57150">
            <a:solidFill>
              <a:srgbClr val="287038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7" name="TextBox 14"/>
          <p:cNvSpPr txBox="1"/>
          <p:nvPr/>
        </p:nvSpPr>
        <p:spPr>
          <a:xfrm>
            <a:off x="1912683" y="2725806"/>
            <a:ext cx="1316737" cy="615316"/>
          </a:xfrm>
          <a:prstGeom prst="rect">
            <a:avLst/>
          </a:prstGeom>
          <a:ln w="28575">
            <a:solidFill>
              <a:srgbClr val="953735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331">
              <a:defRPr sz="18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Start </a:t>
            </a:r>
          </a:p>
          <a:p>
            <a:pPr algn="ctr" defTabSz="914331">
              <a:defRPr sz="10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1</a:t>
            </a:r>
            <a:r>
              <a:rPr baseline="30000"/>
              <a:t>st</a:t>
            </a:r>
            <a:r>
              <a:t> workshop</a:t>
            </a:r>
          </a:p>
        </p:txBody>
      </p:sp>
      <p:sp>
        <p:nvSpPr>
          <p:cNvPr id="255" name="Straight Connector 15"/>
          <p:cNvSpPr/>
          <p:nvPr/>
        </p:nvSpPr>
        <p:spPr>
          <a:xfrm>
            <a:off x="2559597" y="3355250"/>
            <a:ext cx="8093" cy="774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rgbClr val="95373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grpSp>
        <p:nvGrpSpPr>
          <p:cNvPr id="221" name="Rectangle 16"/>
          <p:cNvGrpSpPr/>
          <p:nvPr/>
        </p:nvGrpSpPr>
        <p:grpSpPr>
          <a:xfrm>
            <a:off x="2148086" y="4129890"/>
            <a:ext cx="816001" cy="672001"/>
            <a:chOff x="0" y="0"/>
            <a:chExt cx="815999" cy="672000"/>
          </a:xfrm>
        </p:grpSpPr>
        <p:sp>
          <p:nvSpPr>
            <p:cNvPr id="219" name="Rectangle"/>
            <p:cNvSpPr/>
            <p:nvPr/>
          </p:nvSpPr>
          <p:spPr>
            <a:xfrm>
              <a:off x="0" y="-1"/>
              <a:ext cx="816000" cy="672002"/>
            </a:xfrm>
            <a:prstGeom prst="rect">
              <a:avLst/>
            </a:prstGeom>
            <a:solidFill>
              <a:srgbClr val="632523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31"/>
              <a:endParaRPr/>
            </a:p>
          </p:txBody>
        </p:sp>
        <p:sp>
          <p:nvSpPr>
            <p:cNvPr id="220" name="Autumn…"/>
            <p:cNvSpPr txBox="1"/>
            <p:nvPr/>
          </p:nvSpPr>
          <p:spPr>
            <a:xfrm>
              <a:off x="45719" y="87080"/>
              <a:ext cx="724562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914331">
                <a:defRPr sz="12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Autumn</a:t>
              </a:r>
            </a:p>
            <a:p>
              <a:pPr algn="ctr" defTabSz="914331">
                <a:defRPr sz="12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2021</a:t>
              </a:r>
            </a:p>
          </p:txBody>
        </p:sp>
      </p:grpSp>
      <p:grpSp>
        <p:nvGrpSpPr>
          <p:cNvPr id="224" name="Rectangle 17"/>
          <p:cNvGrpSpPr/>
          <p:nvPr/>
        </p:nvGrpSpPr>
        <p:grpSpPr>
          <a:xfrm>
            <a:off x="6535331" y="4129890"/>
            <a:ext cx="816001" cy="672001"/>
            <a:chOff x="0" y="0"/>
            <a:chExt cx="815999" cy="672000"/>
          </a:xfrm>
        </p:grpSpPr>
        <p:sp>
          <p:nvSpPr>
            <p:cNvPr id="222" name="Rectangle"/>
            <p:cNvSpPr/>
            <p:nvPr/>
          </p:nvSpPr>
          <p:spPr>
            <a:xfrm>
              <a:off x="0" y="-1"/>
              <a:ext cx="816000" cy="672002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31"/>
              <a:endParaRPr/>
            </a:p>
          </p:txBody>
        </p:sp>
        <p:sp>
          <p:nvSpPr>
            <p:cNvPr id="223" name="?"/>
            <p:cNvSpPr txBox="1"/>
            <p:nvPr/>
          </p:nvSpPr>
          <p:spPr>
            <a:xfrm>
              <a:off x="45719" y="150580"/>
              <a:ext cx="72456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914331">
                <a:defRPr sz="16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225" name="TextBox 18"/>
          <p:cNvSpPr txBox="1"/>
          <p:nvPr/>
        </p:nvSpPr>
        <p:spPr>
          <a:xfrm>
            <a:off x="4493823" y="2798654"/>
            <a:ext cx="2052000" cy="755016"/>
          </a:xfrm>
          <a:prstGeom prst="rect">
            <a:avLst/>
          </a:prstGeom>
          <a:ln w="28575">
            <a:solidFill>
              <a:schemeClr val="accent2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331">
              <a:defRPr sz="18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Results Submission</a:t>
            </a:r>
          </a:p>
        </p:txBody>
      </p:sp>
      <p:sp>
        <p:nvSpPr>
          <p:cNvPr id="256" name="Straight Connector 19"/>
          <p:cNvSpPr/>
          <p:nvPr/>
        </p:nvSpPr>
        <p:spPr>
          <a:xfrm>
            <a:off x="5519822" y="3567797"/>
            <a:ext cx="1" cy="562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chemeClr val="accent2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grpSp>
        <p:nvGrpSpPr>
          <p:cNvPr id="229" name="Rectangle 20"/>
          <p:cNvGrpSpPr/>
          <p:nvPr/>
        </p:nvGrpSpPr>
        <p:grpSpPr>
          <a:xfrm>
            <a:off x="5111822" y="4129890"/>
            <a:ext cx="816001" cy="672001"/>
            <a:chOff x="0" y="0"/>
            <a:chExt cx="815999" cy="672000"/>
          </a:xfrm>
        </p:grpSpPr>
        <p:sp>
          <p:nvSpPr>
            <p:cNvPr id="227" name="Rectangle"/>
            <p:cNvSpPr/>
            <p:nvPr/>
          </p:nvSpPr>
          <p:spPr>
            <a:xfrm>
              <a:off x="0" y="-1"/>
              <a:ext cx="816000" cy="672002"/>
            </a:xfrm>
            <a:prstGeom prst="rect">
              <a:avLst/>
            </a:prstGeom>
            <a:solidFill>
              <a:srgbClr val="953735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31"/>
              <a:endParaRPr/>
            </a:p>
          </p:txBody>
        </p:sp>
        <p:sp>
          <p:nvSpPr>
            <p:cNvPr id="228" name="?"/>
            <p:cNvSpPr txBox="1"/>
            <p:nvPr/>
          </p:nvSpPr>
          <p:spPr>
            <a:xfrm>
              <a:off x="45719" y="150580"/>
              <a:ext cx="72456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914331">
                <a:defRPr sz="16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r>
                <a:t>?</a:t>
              </a:r>
            </a:p>
          </p:txBody>
        </p:sp>
      </p:grpSp>
      <p:grpSp>
        <p:nvGrpSpPr>
          <p:cNvPr id="232" name="Rectangle 21"/>
          <p:cNvGrpSpPr/>
          <p:nvPr/>
        </p:nvGrpSpPr>
        <p:grpSpPr>
          <a:xfrm>
            <a:off x="8055995" y="4155421"/>
            <a:ext cx="816001" cy="672001"/>
            <a:chOff x="0" y="0"/>
            <a:chExt cx="815999" cy="672000"/>
          </a:xfrm>
        </p:grpSpPr>
        <p:sp>
          <p:nvSpPr>
            <p:cNvPr id="230" name="Rectangle"/>
            <p:cNvSpPr/>
            <p:nvPr/>
          </p:nvSpPr>
          <p:spPr>
            <a:xfrm>
              <a:off x="0" y="-1"/>
              <a:ext cx="816000" cy="672002"/>
            </a:xfrm>
            <a:prstGeom prst="rect">
              <a:avLst/>
            </a:prstGeom>
            <a:solidFill>
              <a:srgbClr val="77933C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31"/>
              <a:endParaRPr/>
            </a:p>
          </p:txBody>
        </p:sp>
        <p:sp>
          <p:nvSpPr>
            <p:cNvPr id="231" name="?"/>
            <p:cNvSpPr txBox="1"/>
            <p:nvPr/>
          </p:nvSpPr>
          <p:spPr>
            <a:xfrm>
              <a:off x="45719" y="150580"/>
              <a:ext cx="72456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914331">
                <a:defRPr sz="16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257" name="Straight Connector 22"/>
          <p:cNvSpPr/>
          <p:nvPr/>
        </p:nvSpPr>
        <p:spPr>
          <a:xfrm>
            <a:off x="8463995" y="2835542"/>
            <a:ext cx="2" cy="1319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chemeClr val="accent3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34" name="TextBox 23"/>
          <p:cNvSpPr txBox="1"/>
          <p:nvPr/>
        </p:nvSpPr>
        <p:spPr>
          <a:xfrm>
            <a:off x="5845331" y="5425007"/>
            <a:ext cx="2196001" cy="1072516"/>
          </a:xfrm>
          <a:prstGeom prst="rect">
            <a:avLst/>
          </a:prstGeom>
          <a:ln w="28575">
            <a:solidFill>
              <a:srgbClr val="4F6228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331">
              <a:defRPr sz="18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Inter-comparison Results </a:t>
            </a:r>
          </a:p>
          <a:p>
            <a:pPr algn="ctr" defTabSz="914331">
              <a:defRPr sz="18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Presentation</a:t>
            </a:r>
          </a:p>
        </p:txBody>
      </p:sp>
      <p:sp>
        <p:nvSpPr>
          <p:cNvPr id="258" name="Straight Connector 24"/>
          <p:cNvSpPr/>
          <p:nvPr/>
        </p:nvSpPr>
        <p:spPr>
          <a:xfrm>
            <a:off x="6943331" y="4801800"/>
            <a:ext cx="1" cy="608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rgbClr val="4F6228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36" name="TextBox 25"/>
          <p:cNvSpPr txBox="1"/>
          <p:nvPr/>
        </p:nvSpPr>
        <p:spPr>
          <a:xfrm>
            <a:off x="7437996" y="2206098"/>
            <a:ext cx="2052001" cy="615316"/>
          </a:xfrm>
          <a:prstGeom prst="rect">
            <a:avLst/>
          </a:prstGeom>
          <a:ln w="28575">
            <a:solidFill>
              <a:schemeClr val="accent3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331">
              <a:defRPr sz="18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Report Release </a:t>
            </a:r>
          </a:p>
          <a:p>
            <a:pPr algn="ctr" defTabSz="914331">
              <a:defRPr sz="10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to the participants</a:t>
            </a:r>
          </a:p>
        </p:txBody>
      </p:sp>
      <p:sp>
        <p:nvSpPr>
          <p:cNvPr id="237" name="TextBox 27"/>
          <p:cNvSpPr txBox="1"/>
          <p:nvPr/>
        </p:nvSpPr>
        <p:spPr>
          <a:xfrm>
            <a:off x="9460131" y="5438017"/>
            <a:ext cx="1290872" cy="793116"/>
          </a:xfrm>
          <a:prstGeom prst="rect">
            <a:avLst/>
          </a:prstGeom>
          <a:ln w="28575">
            <a:solidFill>
              <a:srgbClr val="215968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Report </a:t>
            </a:r>
          </a:p>
          <a:p>
            <a:pPr algn="ctr">
              <a:defRPr sz="10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Submission to Scientific Journal</a:t>
            </a:r>
          </a:p>
        </p:txBody>
      </p:sp>
      <p:sp>
        <p:nvSpPr>
          <p:cNvPr id="259" name="Straight Connector 163"/>
          <p:cNvSpPr/>
          <p:nvPr/>
        </p:nvSpPr>
        <p:spPr>
          <a:xfrm>
            <a:off x="10103115" y="4816945"/>
            <a:ext cx="1463" cy="606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215968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grpSp>
        <p:nvGrpSpPr>
          <p:cNvPr id="241" name="Rectangle 29"/>
          <p:cNvGrpSpPr/>
          <p:nvPr/>
        </p:nvGrpSpPr>
        <p:grpSpPr>
          <a:xfrm>
            <a:off x="3571595" y="4155421"/>
            <a:ext cx="816001" cy="672001"/>
            <a:chOff x="0" y="0"/>
            <a:chExt cx="815999" cy="672000"/>
          </a:xfrm>
        </p:grpSpPr>
        <p:sp>
          <p:nvSpPr>
            <p:cNvPr id="239" name="Rectangle"/>
            <p:cNvSpPr/>
            <p:nvPr/>
          </p:nvSpPr>
          <p:spPr>
            <a:xfrm>
              <a:off x="0" y="-1"/>
              <a:ext cx="816000" cy="672002"/>
            </a:xfrm>
            <a:prstGeom prst="rect">
              <a:avLst/>
            </a:prstGeom>
            <a:solidFill>
              <a:srgbClr val="C04543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31"/>
              <a:endParaRPr/>
            </a:p>
          </p:txBody>
        </p:sp>
        <p:sp>
          <p:nvSpPr>
            <p:cNvPr id="240" name="?"/>
            <p:cNvSpPr txBox="1"/>
            <p:nvPr/>
          </p:nvSpPr>
          <p:spPr>
            <a:xfrm>
              <a:off x="45719" y="150580"/>
              <a:ext cx="72456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914331">
                <a:defRPr sz="16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260" name="Straight Connector 30"/>
          <p:cNvSpPr/>
          <p:nvPr/>
        </p:nvSpPr>
        <p:spPr>
          <a:xfrm>
            <a:off x="3972915" y="4827330"/>
            <a:ext cx="4240" cy="583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rgbClr val="C04543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3" name="TextBox 31"/>
          <p:cNvSpPr txBox="1"/>
          <p:nvPr/>
        </p:nvSpPr>
        <p:spPr>
          <a:xfrm>
            <a:off x="2943423" y="5425007"/>
            <a:ext cx="2052001" cy="932816"/>
          </a:xfrm>
          <a:prstGeom prst="rect">
            <a:avLst/>
          </a:prstGeom>
          <a:ln w="28575">
            <a:solidFill>
              <a:srgbClr val="C04543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331">
              <a:defRPr sz="18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Input Data Distribution</a:t>
            </a:r>
          </a:p>
          <a:p>
            <a:pPr algn="ctr" defTabSz="914331">
              <a:defRPr sz="10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to Participants</a:t>
            </a:r>
          </a:p>
        </p:txBody>
      </p:sp>
      <p:sp>
        <p:nvSpPr>
          <p:cNvPr id="244" name="Triangle 32"/>
          <p:cNvSpPr/>
          <p:nvPr/>
        </p:nvSpPr>
        <p:spPr>
          <a:xfrm rot="5400000">
            <a:off x="11550208" y="4264677"/>
            <a:ext cx="463381" cy="398999"/>
          </a:xfrm>
          <a:prstGeom prst="triangle">
            <a:avLst/>
          </a:prstGeom>
          <a:solidFill>
            <a:srgbClr val="25406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245" name="TextBox 34"/>
          <p:cNvSpPr txBox="1"/>
          <p:nvPr/>
        </p:nvSpPr>
        <p:spPr>
          <a:xfrm>
            <a:off x="203427" y="3104946"/>
            <a:ext cx="1495740" cy="678816"/>
          </a:xfrm>
          <a:prstGeom prst="rect">
            <a:avLst/>
          </a:prstGeom>
          <a:solidFill>
            <a:srgbClr val="FCD5B5"/>
          </a:solidFill>
          <a:ln w="28575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331">
              <a:defRPr sz="16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Invitation to developers</a:t>
            </a:r>
          </a:p>
        </p:txBody>
      </p:sp>
      <p:sp>
        <p:nvSpPr>
          <p:cNvPr id="246" name="Straight Connector 35"/>
          <p:cNvSpPr/>
          <p:nvPr/>
        </p:nvSpPr>
        <p:spPr>
          <a:xfrm>
            <a:off x="946824" y="3695602"/>
            <a:ext cx="1" cy="470309"/>
          </a:xfrm>
          <a:prstGeom prst="line">
            <a:avLst/>
          </a:prstGeom>
          <a:ln w="25400">
            <a:solidFill>
              <a:srgbClr val="FCD5B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249" name="Rectangle 36"/>
          <p:cNvGrpSpPr/>
          <p:nvPr/>
        </p:nvGrpSpPr>
        <p:grpSpPr>
          <a:xfrm>
            <a:off x="538825" y="4173685"/>
            <a:ext cx="816001" cy="672001"/>
            <a:chOff x="0" y="0"/>
            <a:chExt cx="815999" cy="672000"/>
          </a:xfrm>
        </p:grpSpPr>
        <p:sp>
          <p:nvSpPr>
            <p:cNvPr id="247" name="Rectangle"/>
            <p:cNvSpPr/>
            <p:nvPr/>
          </p:nvSpPr>
          <p:spPr>
            <a:xfrm>
              <a:off x="0" y="-1"/>
              <a:ext cx="816000" cy="672002"/>
            </a:xfrm>
            <a:prstGeom prst="rect">
              <a:avLst/>
            </a:prstGeom>
            <a:solidFill>
              <a:srgbClr val="FAC090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31"/>
              <a:endParaRPr/>
            </a:p>
          </p:txBody>
        </p:sp>
        <p:sp>
          <p:nvSpPr>
            <p:cNvPr id="248" name="?"/>
            <p:cNvSpPr txBox="1"/>
            <p:nvPr/>
          </p:nvSpPr>
          <p:spPr>
            <a:xfrm>
              <a:off x="45719" y="150580"/>
              <a:ext cx="72456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914331">
                <a:defRPr sz="16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250" name="Straight Connector 10"/>
          <p:cNvSpPr/>
          <p:nvPr/>
        </p:nvSpPr>
        <p:spPr>
          <a:xfrm>
            <a:off x="9373962" y="4465986"/>
            <a:ext cx="2208494" cy="2"/>
          </a:xfrm>
          <a:prstGeom prst="line">
            <a:avLst/>
          </a:prstGeom>
          <a:ln w="57150">
            <a:solidFill>
              <a:srgbClr val="25406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253" name="Rectangle 152"/>
          <p:cNvGrpSpPr/>
          <p:nvPr/>
        </p:nvGrpSpPr>
        <p:grpSpPr>
          <a:xfrm>
            <a:off x="9694305" y="4145036"/>
            <a:ext cx="816001" cy="672001"/>
            <a:chOff x="0" y="0"/>
            <a:chExt cx="815999" cy="672000"/>
          </a:xfrm>
        </p:grpSpPr>
        <p:sp>
          <p:nvSpPr>
            <p:cNvPr id="251" name="Rectangle"/>
            <p:cNvSpPr/>
            <p:nvPr/>
          </p:nvSpPr>
          <p:spPr>
            <a:xfrm>
              <a:off x="0" y="-1"/>
              <a:ext cx="816000" cy="672002"/>
            </a:xfrm>
            <a:prstGeom prst="rect">
              <a:avLst/>
            </a:prstGeom>
            <a:solidFill>
              <a:srgbClr val="25406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31"/>
              <a:endParaRPr/>
            </a:p>
          </p:txBody>
        </p:sp>
        <p:sp>
          <p:nvSpPr>
            <p:cNvPr id="252" name="?"/>
            <p:cNvSpPr txBox="1"/>
            <p:nvPr/>
          </p:nvSpPr>
          <p:spPr>
            <a:xfrm>
              <a:off x="45719" y="150580"/>
              <a:ext cx="72456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914331">
                <a:defRPr sz="16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33678CAA-8B9B-214F-8095-C17608552BCD}"/>
              </a:ext>
            </a:extLst>
          </p:cNvPr>
          <p:cNvSpPr txBox="1">
            <a:spLocks/>
          </p:cNvSpPr>
          <p:nvPr/>
        </p:nvSpPr>
        <p:spPr>
          <a:xfrm>
            <a:off x="228669" y="513133"/>
            <a:ext cx="735558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300" baseline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US" sz="2800" dirty="0">
                <a:solidFill>
                  <a:srgbClr val="01328D"/>
                </a:solidFill>
                <a:effectLst/>
                <a:latin typeface="Calibri" panose="020F0502020204030204" pitchFamily="34" charset="0"/>
              </a:rPr>
              <a:t>ACIX-III and CMIX-II Proposal</a:t>
            </a:r>
          </a:p>
        </p:txBody>
      </p:sp>
      <p:sp>
        <p:nvSpPr>
          <p:cNvPr id="46" name="Straight Connector 10">
            <a:extLst>
              <a:ext uri="{FF2B5EF4-FFF2-40B4-BE49-F238E27FC236}">
                <a16:creationId xmlns:a16="http://schemas.microsoft.com/office/drawing/2014/main" id="{2AE6EA98-EF80-F24D-87BC-7B6278FBA9E9}"/>
              </a:ext>
            </a:extLst>
          </p:cNvPr>
          <p:cNvSpPr/>
          <p:nvPr/>
        </p:nvSpPr>
        <p:spPr>
          <a:xfrm>
            <a:off x="780934" y="2229211"/>
            <a:ext cx="1610210" cy="1"/>
          </a:xfrm>
          <a:prstGeom prst="line">
            <a:avLst/>
          </a:prstGeom>
          <a:ln w="698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8804104-152A-A84F-BD6F-AB92BD478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2" y="1035032"/>
            <a:ext cx="1336249" cy="61923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85E5C5A-006C-6F4A-A632-FEC31525F813}"/>
              </a:ext>
            </a:extLst>
          </p:cNvPr>
          <p:cNvSpPr txBox="1"/>
          <p:nvPr/>
        </p:nvSpPr>
        <p:spPr>
          <a:xfrm>
            <a:off x="9021668" y="991031"/>
            <a:ext cx="16288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 the support of: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D53977-39AC-AB46-B3DF-B4A2D8728560}"/>
              </a:ext>
            </a:extLst>
          </p:cNvPr>
          <p:cNvSpPr txBox="1"/>
          <p:nvPr/>
        </p:nvSpPr>
        <p:spPr>
          <a:xfrm>
            <a:off x="162196" y="6475458"/>
            <a:ext cx="1115350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*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This is just an indicative timeline. </a:t>
            </a:r>
            <a:r>
              <a:rPr lang="en-US" sz="1600" dirty="0"/>
              <a:t>T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he exercises are anticipated to start </a:t>
            </a:r>
            <a:r>
              <a:rPr lang="en-US" sz="1600" dirty="0"/>
              <a:t>together, but they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may follow different timelines if needed 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CD5C-836E-4846-AE3E-10839AC4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68" y="231311"/>
            <a:ext cx="10515600" cy="906113"/>
          </a:xfrm>
        </p:spPr>
        <p:txBody>
          <a:bodyPr/>
          <a:lstStyle/>
          <a:p>
            <a:r>
              <a:rPr lang="en-GB" dirty="0"/>
              <a:t>VH-RODA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3061-00C0-5640-89B3-5FCEFB323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Very High-resolution Radar &amp; Optical Data Assessment (VH-RODA) 2021 workshop held on-line, 20–23 April 2021.</a:t>
            </a:r>
            <a:endParaRPr lang="en-IT" dirty="0"/>
          </a:p>
          <a:p>
            <a:r>
              <a:rPr lang="en-GB" dirty="0"/>
              <a:t>The 2nd Edition of the Workshop provided an open forum (new space, commercial and institutional) on the status and future developments related to Cal/Val activities of space borne very high-resolution SAR and optical sensors and data products.</a:t>
            </a:r>
          </a:p>
          <a:p>
            <a:r>
              <a:rPr lang="en-GB" dirty="0"/>
              <a:t>Focus on: commercial entities in Cal/Val activities, synergies between optical and SAR communities, presentation of standards and best practices for data quality.</a:t>
            </a:r>
            <a:endParaRPr lang="en-IT" dirty="0"/>
          </a:p>
          <a:p>
            <a:endParaRPr lang="en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268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738E-ED3A-4D4F-A3CD-CDC30346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7"/>
            <a:ext cx="10515600" cy="894963"/>
          </a:xfrm>
        </p:spPr>
        <p:txBody>
          <a:bodyPr/>
          <a:lstStyle/>
          <a:p>
            <a:r>
              <a:rPr lang="en-GB" dirty="0"/>
              <a:t>VH-RODA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A064F-0ECD-5D45-97B5-132A8116D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35" y="1197480"/>
            <a:ext cx="10515600" cy="894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workshop has been subdivided by topics along four half-days, with a mean daily audience of 160 participants to the sessions.</a:t>
            </a:r>
            <a:endParaRPr lang="en-IT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645A6-E5F9-E544-AA26-7F96BED09A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8266" y="1906861"/>
            <a:ext cx="10781371" cy="3557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DAC03-24E6-C641-838F-63BD41C41C95}"/>
              </a:ext>
            </a:extLst>
          </p:cNvPr>
          <p:cNvSpPr txBox="1"/>
          <p:nvPr/>
        </p:nvSpPr>
        <p:spPr>
          <a:xfrm>
            <a:off x="693235" y="5582462"/>
            <a:ext cx="11138212" cy="116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Info and presentations can be found on the VH-RODA ESA official web site: </a:t>
            </a:r>
            <a:endParaRPr lang="en-IT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https://earth.esa.int/eogateway/events/vh-roda-workshop-2021</a:t>
            </a:r>
            <a:r>
              <a:rPr lang="en-GB" sz="2400" dirty="0"/>
              <a:t> </a:t>
            </a:r>
            <a:endParaRPr lang="en-IT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944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870" y="187625"/>
            <a:ext cx="3207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Bef>
                <a:spcPts val="120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VH-RODA Highlights</a:t>
            </a:r>
            <a:endParaRPr lang="en-IT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91" y="1241649"/>
            <a:ext cx="1183494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continues growth of EO satellites and sensors implies, for the next future, to provide standardized inputs for sensor fusion and to expand inter-operability to all the processing levels. This growth should stimulate, moreover, “the creation” of a wide multi-sensor community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5275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discussion on the ARD definition is still open: institutional and commercial point of views are complementary, and the need to define a working group to bring the different actors, (together commercial and institutional space) is evident and advisable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525" algn="just">
              <a:spcBef>
                <a:spcPts val="1200"/>
              </a:spcBef>
            </a:pPr>
            <a:endParaRPr lang="en-GB" sz="1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27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heterogeneity of EO sensors, with different spectral and spatial characteristics, forces to sustain and maintain various sites in order to improve calibration activities (especially for commercial satellites).</a:t>
            </a:r>
            <a:endParaRPr lang="en-IT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Coordination among institutions/agencies to make Cal/Val data available by the community.</a:t>
            </a:r>
            <a:endParaRPr lang="en-IT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Joint effort (commercial and agencies) in order to have a collection of sites for geometric Cal/Val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5275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availability of larger and distributed GCPs data is becoming fundamental: the accessibility and availability of DBs shall be improved in the frame of CEOS and made available on the Cal/Val portal.</a:t>
            </a:r>
            <a:endParaRPr lang="en-IT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Interaction with USGS for sharing potential DB for VHR GCPs.</a:t>
            </a:r>
            <a:endParaRPr lang="en-IT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In-situ and other reference data should be more in the focus of data providers and be considered a substantial part of any 'free &amp; open' data 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endParaRPr lang="en-IT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18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870" y="187625"/>
            <a:ext cx="3207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Bef>
                <a:spcPts val="120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VH-RODA Highlights</a:t>
            </a:r>
            <a:endParaRPr lang="en-IT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290557"/>
            <a:ext cx="1197864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Control of EO data needs coordination: a systematic approach by defining and implementing QA standard requires the effort of all in order to keep pace with the development.</a:t>
            </a:r>
            <a:endParaRPr lang="en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information of each pixel are deemed necessary for interoperability (uncertainty per-pixel important for medium resolution and data assimilation).</a:t>
            </a:r>
            <a:endParaRPr lang="en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 have to work in order to provide common references and to permit the sensors inter-comparison at different scales.</a:t>
            </a:r>
            <a:endParaRPr lang="en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Uncertainty associated to measurements and derived quantities should be always included: QA4EO can support commercial entities to improve the provision of uncertainty information through standardization.</a:t>
            </a:r>
            <a:endParaRPr lang="en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Maturity Matrix has been recognized as an important instrument for the quality evaluation of data and processes.</a:t>
            </a:r>
            <a:endParaRPr lang="en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growth of VHR missions, an inter-comparison exercise involving commercial companies should be considered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5275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Artificial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Intelligence and Machine Learning methodologies and tools are becoming fundamental instruments in the data processing chains, very promising in terms performances and into supporting the decision making.</a:t>
            </a:r>
            <a:endParaRPr lang="en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training dataset is the key. To make data and resources available arranges the environment for progressing. </a:t>
            </a:r>
            <a:endParaRPr lang="en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Motivating large number of people and providing benchmark is the way Agencies can help the community about this topic</a:t>
            </a:r>
            <a:endParaRPr lang="en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Stimulating the interaction between EO and AI communities, still too separated.</a:t>
            </a:r>
            <a:endParaRPr lang="en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Stimulating initiatives to push forward the re-analysis for past dataset with AI methods;</a:t>
            </a:r>
            <a:endParaRPr lang="en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 for the agencies/institutions: to provide reference/ground truth.</a:t>
            </a:r>
            <a:endParaRPr lang="en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1" indent="-187325" algn="just">
              <a:buFont typeface="Courier New" panose="02070309020205020404" pitchFamily="49" charset="0"/>
              <a:buChar char="o"/>
            </a:pPr>
            <a:endParaRPr lang="en-I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71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BD6072-04D7-5540-9DE9-9E48D908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93217"/>
              </p:ext>
            </p:extLst>
          </p:nvPr>
        </p:nvGraphicFramePr>
        <p:xfrm>
          <a:off x="167268" y="1164552"/>
          <a:ext cx="11864896" cy="5035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142">
                  <a:extLst>
                    <a:ext uri="{9D8B030D-6E8A-4147-A177-3AD203B41FA5}">
                      <a16:colId xmlns:a16="http://schemas.microsoft.com/office/drawing/2014/main" val="3436143852"/>
                    </a:ext>
                  </a:extLst>
                </a:gridCol>
                <a:gridCol w="2319453">
                  <a:extLst>
                    <a:ext uri="{9D8B030D-6E8A-4147-A177-3AD203B41FA5}">
                      <a16:colId xmlns:a16="http://schemas.microsoft.com/office/drawing/2014/main" val="1703758252"/>
                    </a:ext>
                  </a:extLst>
                </a:gridCol>
                <a:gridCol w="7593981">
                  <a:extLst>
                    <a:ext uri="{9D8B030D-6E8A-4147-A177-3AD203B41FA5}">
                      <a16:colId xmlns:a16="http://schemas.microsoft.com/office/drawing/2014/main" val="1660042330"/>
                    </a:ext>
                  </a:extLst>
                </a:gridCol>
                <a:gridCol w="1572320">
                  <a:extLst>
                    <a:ext uri="{9D8B030D-6E8A-4147-A177-3AD203B41FA5}">
                      <a16:colId xmlns:a16="http://schemas.microsoft.com/office/drawing/2014/main" val="2456721946"/>
                    </a:ext>
                  </a:extLst>
                </a:gridCol>
              </a:tblGrid>
              <a:tr h="239338">
                <a:tc gridSpan="4">
                  <a:txBody>
                    <a:bodyPr/>
                    <a:lstStyle/>
                    <a:p>
                      <a:pPr marL="4572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VH_RODA 2021 Actions</a:t>
                      </a:r>
                      <a:endParaRPr lang="en-I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529637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pPr marL="9525" indent="-9525"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-9525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</a:t>
                      </a:r>
                      <a:endParaRPr lang="en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243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525" indent="-95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IT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Supporting training dataset</a:t>
                      </a:r>
                      <a:endParaRPr lang="en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provide large training datasets and make them available (together with computational resources and environments for progressing) in order to apply AI and ML techniques to different sensors and domains.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ESA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755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525" indent="-95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IT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 the transfer of knowledge from institutional to commercial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provide reference data (i.e. in situ data, calibration data) with free &amp; open data policy as done for satellite data.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ESA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73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525" indent="-95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en-IT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052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525" indent="-95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en-IT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Promote initiatives on ARD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order to promote CARD4L initiatives and in general ARD, it is essential to instance workshops and support discussion in the existing framework (JACIE, VH-RODA).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ESA/General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47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525" indent="-95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IT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ARD: create a link with Commercial Sector 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 Working Group with CEOS and Commercial sector to coordinate this discussion (following the example within LSI-VC). Necessity to integrate commercial inputs in LSI-VC, WGCV, and WGISS.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ESA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790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525" indent="-95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en-IT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Sharing of potential DB for VHR GCPs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 to get in contact with USGS on sharing available VHR GCPs.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ESA/USGS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739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525" indent="-95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en-IT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 Challenge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Investigate the opportunity of a challenge on AI methods involving and stimulating collaboration between EO and AI communities.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ESA</a:t>
                      </a:r>
                      <a:endParaRPr lang="en-I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9603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884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5FE79D-6021-3F49-932D-B53905C0FBE5}"/>
              </a:ext>
            </a:extLst>
          </p:cNvPr>
          <p:cNvSpPr txBox="1"/>
          <p:nvPr/>
        </p:nvSpPr>
        <p:spPr>
          <a:xfrm>
            <a:off x="482631" y="1493631"/>
            <a:ext cx="478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&gt;&gt; Report &amp; Scientific publication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0A6E1-FFB7-7344-AED7-2F3EA476A414}"/>
              </a:ext>
            </a:extLst>
          </p:cNvPr>
          <p:cNvSpPr/>
          <p:nvPr/>
        </p:nvSpPr>
        <p:spPr>
          <a:xfrm>
            <a:off x="883503" y="1873642"/>
            <a:ext cx="10146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A detailed report has been shared with the participants. </a:t>
            </a:r>
          </a:p>
          <a:p>
            <a:r>
              <a:rPr lang="en-GB" sz="1800" dirty="0"/>
              <a:t>Based on it and the collected feedback a manuscript for publication is being currently prepared.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D10BB5-B3A2-4245-8F82-B0D630098894}"/>
              </a:ext>
            </a:extLst>
          </p:cNvPr>
          <p:cNvSpPr txBox="1"/>
          <p:nvPr/>
        </p:nvSpPr>
        <p:spPr>
          <a:xfrm>
            <a:off x="482631" y="2555183"/>
            <a:ext cx="7120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&gt;&gt; Design &amp; development of CMIX webpage in CEOS Cal/Val portal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55E94D-C822-DC46-9A2A-3D575048A743}"/>
              </a:ext>
            </a:extLst>
          </p:cNvPr>
          <p:cNvSpPr txBox="1"/>
          <p:nvPr/>
        </p:nvSpPr>
        <p:spPr>
          <a:xfrm>
            <a:off x="883503" y="2965744"/>
            <a:ext cx="102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The webpage including all the results and documents to be published </a:t>
            </a:r>
            <a:r>
              <a:rPr lang="en-GB" sz="1800" dirty="0">
                <a:solidFill>
                  <a:schemeClr val="tx1"/>
                </a:solidFill>
              </a:rPr>
              <a:t>in Q3/2021</a:t>
            </a:r>
            <a:r>
              <a:rPr lang="en-GB" sz="1800" dirty="0"/>
              <a:t>  </a:t>
            </a:r>
            <a:endParaRPr lang="en-GB" sz="1800" i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30AAC-9CD7-6948-9A5D-F0B9B283DFB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54" y="1014791"/>
            <a:ext cx="810000" cy="810000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7925C5-6052-C646-A2CC-650079660EFD}"/>
              </a:ext>
            </a:extLst>
          </p:cNvPr>
          <p:cNvSpPr/>
          <p:nvPr/>
        </p:nvSpPr>
        <p:spPr>
          <a:xfrm>
            <a:off x="10825129" y="1308546"/>
            <a:ext cx="819525" cy="253916"/>
          </a:xfrm>
          <a:prstGeom prst="rect">
            <a:avLst/>
          </a:prstGeom>
          <a:solidFill>
            <a:schemeClr val="bg1">
              <a:alpha val="51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kern="0" dirty="0">
                <a:latin typeface="Avenir Roman"/>
                <a:cs typeface="Avenir Roman"/>
              </a:rPr>
              <a:t>CMIX </a:t>
            </a:r>
            <a:endParaRPr lang="en-GB" sz="105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D4DBF0-D084-064C-80DA-A94B1C5AB9F7}"/>
              </a:ext>
            </a:extLst>
          </p:cNvPr>
          <p:cNvSpPr/>
          <p:nvPr/>
        </p:nvSpPr>
        <p:spPr>
          <a:xfrm>
            <a:off x="482631" y="1014791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- Status</a:t>
            </a:r>
            <a:endParaRPr lang="en-GB" sz="2800" b="1" i="1" dirty="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3F070-4C83-364C-9F22-8FBAA16A57FF}"/>
              </a:ext>
            </a:extLst>
          </p:cNvPr>
          <p:cNvSpPr/>
          <p:nvPr/>
        </p:nvSpPr>
        <p:spPr>
          <a:xfrm>
            <a:off x="482631" y="3418521"/>
            <a:ext cx="2996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- Main Conclusions</a:t>
            </a:r>
            <a:endParaRPr lang="en-GB" sz="2800" b="1" i="1" dirty="0">
              <a:solidFill>
                <a:schemeClr val="bg2"/>
              </a:solidFill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F6856A9-409B-6944-AEA0-341EEA97AE04}"/>
              </a:ext>
            </a:extLst>
          </p:cNvPr>
          <p:cNvSpPr txBox="1">
            <a:spLocks/>
          </p:cNvSpPr>
          <p:nvPr/>
        </p:nvSpPr>
        <p:spPr>
          <a:xfrm>
            <a:off x="968229" y="3978365"/>
            <a:ext cx="10842271" cy="3081218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kern="0" dirty="0">
                <a:solidFill>
                  <a:schemeClr val="tx1"/>
                </a:solidFill>
                <a:latin typeface="+mj-lt"/>
              </a:rPr>
              <a:t>All 5 validation datasets (</a:t>
            </a:r>
            <a:r>
              <a:rPr lang="en-US" b="1" kern="0" dirty="0">
                <a:solidFill>
                  <a:schemeClr val="tx1"/>
                </a:solidFill>
                <a:latin typeface="+mj-lt"/>
              </a:rPr>
              <a:t>VD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) have different </a:t>
            </a:r>
            <a:r>
              <a:rPr lang="en-US" b="1" kern="0" dirty="0">
                <a:solidFill>
                  <a:schemeClr val="tx1"/>
                </a:solidFill>
                <a:latin typeface="+mj-lt"/>
              </a:rPr>
              <a:t>strengths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b="1" kern="0" dirty="0">
                <a:solidFill>
                  <a:schemeClr val="tx1"/>
                </a:solidFill>
                <a:latin typeface="+mj-lt"/>
              </a:rPr>
              <a:t>weaknesses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kern="0" dirty="0">
                <a:solidFill>
                  <a:schemeClr val="tx1"/>
                </a:solidFill>
                <a:latin typeface="+mj-lt"/>
              </a:rPr>
              <a:t>-&gt; results vary depending on the validation dataset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kern="0" dirty="0">
                <a:solidFill>
                  <a:schemeClr val="tx1"/>
                </a:solidFill>
                <a:latin typeface="+mj-lt"/>
              </a:rPr>
              <a:t>Subjectivity of </a:t>
            </a:r>
            <a:r>
              <a:rPr lang="en-US" b="1" kern="0" dirty="0">
                <a:solidFill>
                  <a:schemeClr val="tx1"/>
                </a:solidFill>
                <a:latin typeface="+mj-lt"/>
              </a:rPr>
              <a:t>detecting/photo-interpreting clouds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, especially thin clouds, in VD should be minimized, e.g. use of a network of sky images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kern="0" dirty="0">
                <a:solidFill>
                  <a:schemeClr val="tx1"/>
                </a:solidFill>
                <a:latin typeface="+mj-lt"/>
              </a:rPr>
              <a:t>No clear superiority of any methodology 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(Spectral tests vs. AI, mono vs. multitemporal)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kern="0" dirty="0">
                <a:solidFill>
                  <a:schemeClr val="tx1"/>
                </a:solidFill>
                <a:latin typeface="+mj-lt"/>
              </a:rPr>
              <a:t>Buffer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 and its </a:t>
            </a:r>
            <a:r>
              <a:rPr lang="en-US" b="1" kern="0" dirty="0">
                <a:solidFill>
                  <a:schemeClr val="tx1"/>
                </a:solidFill>
                <a:latin typeface="+mj-lt"/>
              </a:rPr>
              <a:t>size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 have a strong influence on the validation results --&gt; </a:t>
            </a:r>
            <a:r>
              <a:rPr lang="en-US" b="1" kern="0" dirty="0">
                <a:solidFill>
                  <a:schemeClr val="tx1"/>
                </a:solidFill>
                <a:latin typeface="+mj-lt"/>
              </a:rPr>
              <a:t>Bigger buffer = better results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kern="0" dirty="0">
                <a:solidFill>
                  <a:schemeClr val="tx1"/>
                </a:solidFill>
                <a:latin typeface="+mj-lt"/>
              </a:rPr>
              <a:t>Thin semi-transparent clouds 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b="1" kern="0" dirty="0">
                <a:solidFill>
                  <a:schemeClr val="tx1"/>
                </a:solidFill>
                <a:latin typeface="+mj-lt"/>
              </a:rPr>
              <a:t>cloud boundaries </a:t>
            </a:r>
            <a:r>
              <a:rPr lang="en-US" kern="0" dirty="0">
                <a:solidFill>
                  <a:schemeClr val="tx1"/>
                </a:solidFill>
                <a:latin typeface="+mj-lt"/>
              </a:rPr>
              <a:t>are an issue for mostly all algorithms. -&gt; How to define a transparent cloud? boundary of a cloud?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kern="0" dirty="0">
                <a:solidFill>
                  <a:schemeClr val="tx1"/>
                </a:solidFill>
                <a:latin typeface="+mj-lt"/>
              </a:rPr>
              <a:t>The validation dataset and methods do not allow for detecting </a:t>
            </a:r>
            <a:r>
              <a:rPr lang="en-US" b="1" kern="0" dirty="0">
                <a:solidFill>
                  <a:schemeClr val="tx1"/>
                </a:solidFill>
                <a:latin typeface="+mj-lt"/>
              </a:rPr>
              <a:t>systematic errors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B0D6B-C40D-2D4F-BD90-860F07ACE5B1}"/>
              </a:ext>
            </a:extLst>
          </p:cNvPr>
          <p:cNvSpPr/>
          <p:nvPr/>
        </p:nvSpPr>
        <p:spPr>
          <a:xfrm>
            <a:off x="465188" y="395627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697592-7E99-5B40-B931-18CA01DA1DD4}"/>
              </a:ext>
            </a:extLst>
          </p:cNvPr>
          <p:cNvSpPr/>
          <p:nvPr/>
        </p:nvSpPr>
        <p:spPr>
          <a:xfrm>
            <a:off x="482631" y="433601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A9B94-F98B-284E-AA4B-EC4263F407DB}"/>
              </a:ext>
            </a:extLst>
          </p:cNvPr>
          <p:cNvSpPr/>
          <p:nvPr/>
        </p:nvSpPr>
        <p:spPr>
          <a:xfrm>
            <a:off x="505394" y="500717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4CCBF7-1584-A742-882D-2F154E00AB35}"/>
              </a:ext>
            </a:extLst>
          </p:cNvPr>
          <p:cNvSpPr/>
          <p:nvPr/>
        </p:nvSpPr>
        <p:spPr>
          <a:xfrm>
            <a:off x="505394" y="53517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01AC85-E58B-DA43-8043-3F71DB9B1512}"/>
              </a:ext>
            </a:extLst>
          </p:cNvPr>
          <p:cNvSpPr/>
          <p:nvPr/>
        </p:nvSpPr>
        <p:spPr>
          <a:xfrm>
            <a:off x="505394" y="580863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140CAE-954D-414D-9D31-6C46DFC9D8DC}"/>
              </a:ext>
            </a:extLst>
          </p:cNvPr>
          <p:cNvSpPr/>
          <p:nvPr/>
        </p:nvSpPr>
        <p:spPr>
          <a:xfrm>
            <a:off x="504223" y="642527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</p:spTree>
    <p:extLst>
      <p:ext uri="{BB962C8B-B14F-4D97-AF65-F5344CB8AC3E}">
        <p14:creationId xmlns:p14="http://schemas.microsoft.com/office/powerpoint/2010/main" val="1818835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D4DBF0-D084-064C-80DA-A94B1C5AB9F7}"/>
              </a:ext>
            </a:extLst>
          </p:cNvPr>
          <p:cNvSpPr/>
          <p:nvPr/>
        </p:nvSpPr>
        <p:spPr>
          <a:xfrm>
            <a:off x="482631" y="1014791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- Status</a:t>
            </a:r>
            <a:endParaRPr lang="en-GB" sz="2800" b="1" i="1" dirty="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3F070-4C83-364C-9F22-8FBAA16A57FF}"/>
              </a:ext>
            </a:extLst>
          </p:cNvPr>
          <p:cNvSpPr/>
          <p:nvPr/>
        </p:nvSpPr>
        <p:spPr>
          <a:xfrm>
            <a:off x="482631" y="3418521"/>
            <a:ext cx="2996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- Main Conclusions</a:t>
            </a:r>
            <a:endParaRPr lang="en-GB" sz="2800" b="1" i="1" dirty="0">
              <a:solidFill>
                <a:schemeClr val="bg2"/>
              </a:solidFill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F6856A9-409B-6944-AEA0-341EEA97AE04}"/>
              </a:ext>
            </a:extLst>
          </p:cNvPr>
          <p:cNvSpPr txBox="1">
            <a:spLocks/>
          </p:cNvSpPr>
          <p:nvPr/>
        </p:nvSpPr>
        <p:spPr>
          <a:xfrm>
            <a:off x="919721" y="3969529"/>
            <a:ext cx="10842271" cy="3081218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Simulation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reference using 6S and AERONET may biased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: Differences between processors and reference (adjacency correction, RTM,…)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kern="0" dirty="0">
                <a:solidFill>
                  <a:schemeClr val="tx1"/>
                </a:solidFill>
                <a:latin typeface="+mj-lt"/>
              </a:rPr>
              <a:t>No clear superiority - </a:t>
            </a:r>
            <a:r>
              <a:rPr lang="en-US" sz="1800" kern="0" dirty="0">
                <a:solidFill>
                  <a:schemeClr val="tx1"/>
                </a:solidFill>
                <a:latin typeface="+mj-lt"/>
              </a:rPr>
              <a:t>Similar results for most processors in the SR comparison with </a:t>
            </a:r>
            <a:r>
              <a:rPr lang="en-US" sz="1800" kern="0" dirty="0" err="1">
                <a:solidFill>
                  <a:schemeClr val="tx1"/>
                </a:solidFill>
                <a:latin typeface="+mj-lt"/>
              </a:rPr>
              <a:t>RadCal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Net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measurements</a:t>
            </a:r>
            <a:endParaRPr lang="en-US" sz="1800" kern="0" dirty="0">
              <a:solidFill>
                <a:schemeClr val="tx1"/>
              </a:solidFill>
              <a:latin typeface="+mj-lt"/>
            </a:endParaRPr>
          </a:p>
          <a:p>
            <a:r>
              <a:rPr lang="en-GB" sz="1800" dirty="0">
                <a:solidFill>
                  <a:schemeClr val="tx1"/>
                </a:solidFill>
                <a:latin typeface="+mj-lt"/>
              </a:rPr>
              <a:t>Uncertainty is needed to be assigned to ground measurements when involved in the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B0D6B-C40D-2D4F-BD90-860F07ACE5B1}"/>
              </a:ext>
            </a:extLst>
          </p:cNvPr>
          <p:cNvSpPr/>
          <p:nvPr/>
        </p:nvSpPr>
        <p:spPr>
          <a:xfrm>
            <a:off x="465188" y="395627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697592-7E99-5B40-B931-18CA01DA1DD4}"/>
              </a:ext>
            </a:extLst>
          </p:cNvPr>
          <p:cNvSpPr/>
          <p:nvPr/>
        </p:nvSpPr>
        <p:spPr>
          <a:xfrm>
            <a:off x="482631" y="467129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4CCBF7-1584-A742-882D-2F154E00AB35}"/>
              </a:ext>
            </a:extLst>
          </p:cNvPr>
          <p:cNvSpPr/>
          <p:nvPr/>
        </p:nvSpPr>
        <p:spPr>
          <a:xfrm>
            <a:off x="505394" y="518406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01AC85-E58B-DA43-8043-3F71DB9B1512}"/>
              </a:ext>
            </a:extLst>
          </p:cNvPr>
          <p:cNvSpPr/>
          <p:nvPr/>
        </p:nvSpPr>
        <p:spPr>
          <a:xfrm>
            <a:off x="505394" y="571719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140CAE-954D-414D-9D31-6C46DFC9D8DC}"/>
              </a:ext>
            </a:extLst>
          </p:cNvPr>
          <p:cNvSpPr/>
          <p:nvPr/>
        </p:nvSpPr>
        <p:spPr>
          <a:xfrm>
            <a:off x="551917" y="61948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559760-AC47-D74C-8FD3-7A228B43137F}"/>
              </a:ext>
            </a:extLst>
          </p:cNvPr>
          <p:cNvGrpSpPr/>
          <p:nvPr/>
        </p:nvGrpSpPr>
        <p:grpSpPr>
          <a:xfrm>
            <a:off x="10836000" y="1015200"/>
            <a:ext cx="828527" cy="810000"/>
            <a:chOff x="10213903" y="1060521"/>
            <a:chExt cx="828527" cy="810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78926A9-C4D3-BC48-8402-A4A64F100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2430" y="1060521"/>
              <a:ext cx="810000" cy="810000"/>
            </a:xfrm>
            <a:prstGeom prst="ellipse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4425AB-886A-524A-8DEA-8AB98310F080}"/>
                </a:ext>
              </a:extLst>
            </p:cNvPr>
            <p:cNvSpPr/>
            <p:nvPr/>
          </p:nvSpPr>
          <p:spPr>
            <a:xfrm>
              <a:off x="10213903" y="1252908"/>
              <a:ext cx="823312" cy="415498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 w="381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kern="0" dirty="0">
                  <a:latin typeface="Avenir Roman"/>
                  <a:cs typeface="Avenir Roman"/>
                </a:rPr>
                <a:t>ACIX-Land</a:t>
              </a:r>
              <a:endParaRPr lang="en-GB" sz="1050" b="1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01A78DA-BC69-F547-84BF-B9E4D559A44C}"/>
              </a:ext>
            </a:extLst>
          </p:cNvPr>
          <p:cNvSpPr txBox="1"/>
          <p:nvPr/>
        </p:nvSpPr>
        <p:spPr>
          <a:xfrm>
            <a:off x="504221" y="2445937"/>
            <a:ext cx="787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&gt;&gt; Design &amp; development of </a:t>
            </a:r>
            <a:r>
              <a:rPr lang="en-GB" sz="2000" dirty="0">
                <a:hlinkClick r:id="rId4"/>
              </a:rPr>
              <a:t>ACIX II- Land webpage</a:t>
            </a:r>
            <a:r>
              <a:rPr lang="en-GB" sz="2000" dirty="0"/>
              <a:t> in CEOS Cal/Val portal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C04F7E-264A-A943-B014-B93E0431859F}"/>
              </a:ext>
            </a:extLst>
          </p:cNvPr>
          <p:cNvSpPr/>
          <p:nvPr/>
        </p:nvSpPr>
        <p:spPr>
          <a:xfrm>
            <a:off x="905095" y="1835391"/>
            <a:ext cx="10146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All the re-processed results have been shared with the participants. </a:t>
            </a:r>
          </a:p>
          <a:p>
            <a:r>
              <a:rPr lang="en-GB" sz="1800" dirty="0"/>
              <a:t>A manuscript for publication is being currently prepared with all the updated results.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7BECDB-7F36-CC4B-8E2B-FD147C60B806}"/>
              </a:ext>
            </a:extLst>
          </p:cNvPr>
          <p:cNvSpPr txBox="1"/>
          <p:nvPr/>
        </p:nvSpPr>
        <p:spPr>
          <a:xfrm>
            <a:off x="482400" y="1494000"/>
            <a:ext cx="478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&gt;&gt; Report  - Scientific publication -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0221DA-9565-C44A-82D0-49D21E953AE0}"/>
              </a:ext>
            </a:extLst>
          </p:cNvPr>
          <p:cNvSpPr txBox="1"/>
          <p:nvPr/>
        </p:nvSpPr>
        <p:spPr>
          <a:xfrm>
            <a:off x="880686" y="2802642"/>
            <a:ext cx="102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The webpage including all the results and documents to be published </a:t>
            </a:r>
            <a:r>
              <a:rPr lang="en-GB" sz="1800" dirty="0">
                <a:solidFill>
                  <a:schemeClr val="tx1"/>
                </a:solidFill>
              </a:rPr>
              <a:t>in Q3/2021</a:t>
            </a:r>
            <a:r>
              <a:rPr lang="en-GB" sz="1800" dirty="0"/>
              <a:t>  </a:t>
            </a:r>
            <a:endParaRPr lang="en-GB" sz="1800" i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02D405-C598-6643-A612-E72D4C8A882B}"/>
              </a:ext>
            </a:extLst>
          </p:cNvPr>
          <p:cNvSpPr/>
          <p:nvPr/>
        </p:nvSpPr>
        <p:spPr>
          <a:xfrm>
            <a:off x="919318" y="5677189"/>
            <a:ext cx="10674587" cy="40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GB" sz="1800" dirty="0">
                <a:solidFill>
                  <a:schemeClr val="tx1"/>
                </a:solidFill>
                <a:ea typeface="+mn-ea"/>
                <a:cs typeface="Verdana"/>
              </a:rPr>
              <a:t>Some geographical areas were missing (Africa, South America, Australia) &amp; many sites close to big cities, deserts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B479E-1894-994B-BD52-306C83EB381C}"/>
              </a:ext>
            </a:extLst>
          </p:cNvPr>
          <p:cNvSpPr/>
          <p:nvPr/>
        </p:nvSpPr>
        <p:spPr>
          <a:xfrm>
            <a:off x="958756" y="6194883"/>
            <a:ext cx="774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800" dirty="0">
                <a:solidFill>
                  <a:schemeClr val="tx1"/>
                </a:solidFill>
                <a:ea typeface="+mn-ea"/>
                <a:cs typeface="Verdana"/>
              </a:rPr>
              <a:t>More in situ </a:t>
            </a:r>
            <a:r>
              <a:rPr lang="it-IT" sz="1800" b="1" dirty="0">
                <a:solidFill>
                  <a:schemeClr val="tx1"/>
                </a:solidFill>
                <a:ea typeface="+mn-ea"/>
                <a:cs typeface="Verdana"/>
              </a:rPr>
              <a:t>SR </a:t>
            </a:r>
            <a:r>
              <a:rPr lang="it-IT" sz="1800" b="1" dirty="0" err="1">
                <a:solidFill>
                  <a:schemeClr val="tx1"/>
                </a:solidFill>
                <a:ea typeface="+mn-ea"/>
                <a:cs typeface="Verdana"/>
              </a:rPr>
              <a:t>measurements</a:t>
            </a:r>
            <a:r>
              <a:rPr lang="it-IT" sz="1800" b="1" dirty="0">
                <a:solidFill>
                  <a:schemeClr val="tx1"/>
                </a:solidFill>
                <a:ea typeface="+mn-ea"/>
                <a:cs typeface="Verdana"/>
              </a:rPr>
              <a:t> </a:t>
            </a:r>
            <a:r>
              <a:rPr lang="it-IT" sz="1800" dirty="0">
                <a:solidFill>
                  <a:schemeClr val="tx1"/>
                </a:solidFill>
                <a:ea typeface="+mn-ea"/>
                <a:cs typeface="Verdana"/>
              </a:rPr>
              <a:t>are </a:t>
            </a:r>
            <a:r>
              <a:rPr lang="it-IT" sz="1800" dirty="0" err="1">
                <a:solidFill>
                  <a:schemeClr val="tx1"/>
                </a:solidFill>
                <a:ea typeface="+mn-ea"/>
                <a:cs typeface="Verdana"/>
              </a:rPr>
              <a:t>needed</a:t>
            </a:r>
            <a:r>
              <a:rPr lang="it-IT" sz="1800" dirty="0">
                <a:solidFill>
                  <a:schemeClr val="tx1"/>
                </a:solidFill>
                <a:ea typeface="+mn-ea"/>
                <a:cs typeface="Verdana"/>
              </a:rPr>
              <a:t> (CESBIO </a:t>
            </a:r>
            <a:r>
              <a:rPr lang="en-GB" sz="1800" dirty="0">
                <a:solidFill>
                  <a:schemeClr val="tx1"/>
                </a:solidFill>
                <a:ea typeface="+mn-ea"/>
                <a:cs typeface="Verdana"/>
              </a:rPr>
              <a:t>agricultural</a:t>
            </a:r>
            <a:r>
              <a:rPr lang="it-IT" sz="1800" dirty="0">
                <a:solidFill>
                  <a:schemeClr val="tx1"/>
                </a:solidFill>
                <a:ea typeface="+mn-ea"/>
                <a:cs typeface="Verdana"/>
              </a:rPr>
              <a:t> site, </a:t>
            </a:r>
            <a:r>
              <a:rPr lang="it-IT" sz="1800" dirty="0" err="1">
                <a:solidFill>
                  <a:schemeClr val="tx1"/>
                </a:solidFill>
                <a:ea typeface="+mn-ea"/>
                <a:cs typeface="Verdana"/>
              </a:rPr>
              <a:t>HyperNet</a:t>
            </a:r>
            <a:r>
              <a:rPr lang="it-IT" sz="1800" dirty="0">
                <a:solidFill>
                  <a:schemeClr val="tx1"/>
                </a:solidFill>
                <a:ea typeface="+mn-ea"/>
                <a:cs typeface="Verdan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7700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D4DBF0-D084-064C-80DA-A94B1C5AB9F7}"/>
              </a:ext>
            </a:extLst>
          </p:cNvPr>
          <p:cNvSpPr/>
          <p:nvPr/>
        </p:nvSpPr>
        <p:spPr>
          <a:xfrm>
            <a:off x="482631" y="1014791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- Status</a:t>
            </a:r>
            <a:endParaRPr lang="en-GB" sz="2800" b="1" i="1" dirty="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3F070-4C83-364C-9F22-8FBAA16A57FF}"/>
              </a:ext>
            </a:extLst>
          </p:cNvPr>
          <p:cNvSpPr/>
          <p:nvPr/>
        </p:nvSpPr>
        <p:spPr>
          <a:xfrm>
            <a:off x="482631" y="3586161"/>
            <a:ext cx="2996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- Main Conclusions</a:t>
            </a:r>
            <a:endParaRPr lang="en-GB" sz="2800" b="1" i="1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B0D6B-C40D-2D4F-BD90-860F07ACE5B1}"/>
              </a:ext>
            </a:extLst>
          </p:cNvPr>
          <p:cNvSpPr/>
          <p:nvPr/>
        </p:nvSpPr>
        <p:spPr>
          <a:xfrm>
            <a:off x="465188" y="41239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697592-7E99-5B40-B931-18CA01DA1DD4}"/>
              </a:ext>
            </a:extLst>
          </p:cNvPr>
          <p:cNvSpPr/>
          <p:nvPr/>
        </p:nvSpPr>
        <p:spPr>
          <a:xfrm>
            <a:off x="482631" y="483893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4CCBF7-1584-A742-882D-2F154E00AB35}"/>
              </a:ext>
            </a:extLst>
          </p:cNvPr>
          <p:cNvSpPr/>
          <p:nvPr/>
        </p:nvSpPr>
        <p:spPr>
          <a:xfrm>
            <a:off x="481699" y="547387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&gt;&gt;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1A78DA-BC69-F547-84BF-B9E4D559A44C}"/>
              </a:ext>
            </a:extLst>
          </p:cNvPr>
          <p:cNvSpPr txBox="1"/>
          <p:nvPr/>
        </p:nvSpPr>
        <p:spPr>
          <a:xfrm>
            <a:off x="504221" y="2750737"/>
            <a:ext cx="7117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&gt;&gt; Design &amp; development of ACIX-II Aqua in CEOS Cal/Val portal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C04F7E-264A-A943-B014-B93E0431859F}"/>
              </a:ext>
            </a:extLst>
          </p:cNvPr>
          <p:cNvSpPr/>
          <p:nvPr/>
        </p:nvSpPr>
        <p:spPr>
          <a:xfrm>
            <a:off x="905095" y="1820151"/>
            <a:ext cx="1014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A </a:t>
            </a:r>
            <a:r>
              <a:rPr lang="en-US" sz="1800" dirty="0"/>
              <a:t>research paper has been published in Remote Sensing of Environment</a:t>
            </a:r>
            <a:endParaRPr lang="en-GB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7BECDB-7F36-CC4B-8E2B-FD147C60B806}"/>
              </a:ext>
            </a:extLst>
          </p:cNvPr>
          <p:cNvSpPr txBox="1"/>
          <p:nvPr/>
        </p:nvSpPr>
        <p:spPr>
          <a:xfrm>
            <a:off x="482400" y="1494000"/>
            <a:ext cx="478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&gt;&gt; Report  - Scientific publication -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0221DA-9565-C44A-82D0-49D21E953AE0}"/>
              </a:ext>
            </a:extLst>
          </p:cNvPr>
          <p:cNvSpPr txBox="1"/>
          <p:nvPr/>
        </p:nvSpPr>
        <p:spPr>
          <a:xfrm>
            <a:off x="880686" y="3107442"/>
            <a:ext cx="102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The webpage including all the results and documents to be published </a:t>
            </a:r>
            <a:r>
              <a:rPr lang="en-GB" sz="1800" dirty="0">
                <a:solidFill>
                  <a:schemeClr val="tx1"/>
                </a:solidFill>
              </a:rPr>
              <a:t>in Q3/2021</a:t>
            </a:r>
            <a:r>
              <a:rPr lang="en-GB" sz="1800" dirty="0"/>
              <a:t>  </a:t>
            </a:r>
            <a:endParaRPr lang="en-GB" sz="1800" i="1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B6D0C1-A22D-A844-B640-43DD70E7CCE9}"/>
              </a:ext>
            </a:extLst>
          </p:cNvPr>
          <p:cNvGrpSpPr/>
          <p:nvPr/>
        </p:nvGrpSpPr>
        <p:grpSpPr>
          <a:xfrm>
            <a:off x="10836000" y="1015200"/>
            <a:ext cx="818143" cy="810000"/>
            <a:chOff x="11059029" y="1063444"/>
            <a:chExt cx="818143" cy="810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2D78005-D8B7-4041-AD73-6E409E186A80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7172" y="1063444"/>
              <a:ext cx="810000" cy="810000"/>
            </a:xfrm>
            <a:prstGeom prst="ellipse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8B6853-2A6E-E940-A7D0-BE29D9465D9F}"/>
                </a:ext>
              </a:extLst>
            </p:cNvPr>
            <p:cNvSpPr/>
            <p:nvPr/>
          </p:nvSpPr>
          <p:spPr>
            <a:xfrm>
              <a:off x="11059029" y="1252908"/>
              <a:ext cx="812100" cy="415498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 w="381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kern="0" dirty="0">
                  <a:latin typeface="Avenir Roman"/>
                  <a:cs typeface="Avenir Roman"/>
                </a:rPr>
                <a:t>ACIX-Aqua</a:t>
              </a:r>
              <a:endParaRPr lang="en-GB" sz="1050" b="1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A982259-5005-664C-A305-D09F08A24B82}"/>
              </a:ext>
            </a:extLst>
          </p:cNvPr>
          <p:cNvSpPr/>
          <p:nvPr/>
        </p:nvSpPr>
        <p:spPr>
          <a:xfrm>
            <a:off x="926406" y="2099284"/>
            <a:ext cx="108422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Pahlevan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N.,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Mangin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A., Balasubramanian, S.V., Smith, B.,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Alikas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K., Arai, K., Barbosa, C.,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Bélanger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S., Binding, C.,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Bresciani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M. and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Giardino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C., 2021. ACIX-Aqua: A global assessment of atmospheric correction methods for Landsat-8 and Sentinel-2 over lakes, rivers, and coastal waters. Remote Sensing of Environment, 258, p.112366. </a:t>
            </a:r>
            <a:r>
              <a:rPr lang="en-US" sz="1600" dirty="0">
                <a:hlinkClick r:id="rId3" tooltip="Persistent link using digital object identifier"/>
              </a:rPr>
              <a:t>https://doi.org/10.1016/j.rse.2021.112366</a:t>
            </a:r>
            <a:endParaRPr lang="en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5100B2-A8B5-A243-B2BE-91B300ECBEC6}"/>
              </a:ext>
            </a:extLst>
          </p:cNvPr>
          <p:cNvSpPr/>
          <p:nvPr/>
        </p:nvSpPr>
        <p:spPr>
          <a:xfrm>
            <a:off x="920892" y="4111050"/>
            <a:ext cx="10508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ea typeface="+mn-ea"/>
                <a:cs typeface="Verdana"/>
              </a:rPr>
              <a:t>AC processors performance differed</a:t>
            </a:r>
            <a:r>
              <a:rPr lang="en-US" sz="1800" dirty="0">
                <a:solidFill>
                  <a:schemeClr val="tx1"/>
                </a:solidFill>
                <a:ea typeface="+mn-ea"/>
                <a:cs typeface="Verdana"/>
              </a:rPr>
              <a:t> for </a:t>
            </a:r>
            <a:r>
              <a:rPr lang="en-US" sz="1800" b="1" dirty="0">
                <a:solidFill>
                  <a:schemeClr val="tx1"/>
                </a:solidFill>
                <a:ea typeface="+mn-ea"/>
                <a:cs typeface="Verdana"/>
              </a:rPr>
              <a:t>Community Validation Database </a:t>
            </a:r>
            <a:r>
              <a:rPr lang="en-US" sz="1800" dirty="0">
                <a:solidFill>
                  <a:schemeClr val="tx1"/>
                </a:solidFill>
                <a:ea typeface="+mn-ea"/>
                <a:cs typeface="Verdana"/>
              </a:rPr>
              <a:t>(CVD) and </a:t>
            </a:r>
            <a:r>
              <a:rPr lang="en-US" sz="1800" b="1" dirty="0">
                <a:solidFill>
                  <a:schemeClr val="tx1"/>
                </a:solidFill>
                <a:ea typeface="+mn-ea"/>
                <a:cs typeface="Verdana"/>
              </a:rPr>
              <a:t>AERONET-OC</a:t>
            </a:r>
            <a:r>
              <a:rPr lang="en-US" sz="1800" dirty="0">
                <a:solidFill>
                  <a:schemeClr val="tx1"/>
                </a:solidFill>
                <a:ea typeface="+mn-ea"/>
                <a:cs typeface="Verdana"/>
              </a:rPr>
              <a:t> matchups, likely reflecting inherent </a:t>
            </a:r>
            <a:r>
              <a:rPr lang="en-US" sz="1800" b="1" dirty="0">
                <a:solidFill>
                  <a:schemeClr val="tx1"/>
                </a:solidFill>
                <a:ea typeface="+mn-ea"/>
                <a:cs typeface="Verdana"/>
              </a:rPr>
              <a:t>variability in aquatic and atmospheric properties </a:t>
            </a:r>
            <a:r>
              <a:rPr lang="en-US" sz="1800" dirty="0">
                <a:solidFill>
                  <a:schemeClr val="tx1"/>
                </a:solidFill>
                <a:ea typeface="+mn-ea"/>
                <a:cs typeface="Verdana"/>
              </a:rPr>
              <a:t>between the two datasets.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375877-BE60-CB45-A2AD-0BEF5F37D1B0}"/>
              </a:ext>
            </a:extLst>
          </p:cNvPr>
          <p:cNvSpPr/>
          <p:nvPr/>
        </p:nvSpPr>
        <p:spPr>
          <a:xfrm>
            <a:off x="905095" y="4845659"/>
            <a:ext cx="10198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+mn-ea"/>
                <a:cs typeface="Verdana"/>
              </a:rPr>
              <a:t>The </a:t>
            </a:r>
            <a:r>
              <a:rPr lang="en-US" sz="1800" b="1" dirty="0">
                <a:solidFill>
                  <a:schemeClr val="tx1"/>
                </a:solidFill>
                <a:ea typeface="+mn-ea"/>
                <a:cs typeface="Verdana"/>
              </a:rPr>
              <a:t>largest uncertainties were associated with the blue bands (25 to 60%) </a:t>
            </a:r>
            <a:r>
              <a:rPr lang="en-US" sz="1800" dirty="0">
                <a:solidFill>
                  <a:schemeClr val="tx1"/>
                </a:solidFill>
                <a:ea typeface="+mn-ea"/>
                <a:cs typeface="Verdana"/>
              </a:rPr>
              <a:t>for best-performing processors considering both CVD and AERONET-OC assessments.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D476A9-4DAA-6D49-A8F1-A879D83180DD}"/>
                  </a:ext>
                </a:extLst>
              </p:cNvPr>
              <p:cNvSpPr/>
              <p:nvPr/>
            </p:nvSpPr>
            <p:spPr>
              <a:xfrm>
                <a:off x="920891" y="5482529"/>
                <a:ext cx="10366013" cy="1233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ea typeface="+mn-ea"/>
                    <a:cs typeface="Verdana"/>
                  </a:rPr>
                  <a:t>Uncertainty propagation to the downstream products was assessed using satellite matchups from the CVD along with in situ of chlorophyll-a (</a:t>
                </a:r>
                <a:r>
                  <a:rPr lang="en-US" sz="1800" dirty="0" err="1">
                    <a:solidFill>
                      <a:schemeClr val="tx1"/>
                    </a:solidFill>
                    <a:ea typeface="+mn-ea"/>
                    <a:cs typeface="Verdana"/>
                  </a:rPr>
                  <a:t>Chla</a:t>
                </a:r>
                <a:r>
                  <a:rPr lang="en-US" sz="1800" dirty="0">
                    <a:solidFill>
                      <a:schemeClr val="tx1"/>
                    </a:solidFill>
                    <a:ea typeface="+mn-ea"/>
                    <a:cs typeface="Verdana"/>
                  </a:rPr>
                  <a:t>) and Total Suspended Solids (TSS) </a:t>
                </a:r>
                <a:r>
                  <a:rPr lang="en-US" sz="1800" dirty="0">
                    <a:solidFill>
                      <a:schemeClr val="tx1"/>
                    </a:solidFill>
                    <a:ea typeface="+mn-ea"/>
                    <a:cs typeface="Verdana"/>
                    <a:sym typeface="Wingdings" pitchFamily="2" charset="2"/>
                  </a:rPr>
                  <a:t> </a:t>
                </a:r>
                <a:r>
                  <a:rPr lang="en-US" sz="1800" b="1" dirty="0">
                    <a:solidFill>
                      <a:schemeClr val="tx1"/>
                    </a:solidFill>
                    <a:cs typeface="Verdana"/>
                  </a:rPr>
                  <a:t>20–30% uncertainties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Verdana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Verdana"/>
                              </a:rPr>
                            </m:ctrlPr>
                          </m:sSubPr>
                          <m:e>
                            <m:r>
                              <a:rPr lang="el-G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Verdana"/>
                              </a:rPr>
                              <m:t>𝝆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Verdana"/>
                              </a:rPr>
                              <m:t>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b="1" dirty="0">
                    <a:solidFill>
                      <a:schemeClr val="tx1"/>
                    </a:solidFill>
                    <a:cs typeface="Verdana"/>
                  </a:rPr>
                  <a:t> (490 ≤ </a:t>
                </a:r>
                <a:r>
                  <a:rPr lang="el-GR" sz="1800" b="1" dirty="0">
                    <a:solidFill>
                      <a:schemeClr val="tx1"/>
                    </a:solidFill>
                    <a:cs typeface="Verdana"/>
                  </a:rPr>
                  <a:t>λ ≤ 743 </a:t>
                </a:r>
                <a:r>
                  <a:rPr lang="en-US" sz="1800" b="1" dirty="0">
                    <a:solidFill>
                      <a:schemeClr val="tx1"/>
                    </a:solidFill>
                    <a:cs typeface="Verdana"/>
                  </a:rPr>
                  <a:t>nm) yielded 25–70% uncertainties in derived </a:t>
                </a:r>
                <a:r>
                  <a:rPr lang="en-US" sz="1800" b="1" dirty="0" err="1">
                    <a:solidFill>
                      <a:schemeClr val="tx1"/>
                    </a:solidFill>
                    <a:cs typeface="Verdana"/>
                  </a:rPr>
                  <a:t>Chla</a:t>
                </a:r>
                <a:r>
                  <a:rPr lang="en-US" sz="1800" b="1" dirty="0">
                    <a:solidFill>
                      <a:schemeClr val="tx1"/>
                    </a:solidFill>
                    <a:cs typeface="Verdana"/>
                  </a:rPr>
                  <a:t> and TSS products </a:t>
                </a:r>
                <a:r>
                  <a:rPr lang="en-US" sz="1800" dirty="0">
                    <a:solidFill>
                      <a:schemeClr val="tx1"/>
                    </a:solidFill>
                    <a:cs typeface="Verdana"/>
                  </a:rPr>
                  <a:t>for top- performing AC processors.</a:t>
                </a:r>
                <a:endParaRPr lang="en-GB" sz="1800" dirty="0">
                  <a:solidFill>
                    <a:schemeClr val="tx1"/>
                  </a:solidFill>
                  <a:ea typeface="+mn-ea"/>
                  <a:cs typeface="Verdana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D476A9-4DAA-6D49-A8F1-A879D8318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91" y="5482529"/>
                <a:ext cx="10366013" cy="1233479"/>
              </a:xfrm>
              <a:prstGeom prst="rect">
                <a:avLst/>
              </a:prstGeom>
              <a:blipFill>
                <a:blip r:embed="rId4"/>
                <a:stretch>
                  <a:fillRect l="-490" t="-3093" b="-4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662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BF55E9-3D99-524A-AAA9-2C98B4B7E818}"/>
              </a:ext>
            </a:extLst>
          </p:cNvPr>
          <p:cNvSpPr txBox="1">
            <a:spLocks/>
          </p:cNvSpPr>
          <p:nvPr/>
        </p:nvSpPr>
        <p:spPr>
          <a:xfrm>
            <a:off x="674439" y="2673403"/>
            <a:ext cx="735558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300" baseline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US" sz="3200" dirty="0">
                <a:solidFill>
                  <a:srgbClr val="01328D"/>
                </a:solidFill>
                <a:effectLst/>
                <a:latin typeface="Calibri" panose="020F0502020204030204" pitchFamily="34" charset="0"/>
              </a:rPr>
              <a:t>&gt;&gt;  ACIX-III and CMIX-II Proposal</a:t>
            </a:r>
          </a:p>
        </p:txBody>
      </p:sp>
    </p:spTree>
    <p:extLst>
      <p:ext uri="{BB962C8B-B14F-4D97-AF65-F5344CB8AC3E}">
        <p14:creationId xmlns:p14="http://schemas.microsoft.com/office/powerpoint/2010/main" val="853280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3"/>
          <p:cNvSpPr txBox="1"/>
          <p:nvPr/>
        </p:nvSpPr>
        <p:spPr>
          <a:xfrm>
            <a:off x="612750" y="1727877"/>
            <a:ext cx="543753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00338D"/>
                </a:solidFill>
              </a:defRPr>
            </a:pPr>
            <a:r>
              <a:rPr dirty="0"/>
              <a:t> </a:t>
            </a:r>
            <a:r>
              <a:rPr sz="4000" b="1" dirty="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dirty="0">
                <a:solidFill>
                  <a:srgbClr val="01328D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sz="4000" b="1" dirty="0"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61" name="TextBox 7"/>
          <p:cNvSpPr txBox="1"/>
          <p:nvPr/>
        </p:nvSpPr>
        <p:spPr>
          <a:xfrm>
            <a:off x="3163930" y="2781600"/>
            <a:ext cx="7648850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800059">
              <a:lnSpc>
                <a:spcPct val="150000"/>
              </a:lnSpc>
              <a:spcBef>
                <a:spcPts val="600"/>
              </a:spcBef>
              <a:defRPr sz="1800" spc="2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International collaborative initiative to inter-compare a set of </a:t>
            </a:r>
            <a:r>
              <a:rPr b="1" dirty="0"/>
              <a:t>atmospheric correction</a:t>
            </a:r>
            <a:r>
              <a:rPr lang="en-US" b="1" dirty="0"/>
              <a:t> (AC)</a:t>
            </a:r>
            <a:r>
              <a:rPr b="1" dirty="0"/>
              <a:t> </a:t>
            </a:r>
            <a:r>
              <a:rPr lang="en-US" dirty="0"/>
              <a:t>and </a:t>
            </a:r>
            <a:r>
              <a:rPr lang="en-US" b="1" dirty="0"/>
              <a:t>cloud masking (CM) </a:t>
            </a:r>
            <a:r>
              <a:rPr dirty="0"/>
              <a:t>processors for </a:t>
            </a:r>
            <a:r>
              <a:rPr b="1" dirty="0"/>
              <a:t>Hyperspectral</a:t>
            </a:r>
            <a:r>
              <a:rPr dirty="0"/>
              <a:t> imagery (PRISMA)</a:t>
            </a:r>
            <a:r>
              <a:rPr lang="en-US" dirty="0"/>
              <a:t> </a:t>
            </a:r>
            <a:r>
              <a:rPr dirty="0"/>
              <a:t>and </a:t>
            </a:r>
            <a:r>
              <a:rPr b="1" dirty="0"/>
              <a:t>Multispectral</a:t>
            </a:r>
            <a:r>
              <a:rPr dirty="0"/>
              <a:t> </a:t>
            </a:r>
            <a:r>
              <a:rPr lang="en-US" dirty="0"/>
              <a:t>(Sentinel-2 &amp; Landsat-8) </a:t>
            </a:r>
            <a:endParaRPr dirty="0"/>
          </a:p>
        </p:txBody>
      </p:sp>
      <p:sp>
        <p:nvSpPr>
          <p:cNvPr id="162" name="Straight Connector 10"/>
          <p:cNvSpPr/>
          <p:nvPr/>
        </p:nvSpPr>
        <p:spPr>
          <a:xfrm>
            <a:off x="780934" y="2449229"/>
            <a:ext cx="1610210" cy="1"/>
          </a:xfrm>
          <a:prstGeom prst="line">
            <a:avLst/>
          </a:prstGeom>
          <a:ln w="698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872640" y="7091989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64" name="Rectangle 11"/>
          <p:cNvSpPr txBox="1"/>
          <p:nvPr/>
        </p:nvSpPr>
        <p:spPr>
          <a:xfrm>
            <a:off x="3218360" y="5166377"/>
            <a:ext cx="415703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00059">
              <a:lnSpc>
                <a:spcPct val="150000"/>
              </a:lnSpc>
              <a:defRPr sz="180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The objective is to point out:</a:t>
            </a:r>
            <a:endParaRPr u="sng" spc="20"/>
          </a:p>
          <a:p>
            <a:pPr marL="285735" indent="-285735" defTabSz="800059">
              <a:lnSpc>
                <a:spcPct val="150000"/>
              </a:lnSpc>
              <a:buSzPct val="100000"/>
              <a:buFont typeface="Arial"/>
              <a:buChar char="•"/>
              <a:defRPr sz="1600" u="sng" spc="2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S</a:t>
            </a:r>
            <a:r>
              <a:rPr sz="1800"/>
              <a:t>trengths &amp; </a:t>
            </a:r>
            <a:r>
              <a:t>W</a:t>
            </a:r>
            <a:r>
              <a:rPr sz="1800"/>
              <a:t>eaknesses</a:t>
            </a:r>
          </a:p>
          <a:p>
            <a:pPr marL="285735" indent="-285735" defTabSz="800059">
              <a:lnSpc>
                <a:spcPct val="150000"/>
              </a:lnSpc>
              <a:buSzPct val="100000"/>
              <a:buFont typeface="Arial"/>
              <a:buChar char="•"/>
              <a:defRPr sz="1600" u="sng" spc="20">
                <a:solidFill>
                  <a:srgbClr val="404040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C</a:t>
            </a:r>
            <a:r>
              <a:rPr sz="1800"/>
              <a:t>ommonalities &amp; </a:t>
            </a:r>
            <a:r>
              <a:t>D</a:t>
            </a:r>
            <a:r>
              <a:rPr sz="1800"/>
              <a:t>ifferences</a:t>
            </a:r>
          </a:p>
        </p:txBody>
      </p:sp>
      <p:sp>
        <p:nvSpPr>
          <p:cNvPr id="165" name="TextBox 12"/>
          <p:cNvSpPr txBox="1"/>
          <p:nvPr/>
        </p:nvSpPr>
        <p:spPr>
          <a:xfrm>
            <a:off x="1129923" y="5392357"/>
            <a:ext cx="540081" cy="57404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355">
              <a:defRPr sz="28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S</a:t>
            </a:r>
          </a:p>
        </p:txBody>
      </p:sp>
      <p:sp>
        <p:nvSpPr>
          <p:cNvPr id="166" name="TextBox 13"/>
          <p:cNvSpPr txBox="1"/>
          <p:nvPr/>
        </p:nvSpPr>
        <p:spPr>
          <a:xfrm>
            <a:off x="1713252" y="5391592"/>
            <a:ext cx="540001" cy="5740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355">
              <a:defRPr sz="28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W</a:t>
            </a:r>
          </a:p>
        </p:txBody>
      </p:sp>
      <p:sp>
        <p:nvSpPr>
          <p:cNvPr id="167" name="TextBox 14"/>
          <p:cNvSpPr txBox="1"/>
          <p:nvPr/>
        </p:nvSpPr>
        <p:spPr>
          <a:xfrm>
            <a:off x="1128485" y="5952603"/>
            <a:ext cx="540000" cy="5740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355">
              <a:defRPr sz="28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C</a:t>
            </a:r>
          </a:p>
        </p:txBody>
      </p:sp>
      <p:sp>
        <p:nvSpPr>
          <p:cNvPr id="168" name="TextBox 15"/>
          <p:cNvSpPr txBox="1"/>
          <p:nvPr/>
        </p:nvSpPr>
        <p:spPr>
          <a:xfrm>
            <a:off x="1716132" y="5946076"/>
            <a:ext cx="540001" cy="57404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355">
              <a:defRPr sz="28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D</a:t>
            </a:r>
          </a:p>
        </p:txBody>
      </p:sp>
      <p:pic>
        <p:nvPicPr>
          <p:cNvPr id="16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26" y="2781600"/>
            <a:ext cx="1445318" cy="14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2B29A7-D9FF-4C4C-B3B8-FC4A9FF43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2" y="1035032"/>
            <a:ext cx="1336249" cy="6192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AA043D-53BD-3043-BAEA-BB76FE719560}"/>
              </a:ext>
            </a:extLst>
          </p:cNvPr>
          <p:cNvSpPr txBox="1"/>
          <p:nvPr/>
        </p:nvSpPr>
        <p:spPr>
          <a:xfrm>
            <a:off x="9021668" y="991031"/>
            <a:ext cx="16288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 the support of: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DA564C-DCB2-2E45-9BC0-AF34F4D49C3E}"/>
              </a:ext>
            </a:extLst>
          </p:cNvPr>
          <p:cNvSpPr txBox="1">
            <a:spLocks/>
          </p:cNvSpPr>
          <p:nvPr/>
        </p:nvSpPr>
        <p:spPr>
          <a:xfrm>
            <a:off x="228669" y="513133"/>
            <a:ext cx="735558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300" baseline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US" sz="2800" dirty="0">
                <a:solidFill>
                  <a:srgbClr val="01328D"/>
                </a:solidFill>
                <a:effectLst/>
                <a:latin typeface="Calibri" panose="020F0502020204030204" pitchFamily="34" charset="0"/>
              </a:rPr>
              <a:t>ACIX-III and CMIX-II Proposal</a:t>
            </a:r>
          </a:p>
        </p:txBody>
      </p:sp>
    </p:spTree>
    <p:extLst>
      <p:ext uri="{BB962C8B-B14F-4D97-AF65-F5344CB8AC3E}">
        <p14:creationId xmlns:p14="http://schemas.microsoft.com/office/powerpoint/2010/main" val="1190624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Freeform 19">
            <a:extLst>
              <a:ext uri="{FF2B5EF4-FFF2-40B4-BE49-F238E27FC236}">
                <a16:creationId xmlns:a16="http://schemas.microsoft.com/office/drawing/2014/main" id="{DC6A1B22-8492-A64B-B26D-8EC44453B994}"/>
              </a:ext>
            </a:extLst>
          </p:cNvPr>
          <p:cNvGrpSpPr/>
          <p:nvPr/>
        </p:nvGrpSpPr>
        <p:grpSpPr>
          <a:xfrm>
            <a:off x="2977723" y="2770530"/>
            <a:ext cx="2052001" cy="712306"/>
            <a:chOff x="0" y="0"/>
            <a:chExt cx="2051999" cy="712305"/>
          </a:xfrm>
        </p:grpSpPr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F111AA44-58B7-224B-99AE-BF89FF70C26C}"/>
                </a:ext>
              </a:extLst>
            </p:cNvPr>
            <p:cNvSpPr/>
            <p:nvPr/>
          </p:nvSpPr>
          <p:spPr>
            <a:xfrm>
              <a:off x="0" y="20059"/>
              <a:ext cx="2052000" cy="67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342" y="0"/>
                    <a:pt x="764" y="0"/>
                  </a:cubicBezTo>
                  <a:lnTo>
                    <a:pt x="20836" y="0"/>
                  </a:lnTo>
                  <a:cubicBezTo>
                    <a:pt x="2125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8" y="21600"/>
                    <a:pt x="20836" y="21600"/>
                  </a:cubicBezTo>
                  <a:lnTo>
                    <a:pt x="764" y="21600"/>
                  </a:lnTo>
                  <a:cubicBezTo>
                    <a:pt x="34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8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endParaRPr/>
            </a:p>
          </p:txBody>
        </p:sp>
        <p:sp>
          <p:nvSpPr>
            <p:cNvPr id="32" name="Atmospheric Correction…">
              <a:extLst>
                <a:ext uri="{FF2B5EF4-FFF2-40B4-BE49-F238E27FC236}">
                  <a16:creationId xmlns:a16="http://schemas.microsoft.com/office/drawing/2014/main" id="{0BB41AFC-9E09-B04E-973C-EC6F3617ADAC}"/>
                </a:ext>
              </a:extLst>
            </p:cNvPr>
            <p:cNvSpPr txBox="1"/>
            <p:nvPr/>
          </p:nvSpPr>
          <p:spPr>
            <a:xfrm>
              <a:off x="12700" y="0"/>
              <a:ext cx="2026601" cy="712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579" tIns="89579" rIns="89579" bIns="89579" numCol="1" anchor="ctr">
              <a:sp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Atmospheric </a:t>
              </a:r>
              <a:r>
                <a:rPr sz="1200"/>
                <a:t>Correction</a:t>
              </a:r>
              <a:r>
                <a:t> </a:t>
              </a:r>
            </a:p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Inter-comparison</a:t>
              </a:r>
            </a:p>
          </p:txBody>
        </p:sp>
      </p:grpSp>
      <p:sp>
        <p:nvSpPr>
          <p:cNvPr id="130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872640" y="6220704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sp>
        <p:nvSpPr>
          <p:cNvPr id="133" name="Rectangle 18"/>
          <p:cNvSpPr/>
          <p:nvPr/>
        </p:nvSpPr>
        <p:spPr>
          <a:xfrm>
            <a:off x="7950541" y="1977139"/>
            <a:ext cx="2700001" cy="44480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dirty="0"/>
              <a:t>CMIX</a:t>
            </a:r>
            <a:r>
              <a:rPr lang="en-US" dirty="0"/>
              <a:t>-</a:t>
            </a:r>
            <a:r>
              <a:rPr dirty="0"/>
              <a:t>II</a:t>
            </a:r>
          </a:p>
        </p:txBody>
      </p:sp>
      <p:grpSp>
        <p:nvGrpSpPr>
          <p:cNvPr id="139" name="Freeform 20"/>
          <p:cNvGrpSpPr/>
          <p:nvPr/>
        </p:nvGrpSpPr>
        <p:grpSpPr>
          <a:xfrm>
            <a:off x="4430474" y="3640112"/>
            <a:ext cx="2052001" cy="595637"/>
            <a:chOff x="0" y="27474"/>
            <a:chExt cx="2052000" cy="595635"/>
          </a:xfrm>
        </p:grpSpPr>
        <p:sp>
          <p:nvSpPr>
            <p:cNvPr id="137" name="Shape"/>
            <p:cNvSpPr/>
            <p:nvPr/>
          </p:nvSpPr>
          <p:spPr>
            <a:xfrm>
              <a:off x="0" y="41337"/>
              <a:ext cx="2052000" cy="56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342" y="0"/>
                    <a:pt x="764" y="0"/>
                  </a:cubicBezTo>
                  <a:lnTo>
                    <a:pt x="20836" y="0"/>
                  </a:lnTo>
                  <a:cubicBezTo>
                    <a:pt x="2125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8" y="21600"/>
                    <a:pt x="20836" y="21600"/>
                  </a:cubicBezTo>
                  <a:lnTo>
                    <a:pt x="764" y="21600"/>
                  </a:lnTo>
                  <a:cubicBezTo>
                    <a:pt x="34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endParaRPr/>
            </a:p>
          </p:txBody>
        </p:sp>
        <p:sp>
          <p:nvSpPr>
            <p:cNvPr id="138" name="Processors over…"/>
            <p:cNvSpPr txBox="1"/>
            <p:nvPr/>
          </p:nvSpPr>
          <p:spPr>
            <a:xfrm>
              <a:off x="12700" y="27474"/>
              <a:ext cx="2026601" cy="595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579" tIns="89579" rIns="89579" bIns="89579" numCol="1" anchor="ctr">
              <a:sp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400"/>
                </a:spcBef>
                <a:defRPr sz="11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dirty="0"/>
                <a:t>Processors over </a:t>
              </a:r>
            </a:p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lang="en-US" dirty="0"/>
                <a:t>AQUATIC sites</a:t>
              </a:r>
              <a:endParaRPr dirty="0"/>
            </a:p>
          </p:txBody>
        </p:sp>
      </p:grpSp>
      <p:grpSp>
        <p:nvGrpSpPr>
          <p:cNvPr id="142" name="Freeform 21"/>
          <p:cNvGrpSpPr/>
          <p:nvPr/>
        </p:nvGrpSpPr>
        <p:grpSpPr>
          <a:xfrm>
            <a:off x="8211008" y="3008138"/>
            <a:ext cx="2179067" cy="856880"/>
            <a:chOff x="0" y="0"/>
            <a:chExt cx="2179066" cy="856879"/>
          </a:xfrm>
        </p:grpSpPr>
        <p:sp>
          <p:nvSpPr>
            <p:cNvPr id="140" name="Shape"/>
            <p:cNvSpPr/>
            <p:nvPr/>
          </p:nvSpPr>
          <p:spPr>
            <a:xfrm>
              <a:off x="-1" y="0"/>
              <a:ext cx="2179067" cy="85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342" y="0"/>
                    <a:pt x="764" y="0"/>
                  </a:cubicBezTo>
                  <a:lnTo>
                    <a:pt x="20836" y="0"/>
                  </a:lnTo>
                  <a:cubicBezTo>
                    <a:pt x="2125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8" y="21600"/>
                    <a:pt x="20836" y="21600"/>
                  </a:cubicBezTo>
                  <a:lnTo>
                    <a:pt x="764" y="21600"/>
                  </a:lnTo>
                  <a:cubicBezTo>
                    <a:pt x="34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500"/>
                </a:spcBef>
              </a:pPr>
              <a:endParaRPr/>
            </a:p>
          </p:txBody>
        </p:sp>
        <p:sp>
          <p:nvSpPr>
            <p:cNvPr id="141" name="Cloud Masking…"/>
            <p:cNvSpPr txBox="1"/>
            <p:nvPr/>
          </p:nvSpPr>
          <p:spPr>
            <a:xfrm>
              <a:off x="12699" y="72286"/>
              <a:ext cx="2153668" cy="712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579" tIns="89579" rIns="89579" bIns="89579" numCol="1" anchor="ctr">
              <a:sp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dirty="0"/>
                <a:t>Cloud Masking</a:t>
              </a:r>
            </a:p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dirty="0"/>
                <a:t>Inter-comparison</a:t>
              </a:r>
            </a:p>
          </p:txBody>
        </p:sp>
      </p:grpSp>
      <p:grpSp>
        <p:nvGrpSpPr>
          <p:cNvPr id="145" name="Freeform 22"/>
          <p:cNvGrpSpPr/>
          <p:nvPr/>
        </p:nvGrpSpPr>
        <p:grpSpPr>
          <a:xfrm>
            <a:off x="1363790" y="3633605"/>
            <a:ext cx="2052002" cy="595637"/>
            <a:chOff x="0" y="27474"/>
            <a:chExt cx="2052000" cy="595635"/>
          </a:xfrm>
        </p:grpSpPr>
        <p:sp>
          <p:nvSpPr>
            <p:cNvPr id="143" name="Shape"/>
            <p:cNvSpPr/>
            <p:nvPr/>
          </p:nvSpPr>
          <p:spPr>
            <a:xfrm>
              <a:off x="0" y="41337"/>
              <a:ext cx="2052000" cy="56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342" y="0"/>
                    <a:pt x="764" y="0"/>
                  </a:cubicBezTo>
                  <a:lnTo>
                    <a:pt x="20836" y="0"/>
                  </a:lnTo>
                  <a:cubicBezTo>
                    <a:pt x="2125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8" y="21600"/>
                    <a:pt x="20836" y="21600"/>
                  </a:cubicBezTo>
                  <a:lnTo>
                    <a:pt x="764" y="21600"/>
                  </a:lnTo>
                  <a:cubicBezTo>
                    <a:pt x="34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endParaRPr/>
            </a:p>
          </p:txBody>
        </p:sp>
        <p:sp>
          <p:nvSpPr>
            <p:cNvPr id="144" name="Processors over…"/>
            <p:cNvSpPr txBox="1"/>
            <p:nvPr/>
          </p:nvSpPr>
          <p:spPr>
            <a:xfrm>
              <a:off x="12700" y="27474"/>
              <a:ext cx="2026601" cy="595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579" tIns="89579" rIns="89579" bIns="89579" numCol="1" anchor="ctr">
              <a:sp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400"/>
                </a:spcBef>
                <a:defRPr sz="11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dirty="0"/>
                <a:t>Processors over </a:t>
              </a:r>
            </a:p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rPr lang="en-US" dirty="0"/>
                <a:t>LAND sites</a:t>
              </a:r>
              <a:endParaRPr dirty="0"/>
            </a:p>
          </p:txBody>
        </p:sp>
      </p:grpSp>
      <p:sp>
        <p:nvSpPr>
          <p:cNvPr id="146" name="TextBox 24"/>
          <p:cNvSpPr txBox="1"/>
          <p:nvPr/>
        </p:nvSpPr>
        <p:spPr>
          <a:xfrm>
            <a:off x="1403443" y="5058211"/>
            <a:ext cx="1829666" cy="369332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/>
            </a:lvl1pPr>
          </a:lstStyle>
          <a:p>
            <a:r>
              <a:rPr dirty="0"/>
              <a:t>PRISMA</a:t>
            </a:r>
            <a:r>
              <a:rPr lang="en-US" dirty="0"/>
              <a:t>*</a:t>
            </a:r>
            <a:endParaRPr dirty="0"/>
          </a:p>
        </p:txBody>
      </p:sp>
      <p:sp>
        <p:nvSpPr>
          <p:cNvPr id="147" name="TextBox 27"/>
          <p:cNvSpPr txBox="1"/>
          <p:nvPr/>
        </p:nvSpPr>
        <p:spPr>
          <a:xfrm>
            <a:off x="4443174" y="4892683"/>
            <a:ext cx="2236234" cy="646331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800"/>
            </a:lvl1pPr>
          </a:lstStyle>
          <a:p>
            <a:r>
              <a:rPr dirty="0"/>
              <a:t>Sentinel-2, Landsat-8 &amp; PRISMA</a:t>
            </a:r>
            <a:r>
              <a:rPr lang="en-US" dirty="0"/>
              <a:t>*</a:t>
            </a:r>
            <a:endParaRPr dirty="0"/>
          </a:p>
        </p:txBody>
      </p:sp>
      <p:sp>
        <p:nvSpPr>
          <p:cNvPr id="148" name="TextBox 29"/>
          <p:cNvSpPr txBox="1"/>
          <p:nvPr/>
        </p:nvSpPr>
        <p:spPr>
          <a:xfrm>
            <a:off x="8177226" y="4816910"/>
            <a:ext cx="2246629" cy="646331"/>
          </a:xfrm>
          <a:prstGeom prst="rect">
            <a:avLst/>
          </a:prstGeom>
          <a:ln w="12700">
            <a:solidFill>
              <a:srgbClr val="25406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800"/>
            </a:lvl1pPr>
          </a:lstStyle>
          <a:p>
            <a:r>
              <a:rPr dirty="0"/>
              <a:t>Sentinel-2, Landsat-8 </a:t>
            </a:r>
            <a:r>
              <a:rPr lang="en-US" dirty="0"/>
              <a:t>&amp;</a:t>
            </a:r>
            <a:r>
              <a:rPr dirty="0"/>
              <a:t> PRISMA</a:t>
            </a:r>
            <a:r>
              <a:rPr lang="en-US" dirty="0"/>
              <a:t>*</a:t>
            </a:r>
            <a:endParaRPr dirty="0"/>
          </a:p>
        </p:txBody>
      </p:sp>
      <p:sp>
        <p:nvSpPr>
          <p:cNvPr id="149" name="Straight Arrow Connector 30"/>
          <p:cNvSpPr/>
          <p:nvPr/>
        </p:nvSpPr>
        <p:spPr>
          <a:xfrm flipH="1">
            <a:off x="9300540" y="3836443"/>
            <a:ext cx="0" cy="981346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Straight Arrow Connector 33"/>
          <p:cNvSpPr/>
          <p:nvPr/>
        </p:nvSpPr>
        <p:spPr>
          <a:xfrm>
            <a:off x="9300542" y="2428545"/>
            <a:ext cx="0" cy="579592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Straight Arrow Connector 39"/>
          <p:cNvSpPr/>
          <p:nvPr/>
        </p:nvSpPr>
        <p:spPr>
          <a:xfrm flipH="1">
            <a:off x="2481909" y="3462777"/>
            <a:ext cx="1502401" cy="1912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" name="Straight Arrow Connector 42"/>
          <p:cNvSpPr/>
          <p:nvPr/>
        </p:nvSpPr>
        <p:spPr>
          <a:xfrm>
            <a:off x="3984309" y="3462777"/>
            <a:ext cx="1583333" cy="1912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Straight Arrow Connector 45"/>
          <p:cNvSpPr/>
          <p:nvPr/>
        </p:nvSpPr>
        <p:spPr>
          <a:xfrm>
            <a:off x="2365731" y="4205939"/>
            <a:ext cx="0" cy="810935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Straight Arrow Connector 48"/>
          <p:cNvSpPr/>
          <p:nvPr/>
        </p:nvSpPr>
        <p:spPr>
          <a:xfrm>
            <a:off x="5567641" y="4197246"/>
            <a:ext cx="1" cy="695439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64BEEF80-3CA2-D045-BCAA-13A556EBE032}"/>
              </a:ext>
            </a:extLst>
          </p:cNvPr>
          <p:cNvSpPr/>
          <p:nvPr/>
        </p:nvSpPr>
        <p:spPr>
          <a:xfrm>
            <a:off x="2655103" y="1974237"/>
            <a:ext cx="2700001" cy="4448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rPr dirty="0"/>
              <a:t>ACIX</a:t>
            </a:r>
            <a:r>
              <a:rPr lang="en-US" dirty="0"/>
              <a:t>-</a:t>
            </a:r>
            <a:r>
              <a:rPr dirty="0"/>
              <a:t>III </a:t>
            </a:r>
          </a:p>
        </p:txBody>
      </p:sp>
      <p:sp>
        <p:nvSpPr>
          <p:cNvPr id="33" name="Straight Arrow Connector 36">
            <a:extLst>
              <a:ext uri="{FF2B5EF4-FFF2-40B4-BE49-F238E27FC236}">
                <a16:creationId xmlns:a16="http://schemas.microsoft.com/office/drawing/2014/main" id="{30D6FD17-C38C-9D46-8B89-D9AEB9A72BFF}"/>
              </a:ext>
            </a:extLst>
          </p:cNvPr>
          <p:cNvSpPr/>
          <p:nvPr/>
        </p:nvSpPr>
        <p:spPr>
          <a:xfrm>
            <a:off x="3984309" y="2459577"/>
            <a:ext cx="0" cy="3453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A7779-6FB3-3C4A-9F59-94BD8280B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2" y="1035032"/>
            <a:ext cx="1336249" cy="619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E8488-7F4D-BF4C-82AD-5AB5879F062D}"/>
              </a:ext>
            </a:extLst>
          </p:cNvPr>
          <p:cNvSpPr txBox="1"/>
          <p:nvPr/>
        </p:nvSpPr>
        <p:spPr>
          <a:xfrm>
            <a:off x="9021668" y="991031"/>
            <a:ext cx="16288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 the support of: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7094B-0E9B-5846-BC9E-9D4D72C04920}"/>
              </a:ext>
            </a:extLst>
          </p:cNvPr>
          <p:cNvSpPr txBox="1"/>
          <p:nvPr/>
        </p:nvSpPr>
        <p:spPr>
          <a:xfrm>
            <a:off x="193164" y="6320123"/>
            <a:ext cx="897136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*</a:t>
            </a:r>
            <a:r>
              <a:rPr lang="en-US" sz="1600" dirty="0"/>
              <a:t>PRISMA ad-hoc acquisitions over the selected set of sites for each of the exercises will be provided by ASI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E665069-73DC-3947-B2FB-52C790568416}"/>
              </a:ext>
            </a:extLst>
          </p:cNvPr>
          <p:cNvSpPr txBox="1">
            <a:spLocks/>
          </p:cNvSpPr>
          <p:nvPr/>
        </p:nvSpPr>
        <p:spPr>
          <a:xfrm>
            <a:off x="228669" y="513133"/>
            <a:ext cx="735558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300" baseline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US" sz="2800" dirty="0">
                <a:solidFill>
                  <a:srgbClr val="01328D"/>
                </a:solidFill>
                <a:effectLst/>
                <a:latin typeface="Calibri" panose="020F0502020204030204" pitchFamily="34" charset="0"/>
              </a:rPr>
              <a:t>ACIX-III and CMIX-II Proposal</a:t>
            </a:r>
          </a:p>
        </p:txBody>
      </p:sp>
    </p:spTree>
    <p:extLst>
      <p:ext uri="{BB962C8B-B14F-4D97-AF65-F5344CB8AC3E}">
        <p14:creationId xmlns:p14="http://schemas.microsoft.com/office/powerpoint/2010/main" val="3364198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575378" y="7134294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A7779-6FB3-3C4A-9F59-94BD8280B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2" y="1035032"/>
            <a:ext cx="1336249" cy="619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E8488-7F4D-BF4C-82AD-5AB5879F062D}"/>
              </a:ext>
            </a:extLst>
          </p:cNvPr>
          <p:cNvSpPr txBox="1"/>
          <p:nvPr/>
        </p:nvSpPr>
        <p:spPr>
          <a:xfrm>
            <a:off x="9021668" y="991031"/>
            <a:ext cx="16288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 the support of:</a:t>
            </a:r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495208F1-9166-B149-ABEF-827BABB8568F}"/>
              </a:ext>
            </a:extLst>
          </p:cNvPr>
          <p:cNvSpPr/>
          <p:nvPr/>
        </p:nvSpPr>
        <p:spPr>
          <a:xfrm>
            <a:off x="2655103" y="1943776"/>
            <a:ext cx="2700001" cy="4343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ACIX III 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31FE153D-7B3D-4142-BE69-065440ED4D10}"/>
              </a:ext>
            </a:extLst>
          </p:cNvPr>
          <p:cNvSpPr/>
          <p:nvPr/>
        </p:nvSpPr>
        <p:spPr>
          <a:xfrm>
            <a:off x="8414015" y="1943776"/>
            <a:ext cx="2700001" cy="4343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CMIX II</a:t>
            </a:r>
          </a:p>
        </p:txBody>
      </p:sp>
      <p:grpSp>
        <p:nvGrpSpPr>
          <p:cNvPr id="36" name="Freeform 19">
            <a:extLst>
              <a:ext uri="{FF2B5EF4-FFF2-40B4-BE49-F238E27FC236}">
                <a16:creationId xmlns:a16="http://schemas.microsoft.com/office/drawing/2014/main" id="{DFD04D2D-5664-044E-919A-B3DBAF43FCC0}"/>
              </a:ext>
            </a:extLst>
          </p:cNvPr>
          <p:cNvGrpSpPr/>
          <p:nvPr/>
        </p:nvGrpSpPr>
        <p:grpSpPr>
          <a:xfrm>
            <a:off x="2977723" y="2741250"/>
            <a:ext cx="2052001" cy="712306"/>
            <a:chOff x="0" y="0"/>
            <a:chExt cx="2051999" cy="712305"/>
          </a:xfrm>
        </p:grpSpPr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4003D22C-7E6B-BC4F-AE88-CCF2F6984A48}"/>
                </a:ext>
              </a:extLst>
            </p:cNvPr>
            <p:cNvSpPr/>
            <p:nvPr/>
          </p:nvSpPr>
          <p:spPr>
            <a:xfrm>
              <a:off x="0" y="20059"/>
              <a:ext cx="2052000" cy="67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342" y="0"/>
                    <a:pt x="764" y="0"/>
                  </a:cubicBezTo>
                  <a:lnTo>
                    <a:pt x="20836" y="0"/>
                  </a:lnTo>
                  <a:cubicBezTo>
                    <a:pt x="2125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8" y="21600"/>
                    <a:pt x="20836" y="21600"/>
                  </a:cubicBezTo>
                  <a:lnTo>
                    <a:pt x="764" y="21600"/>
                  </a:lnTo>
                  <a:cubicBezTo>
                    <a:pt x="34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8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endParaRPr/>
            </a:p>
          </p:txBody>
        </p:sp>
        <p:sp>
          <p:nvSpPr>
            <p:cNvPr id="38" name="Atmospheric Correction…">
              <a:extLst>
                <a:ext uri="{FF2B5EF4-FFF2-40B4-BE49-F238E27FC236}">
                  <a16:creationId xmlns:a16="http://schemas.microsoft.com/office/drawing/2014/main" id="{E1FCD841-FC6A-9E49-952E-B87485C48BD6}"/>
                </a:ext>
              </a:extLst>
            </p:cNvPr>
            <p:cNvSpPr txBox="1"/>
            <p:nvPr/>
          </p:nvSpPr>
          <p:spPr>
            <a:xfrm>
              <a:off x="12700" y="0"/>
              <a:ext cx="2026601" cy="712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579" tIns="89579" rIns="89579" bIns="89579" numCol="1" anchor="ctr">
              <a:spAutoFit/>
            </a:bodyPr>
            <a:lstStyle/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Atmospheric </a:t>
              </a:r>
              <a:r>
                <a:rPr sz="1200"/>
                <a:t>Correction</a:t>
              </a:r>
              <a:r>
                <a:t> </a:t>
              </a:r>
            </a:p>
            <a:p>
              <a:pPr algn="ctr" defTabSz="700087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EEECE1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Inter-comparison</a:t>
              </a:r>
            </a:p>
          </p:txBody>
        </p:sp>
      </p:grpSp>
      <p:sp>
        <p:nvSpPr>
          <p:cNvPr id="39" name="Straight Arrow Connector 33">
            <a:extLst>
              <a:ext uri="{FF2B5EF4-FFF2-40B4-BE49-F238E27FC236}">
                <a16:creationId xmlns:a16="http://schemas.microsoft.com/office/drawing/2014/main" id="{22DE8A39-7E4C-BF4A-8E80-FD4268B0E5C2}"/>
              </a:ext>
            </a:extLst>
          </p:cNvPr>
          <p:cNvSpPr/>
          <p:nvPr/>
        </p:nvSpPr>
        <p:spPr>
          <a:xfrm>
            <a:off x="9764016" y="2395182"/>
            <a:ext cx="0" cy="380415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Straight Arrow Connector 36">
            <a:extLst>
              <a:ext uri="{FF2B5EF4-FFF2-40B4-BE49-F238E27FC236}">
                <a16:creationId xmlns:a16="http://schemas.microsoft.com/office/drawing/2014/main" id="{CACCE474-0BF6-F64D-9BBC-D643311F3EC0}"/>
              </a:ext>
            </a:extLst>
          </p:cNvPr>
          <p:cNvSpPr/>
          <p:nvPr/>
        </p:nvSpPr>
        <p:spPr>
          <a:xfrm>
            <a:off x="3984309" y="2430297"/>
            <a:ext cx="0" cy="3453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Straight Arrow Connector 39">
            <a:extLst>
              <a:ext uri="{FF2B5EF4-FFF2-40B4-BE49-F238E27FC236}">
                <a16:creationId xmlns:a16="http://schemas.microsoft.com/office/drawing/2014/main" id="{94207468-3D13-C84C-B765-53E53661BC60}"/>
              </a:ext>
            </a:extLst>
          </p:cNvPr>
          <p:cNvSpPr/>
          <p:nvPr/>
        </p:nvSpPr>
        <p:spPr>
          <a:xfrm flipH="1">
            <a:off x="2481909" y="3433497"/>
            <a:ext cx="1502401" cy="1912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Straight Arrow Connector 42">
            <a:extLst>
              <a:ext uri="{FF2B5EF4-FFF2-40B4-BE49-F238E27FC236}">
                <a16:creationId xmlns:a16="http://schemas.microsoft.com/office/drawing/2014/main" id="{61C41ABB-30EE-CC45-A321-2A127048ADE8}"/>
              </a:ext>
            </a:extLst>
          </p:cNvPr>
          <p:cNvSpPr/>
          <p:nvPr/>
        </p:nvSpPr>
        <p:spPr>
          <a:xfrm>
            <a:off x="3984309" y="3433497"/>
            <a:ext cx="1583333" cy="191200"/>
          </a:xfrm>
          <a:prstGeom prst="line">
            <a:avLst/>
          </a:prstGeom>
          <a:ln w="12700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3" name="Picture 42" descr="NASA_logo.svg_.png">
            <a:extLst>
              <a:ext uri="{FF2B5EF4-FFF2-40B4-BE49-F238E27FC236}">
                <a16:creationId xmlns:a16="http://schemas.microsoft.com/office/drawing/2014/main" id="{A1BD2191-6570-ED49-BA06-FE4752406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31" y="4759733"/>
            <a:ext cx="477106" cy="396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3A2B98D-267A-B147-B2FF-4C13FB3F99DC}"/>
              </a:ext>
            </a:extLst>
          </p:cNvPr>
          <p:cNvSpPr/>
          <p:nvPr/>
        </p:nvSpPr>
        <p:spPr>
          <a:xfrm>
            <a:off x="4529341" y="5823108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Claudia </a:t>
            </a: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Giardino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8390AA-5882-4642-8B3E-88332EF8C122}"/>
              </a:ext>
            </a:extLst>
          </p:cNvPr>
          <p:cNvSpPr/>
          <p:nvPr/>
        </p:nvSpPr>
        <p:spPr>
          <a:xfrm>
            <a:off x="5801953" y="5823108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Nima</a:t>
            </a: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  </a:t>
            </a: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Pahlevan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AC0E3B0-DF5C-154D-9E31-C2B9820DE072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t="1" b="15703"/>
          <a:stretch/>
        </p:blipFill>
        <p:spPr>
          <a:xfrm>
            <a:off x="6213533" y="5173214"/>
            <a:ext cx="720000" cy="720000"/>
          </a:xfrm>
          <a:prstGeom prst="ellipse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34FD833-1FDB-EC47-8B6D-C6C491E77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314" y="4849733"/>
            <a:ext cx="602527" cy="216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6FF5ACA-E92C-4240-BB22-5AF7EEC9A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1269" y="5176134"/>
            <a:ext cx="720000" cy="720000"/>
          </a:xfrm>
          <a:prstGeom prst="ellipse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94896D3-88C5-1640-B320-666A97C9EF19}"/>
              </a:ext>
            </a:extLst>
          </p:cNvPr>
          <p:cNvSpPr/>
          <p:nvPr/>
        </p:nvSpPr>
        <p:spPr>
          <a:xfrm>
            <a:off x="4563131" y="4470703"/>
            <a:ext cx="2700935" cy="170948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id="{1103E72E-7828-614E-A1FA-96B9018EE01A}"/>
              </a:ext>
            </a:extLst>
          </p:cNvPr>
          <p:cNvSpPr/>
          <p:nvPr/>
        </p:nvSpPr>
        <p:spPr>
          <a:xfrm>
            <a:off x="4563132" y="3693434"/>
            <a:ext cx="2700936" cy="98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342" y="0"/>
                  <a:pt x="764" y="0"/>
                </a:cubicBezTo>
                <a:lnTo>
                  <a:pt x="20836" y="0"/>
                </a:lnTo>
                <a:cubicBezTo>
                  <a:pt x="2125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58" y="21600"/>
                  <a:pt x="20836" y="21600"/>
                </a:cubicBezTo>
                <a:lnTo>
                  <a:pt x="764" y="21600"/>
                </a:lnTo>
                <a:cubicBezTo>
                  <a:pt x="34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chemeClr val="accent3"/>
          </a:solid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700087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/>
              <a:t>Processors over 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/>
              <a:t>AQUATIC sites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sz="1400" b="1" dirty="0">
                <a:solidFill>
                  <a:srgbClr val="002060"/>
                </a:solidFill>
                <a:latin typeface="Avenir Roman" panose="02000503020000020003" pitchFamily="2" charset="0"/>
              </a:rPr>
              <a:t>Task Coordinators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A9AC128-9FBC-9447-923B-92D534D38575}"/>
              </a:ext>
            </a:extLst>
          </p:cNvPr>
          <p:cNvSpPr/>
          <p:nvPr/>
        </p:nvSpPr>
        <p:spPr>
          <a:xfrm>
            <a:off x="25486" y="5823657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Ferran</a:t>
            </a: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 Gascon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586F47-9E12-7C4E-ADFF-089F0BC40A65}"/>
              </a:ext>
            </a:extLst>
          </p:cNvPr>
          <p:cNvSpPr/>
          <p:nvPr/>
        </p:nvSpPr>
        <p:spPr>
          <a:xfrm>
            <a:off x="2749940" y="5855839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Phil Townsend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77D9579-C234-6542-A3DD-063748AF1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108" y="4782050"/>
            <a:ext cx="602527" cy="216000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BD18793-2560-764D-ACAD-F082EB16C66A}"/>
              </a:ext>
            </a:extLst>
          </p:cNvPr>
          <p:cNvSpPr/>
          <p:nvPr/>
        </p:nvSpPr>
        <p:spPr>
          <a:xfrm>
            <a:off x="219544" y="4470703"/>
            <a:ext cx="4029167" cy="170948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id="{645A4113-5D67-C944-8A68-B2180D782F9D}"/>
              </a:ext>
            </a:extLst>
          </p:cNvPr>
          <p:cNvSpPr/>
          <p:nvPr/>
        </p:nvSpPr>
        <p:spPr>
          <a:xfrm>
            <a:off x="988066" y="3693434"/>
            <a:ext cx="2700936" cy="98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342" y="0"/>
                  <a:pt x="764" y="0"/>
                </a:cubicBezTo>
                <a:lnTo>
                  <a:pt x="20836" y="0"/>
                </a:lnTo>
                <a:cubicBezTo>
                  <a:pt x="2125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58" y="21600"/>
                  <a:pt x="20836" y="21600"/>
                </a:cubicBezTo>
                <a:lnTo>
                  <a:pt x="764" y="21600"/>
                </a:lnTo>
                <a:cubicBezTo>
                  <a:pt x="34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chemeClr val="accent3"/>
          </a:solid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700087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/>
              <a:t>Processors over 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sz="1400" dirty="0">
                <a:solidFill>
                  <a:srgbClr val="FFFFFF"/>
                </a:solidFill>
                <a:latin typeface="Avenir Roman"/>
              </a:rPr>
              <a:t>LAND sites 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FFFFFF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sz="1400" b="1" dirty="0">
                <a:solidFill>
                  <a:srgbClr val="002060"/>
                </a:solidFill>
                <a:latin typeface="Avenir Roman" panose="02000503020000020003" pitchFamily="2" charset="0"/>
              </a:rPr>
              <a:t>Task Coordinators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31946DE-7FA2-354E-8911-81CF4FAA21A2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16186" t="-153" r="17574" b="42036"/>
          <a:stretch/>
        </p:blipFill>
        <p:spPr>
          <a:xfrm>
            <a:off x="411895" y="5123551"/>
            <a:ext cx="720000" cy="720000"/>
          </a:xfrm>
          <a:prstGeom prst="ellipse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46423B6-F5F8-044F-B3F8-8E99DCBC7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756" y="5155733"/>
            <a:ext cx="720000" cy="720000"/>
          </a:xfrm>
          <a:prstGeom prst="ellipse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69232C7-2E73-5A43-AE8A-428BE228A1EE}"/>
              </a:ext>
            </a:extLst>
          </p:cNvPr>
          <p:cNvSpPr/>
          <p:nvPr/>
        </p:nvSpPr>
        <p:spPr>
          <a:xfrm>
            <a:off x="7578486" y="3534080"/>
            <a:ext cx="4525884" cy="1987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Shape">
            <a:extLst>
              <a:ext uri="{FF2B5EF4-FFF2-40B4-BE49-F238E27FC236}">
                <a16:creationId xmlns:a16="http://schemas.microsoft.com/office/drawing/2014/main" id="{C51C9870-2007-F44B-9B98-4130EA03AFDE}"/>
              </a:ext>
            </a:extLst>
          </p:cNvPr>
          <p:cNvSpPr/>
          <p:nvPr/>
        </p:nvSpPr>
        <p:spPr>
          <a:xfrm>
            <a:off x="8490960" y="2799967"/>
            <a:ext cx="2700936" cy="98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342" y="0"/>
                  <a:pt x="764" y="0"/>
                </a:cubicBezTo>
                <a:lnTo>
                  <a:pt x="20836" y="0"/>
                </a:lnTo>
                <a:cubicBezTo>
                  <a:pt x="2125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58" y="21600"/>
                  <a:pt x="20836" y="21600"/>
                </a:cubicBezTo>
                <a:lnTo>
                  <a:pt x="764" y="21600"/>
                </a:lnTo>
                <a:cubicBezTo>
                  <a:pt x="34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chemeClr val="accent2"/>
          </a:solid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/>
              <a:t>Cloud Masking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/>
              <a:t>Inter-comparison </a:t>
            </a:r>
          </a:p>
          <a:p>
            <a:pPr algn="ctr" defTabSz="700087">
              <a:lnSpc>
                <a:spcPct val="90000"/>
              </a:lnSpc>
              <a:spcBef>
                <a:spcPts val="500"/>
              </a:spcBef>
              <a:defRPr sz="1400">
                <a:solidFill>
                  <a:srgbClr val="EEECE1"/>
                </a:solidFill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sz="1400" b="1" dirty="0">
                <a:solidFill>
                  <a:srgbClr val="002060"/>
                </a:solidFill>
                <a:latin typeface="Avenir Roman" panose="02000503020000020003" pitchFamily="2" charset="0"/>
              </a:rPr>
              <a:t>Task Coordinators</a:t>
            </a:r>
          </a:p>
        </p:txBody>
      </p:sp>
      <p:pic>
        <p:nvPicPr>
          <p:cNvPr id="60" name="Picture 59" descr="NASA_logo.svg_.png">
            <a:extLst>
              <a:ext uri="{FF2B5EF4-FFF2-40B4-BE49-F238E27FC236}">
                <a16:creationId xmlns:a16="http://schemas.microsoft.com/office/drawing/2014/main" id="{032BACB4-B5F4-044E-8FD4-7A6B0257D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378" y="3880272"/>
            <a:ext cx="477106" cy="396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4061D0B2-3BD6-AA45-8ABF-D55E2A7DA911}"/>
              </a:ext>
            </a:extLst>
          </p:cNvPr>
          <p:cNvSpPr/>
          <p:nvPr/>
        </p:nvSpPr>
        <p:spPr>
          <a:xfrm>
            <a:off x="9719447" y="5035631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Eric </a:t>
            </a: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Vermote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FCE44D3-1718-A149-B369-807983348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013" y="3949859"/>
            <a:ext cx="602527" cy="216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29DC5-B307-A646-B037-E309DC1CA9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0580" y="4312071"/>
            <a:ext cx="720000" cy="720000"/>
          </a:xfrm>
          <a:prstGeom prst="ellipse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ACBF021-0C71-FF48-8AC3-E4BD9ECCAD21}"/>
              </a:ext>
            </a:extLst>
          </p:cNvPr>
          <p:cNvSpPr/>
          <p:nvPr/>
        </p:nvSpPr>
        <p:spPr>
          <a:xfrm>
            <a:off x="7635773" y="5034629"/>
            <a:ext cx="1249614" cy="4616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Carsten </a:t>
            </a:r>
            <a:endParaRPr lang="el-GR" sz="1200" b="1" dirty="0">
              <a:solidFill>
                <a:srgbClr val="404026"/>
              </a:solidFill>
              <a:latin typeface="Avenir Roman"/>
              <a:cs typeface="Avenir Roman"/>
            </a:endParaRPr>
          </a:p>
          <a:p>
            <a:pPr algn="ctr" defTabSz="914400">
              <a:defRPr/>
            </a:pP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Brockmann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47DDE4-E1D2-2749-BF97-347DA81D27F9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23660" t="19038" r="23851" b="43248"/>
          <a:stretch/>
        </p:blipFill>
        <p:spPr>
          <a:xfrm>
            <a:off x="10119226" y="4329839"/>
            <a:ext cx="720000" cy="720000"/>
          </a:xfrm>
          <a:prstGeom prst="ellipse">
            <a:avLst/>
          </a:prstGeom>
        </p:spPr>
      </p:pic>
      <p:pic>
        <p:nvPicPr>
          <p:cNvPr id="66" name="Picture 65" descr="NASA_logo.svg_.png">
            <a:extLst>
              <a:ext uri="{FF2B5EF4-FFF2-40B4-BE49-F238E27FC236}">
                <a16:creationId xmlns:a16="http://schemas.microsoft.com/office/drawing/2014/main" id="{D9489621-1DCE-3B49-8C2C-7024A1D7C0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18" y="4792464"/>
            <a:ext cx="477106" cy="396000"/>
          </a:xfrm>
          <a:prstGeom prst="rect">
            <a:avLst/>
          </a:prstGeom>
        </p:spPr>
      </p:pic>
      <p:sp>
        <p:nvSpPr>
          <p:cNvPr id="67" name="Title 1">
            <a:extLst>
              <a:ext uri="{FF2B5EF4-FFF2-40B4-BE49-F238E27FC236}">
                <a16:creationId xmlns:a16="http://schemas.microsoft.com/office/drawing/2014/main" id="{D60C49EC-EC69-E44C-98E8-19154554777A}"/>
              </a:ext>
            </a:extLst>
          </p:cNvPr>
          <p:cNvSpPr txBox="1">
            <a:spLocks/>
          </p:cNvSpPr>
          <p:nvPr/>
        </p:nvSpPr>
        <p:spPr>
          <a:xfrm>
            <a:off x="228669" y="513133"/>
            <a:ext cx="735558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300" baseline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US" sz="2800" dirty="0">
                <a:solidFill>
                  <a:srgbClr val="01328D"/>
                </a:solidFill>
                <a:effectLst/>
                <a:latin typeface="Calibri" panose="020F0502020204030204" pitchFamily="34" charset="0"/>
              </a:rPr>
              <a:t>ACIX-III and CMIX-II Proposal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DA7041-92F6-9243-B0FC-70469D9A316F}"/>
              </a:ext>
            </a:extLst>
          </p:cNvPr>
          <p:cNvSpPr/>
          <p:nvPr/>
        </p:nvSpPr>
        <p:spPr>
          <a:xfrm>
            <a:off x="1207626" y="5838658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Georgia Doxani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15D2A2D-BE41-5A41-9418-23BE3BABDF3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455" t="3699" r="7831" b="12711"/>
          <a:stretch/>
        </p:blipFill>
        <p:spPr>
          <a:xfrm>
            <a:off x="1536704" y="5119435"/>
            <a:ext cx="720000" cy="720000"/>
          </a:xfrm>
          <a:prstGeom prst="ellipse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02A04EB8-4704-F846-9AB0-73B43D8D0323}"/>
              </a:ext>
            </a:extLst>
          </p:cNvPr>
          <p:cNvSpPr/>
          <p:nvPr/>
        </p:nvSpPr>
        <p:spPr>
          <a:xfrm>
            <a:off x="10744033" y="5014026"/>
            <a:ext cx="1593633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kern="0" dirty="0" err="1">
                <a:solidFill>
                  <a:srgbClr val="404026"/>
                </a:solidFill>
                <a:latin typeface="Avenir Roman"/>
                <a:cs typeface="Avenir Roman"/>
              </a:rPr>
              <a:t>Sergii</a:t>
            </a:r>
            <a:r>
              <a:rPr lang="en-US" sz="1200" b="1" kern="0" dirty="0">
                <a:solidFill>
                  <a:srgbClr val="404026"/>
                </a:solidFill>
                <a:latin typeface="Avenir Roman"/>
                <a:cs typeface="Avenir Roman"/>
              </a:rPr>
              <a:t> </a:t>
            </a:r>
            <a:r>
              <a:rPr lang="en-US" sz="1200" b="1" kern="0" dirty="0" err="1">
                <a:solidFill>
                  <a:srgbClr val="404026"/>
                </a:solidFill>
                <a:latin typeface="Avenir Roman"/>
                <a:cs typeface="Avenir Roman"/>
              </a:rPr>
              <a:t>Skakun</a:t>
            </a:r>
            <a:endParaRPr lang="en-GB" sz="1200" b="1" kern="0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95D1755-CC6F-C744-9E80-4C01C437FCE5}"/>
              </a:ext>
            </a:extLst>
          </p:cNvPr>
          <p:cNvPicPr>
            <a:picLocks/>
          </p:cNvPicPr>
          <p:nvPr/>
        </p:nvPicPr>
        <p:blipFill rotWithShape="1">
          <a:blip r:embed="rId13"/>
          <a:srcRect l="-274" t="7073" b="11465"/>
          <a:stretch/>
        </p:blipFill>
        <p:spPr>
          <a:xfrm>
            <a:off x="11176659" y="4329839"/>
            <a:ext cx="720000" cy="720000"/>
          </a:xfrm>
          <a:prstGeom prst="ellipse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F344EE9-F26E-B74B-8955-A32FBB0A48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1488" y="4276272"/>
            <a:ext cx="719071" cy="719071"/>
          </a:xfrm>
          <a:prstGeom prst="ellipse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4AC0B351-F411-7C4F-9136-939ABED1754F}"/>
              </a:ext>
            </a:extLst>
          </p:cNvPr>
          <p:cNvSpPr/>
          <p:nvPr/>
        </p:nvSpPr>
        <p:spPr>
          <a:xfrm>
            <a:off x="8676091" y="5045238"/>
            <a:ext cx="1116866" cy="303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sz="1200" b="1" dirty="0">
                <a:solidFill>
                  <a:srgbClr val="404026"/>
                </a:solidFill>
                <a:latin typeface="Avenir Roman"/>
                <a:cs typeface="Avenir Roman"/>
              </a:rPr>
              <a:t>Jan </a:t>
            </a:r>
            <a:r>
              <a:rPr lang="en-US" sz="1200" b="1" dirty="0" err="1">
                <a:solidFill>
                  <a:srgbClr val="404026"/>
                </a:solidFill>
                <a:latin typeface="Avenir Roman"/>
                <a:cs typeface="Avenir Roman"/>
              </a:rPr>
              <a:t>Wevers</a:t>
            </a:r>
            <a:endParaRPr lang="en-GB" sz="1200" b="1" dirty="0">
              <a:solidFill>
                <a:srgbClr val="404026"/>
              </a:solidFill>
              <a:latin typeface="Avenir Roman"/>
              <a:cs typeface="Avenir Roman"/>
            </a:endParaRPr>
          </a:p>
        </p:txBody>
      </p:sp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70D024CD-80E1-1A41-BE64-E14963577B59}"/>
              </a:ext>
            </a:extLst>
          </p:cNvPr>
          <p:cNvSpPr txBox="1">
            <a:spLocks/>
          </p:cNvSpPr>
          <p:nvPr/>
        </p:nvSpPr>
        <p:spPr>
          <a:xfrm>
            <a:off x="11872640" y="6220704"/>
            <a:ext cx="181383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T" smtClean="0"/>
              <a:pPr/>
              <a:t>8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924750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3"/>
          <p:cNvSpPr txBox="1"/>
          <p:nvPr/>
        </p:nvSpPr>
        <p:spPr>
          <a:xfrm>
            <a:off x="577854" y="1549570"/>
            <a:ext cx="1085585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>
                <a:solidFill>
                  <a:srgbClr val="00338D"/>
                </a:solidFill>
              </a:defRPr>
            </a:pPr>
            <a:r>
              <a:rPr dirty="0"/>
              <a:t> </a:t>
            </a:r>
            <a:r>
              <a:rPr sz="4000" b="1" dirty="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HO</a:t>
            </a:r>
            <a:r>
              <a:rPr sz="4000" b="1" dirty="0"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872640" y="6429049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79" name="Straight Connector 21"/>
          <p:cNvSpPr/>
          <p:nvPr/>
        </p:nvSpPr>
        <p:spPr>
          <a:xfrm>
            <a:off x="758294" y="2239186"/>
            <a:ext cx="1610210" cy="1"/>
          </a:xfrm>
          <a:prstGeom prst="line">
            <a:avLst/>
          </a:prstGeom>
          <a:ln w="69850">
            <a:solidFill>
              <a:srgbClr val="00338D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E4758-C12F-E448-802F-B4617B532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2" y="1035032"/>
            <a:ext cx="1336249" cy="6192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BD0A2C-BCE4-604A-9705-A48B58AD3E0B}"/>
              </a:ext>
            </a:extLst>
          </p:cNvPr>
          <p:cNvSpPr txBox="1"/>
          <p:nvPr/>
        </p:nvSpPr>
        <p:spPr>
          <a:xfrm>
            <a:off x="9021668" y="991031"/>
            <a:ext cx="16288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 the support of: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7EA2234-BC87-A94F-A740-059947CC438D}"/>
              </a:ext>
            </a:extLst>
          </p:cNvPr>
          <p:cNvSpPr txBox="1">
            <a:spLocks/>
          </p:cNvSpPr>
          <p:nvPr/>
        </p:nvSpPr>
        <p:spPr>
          <a:xfrm>
            <a:off x="228669" y="513133"/>
            <a:ext cx="735558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300" baseline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US" sz="2800" dirty="0">
                <a:solidFill>
                  <a:srgbClr val="01328D"/>
                </a:solidFill>
                <a:effectLst/>
                <a:latin typeface="Calibri" panose="020F0502020204030204" pitchFamily="34" charset="0"/>
              </a:rPr>
              <a:t>ACIX-III and CMIX-II Proposal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E018C-0755-8A4B-A450-3CB0E9B7B8E6}"/>
              </a:ext>
            </a:extLst>
          </p:cNvPr>
          <p:cNvSpPr txBox="1"/>
          <p:nvPr/>
        </p:nvSpPr>
        <p:spPr>
          <a:xfrm>
            <a:off x="758294" y="2523609"/>
            <a:ext cx="10100206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spc="20" dirty="0">
                <a:solidFill>
                  <a:srgbClr val="404040"/>
                </a:solidFill>
                <a:latin typeface="Avenir Roman"/>
              </a:rPr>
              <a:t>ACIX</a:t>
            </a:r>
            <a:r>
              <a:rPr lang="en-GB" sz="2000" spc="20" dirty="0">
                <a:solidFill>
                  <a:srgbClr val="404040"/>
                </a:solidFill>
                <a:latin typeface="Avenir Roman"/>
              </a:rPr>
              <a:t> and </a:t>
            </a:r>
            <a:r>
              <a:rPr lang="en-GB" sz="2000" b="1" spc="20" dirty="0">
                <a:solidFill>
                  <a:srgbClr val="404040"/>
                </a:solidFill>
                <a:latin typeface="Avenir Roman"/>
              </a:rPr>
              <a:t>CMIX</a:t>
            </a:r>
            <a:r>
              <a:rPr lang="en-GB" sz="2000" spc="20" dirty="0">
                <a:solidFill>
                  <a:srgbClr val="404040"/>
                </a:solidFill>
                <a:latin typeface="Avenir Roman"/>
              </a:rPr>
              <a:t> are </a:t>
            </a:r>
            <a:r>
              <a:rPr lang="en-GB" sz="2000" b="1" spc="20" dirty="0">
                <a:solidFill>
                  <a:srgbClr val="404040"/>
                </a:solidFill>
                <a:latin typeface="Avenir Roman"/>
              </a:rPr>
              <a:t>open and free exercises </a:t>
            </a:r>
            <a:r>
              <a:rPr lang="en-GB" sz="2000" spc="20" dirty="0">
                <a:solidFill>
                  <a:srgbClr val="404040"/>
                </a:solidFill>
                <a:latin typeface="Avenir Roman"/>
              </a:rPr>
              <a:t>and </a:t>
            </a:r>
            <a:r>
              <a:rPr lang="en-GB" sz="2000" b="1" spc="20" dirty="0">
                <a:solidFill>
                  <a:srgbClr val="404040"/>
                </a:solidFill>
                <a:latin typeface="Avenir Roman"/>
              </a:rPr>
              <a:t>every developer team </a:t>
            </a:r>
            <a:r>
              <a:rPr lang="en-GB" sz="2000" spc="20" dirty="0">
                <a:solidFill>
                  <a:srgbClr val="404040"/>
                </a:solidFill>
                <a:latin typeface="Avenir Roman"/>
              </a:rPr>
              <a:t>with an atmospheric correction and/or cloud masking processor </a:t>
            </a:r>
            <a:r>
              <a:rPr lang="en-GB" sz="2000" b="1" spc="20" dirty="0">
                <a:solidFill>
                  <a:srgbClr val="404040"/>
                </a:solidFill>
                <a:latin typeface="Avenir Roman"/>
              </a:rPr>
              <a:t>is welcome to participate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2FC70-E60A-DE47-BEE8-DA41BF577D3B}"/>
              </a:ext>
            </a:extLst>
          </p:cNvPr>
          <p:cNvSpPr/>
          <p:nvPr/>
        </p:nvSpPr>
        <p:spPr>
          <a:xfrm>
            <a:off x="745176" y="3922485"/>
            <a:ext cx="6322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338D"/>
                </a:solidFill>
                <a:latin typeface="Arial"/>
                <a:cs typeface="Arial"/>
              </a:rPr>
              <a:t>Potential Participants – Multispectral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2A7316-C0F0-7043-BA75-4931F899FB30}"/>
              </a:ext>
            </a:extLst>
          </p:cNvPr>
          <p:cNvSpPr txBox="1"/>
          <p:nvPr/>
        </p:nvSpPr>
        <p:spPr>
          <a:xfrm>
            <a:off x="745176" y="4424900"/>
            <a:ext cx="11295729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spc="20" dirty="0">
                <a:solidFill>
                  <a:srgbClr val="404040"/>
                </a:solidFill>
                <a:latin typeface="Avenir Roman"/>
              </a:rPr>
              <a:t>Processors applicable to Sentinel-2 and Landsat-8 data participated in the previous exercises.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40F17-D190-7F40-896C-2B0754E7C11D}"/>
              </a:ext>
            </a:extLst>
          </p:cNvPr>
          <p:cNvSpPr txBox="1"/>
          <p:nvPr/>
        </p:nvSpPr>
        <p:spPr>
          <a:xfrm>
            <a:off x="1100138" y="4847393"/>
            <a:ext cx="1077250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spc="20" dirty="0">
                <a:solidFill>
                  <a:srgbClr val="404040"/>
                </a:solidFill>
                <a:latin typeface="Avenir Roman"/>
              </a:rPr>
              <a:t>These developer teams will be invited, namely national space agencies, R&amp;D companies, universities, research institutes, etc.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CC2FD7-642E-AD41-A9B2-62E2525767E7}"/>
              </a:ext>
            </a:extLst>
          </p:cNvPr>
          <p:cNvSpPr/>
          <p:nvPr/>
        </p:nvSpPr>
        <p:spPr>
          <a:xfrm>
            <a:off x="745176" y="5830816"/>
            <a:ext cx="10569881" cy="514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spc="20" dirty="0">
                <a:solidFill>
                  <a:srgbClr val="404040"/>
                </a:solidFill>
                <a:latin typeface="Avenir Roman"/>
              </a:rPr>
              <a:t>Any new developed processor or interested developer team is welcome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2843100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2171</Words>
  <Application>Microsoft Office PowerPoint</Application>
  <PresentationFormat>Widescreen</PresentationFormat>
  <Paragraphs>243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Avenir Roman</vt:lpstr>
      <vt:lpstr>Calibri</vt:lpstr>
      <vt:lpstr>Cambria Math</vt:lpstr>
      <vt:lpstr>Courier New</vt:lpstr>
      <vt:lpstr>Helvetica</vt:lpstr>
      <vt:lpstr>Times New Roman</vt:lpstr>
      <vt:lpstr>Verdana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VH-RODA 2021</vt:lpstr>
      <vt:lpstr>VH-RODA 2021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ACIX III and CMIX II Proposal</dc:title>
  <dc:creator>Philippe Goryl</dc:creator>
  <cp:lastModifiedBy>Philippe Goryl</cp:lastModifiedBy>
  <cp:revision>50</cp:revision>
  <dcterms:modified xsi:type="dcterms:W3CDTF">2021-06-30T08:40:46Z</dcterms:modified>
</cp:coreProperties>
</file>