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70" r:id="rId3"/>
    <p:sldId id="257" r:id="rId4"/>
    <p:sldId id="273" r:id="rId5"/>
    <p:sldId id="274" r:id="rId6"/>
    <p:sldId id="275" r:id="rId7"/>
    <p:sldId id="283" r:id="rId8"/>
    <p:sldId id="284" r:id="rId9"/>
    <p:sldId id="285" r:id="rId10"/>
    <p:sldId id="291" r:id="rId11"/>
    <p:sldId id="289" r:id="rId12"/>
    <p:sldId id="286" r:id="rId13"/>
    <p:sldId id="292" r:id="rId14"/>
    <p:sldId id="287" r:id="rId15"/>
    <p:sldId id="288" r:id="rId16"/>
    <p:sldId id="277" r:id="rId17"/>
    <p:sldId id="278" r:id="rId18"/>
    <p:sldId id="279" r:id="rId19"/>
    <p:sldId id="294" r:id="rId20"/>
    <p:sldId id="281" r:id="rId21"/>
    <p:sldId id="293" r:id="rId22"/>
    <p:sldId id="282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76165" autoAdjust="0"/>
  </p:normalViewPr>
  <p:slideViewPr>
    <p:cSldViewPr snapToGrid="0">
      <p:cViewPr varScale="1">
        <p:scale>
          <a:sx n="98" d="100"/>
          <a:sy n="98" d="100"/>
        </p:scale>
        <p:origin x="25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BBFC8-AA90-4BFE-A5A3-AC5E01B57D3A}" type="datetimeFigureOut">
              <a:rPr lang="zh-CN" altLang="en-US" smtClean="0"/>
              <a:t>2021/6/30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78BED-8C0F-4068-8A5D-7807A427C1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3099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78BED-8C0F-4068-8A5D-7807A427C1A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0857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kumimoji="1" sz="2200">
                <a:solidFill>
                  <a:schemeClr val="tx1"/>
                </a:solidFill>
                <a:latin typeface="Tahoma" charset="0"/>
                <a:ea typeface="宋体" charset="0"/>
                <a:cs typeface="宋体" charset="0"/>
              </a:defRPr>
            </a:lvl1pPr>
            <a:lvl2pPr marL="685817" indent="-263776" defTabSz="914423">
              <a:defRPr kumimoji="1" sz="2200">
                <a:solidFill>
                  <a:schemeClr val="tx1"/>
                </a:solidFill>
                <a:latin typeface="Tahoma" charset="0"/>
                <a:ea typeface="宋体" charset="0"/>
              </a:defRPr>
            </a:lvl2pPr>
            <a:lvl3pPr marL="1055103" indent="-211021" defTabSz="914423">
              <a:defRPr kumimoji="1" sz="2200">
                <a:solidFill>
                  <a:schemeClr val="tx1"/>
                </a:solidFill>
                <a:latin typeface="Tahoma" charset="0"/>
                <a:ea typeface="宋体" charset="0"/>
              </a:defRPr>
            </a:lvl3pPr>
            <a:lvl4pPr marL="1477145" indent="-211021" defTabSz="914423">
              <a:defRPr kumimoji="1" sz="2200">
                <a:solidFill>
                  <a:schemeClr val="tx1"/>
                </a:solidFill>
                <a:latin typeface="Tahoma" charset="0"/>
                <a:ea typeface="宋体" charset="0"/>
              </a:defRPr>
            </a:lvl4pPr>
            <a:lvl5pPr marL="1899186" indent="-211021" defTabSz="914423">
              <a:defRPr kumimoji="1" sz="2200">
                <a:solidFill>
                  <a:schemeClr val="tx1"/>
                </a:solidFill>
                <a:latin typeface="Tahoma" charset="0"/>
                <a:ea typeface="宋体" charset="0"/>
              </a:defRPr>
            </a:lvl5pPr>
            <a:lvl6pPr marL="2321227" indent="-211021" defTabSz="914423" fontAlgn="base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Tahoma" charset="0"/>
                <a:ea typeface="宋体" charset="0"/>
              </a:defRPr>
            </a:lvl6pPr>
            <a:lvl7pPr marL="2743269" indent="-211021" defTabSz="914423" fontAlgn="base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Tahoma" charset="0"/>
                <a:ea typeface="宋体" charset="0"/>
              </a:defRPr>
            </a:lvl7pPr>
            <a:lvl8pPr marL="3165310" indent="-211021" defTabSz="914423" fontAlgn="base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Tahoma" charset="0"/>
                <a:ea typeface="宋体" charset="0"/>
              </a:defRPr>
            </a:lvl8pPr>
            <a:lvl9pPr marL="3587351" indent="-211021" defTabSz="914423" fontAlgn="base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Tahoma" charset="0"/>
                <a:ea typeface="宋体" charset="0"/>
              </a:defRPr>
            </a:lvl9pPr>
          </a:lstStyle>
          <a:p>
            <a:fld id="{0F4291BE-FE06-6A47-8990-5391F93F52EE}" type="slidenum">
              <a:rPr kumimoji="0" lang="en-US" altLang="zh-CN" sz="1200">
                <a:solidFill>
                  <a:prstClr val="black"/>
                </a:solidFill>
                <a:latin typeface="Arial" charset="0"/>
              </a:rPr>
              <a:pPr/>
              <a:t>3</a:t>
            </a:fld>
            <a:endParaRPr kumimoji="0" lang="en-US" altLang="zh-CN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zh-CN" altLang="en-US"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943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78BED-8C0F-4068-8A5D-7807A427C1A6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0989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78BED-8C0F-4068-8A5D-7807A427C1A6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6065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478BED-8C0F-4068-8A5D-7807A427C1A6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421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kumimoji="1"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08C4-FF83-C84A-8984-FF7F58E1FB83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88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kumimoji="1" lang="zh-CN" altLang="en-US">
              <a:solidFill>
                <a:prstClr val="black"/>
              </a:solidFill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08C4-FF83-C84A-8984-FF7F58E1FB83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88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kumimoji="1" lang="zh-CN" altLang="en-US">
              <a:solidFill>
                <a:prstClr val="black"/>
              </a:solidFill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08C4-FF83-C84A-8984-FF7F58E1FB83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041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7"/>
          <p:cNvSpPr txBox="1"/>
          <p:nvPr userDrawn="1"/>
        </p:nvSpPr>
        <p:spPr>
          <a:xfrm>
            <a:off x="609600" y="6172200"/>
            <a:ext cx="52578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8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8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13922289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kumimoji="1" lang="zh-CN" altLang="en-US">
              <a:solidFill>
                <a:prstClr val="black"/>
              </a:solidFill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08C4-FF83-C84A-8984-FF7F58E1FB83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839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kumimoji="1" lang="zh-CN" altLang="en-US">
              <a:solidFill>
                <a:prstClr val="black"/>
              </a:solidFill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08C4-FF83-C84A-8984-FF7F58E1FB83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41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kumimoji="1" lang="zh-CN" altLang="en-US">
              <a:solidFill>
                <a:prstClr val="black"/>
              </a:solidFill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08C4-FF83-C84A-8984-FF7F58E1FB83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93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kumimoji="1" lang="zh-CN" altLang="en-US">
              <a:solidFill>
                <a:prstClr val="black"/>
              </a:solidFill>
            </a:endParaRPr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08C4-FF83-C84A-8984-FF7F58E1FB83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01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kumimoji="1" lang="zh-CN" altLang="en-US">
              <a:solidFill>
                <a:prstClr val="black"/>
              </a:solidFill>
            </a:endParaRP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08C4-FF83-C84A-8984-FF7F58E1FB83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22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kumimoji="1" lang="zh-CN" altLang="en-US">
              <a:solidFill>
                <a:prstClr val="black"/>
              </a:solidFill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08C4-FF83-C84A-8984-FF7F58E1FB83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85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kumimoji="1" lang="zh-CN" altLang="en-US">
              <a:solidFill>
                <a:prstClr val="black"/>
              </a:solidFill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08C4-FF83-C84A-8984-FF7F58E1FB83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89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zh-CN" altLang="en-US"/>
              <a:t>将图片拖动到占位符，或单击添加图标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kumimoji="1" lang="zh-CN" altLang="en-US">
              <a:solidFill>
                <a:prstClr val="black"/>
              </a:solidFill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08C4-FF83-C84A-8984-FF7F58E1FB83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140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771910" y="274638"/>
            <a:ext cx="5629607" cy="8948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345508"/>
            <a:ext cx="8229600" cy="4780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359098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EC7C08C4-FF83-C84A-8984-FF7F58E1FB83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图片 9" descr="ceos5.jp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37" y="274639"/>
            <a:ext cx="1264494" cy="57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85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009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n"/>
        <a:defRPr sz="2800" kern="1200">
          <a:solidFill>
            <a:srgbClr val="000090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²"/>
        <a:defRPr sz="2400" kern="1200">
          <a:solidFill>
            <a:srgbClr val="000090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Ø"/>
        <a:defRPr sz="2000" kern="1200">
          <a:solidFill>
            <a:srgbClr val="000090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p"/>
        <a:defRPr sz="1800" kern="1200">
          <a:solidFill>
            <a:srgbClr val="000090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rgbClr val="000090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646612" y="3855185"/>
            <a:ext cx="4810858" cy="179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800" b="1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Xiaolong DONG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NSSC, CAS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WGCV</a:t>
            </a:r>
            <a:r>
              <a:rPr lang="en-US" altLang="zh-CN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-49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Virtual meeting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June 29-July 2, 2021</a:t>
            </a:r>
          </a:p>
        </p:txBody>
      </p:sp>
      <p:pic>
        <p:nvPicPr>
          <p:cNvPr id="12" name="ceos_logo.pn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302268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EB04ACAC-86CE-C347-9A21-5F5FBE25E6C3}"/>
              </a:ext>
            </a:extLst>
          </p:cNvPr>
          <p:cNvSpPr/>
          <p:nvPr/>
        </p:nvSpPr>
        <p:spPr>
          <a:xfrm>
            <a:off x="509749" y="1371600"/>
            <a:ext cx="839911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sz="36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Microwave Subgroup Report</a:t>
            </a:r>
          </a:p>
          <a:p>
            <a:r>
              <a:rPr lang="en-US" altLang="zh-CN" sz="36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altLang="zh-CN" sz="28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Progresses </a:t>
            </a:r>
            <a:r>
              <a:rPr lang="en-US" altLang="zh-CN" sz="28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CV-20-05</a:t>
            </a:r>
            <a:r>
              <a:rPr lang="zh-CN" altLang="en-US" sz="28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Standards and Metrics for </a:t>
            </a:r>
            <a:r>
              <a:rPr lang="en-US" altLang="zh-CN" sz="28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Scatterometers</a:t>
            </a:r>
            <a:r>
              <a:rPr lang="en-US" altLang="zh-CN" sz="28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Wind Retrievals </a:t>
            </a:r>
            <a:r>
              <a:rPr lang="zh-CN" altLang="zh-CN" sz="28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>
              <a:solidFill>
                <a:schemeClr val="bg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80131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92799" y="3707108"/>
            <a:ext cx="842144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itchFamily="34" charset="0"/>
              <a:buChar char="•"/>
            </a:pPr>
            <a:r>
              <a:rPr lang="en-US" altLang="zh-CN" sz="2400" dirty="0">
                <a:solidFill>
                  <a:srgbClr val="FF0000"/>
                </a:solidFill>
              </a:rPr>
              <a:t>Buoy, ECMWF and ASCAT winds are used to validate HSCAT and CSCAT winds.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zh-CN" sz="2400" dirty="0">
                <a:solidFill>
                  <a:srgbClr val="FF0000"/>
                </a:solidFill>
              </a:rPr>
              <a:t>Besides, these comparisons are operationally performed once a week to monitor the stability of HSCAT and CSCAT.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zh-CN" sz="2400" dirty="0">
                <a:solidFill>
                  <a:srgbClr val="FF0000"/>
                </a:solidFill>
              </a:rPr>
              <a:t>To build a new GMF with SST factors with respect to HSCAT.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altLang="zh-CN" sz="2000" dirty="0">
              <a:solidFill>
                <a:srgbClr val="FF0000"/>
              </a:solidFill>
            </a:endParaRPr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460723" y="1885431"/>
            <a:ext cx="8085597" cy="1325563"/>
          </a:xfrm>
        </p:spPr>
        <p:txBody>
          <a:bodyPr>
            <a:no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--CSCAT  NOC calibration parameters updated for different range-gate bins (incidence angles) (NSOAS, NUIST) </a:t>
            </a:r>
            <a:br>
              <a:rPr lang="en-US" altLang="zh-CN" sz="2400" dirty="0">
                <a:solidFill>
                  <a:srgbClr val="FF0000"/>
                </a:solidFill>
              </a:rPr>
            </a:br>
            <a:r>
              <a:rPr lang="en-US" altLang="zh-CN" sz="2400" dirty="0">
                <a:solidFill>
                  <a:srgbClr val="FF0000"/>
                </a:solidFill>
              </a:rPr>
              <a:t>--Validation for wind products of HSCAT-A, HSCAT-B, HSCAT-C and CSCAT (NSOAS) 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99447" y="1508760"/>
            <a:ext cx="9144000" cy="479267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4503521" y="5723044"/>
            <a:ext cx="2588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New Achievements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5082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2498" y="963209"/>
            <a:ext cx="6035040" cy="287391"/>
          </a:xfrm>
        </p:spPr>
        <p:txBody>
          <a:bodyPr/>
          <a:lstStyle/>
          <a:p>
            <a:r>
              <a:rPr lang="en-US" altLang="zh-CN" sz="2800" dirty="0"/>
              <a:t>Project progresses</a:t>
            </a:r>
            <a:br>
              <a:rPr lang="en-US" altLang="zh-CN" sz="2800" dirty="0"/>
            </a:b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39145"/>
            <a:ext cx="8229600" cy="60391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dirty="0">
                <a:solidFill>
                  <a:srgbClr val="0070C0"/>
                </a:solidFill>
              </a:rPr>
              <a:t>b) </a:t>
            </a:r>
            <a:r>
              <a:rPr lang="en-US" altLang="zh-CN" dirty="0" err="1">
                <a:solidFill>
                  <a:srgbClr val="0070C0"/>
                </a:solidFill>
              </a:rPr>
              <a:t>ScatSat</a:t>
            </a:r>
            <a:r>
              <a:rPr lang="en-US" altLang="zh-CN" dirty="0">
                <a:solidFill>
                  <a:srgbClr val="0070C0"/>
                </a:solidFill>
              </a:rPr>
              <a:t> and ASCAT collocations prove very useful for improving wind retrieval performance and error assessment, and false alarm reduction tests in operational software for Ku-band scats based on quality control indicators proposed in 2017 and 2020 based on that collocations.</a:t>
            </a:r>
          </a:p>
          <a:p>
            <a:pPr marL="0" indent="0" algn="just"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--Extension of FAR rules for higher wind speeds (NSSC, KNMI)</a:t>
            </a:r>
          </a:p>
          <a:p>
            <a:pPr marL="0" indent="0" algn="just"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--Ku-band rain effect correction, rain quantification  preliminary results (NSSC, KNMI)</a:t>
            </a:r>
          </a:p>
          <a:p>
            <a:pPr marL="0" indent="0" algn="just">
              <a:buNone/>
            </a:pPr>
            <a:r>
              <a:rPr lang="en-US" altLang="zh-CN" dirty="0">
                <a:solidFill>
                  <a:srgbClr val="0070C0"/>
                </a:solidFill>
              </a:rPr>
              <a:t>	    </a:t>
            </a:r>
          </a:p>
          <a:p>
            <a:pPr marL="0" indent="0" algn="just">
              <a:buNone/>
            </a:pPr>
            <a:endParaRPr lang="en-US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矩形 3"/>
          <p:cNvSpPr/>
          <p:nvPr/>
        </p:nvSpPr>
        <p:spPr>
          <a:xfrm>
            <a:off x="0" y="3573379"/>
            <a:ext cx="9144000" cy="20016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5992328" y="5113341"/>
            <a:ext cx="2588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New Achievements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86368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2498" y="963209"/>
            <a:ext cx="6035040" cy="287391"/>
          </a:xfrm>
        </p:spPr>
        <p:txBody>
          <a:bodyPr/>
          <a:lstStyle/>
          <a:p>
            <a:r>
              <a:rPr lang="en-US" altLang="zh-CN" sz="2800" dirty="0"/>
              <a:t>Project progresses</a:t>
            </a:r>
            <a:br>
              <a:rPr lang="en-US" altLang="zh-CN" sz="2800" dirty="0"/>
            </a:b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8916" y="1106904"/>
            <a:ext cx="8229600" cy="554535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dirty="0">
                <a:solidFill>
                  <a:srgbClr val="0070C0"/>
                </a:solidFill>
              </a:rPr>
              <a:t>Evaluation and assessment.</a:t>
            </a:r>
            <a:endParaRPr lang="zh-CN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CN" dirty="0">
                <a:solidFill>
                  <a:srgbClr val="0070C0"/>
                </a:solidFill>
              </a:rPr>
              <a:t>	3)	natural terrestrial targets and related QC: </a:t>
            </a:r>
          </a:p>
          <a:p>
            <a:pPr marL="0" indent="0" algn="just">
              <a:buNone/>
            </a:pPr>
            <a:r>
              <a:rPr lang="en-US" altLang="zh-CN" dirty="0">
                <a:solidFill>
                  <a:srgbClr val="0070C0"/>
                </a:solidFill>
              </a:rPr>
              <a:t>	    a)Rain forest calibration for HSCAT-B applied. </a:t>
            </a:r>
          </a:p>
          <a:p>
            <a:pPr marL="0" indent="0" algn="just">
              <a:buNone/>
            </a:pPr>
            <a:r>
              <a:rPr lang="en-US" altLang="zh-CN" dirty="0">
                <a:solidFill>
                  <a:srgbClr val="FF0000"/>
                </a:solidFill>
              </a:rPr>
              <a:t>The standard deviation (STD) of HSCAT-B and HSCAT-C for both HH and VV polarization is less than 0.1 dB, indicating that HSCAT-B and HSCAT-C are highly stable (NSOAS).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altLang="zh-CN" dirty="0">
                <a:solidFill>
                  <a:srgbClr val="0070C0"/>
                </a:solidFill>
              </a:rPr>
              <a:t>b)The availability of a Land Contribution Ratio (LCR) in the new EUMETSAT L1 ASCAT products triggered the development of improved coastal processing for ASCAT, and also now being tested for processors of Ku-band Scats.</a:t>
            </a:r>
          </a:p>
          <a:p>
            <a:pPr marL="0" indent="0" algn="just">
              <a:buNone/>
            </a:pPr>
            <a:r>
              <a:rPr lang="en-US" altLang="zh-CN" dirty="0">
                <a:solidFill>
                  <a:srgbClr val="FF0000"/>
                </a:solidFill>
              </a:rPr>
              <a:t> Wind variability in </a:t>
            </a:r>
            <a:r>
              <a:rPr lang="en-US" altLang="zh-CN" dirty="0" err="1">
                <a:solidFill>
                  <a:srgbClr val="FF0000"/>
                </a:solidFill>
              </a:rPr>
              <a:t>scatterometer</a:t>
            </a:r>
            <a:r>
              <a:rPr lang="en-US" altLang="zh-CN" dirty="0">
                <a:solidFill>
                  <a:srgbClr val="FF0000"/>
                </a:solidFill>
              </a:rPr>
              <a:t> of coastal region for coastal products (ICM-CSIC, NUIST)</a:t>
            </a: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矩形 3"/>
          <p:cNvSpPr/>
          <p:nvPr/>
        </p:nvSpPr>
        <p:spPr>
          <a:xfrm>
            <a:off x="0" y="2454810"/>
            <a:ext cx="8734926" cy="15039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701941" y="3417917"/>
            <a:ext cx="2588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New Achievements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334478" y="5835766"/>
            <a:ext cx="8734926" cy="8054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990179" y="6179541"/>
            <a:ext cx="2588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New Achievements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9150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2498" y="963209"/>
            <a:ext cx="6035040" cy="287391"/>
          </a:xfrm>
        </p:spPr>
        <p:txBody>
          <a:bodyPr/>
          <a:lstStyle/>
          <a:p>
            <a:r>
              <a:rPr lang="en-US" altLang="zh-CN" sz="2800" dirty="0"/>
              <a:t>Project progresses</a:t>
            </a:r>
            <a:br>
              <a:rPr lang="en-US" altLang="zh-CN" sz="2800" dirty="0"/>
            </a:b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0504" y="1250600"/>
            <a:ext cx="8229600" cy="20134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dirty="0">
                <a:solidFill>
                  <a:srgbClr val="0070C0"/>
                </a:solidFill>
              </a:rPr>
              <a:t> c) The coastal high-resolution wind processors are developed for HSCAT(HY-2B) and CSCAT.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70C0"/>
                </a:solidFill>
              </a:rPr>
              <a:t>    </a:t>
            </a:r>
            <a:r>
              <a:rPr lang="en-US" altLang="zh-CN" dirty="0">
                <a:solidFill>
                  <a:srgbClr val="FF0000"/>
                </a:solidFill>
              </a:rPr>
              <a:t>CSCAT</a:t>
            </a:r>
            <a:r>
              <a:rPr lang="en-US" altLang="zh-CN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Coastal product (12.25km) released within China (NSOAS, NUIST)</a:t>
            </a: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矩形 3"/>
          <p:cNvSpPr/>
          <p:nvPr/>
        </p:nvSpPr>
        <p:spPr>
          <a:xfrm>
            <a:off x="260484" y="2257343"/>
            <a:ext cx="8734926" cy="15039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221787" y="3089812"/>
            <a:ext cx="2588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New Achievements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7775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4347" y="984642"/>
            <a:ext cx="6035040" cy="287391"/>
          </a:xfrm>
        </p:spPr>
        <p:txBody>
          <a:bodyPr/>
          <a:lstStyle/>
          <a:p>
            <a:r>
              <a:rPr lang="en-US" altLang="zh-CN" sz="2800" dirty="0"/>
              <a:t>Project progresses</a:t>
            </a:r>
            <a:br>
              <a:rPr lang="en-US" altLang="zh-CN" sz="2800" dirty="0"/>
            </a:b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05" y="1128338"/>
            <a:ext cx="8229600" cy="4780656"/>
          </a:xfrm>
        </p:spPr>
        <p:txBody>
          <a:bodyPr>
            <a:normAutofit fontScale="92500"/>
          </a:bodyPr>
          <a:lstStyle/>
          <a:p>
            <a:r>
              <a:rPr lang="en-US" altLang="zh-CN" dirty="0"/>
              <a:t>Main task 2:	 Standardization/best practices of retrieval approaches of ocean surface winds (L2b data) by radar </a:t>
            </a:r>
            <a:r>
              <a:rPr lang="en-US" altLang="zh-CN" dirty="0" err="1"/>
              <a:t>scatterometer</a:t>
            </a:r>
            <a:r>
              <a:rPr lang="en-US" altLang="zh-CN" dirty="0"/>
              <a:t> data and guidelines to users 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70C0"/>
                </a:solidFill>
              </a:rPr>
              <a:t>	a)  GMF: CMOD8 underdevelopment; </a:t>
            </a:r>
          </a:p>
          <a:p>
            <a:pPr marL="0" indent="0" algn="just">
              <a:buNone/>
            </a:pPr>
            <a:r>
              <a:rPr lang="en-US" altLang="zh-CN" dirty="0">
                <a:solidFill>
                  <a:srgbClr val="0070C0"/>
                </a:solidFill>
              </a:rPr>
              <a:t>	b) Retrieval and direction ambiguity-removal algorithms: large wind direction biases for Ku-band pencil-beam retrievals are addressed through both prior and posterior correction for processor improvements of the Ku-band scats</a:t>
            </a:r>
          </a:p>
          <a:p>
            <a:pPr marL="0" indent="0" algn="just">
              <a:buNone/>
            </a:pPr>
            <a:r>
              <a:rPr lang="en-US" altLang="zh-CN" dirty="0">
                <a:solidFill>
                  <a:srgbClr val="FF0000"/>
                </a:solidFill>
              </a:rPr>
              <a:t>Testing the improved version before release. (KNMI)</a:t>
            </a:r>
          </a:p>
          <a:p>
            <a:pPr marL="0" indent="0" algn="just">
              <a:buNone/>
            </a:pPr>
            <a:endParaRPr lang="en-US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矩形 3"/>
          <p:cNvSpPr/>
          <p:nvPr/>
        </p:nvSpPr>
        <p:spPr>
          <a:xfrm>
            <a:off x="276726" y="5257800"/>
            <a:ext cx="8734926" cy="15039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331368" y="6179767"/>
            <a:ext cx="2588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New Achievements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2378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54530" y="1345507"/>
            <a:ext cx="6035040" cy="287391"/>
          </a:xfrm>
        </p:spPr>
        <p:txBody>
          <a:bodyPr/>
          <a:lstStyle/>
          <a:p>
            <a:r>
              <a:rPr lang="en-US" altLang="zh-CN" sz="2800" dirty="0"/>
              <a:t>Project progresses</a:t>
            </a:r>
            <a:br>
              <a:rPr lang="en-US" altLang="zh-CN" sz="2800" dirty="0"/>
            </a:b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14138"/>
            <a:ext cx="8229600" cy="478065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altLang="zh-CN" dirty="0"/>
              <a:t>Main task 3&amp;4:	 </a:t>
            </a:r>
          </a:p>
          <a:p>
            <a:pPr marL="514350" indent="-514350" algn="just">
              <a:buAutoNum type="arabicPeriod" startAt="3"/>
            </a:pPr>
            <a:r>
              <a:rPr lang="en-US" altLang="zh-CN" dirty="0"/>
              <a:t>Development of guidelines/standards of validation of ocean surface winds (L2b data) by radar </a:t>
            </a:r>
            <a:r>
              <a:rPr lang="en-US" altLang="zh-CN" dirty="0" err="1"/>
              <a:t>scatterometer</a:t>
            </a:r>
            <a:r>
              <a:rPr lang="en-US" altLang="zh-CN" dirty="0"/>
              <a:t> data &amp;</a:t>
            </a:r>
          </a:p>
          <a:p>
            <a:pPr marL="514350" indent="-514350" algn="just">
              <a:buAutoNum type="arabicPeriod" startAt="3"/>
            </a:pPr>
            <a:r>
              <a:rPr lang="en-US" altLang="zh-CN" dirty="0"/>
              <a:t>Identifying and organizing collocation data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70C0"/>
                </a:solidFill>
              </a:rPr>
              <a:t>	a) Meeting to respond to  call from the Coordination Group of Meteorological Satellites (CGMS) of the World Meteorological Organization (WMO) to improved coordination of </a:t>
            </a:r>
            <a:r>
              <a:rPr lang="en-US" altLang="zh-CN" dirty="0" err="1">
                <a:solidFill>
                  <a:srgbClr val="0070C0"/>
                </a:solidFill>
              </a:rPr>
              <a:t>scatterometer</a:t>
            </a:r>
            <a:r>
              <a:rPr lang="en-US" altLang="zh-CN" dirty="0">
                <a:solidFill>
                  <a:srgbClr val="0070C0"/>
                </a:solidFill>
              </a:rPr>
              <a:t> missions, a meeting is planned by KNMI; </a:t>
            </a:r>
          </a:p>
          <a:p>
            <a:pPr marL="0" indent="0">
              <a:buNone/>
            </a:pPr>
            <a:endParaRPr lang="en-US" altLang="zh-CN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en-US" altLang="zh-CN" dirty="0">
                <a:solidFill>
                  <a:srgbClr val="FF0000"/>
                </a:solidFill>
              </a:rPr>
              <a:t>CGMS meeting held in May online, </a:t>
            </a:r>
          </a:p>
          <a:p>
            <a:pPr marL="0" indent="0" algn="just">
              <a:buNone/>
            </a:pPr>
            <a:r>
              <a:rPr lang="en-US" altLang="zh-CN" dirty="0">
                <a:solidFill>
                  <a:srgbClr val="FF0000"/>
                </a:solidFill>
              </a:rPr>
              <a:t>--Constellation of </a:t>
            </a:r>
            <a:r>
              <a:rPr lang="en-US" altLang="zh-CN" dirty="0" err="1">
                <a:solidFill>
                  <a:srgbClr val="FF0000"/>
                </a:solidFill>
              </a:rPr>
              <a:t>scatterometers</a:t>
            </a:r>
            <a:r>
              <a:rPr lang="en-US" altLang="zh-CN" dirty="0">
                <a:solidFill>
                  <a:srgbClr val="FF0000"/>
                </a:solidFill>
              </a:rPr>
              <a:t> addressed (KNMI).</a:t>
            </a:r>
          </a:p>
          <a:p>
            <a:pPr marL="0" indent="0" algn="just">
              <a:buNone/>
            </a:pPr>
            <a:r>
              <a:rPr lang="en-US" altLang="zh-CN" dirty="0">
                <a:solidFill>
                  <a:srgbClr val="FF0000"/>
                </a:solidFill>
              </a:rPr>
              <a:t>--Consider expanding the scope of the report and include other nonconventional instruments such as </a:t>
            </a:r>
            <a:r>
              <a:rPr lang="en-US" altLang="zh-CN" dirty="0" err="1">
                <a:solidFill>
                  <a:srgbClr val="FF0000"/>
                </a:solidFill>
              </a:rPr>
              <a:t>scatterometer</a:t>
            </a:r>
            <a:r>
              <a:rPr lang="en-US" altLang="zh-CN" dirty="0">
                <a:solidFill>
                  <a:srgbClr val="FF0000"/>
                </a:solidFill>
              </a:rPr>
              <a:t> for precipitation retrieval and cooperation with other rain measurements from satellites (KNMI, ISRO).</a:t>
            </a:r>
          </a:p>
          <a:p>
            <a:pPr marL="0" indent="0" algn="just">
              <a:buNone/>
            </a:pPr>
            <a:r>
              <a:rPr lang="en-US" altLang="zh-CN" dirty="0">
                <a:solidFill>
                  <a:srgbClr val="0070C0"/>
                </a:solidFill>
              </a:rPr>
              <a:t>	</a:t>
            </a:r>
            <a:endParaRPr lang="en-US" altLang="zh-CN" dirty="0"/>
          </a:p>
        </p:txBody>
      </p:sp>
      <p:sp>
        <p:nvSpPr>
          <p:cNvPr id="4" name="矩形 3"/>
          <p:cNvSpPr/>
          <p:nvPr/>
        </p:nvSpPr>
        <p:spPr>
          <a:xfrm>
            <a:off x="324853" y="4171950"/>
            <a:ext cx="8734926" cy="20604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100011" y="5721078"/>
            <a:ext cx="2586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New Achievements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54171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54530" y="1345507"/>
            <a:ext cx="6035040" cy="287391"/>
          </a:xfrm>
        </p:spPr>
        <p:txBody>
          <a:bodyPr/>
          <a:lstStyle/>
          <a:p>
            <a:r>
              <a:rPr lang="en-US" altLang="zh-CN" sz="2800" dirty="0"/>
              <a:t>IGARSS 2021 invited technical session proposal </a:t>
            </a:r>
            <a:br>
              <a:rPr lang="en-US" altLang="zh-CN" sz="2800" dirty="0"/>
            </a:b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14138"/>
            <a:ext cx="8229600" cy="4780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IGARSS 2021 Invited session </a:t>
            </a:r>
            <a:r>
              <a:rPr lang="en-US" altLang="zh-CN" dirty="0">
                <a:solidFill>
                  <a:srgbClr val="FF0000"/>
                </a:solidFill>
              </a:rPr>
              <a:t>Session organized, will be held on 15</a:t>
            </a:r>
            <a:r>
              <a:rPr lang="en-US" altLang="zh-CN" baseline="30000" dirty="0">
                <a:solidFill>
                  <a:srgbClr val="FF0000"/>
                </a:solidFill>
              </a:rPr>
              <a:t>th</a:t>
            </a:r>
            <a:r>
              <a:rPr lang="en-US" altLang="zh-CN" dirty="0">
                <a:solidFill>
                  <a:srgbClr val="FF0000"/>
                </a:solidFill>
              </a:rPr>
              <a:t> &amp;16</a:t>
            </a:r>
            <a:r>
              <a:rPr lang="en-US" altLang="zh-CN" baseline="30000" dirty="0">
                <a:solidFill>
                  <a:srgbClr val="FF0000"/>
                </a:solidFill>
              </a:rPr>
              <a:t>th </a:t>
            </a:r>
            <a:r>
              <a:rPr lang="en-US" altLang="zh-CN" dirty="0">
                <a:solidFill>
                  <a:srgbClr val="FF0000"/>
                </a:solidFill>
              </a:rPr>
              <a:t>, July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Planning, standardization and application of the expanding CEOS virtual wind </a:t>
            </a:r>
            <a:r>
              <a:rPr lang="en-US" altLang="zh-CN" dirty="0" err="1">
                <a:solidFill>
                  <a:srgbClr val="FF0000"/>
                </a:solidFill>
              </a:rPr>
              <a:t>scatterometer</a:t>
            </a:r>
            <a:r>
              <a:rPr lang="en-US" altLang="zh-CN" dirty="0">
                <a:solidFill>
                  <a:srgbClr val="FF0000"/>
                </a:solidFill>
              </a:rPr>
              <a:t> constellation</a:t>
            </a:r>
          </a:p>
        </p:txBody>
      </p:sp>
      <p:sp>
        <p:nvSpPr>
          <p:cNvPr id="6" name="矩形 5"/>
          <p:cNvSpPr/>
          <p:nvPr/>
        </p:nvSpPr>
        <p:spPr>
          <a:xfrm>
            <a:off x="309040" y="2981689"/>
            <a:ext cx="8734926" cy="22144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6063917" y="4734489"/>
            <a:ext cx="2586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New Achievements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1741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54530" y="1345507"/>
            <a:ext cx="6035040" cy="287391"/>
          </a:xfrm>
        </p:spPr>
        <p:txBody>
          <a:bodyPr/>
          <a:lstStyle/>
          <a:p>
            <a:r>
              <a:rPr lang="en-US" altLang="zh-CN" sz="2800" dirty="0"/>
              <a:t>IGARSS 2021 invited technical session proposal </a:t>
            </a:r>
            <a:br>
              <a:rPr lang="en-US" altLang="zh-CN" sz="2800" dirty="0"/>
            </a:b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14138"/>
            <a:ext cx="8229600" cy="4780656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/>
              <a:t>Session briefs:</a:t>
            </a:r>
          </a:p>
          <a:p>
            <a:pPr marL="0" indent="0">
              <a:buNone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Improve coordination, consolidation, and development of the collective OSVW capability;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Achieve a more active engagement by nations operating or preparing satellite ocean surface vector winds sensors with the international wind vector community;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Maintain a strong and mutually supportive relationship with the International Ocean Vector Winds Science Team (IOVWST); provide an interface to CEOS for the IOVWST;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Develop recommendations on the driving requirements to create, validate, and sustain the development of an international ensemble of Essential Climate Variable (ECV) measurements;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Provide advice on and advocate to the international community for the importance of OSVW measurements;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Develop and consolidate training on the use of </a:t>
            </a:r>
            <a:r>
              <a:rPr lang="en-US" altLang="zh-CN" sz="2400" dirty="0" err="1"/>
              <a:t>scatterometer</a:t>
            </a:r>
            <a:r>
              <a:rPr lang="en-US" altLang="zh-CN" sz="2400" dirty="0"/>
              <a:t> winds for different applications, as well as outreach to the general public to demonstrate the societal benefit of these data.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6809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54530" y="1345507"/>
            <a:ext cx="6035040" cy="287391"/>
          </a:xfrm>
        </p:spPr>
        <p:txBody>
          <a:bodyPr/>
          <a:lstStyle/>
          <a:p>
            <a:r>
              <a:rPr lang="en-US" altLang="zh-CN" sz="2800" dirty="0"/>
              <a:t>IGARSS 2021 invited technical session proposal </a:t>
            </a:r>
            <a:br>
              <a:rPr lang="en-US" altLang="zh-CN" sz="2800" dirty="0"/>
            </a:b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32898"/>
            <a:ext cx="8229600" cy="4961896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Session presentations (session 1)</a:t>
            </a:r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o    D. Xiaolong: OVERVIEW OF THE STANDARDS AND METRICS OF OCEAN SURFACE VECTOR WIND BY SPACEBORNE MICROWAVE REMOTE SENSING</a:t>
            </a:r>
          </a:p>
          <a:p>
            <a:pPr marL="0" indent="0"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o    P. Chang: CEOS VIRTUAL CONSTELLATION OF OCEAN SURFACE VECTOR WIND: STATUS AND RECENT PROGRESS  </a:t>
            </a:r>
          </a:p>
          <a:p>
            <a:pPr marL="0" indent="0"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o    A. </a:t>
            </a:r>
            <a:r>
              <a:rPr lang="en-US" altLang="zh-CN" sz="2400" dirty="0" err="1">
                <a:solidFill>
                  <a:srgbClr val="FF0000"/>
                </a:solidFill>
              </a:rPr>
              <a:t>Stoffelen</a:t>
            </a:r>
            <a:r>
              <a:rPr lang="en-US" altLang="zh-CN" sz="2400" dirty="0">
                <a:solidFill>
                  <a:srgbClr val="FF0000"/>
                </a:solidFill>
              </a:rPr>
              <a:t>: HURRICANE OCEAN WIND SPEEDS</a:t>
            </a:r>
          </a:p>
          <a:p>
            <a:pPr marL="0" indent="0"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o    R. Kumar: THE INDIAN CONTRIBUTION TO THE CEOS-VC</a:t>
            </a:r>
          </a:p>
          <a:p>
            <a:pPr marL="0" indent="0">
              <a:buNone/>
            </a:pPr>
            <a:endParaRPr lang="en-US" altLang="zh-CN" sz="2400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42837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54530" y="1345507"/>
            <a:ext cx="6035040" cy="287391"/>
          </a:xfrm>
        </p:spPr>
        <p:txBody>
          <a:bodyPr/>
          <a:lstStyle/>
          <a:p>
            <a:r>
              <a:rPr lang="en-US" altLang="zh-CN" sz="2800" dirty="0"/>
              <a:t>IGARSS 2021 invited technical session proposal </a:t>
            </a:r>
            <a:br>
              <a:rPr lang="en-US" altLang="zh-CN" sz="2800" dirty="0"/>
            </a:b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32898"/>
            <a:ext cx="8229600" cy="4961896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Session presentations (session 2)</a:t>
            </a:r>
          </a:p>
          <a:p>
            <a:pPr marL="0" indent="0"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o    W. Lin: TOWARDS CONSISTENT WIND OBSERVATIONS FROM C- AND KU-BAND SCATTEROMETERS</a:t>
            </a:r>
          </a:p>
          <a:p>
            <a:pPr marL="0" indent="0"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o    A. </a:t>
            </a:r>
            <a:r>
              <a:rPr lang="en-US" altLang="zh-CN" sz="2400" dirty="0" err="1">
                <a:solidFill>
                  <a:srgbClr val="FF0000"/>
                </a:solidFill>
              </a:rPr>
              <a:t>Stoffelen</a:t>
            </a:r>
            <a:r>
              <a:rPr lang="en-US" altLang="zh-CN" sz="2400" dirty="0">
                <a:solidFill>
                  <a:srgbClr val="FF0000"/>
                </a:solidFill>
              </a:rPr>
              <a:t>: CONE METRICS FOR C AND KU-BAND SCATTEROMETERS</a:t>
            </a:r>
          </a:p>
          <a:p>
            <a:pPr marL="0" indent="0"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o    M. Portabella: CONSOLIDATION OF QUALITY CONTROL PROCEDURES FOR SCATTEROMETERS</a:t>
            </a:r>
          </a:p>
          <a:p>
            <a:pPr marL="0" indent="0"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o    A. Mironov: </a:t>
            </a:r>
            <a:r>
              <a:rPr lang="en-US" altLang="zh-CN" sz="2400" cap="all" dirty="0">
                <a:solidFill>
                  <a:srgbClr val="FF0000"/>
                </a:solidFill>
              </a:rPr>
              <a:t>Ku-Band Polarization Difference Model For The </a:t>
            </a:r>
            <a:r>
              <a:rPr lang="en-US" altLang="zh-CN" sz="2400" cap="all" dirty="0" err="1">
                <a:solidFill>
                  <a:srgbClr val="FF0000"/>
                </a:solidFill>
              </a:rPr>
              <a:t>Scatterometer</a:t>
            </a:r>
            <a:r>
              <a:rPr lang="en-US" altLang="zh-CN" sz="2400" cap="all" dirty="0">
                <a:solidFill>
                  <a:srgbClr val="FF0000"/>
                </a:solidFill>
              </a:rPr>
              <a:t> Wind Inversion</a:t>
            </a:r>
          </a:p>
          <a:p>
            <a:pPr marL="0" indent="0">
              <a:buNone/>
            </a:pPr>
            <a:endParaRPr lang="en-US" altLang="zh-CN" sz="2400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29478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D929C1-3FDF-E14C-889D-705B8AA75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910" y="274638"/>
            <a:ext cx="6914890" cy="1379064"/>
          </a:xfrm>
        </p:spPr>
        <p:txBody>
          <a:bodyPr/>
          <a:lstStyle/>
          <a:p>
            <a:r>
              <a:rPr lang="en-US" sz="2400" dirty="0"/>
              <a:t>Recent Progresses of CV-20-05</a:t>
            </a:r>
            <a:br>
              <a:rPr lang="en-US" sz="2400" dirty="0"/>
            </a:br>
            <a:r>
              <a:rPr lang="en-US" sz="2400" dirty="0"/>
              <a:t>Standards and Metrics for </a:t>
            </a:r>
            <a:r>
              <a:rPr lang="en-US" sz="2400" dirty="0" err="1"/>
              <a:t>Scatterometers</a:t>
            </a:r>
            <a:r>
              <a:rPr lang="en-US" sz="2400" dirty="0"/>
              <a:t> and Wind Retrievals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A49A4B-EF8A-554D-97AE-5E95CAFE9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53702"/>
            <a:ext cx="8229600" cy="437875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2000" dirty="0"/>
              <a:t>Created in 2020</a:t>
            </a:r>
          </a:p>
          <a:p>
            <a:r>
              <a:rPr lang="en-US" altLang="zh-CN" sz="2000" dirty="0"/>
              <a:t>Target completion: 2021 Q4</a:t>
            </a:r>
          </a:p>
          <a:p>
            <a:r>
              <a:rPr lang="en-US" altLang="zh-CN" sz="2000" dirty="0"/>
              <a:t>Progresses</a:t>
            </a:r>
          </a:p>
          <a:p>
            <a:pPr lvl="1"/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</a:rPr>
              <a:t>2019.7 propose WP on WGCV-45</a:t>
            </a:r>
          </a:p>
          <a:p>
            <a:pPr lvl="1"/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</a:rPr>
              <a:t>2020.4.21 teleconference to confirm the task</a:t>
            </a:r>
          </a:p>
          <a:p>
            <a:pPr lvl="1"/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</a:rPr>
              <a:t>2020.5.6 confirmation of leading members</a:t>
            </a:r>
          </a:p>
          <a:p>
            <a:pPr lvl="1"/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</a:rPr>
              <a:t>2020.5.11 WGCV-46 preliminary work plan</a:t>
            </a:r>
          </a:p>
          <a:p>
            <a:pPr lvl="1"/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</a:rPr>
              <a:t>2020.6.16 1</a:t>
            </a:r>
            <a:r>
              <a:rPr lang="en-US" altLang="zh-CN" sz="1600" baseline="30000" dirty="0">
                <a:solidFill>
                  <a:schemeClr val="accent5">
                    <a:lumMod val="75000"/>
                  </a:schemeClr>
                </a:solidFill>
              </a:rPr>
              <a:t>st</a:t>
            </a:r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</a:rPr>
              <a:t> project meeting</a:t>
            </a:r>
          </a:p>
          <a:p>
            <a:pPr lvl="1"/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</a:rPr>
              <a:t>2020.6.18 Specific work plan</a:t>
            </a:r>
          </a:p>
          <a:p>
            <a:pPr lvl="1"/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</a:rPr>
              <a:t>2020.8-2020.9 Data sets contribution confirmation</a:t>
            </a:r>
          </a:p>
          <a:p>
            <a:pPr lvl="1"/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</a:rPr>
              <a:t>2020.9-2020.10 Data sets sharing</a:t>
            </a:r>
          </a:p>
          <a:p>
            <a:pPr lvl="1"/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</a:rPr>
              <a:t>2020.9-2020.10 Project progresses</a:t>
            </a:r>
          </a:p>
          <a:p>
            <a:pPr lvl="1"/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</a:rPr>
              <a:t>2021.1 Plan implementation, </a:t>
            </a:r>
            <a:r>
              <a:rPr lang="en-US" altLang="zh-CN" sz="1600" dirty="0">
                <a:solidFill>
                  <a:srgbClr val="FF0000"/>
                </a:solidFill>
              </a:rPr>
              <a:t>Project progress discussion, (no offline through discussion achieved)  </a:t>
            </a:r>
          </a:p>
          <a:p>
            <a:pPr lvl="1">
              <a:buFont typeface="Wingdings" panose="05000000000000000000" pitchFamily="2" charset="2"/>
              <a:buChar char="p"/>
            </a:pP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</a:rPr>
              <a:t>2021. 7. Discussion of draft   IGARSS 2021</a:t>
            </a:r>
          </a:p>
          <a:p>
            <a:pPr lvl="1">
              <a:buFont typeface="Wingdings" panose="05000000000000000000" pitchFamily="2" charset="2"/>
              <a:buChar char="p"/>
            </a:pP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</a:rPr>
              <a:t>2021.8-11 Review of campaign and applications</a:t>
            </a:r>
          </a:p>
          <a:p>
            <a:pPr lvl="1">
              <a:buFont typeface="Wingdings" panose="05000000000000000000" pitchFamily="2" charset="2"/>
              <a:buChar char="p"/>
            </a:pPr>
            <a:r>
              <a:rPr lang="en-US" altLang="zh-CN" sz="1600" dirty="0">
                <a:solidFill>
                  <a:schemeClr val="tx2">
                    <a:lumMod val="75000"/>
                  </a:schemeClr>
                </a:solidFill>
              </a:rPr>
              <a:t>2121.12 Demonstration of applications and deliverable release, Finalize the document</a:t>
            </a:r>
          </a:p>
          <a:p>
            <a:pPr lvl="1">
              <a:buFont typeface="Wingdings" panose="05000000000000000000" pitchFamily="2" charset="2"/>
              <a:buChar char="p"/>
            </a:pPr>
            <a:endParaRPr lang="en-US" altLang="zh-CN" sz="1600" dirty="0">
              <a:solidFill>
                <a:schemeClr val="tx2">
                  <a:lumMod val="75000"/>
                </a:schemeClr>
              </a:solidFill>
            </a:endParaRPr>
          </a:p>
          <a:p>
            <a:endParaRPr lang="zh-CN" altLang="zh-CN" sz="2000" dirty="0"/>
          </a:p>
        </p:txBody>
      </p:sp>
      <p:sp>
        <p:nvSpPr>
          <p:cNvPr id="4" name="矩形 3"/>
          <p:cNvSpPr/>
          <p:nvPr/>
        </p:nvSpPr>
        <p:spPr>
          <a:xfrm>
            <a:off x="0" y="4972050"/>
            <a:ext cx="8915400" cy="79709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0" y="5026064"/>
            <a:ext cx="944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To do: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19113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71910" y="800418"/>
            <a:ext cx="5629607" cy="894822"/>
          </a:xfrm>
        </p:spPr>
        <p:txBody>
          <a:bodyPr/>
          <a:lstStyle/>
          <a:p>
            <a:r>
              <a:rPr lang="en-US" altLang="zh-CN" dirty="0"/>
              <a:t>Next phase of this </a:t>
            </a:r>
            <a:r>
              <a:rPr lang="en-US" altLang="zh-CN" dirty="0" err="1"/>
              <a:t>porject</a:t>
            </a:r>
            <a:r>
              <a:rPr lang="en-US" altLang="zh-CN" dirty="0"/>
              <a:t>:</a:t>
            </a:r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5794717"/>
              </p:ext>
            </p:extLst>
          </p:nvPr>
        </p:nvGraphicFramePr>
        <p:xfrm>
          <a:off x="548641" y="2215990"/>
          <a:ext cx="8229599" cy="10366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7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0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366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Draft discussion</a:t>
                      </a:r>
                      <a:endParaRPr lang="zh-CN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kern="100" dirty="0">
                          <a:effectLst/>
                        </a:rPr>
                        <a:t>IGARSS Invited</a:t>
                      </a:r>
                      <a:r>
                        <a:rPr lang="en-US" sz="2800" kern="100" baseline="0" dirty="0">
                          <a:effectLst/>
                        </a:rPr>
                        <a:t> </a:t>
                      </a:r>
                      <a:r>
                        <a:rPr lang="en-US" sz="2800" kern="100" dirty="0">
                          <a:effectLst/>
                        </a:rPr>
                        <a:t>Session</a:t>
                      </a:r>
                      <a:endParaRPr lang="zh-CN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July 15,16 2021</a:t>
                      </a:r>
                      <a:endParaRPr lang="zh-CN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标题 1">
            <a:extLst>
              <a:ext uri="{FF2B5EF4-FFF2-40B4-BE49-F238E27FC236}">
                <a16:creationId xmlns:a16="http://schemas.microsoft.com/office/drawing/2014/main" id="{2DF9A30B-84C6-284E-893A-CD9E69B42A9C}"/>
              </a:ext>
            </a:extLst>
          </p:cNvPr>
          <p:cNvSpPr txBox="1">
            <a:spLocks/>
          </p:cNvSpPr>
          <p:nvPr/>
        </p:nvSpPr>
        <p:spPr>
          <a:xfrm>
            <a:off x="670275" y="3428999"/>
            <a:ext cx="8107965" cy="3010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0090"/>
                </a:solidFill>
                <a:latin typeface="Arial"/>
                <a:ea typeface="+mj-ea"/>
                <a:cs typeface="Arial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zh-CN" sz="3200" dirty="0"/>
              <a:t>Further confirmation of more data availability;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zh-CN" sz="3200" dirty="0"/>
              <a:t>Investigate the use of recently launched HY-2C/D satellites with inclined orbit for cross-cal.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69102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1913" y="1722698"/>
            <a:ext cx="8229600" cy="4780656"/>
          </a:xfrm>
        </p:spPr>
        <p:txBody>
          <a:bodyPr/>
          <a:lstStyle/>
          <a:p>
            <a:r>
              <a:rPr lang="en-US" altLang="zh-CN" sz="3200" b="1" dirty="0"/>
              <a:t>Suggestion</a:t>
            </a:r>
            <a:endParaRPr lang="en-US" altLang="zh-CN" b="1" dirty="0"/>
          </a:p>
          <a:p>
            <a:pPr marL="0" indent="0">
              <a:buNone/>
            </a:pPr>
            <a:r>
              <a:rPr lang="en-US" altLang="zh-CN" b="1" dirty="0"/>
              <a:t>For thorough discussions in different phase for the drafts, in-addition to IGARSS to come, no off-line meeting is achieved. </a:t>
            </a:r>
          </a:p>
          <a:p>
            <a:pPr marL="0" indent="0">
              <a:buNone/>
            </a:pPr>
            <a:r>
              <a:rPr lang="en-US" altLang="zh-CN" b="1" dirty="0"/>
              <a:t>We hereby propose a half-year extension of  this project, to wrap-up by June, 2022.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1752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14650" y="2934278"/>
            <a:ext cx="3063240" cy="13062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6000" dirty="0"/>
              <a:t>Thanks!</a:t>
            </a:r>
          </a:p>
          <a:p>
            <a:pPr marL="0" indent="0">
              <a:buNone/>
            </a:pPr>
            <a:r>
              <a:rPr lang="en-US" altLang="zh-CN" sz="1900" dirty="0"/>
              <a:t>dongxiaolong@mirslab.cn</a:t>
            </a:r>
            <a:endParaRPr lang="zh-CN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51508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1626363" y="474548"/>
            <a:ext cx="6601033" cy="1376737"/>
          </a:xfrm>
        </p:spPr>
        <p:txBody>
          <a:bodyPr/>
          <a:lstStyle/>
          <a:p>
            <a:r>
              <a:rPr kumimoji="1" lang="en-US" altLang="zh-CN" sz="2400" dirty="0"/>
              <a:t>Focus group meeting on working plan of s</a:t>
            </a:r>
            <a:r>
              <a:rPr lang="en-US" altLang="zh-CN" sz="2400" dirty="0"/>
              <a:t>tandards and metrics for </a:t>
            </a:r>
            <a:r>
              <a:rPr lang="en-US" altLang="zh-CN" sz="2400" dirty="0" err="1"/>
              <a:t>scatterometers</a:t>
            </a:r>
            <a:r>
              <a:rPr lang="en-US" altLang="zh-CN" sz="2400" dirty="0"/>
              <a:t> and wind retrievals</a:t>
            </a:r>
            <a:endParaRPr kumimoji="0" lang="en-US" altLang="zh-CN" sz="3200" dirty="0">
              <a:latin typeface="Tahoma" charset="0"/>
              <a:ea typeface="宋体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914" y="2478327"/>
            <a:ext cx="8098171" cy="1190703"/>
          </a:xfrm>
        </p:spPr>
        <p:txBody>
          <a:bodyPr>
            <a:noAutofit/>
          </a:bodyPr>
          <a:lstStyle/>
          <a:p>
            <a:pPr eaLnBrk="1" hangingPunct="1"/>
            <a:r>
              <a:rPr kumimoji="0" lang="en-US" altLang="zh-CN" sz="2000" dirty="0">
                <a:latin typeface="Tahoma" charset="0"/>
                <a:ea typeface="宋体" charset="0"/>
              </a:rPr>
              <a:t>Date: </a:t>
            </a:r>
            <a:r>
              <a:rPr lang="en-US" altLang="zh-CN" sz="2000" dirty="0">
                <a:latin typeface="Tahoma" charset="0"/>
                <a:ea typeface="宋体" charset="0"/>
              </a:rPr>
              <a:t>June-</a:t>
            </a:r>
            <a:r>
              <a:rPr kumimoji="0" lang="en-US" altLang="zh-CN" sz="2000" dirty="0">
                <a:latin typeface="Tahoma" charset="0"/>
                <a:ea typeface="宋体" charset="0"/>
              </a:rPr>
              <a:t>18-2020 </a:t>
            </a:r>
          </a:p>
          <a:p>
            <a:pPr marL="342900" lvl="1" indent="-342900">
              <a:buFont typeface="Wingdings" charset="2"/>
              <a:buChar char="n"/>
            </a:pPr>
            <a:r>
              <a:rPr lang="en-US" altLang="zh-CN" sz="2000" dirty="0">
                <a:latin typeface="Tahoma" charset="0"/>
                <a:ea typeface="宋体" charset="0"/>
              </a:rPr>
              <a:t>Confirmation of s</a:t>
            </a:r>
            <a:r>
              <a:rPr kumimoji="0" lang="en-US" altLang="zh-CN" sz="2000" dirty="0">
                <a:latin typeface="Tahoma" charset="0"/>
                <a:ea typeface="宋体" charset="0"/>
              </a:rPr>
              <a:t>pecific wor</a:t>
            </a:r>
            <a:r>
              <a:rPr lang="en-US" altLang="zh-CN" sz="2000" dirty="0">
                <a:latin typeface="Tahoma" charset="0"/>
                <a:ea typeface="宋体" charset="0"/>
              </a:rPr>
              <a:t>k plan discussed in the </a:t>
            </a:r>
            <a:r>
              <a:rPr lang="en-US" altLang="zh-CN" sz="1600" dirty="0"/>
              <a:t>1</a:t>
            </a:r>
            <a:r>
              <a:rPr lang="en-US" altLang="zh-CN" sz="1600" baseline="30000" dirty="0"/>
              <a:t>st</a:t>
            </a:r>
            <a:r>
              <a:rPr lang="en-US" altLang="zh-CN" sz="1600" dirty="0"/>
              <a:t> project meeting</a:t>
            </a:r>
          </a:p>
          <a:p>
            <a:pPr marL="342900" lvl="1" indent="-342900">
              <a:buFont typeface="Wingdings" charset="2"/>
              <a:buChar char="n"/>
            </a:pPr>
            <a:endParaRPr lang="en-US" altLang="zh-CN" sz="1600" dirty="0"/>
          </a:p>
          <a:p>
            <a:pPr marL="0" lvl="1" indent="0">
              <a:buNone/>
            </a:pPr>
            <a:r>
              <a:rPr lang="en-US" altLang="zh-CN" sz="1600" dirty="0"/>
              <a:t>(Content presented in the previous review)</a:t>
            </a:r>
          </a:p>
          <a:p>
            <a:pPr marL="0" indent="0" eaLnBrk="1" hangingPunct="1">
              <a:buNone/>
            </a:pPr>
            <a:endParaRPr kumimoji="0" lang="en-US" altLang="zh-CN" sz="1600" dirty="0">
              <a:latin typeface="Tahoma" charset="0"/>
              <a:ea typeface="宋体" charset="0"/>
            </a:endParaRPr>
          </a:p>
          <a:p>
            <a:pPr eaLnBrk="1" hangingPunct="1"/>
            <a:endParaRPr kumimoji="0" lang="en-US" altLang="zh-CN" sz="2000" dirty="0">
              <a:latin typeface="Tahoma" charset="0"/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028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33053" y="450686"/>
            <a:ext cx="6997438" cy="894822"/>
          </a:xfrm>
        </p:spPr>
        <p:txBody>
          <a:bodyPr/>
          <a:lstStyle/>
          <a:p>
            <a:r>
              <a:rPr lang="en-US" altLang="zh-CN" sz="3200" dirty="0"/>
              <a:t>Data sets contribution </a:t>
            </a:r>
            <a:r>
              <a:rPr lang="en-US" altLang="zh-CN" sz="3200" dirty="0">
                <a:solidFill>
                  <a:srgbClr val="FF0000"/>
                </a:solidFill>
              </a:rPr>
              <a:t>implemented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Objective</a:t>
            </a:r>
          </a:p>
          <a:p>
            <a:pPr marL="0" indent="0">
              <a:buNone/>
            </a:pPr>
            <a:r>
              <a:rPr lang="en-US" altLang="zh-CN" dirty="0"/>
              <a:t>Share within the project groups;</a:t>
            </a:r>
          </a:p>
          <a:p>
            <a:pPr marL="0" indent="0">
              <a:buNone/>
            </a:pPr>
            <a:r>
              <a:rPr lang="en-US" altLang="zh-CN" dirty="0"/>
              <a:t>Campaign preparation;</a:t>
            </a:r>
          </a:p>
          <a:p>
            <a:pPr marL="0" indent="0">
              <a:buNone/>
            </a:pPr>
            <a:r>
              <a:rPr lang="en-US" altLang="zh-CN" dirty="0"/>
              <a:t>Example application cases;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Data Type</a:t>
            </a:r>
          </a:p>
          <a:p>
            <a:pPr marL="0" indent="0">
              <a:buNone/>
            </a:pPr>
            <a:r>
              <a:rPr lang="en-US" altLang="zh-CN" dirty="0"/>
              <a:t>Long term L2 wind products;</a:t>
            </a:r>
          </a:p>
          <a:p>
            <a:pPr marL="0" indent="0">
              <a:buNone/>
            </a:pPr>
            <a:r>
              <a:rPr lang="en-US" altLang="zh-CN" dirty="0"/>
              <a:t>A month of L1 NRCS data products;</a:t>
            </a:r>
          </a:p>
          <a:p>
            <a:pPr marL="0" indent="0">
              <a:buNone/>
            </a:pPr>
            <a:r>
              <a:rPr lang="en-US" altLang="zh-CN" dirty="0"/>
              <a:t>Buoy data;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73307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54530" y="738077"/>
            <a:ext cx="6263038" cy="894822"/>
          </a:xfrm>
        </p:spPr>
        <p:txBody>
          <a:bodyPr/>
          <a:lstStyle/>
          <a:p>
            <a:r>
              <a:rPr lang="en-US" altLang="zh-CN" sz="2800" dirty="0"/>
              <a:t>Data sets contribution </a:t>
            </a:r>
            <a:r>
              <a:rPr lang="en-US" altLang="zh-CN" sz="2800" dirty="0">
                <a:solidFill>
                  <a:srgbClr val="FF0000"/>
                </a:solidFill>
              </a:rPr>
              <a:t>implemented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Data contribution</a:t>
            </a:r>
          </a:p>
          <a:p>
            <a:pPr marL="0" indent="0">
              <a:buNone/>
            </a:pPr>
            <a:r>
              <a:rPr lang="en-US" altLang="zh-CN" dirty="0"/>
              <a:t>KNMI: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Global climate data record of L2 winds:</a:t>
            </a:r>
          </a:p>
          <a:p>
            <a:pPr marL="0" indent="0">
              <a:buNone/>
            </a:pPr>
            <a:r>
              <a:rPr lang="en-US" altLang="zh-CN" dirty="0"/>
              <a:t>ESCAT (ERS), QSCAT(</a:t>
            </a:r>
            <a:r>
              <a:rPr lang="en-US" altLang="zh-CN" dirty="0" err="1"/>
              <a:t>Seawinds</a:t>
            </a:r>
            <a:r>
              <a:rPr lang="en-US" altLang="zh-CN" dirty="0"/>
              <a:t>), ASCAT(</a:t>
            </a:r>
            <a:r>
              <a:rPr lang="en-US" altLang="zh-CN" dirty="0" err="1"/>
              <a:t>Metop</a:t>
            </a:r>
            <a:r>
              <a:rPr lang="en-US" altLang="zh-CN" dirty="0"/>
              <a:t>-A), OSCAT-2(Oceansat-2)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Global Near Real Time L2 winds:</a:t>
            </a:r>
          </a:p>
          <a:p>
            <a:pPr marL="0" indent="0">
              <a:buNone/>
            </a:pPr>
            <a:r>
              <a:rPr lang="en-US" altLang="zh-CN" dirty="0"/>
              <a:t>OSCAT (Scatsat-1), HSCAT(HY-2B), RFSCAT(CFOSAT)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Global in situ buoy winds.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42223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54530" y="738077"/>
            <a:ext cx="6106628" cy="894822"/>
          </a:xfrm>
        </p:spPr>
        <p:txBody>
          <a:bodyPr/>
          <a:lstStyle/>
          <a:p>
            <a:r>
              <a:rPr lang="en-US" altLang="zh-CN" sz="2800" dirty="0"/>
              <a:t>Data sets contribution confirmation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Data contribution</a:t>
            </a:r>
          </a:p>
          <a:p>
            <a:pPr marL="0" indent="0">
              <a:buNone/>
            </a:pPr>
            <a:r>
              <a:rPr lang="en-US" altLang="zh-CN" dirty="0"/>
              <a:t>NSOAS: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Three months of HY-2B/HSCAT and CFOSAT/CSCAT L2B data(from June  1, 2020 to  August  31, 2020, more data are  available upon request).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FF0000"/>
                </a:solidFill>
              </a:rPr>
              <a:t>CFOSAT/CSCAT L1B data (June, July and August of 2020)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And 7 days of HY-2B/HSCAT L1A.  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0" y="4102767"/>
            <a:ext cx="9144000" cy="10670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4054642" y="4708130"/>
            <a:ext cx="2588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New Achievements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5389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15787" y="263206"/>
            <a:ext cx="6035040" cy="953629"/>
          </a:xfrm>
        </p:spPr>
        <p:txBody>
          <a:bodyPr/>
          <a:lstStyle/>
          <a:p>
            <a:r>
              <a:rPr lang="en-US" altLang="zh-CN" sz="2800" dirty="0"/>
              <a:t>Project progresses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14138"/>
            <a:ext cx="8229600" cy="4780656"/>
          </a:xfrm>
        </p:spPr>
        <p:txBody>
          <a:bodyPr>
            <a:normAutofit/>
          </a:bodyPr>
          <a:lstStyle/>
          <a:p>
            <a:r>
              <a:rPr lang="en-US" altLang="zh-CN" dirty="0"/>
              <a:t>Main task 1:	Development and validation of algorithms and methods for calibration of Sigma 0 using different reference or metrics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dirty="0">
                <a:solidFill>
                  <a:srgbClr val="0070C0"/>
                </a:solidFill>
              </a:rPr>
              <a:t>Documentation of the calibration process and the data properties;</a:t>
            </a:r>
            <a:endParaRPr lang="zh-CN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CN" dirty="0">
                <a:solidFill>
                  <a:srgbClr val="0070C0"/>
                </a:solidFill>
              </a:rPr>
              <a:t>     a) Data description and processing documentation of CSCAT onboard CFOSAT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70C0"/>
                </a:solidFill>
              </a:rPr>
              <a:t>	b) Data description and processing documentation of HSCAT onboard HY-2B. </a:t>
            </a:r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07763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54530" y="1345507"/>
            <a:ext cx="6035040" cy="287391"/>
          </a:xfrm>
        </p:spPr>
        <p:txBody>
          <a:bodyPr/>
          <a:lstStyle/>
          <a:p>
            <a:r>
              <a:rPr lang="en-US" altLang="zh-CN" sz="2800" dirty="0"/>
              <a:t>Project progresses</a:t>
            </a:r>
            <a:br>
              <a:rPr lang="en-US" altLang="zh-CN" sz="2800" dirty="0"/>
            </a:b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14138"/>
            <a:ext cx="8229600" cy="478065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dirty="0">
                <a:solidFill>
                  <a:srgbClr val="0070C0"/>
                </a:solidFill>
              </a:rPr>
              <a:t>Evaluation and assessment.</a:t>
            </a:r>
            <a:endParaRPr lang="zh-CN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CN" dirty="0">
                <a:solidFill>
                  <a:srgbClr val="0070C0"/>
                </a:solidFill>
              </a:rPr>
              <a:t>    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70C0"/>
                </a:solidFill>
              </a:rPr>
              <a:t> 1) Active calibrator: 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70C0"/>
                </a:solidFill>
              </a:rPr>
              <a:t>		--A question is forwarded for further discussion: difference application procedure for the same mission of both active and natural target calibrations.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--Further discussion is required for a standardized procedure.</a:t>
            </a:r>
          </a:p>
        </p:txBody>
      </p:sp>
    </p:spTree>
    <p:extLst>
      <p:ext uri="{BB962C8B-B14F-4D97-AF65-F5344CB8AC3E}">
        <p14:creationId xmlns:p14="http://schemas.microsoft.com/office/powerpoint/2010/main" val="705455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2498" y="963209"/>
            <a:ext cx="6035040" cy="287391"/>
          </a:xfrm>
        </p:spPr>
        <p:txBody>
          <a:bodyPr/>
          <a:lstStyle/>
          <a:p>
            <a:r>
              <a:rPr lang="en-US" altLang="zh-CN" sz="2800" dirty="0"/>
              <a:t>Project progresses</a:t>
            </a:r>
            <a:br>
              <a:rPr lang="en-US" altLang="zh-CN" sz="2800" dirty="0"/>
            </a:b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39145"/>
            <a:ext cx="8229600" cy="603917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dirty="0">
                <a:solidFill>
                  <a:srgbClr val="0070C0"/>
                </a:solidFill>
              </a:rPr>
              <a:t>Evaluation and assessment.</a:t>
            </a:r>
            <a:endParaRPr lang="zh-CN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CN" dirty="0">
                <a:solidFill>
                  <a:srgbClr val="0070C0"/>
                </a:solidFill>
              </a:rPr>
              <a:t>	2) Global ocean data: methodology and procedure, quality control: </a:t>
            </a:r>
          </a:p>
          <a:p>
            <a:pPr marL="0" indent="0" algn="just">
              <a:buNone/>
            </a:pPr>
            <a:r>
              <a:rPr lang="en-US" altLang="zh-CN" dirty="0">
                <a:solidFill>
                  <a:srgbClr val="0070C0"/>
                </a:solidFill>
              </a:rPr>
              <a:t>		a) Cone metrics and NOC are compared considering GMF errors for C-band scats, and are applying to development of CMOD-8, as well as to Ku-band scats.</a:t>
            </a:r>
          </a:p>
          <a:p>
            <a:pPr marL="0" indent="0" algn="just">
              <a:buNone/>
            </a:pPr>
            <a:r>
              <a:rPr lang="en-US" altLang="zh-CN" dirty="0">
                <a:solidFill>
                  <a:srgbClr val="FF0000"/>
                </a:solidFill>
              </a:rPr>
              <a:t>--Development of cone metrics for C- and Ku-band </a:t>
            </a:r>
            <a:r>
              <a:rPr lang="en-US" altLang="zh-CN" dirty="0" err="1">
                <a:solidFill>
                  <a:srgbClr val="FF0000"/>
                </a:solidFill>
              </a:rPr>
              <a:t>scatterometers</a:t>
            </a:r>
            <a:r>
              <a:rPr lang="en-US" altLang="zh-CN" dirty="0">
                <a:solidFill>
                  <a:srgbClr val="FF0000"/>
                </a:solidFill>
              </a:rPr>
              <a:t> (KNMI)</a:t>
            </a:r>
          </a:p>
          <a:p>
            <a:pPr marL="0" indent="0" algn="just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altLang="zh-CN" dirty="0">
                <a:solidFill>
                  <a:srgbClr val="FF0000"/>
                </a:solidFill>
              </a:rPr>
              <a:t>--CSCAT calibration features in different azimuthal angles (KNMI)</a:t>
            </a:r>
          </a:p>
          <a:p>
            <a:pPr marL="0" indent="0" algn="just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altLang="zh-CN" dirty="0">
                <a:solidFill>
                  <a:srgbClr val="FF0000"/>
                </a:solidFill>
              </a:rPr>
              <a:t>--CMOD8 under-development (KNMI, ICM-CSIC)</a:t>
            </a:r>
          </a:p>
          <a:p>
            <a:pPr marL="0" indent="0" algn="just">
              <a:buNone/>
            </a:pPr>
            <a:r>
              <a:rPr lang="en-US" altLang="zh-CN" dirty="0">
                <a:solidFill>
                  <a:srgbClr val="0070C0"/>
                </a:solidFill>
              </a:rPr>
              <a:t>	    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3314701"/>
            <a:ext cx="9144000" cy="33602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745958" y="453955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4054642" y="6007541"/>
            <a:ext cx="2588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New Achievements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8717776"/>
      </p:ext>
    </p:extLst>
  </p:cSld>
  <p:clrMapOvr>
    <a:masterClrMapping/>
  </p:clrMapOvr>
</p:sld>
</file>

<file path=ppt/theme/theme1.xml><?xml version="1.0" encoding="utf-8"?>
<a:theme xmlns:a="http://schemas.openxmlformats.org/drawingml/2006/main" name="CEOS_WGCV_NRSCC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624</TotalTime>
  <Words>1490</Words>
  <Application>Microsoft Macintosh PowerPoint</Application>
  <PresentationFormat>全屏显示(4:3)</PresentationFormat>
  <Paragraphs>163</Paragraphs>
  <Slides>22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0" baseType="lpstr">
      <vt:lpstr>Arial Bold</vt:lpstr>
      <vt:lpstr>Frutiger 45 Light</vt:lpstr>
      <vt:lpstr>Arial</vt:lpstr>
      <vt:lpstr>Calibri</vt:lpstr>
      <vt:lpstr>Tahoma</vt:lpstr>
      <vt:lpstr>Times New Roman</vt:lpstr>
      <vt:lpstr>Wingdings</vt:lpstr>
      <vt:lpstr>CEOS_WGCV_NRSCC</vt:lpstr>
      <vt:lpstr>PowerPoint 演示文稿</vt:lpstr>
      <vt:lpstr>Recent Progresses of CV-20-05 Standards and Metrics for Scatterometers and Wind Retrievals </vt:lpstr>
      <vt:lpstr>Focus group meeting on working plan of standards and metrics for scatterometers and wind retrievals</vt:lpstr>
      <vt:lpstr>Data sets contribution implemented </vt:lpstr>
      <vt:lpstr>Data sets contribution implemented </vt:lpstr>
      <vt:lpstr>Data sets contribution confirmation </vt:lpstr>
      <vt:lpstr>Project progresses</vt:lpstr>
      <vt:lpstr>Project progresses  </vt:lpstr>
      <vt:lpstr>Project progresses  </vt:lpstr>
      <vt:lpstr>--CSCAT  NOC calibration parameters updated for different range-gate bins (incidence angles) (NSOAS, NUIST)  --Validation for wind products of HSCAT-A, HSCAT-B, HSCAT-C and CSCAT (NSOAS) </vt:lpstr>
      <vt:lpstr>Project progresses  </vt:lpstr>
      <vt:lpstr>Project progresses  </vt:lpstr>
      <vt:lpstr>Project progresses  </vt:lpstr>
      <vt:lpstr>Project progresses  </vt:lpstr>
      <vt:lpstr>Project progresses  </vt:lpstr>
      <vt:lpstr>IGARSS 2021 invited technical session proposal   </vt:lpstr>
      <vt:lpstr>IGARSS 2021 invited technical session proposal   </vt:lpstr>
      <vt:lpstr>IGARSS 2021 invited technical session proposal   </vt:lpstr>
      <vt:lpstr>IGARSS 2021 invited technical session proposal   </vt:lpstr>
      <vt:lpstr>Next phase of this porject: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group meeting on working plan of standards and metrics for scatterometers and wind retrievals</dc:title>
  <dc:creator>xu, xingou</dc:creator>
  <cp:lastModifiedBy>Xiaolong Dong</cp:lastModifiedBy>
  <cp:revision>57</cp:revision>
  <dcterms:created xsi:type="dcterms:W3CDTF">2020-07-14T15:32:55Z</dcterms:created>
  <dcterms:modified xsi:type="dcterms:W3CDTF">2021-06-30T11:46:50Z</dcterms:modified>
</cp:coreProperties>
</file>