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2"/>
  </p:notesMasterIdLst>
  <p:sldIdLst>
    <p:sldId id="278" r:id="rId2"/>
    <p:sldId id="2917" r:id="rId3"/>
    <p:sldId id="776" r:id="rId4"/>
    <p:sldId id="2919" r:id="rId5"/>
    <p:sldId id="717" r:id="rId6"/>
    <p:sldId id="2921" r:id="rId7"/>
    <p:sldId id="2924" r:id="rId8"/>
    <p:sldId id="777" r:id="rId9"/>
    <p:sldId id="2922" r:id="rId10"/>
    <p:sldId id="2923" r:id="rId11"/>
    <p:sldId id="786" r:id="rId12"/>
    <p:sldId id="787" r:id="rId13"/>
    <p:sldId id="2920" r:id="rId14"/>
    <p:sldId id="785" r:id="rId15"/>
    <p:sldId id="2918" r:id="rId16"/>
    <p:sldId id="2891" r:id="rId17"/>
    <p:sldId id="780" r:id="rId18"/>
    <p:sldId id="783" r:id="rId19"/>
    <p:sldId id="2926" r:id="rId20"/>
    <p:sldId id="2915" r:id="rId21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4" autoAdjust="0"/>
    <p:restoredTop sz="94716"/>
  </p:normalViewPr>
  <p:slideViewPr>
    <p:cSldViewPr>
      <p:cViewPr varScale="1">
        <p:scale>
          <a:sx n="70" d="100"/>
          <a:sy n="70" d="100"/>
        </p:scale>
        <p:origin x="3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1"/>
          <a:stretch/>
        </p:blipFill>
        <p:spPr>
          <a:xfrm>
            <a:off x="0" y="-121024"/>
            <a:ext cx="12184941" cy="69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528" y="2492915"/>
            <a:ext cx="6713415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17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4" y="1023155"/>
            <a:ext cx="2876190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5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52000" y="6231910"/>
            <a:ext cx="2540000" cy="584775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 dirty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0119" y="13447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978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8800" y="6248400"/>
            <a:ext cx="25400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373487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188089"/>
            <a:ext cx="12193057" cy="6925656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270731"/>
            <a:ext cx="2540000" cy="5847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3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72" r:id="rId4"/>
    <p:sldLayoutId id="2147483673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BECF16B5-59D6-40B8-8974-0DC3426E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4866683" cy="1486935"/>
          </a:xfrm>
        </p:spPr>
        <p:txBody>
          <a:bodyPr>
            <a:normAutofit fontScale="47500" lnSpcReduction="20000"/>
          </a:bodyPr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400" dirty="0">
                <a:solidFill>
                  <a:srgbClr val="FFFFFF"/>
                </a:solidFill>
              </a:rPr>
              <a:t>Akihiko KUZE and Philippe Goryl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CEOS WGCV-49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June 29-July 2, 2021</a:t>
            </a:r>
          </a:p>
          <a:p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77D7508F-A38D-4668-AAA0-2EBF85CF2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514600"/>
            <a:ext cx="7663672" cy="722765"/>
          </a:xfrm>
        </p:spPr>
        <p:txBody>
          <a:bodyPr>
            <a:normAutofit/>
          </a:bodyPr>
          <a:lstStyle/>
          <a:p>
            <a:r>
              <a:rPr lang="en-US" altLang="ja-JP" dirty="0"/>
              <a:t>Welcome and WGCV-Chair Report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371005" y="-134232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Day 4 Welcome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00" y="6299734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752695-7DEA-4454-A0A5-13BDD16C2967}"/>
              </a:ext>
            </a:extLst>
          </p:cNvPr>
          <p:cNvSpPr txBox="1"/>
          <p:nvPr/>
        </p:nvSpPr>
        <p:spPr>
          <a:xfrm>
            <a:off x="762000" y="1727767"/>
            <a:ext cx="1059179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CAC0C9-7E99-438F-9E81-8F818AD7AE25}"/>
              </a:ext>
            </a:extLst>
          </p:cNvPr>
          <p:cNvSpPr txBox="1"/>
          <p:nvPr/>
        </p:nvSpPr>
        <p:spPr>
          <a:xfrm>
            <a:off x="4343400" y="479912"/>
            <a:ext cx="614401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Day 3 action review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D71A79-B1AB-45D6-93EA-6CD7A462850B}"/>
              </a:ext>
            </a:extLst>
          </p:cNvPr>
          <p:cNvSpPr txBox="1"/>
          <p:nvPr/>
        </p:nvSpPr>
        <p:spPr>
          <a:xfrm>
            <a:off x="419100" y="1371600"/>
            <a:ext cx="11353800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000" dirty="0"/>
              <a:t>(1) Action WGCV-49-04</a:t>
            </a:r>
          </a:p>
          <a:p>
            <a:r>
              <a:rPr lang="en-US" altLang="ja-JP" sz="2000" dirty="0" err="1"/>
              <a:t>Medhavy</a:t>
            </a:r>
            <a:r>
              <a:rPr lang="en-US" altLang="ja-JP" sz="2000" dirty="0"/>
              <a:t> to summarize the proposed changes to the CARD4L peer review process agreed at WGCV-49 in an email for review by WGCV before sending to the LSI-VC Leads. </a:t>
            </a:r>
          </a:p>
          <a:p>
            <a:r>
              <a:rPr lang="en-US" altLang="ja-JP" sz="2000" dirty="0"/>
              <a:t>Due ASAP</a:t>
            </a:r>
          </a:p>
          <a:p>
            <a:endParaRPr lang="en-US" altLang="ja-JP" sz="2000" dirty="0"/>
          </a:p>
          <a:p>
            <a:r>
              <a:rPr lang="en-US" altLang="ja-JP" sz="2000" dirty="0"/>
              <a:t>(2) Action WGCV-49-05</a:t>
            </a:r>
          </a:p>
          <a:p>
            <a:r>
              <a:rPr lang="en-US" altLang="ja-JP" sz="2000" dirty="0"/>
              <a:t>Odele to provide a HSRS vs. ‘new curve’ comparison to support the potential WGCV recommendation of the TSIS HSRS solar spectra.</a:t>
            </a:r>
          </a:p>
          <a:p>
            <a:r>
              <a:rPr lang="en-US" altLang="ja-JP" sz="2000" dirty="0"/>
              <a:t>Due: ASAP to support a WGCV revisit of the recommendation in a couple of months on a dedicated call.</a:t>
            </a:r>
          </a:p>
          <a:p>
            <a:endParaRPr lang="en-US" altLang="ja-JP" sz="2000" dirty="0"/>
          </a:p>
          <a:p>
            <a:r>
              <a:rPr lang="en-US" altLang="ja-JP" sz="2000" dirty="0"/>
              <a:t>(3) Action WGCV-49-06</a:t>
            </a:r>
          </a:p>
          <a:p>
            <a:r>
              <a:rPr lang="en-US" altLang="ja-JP" sz="2000" dirty="0"/>
              <a:t>WGCV Chair and Vice Chair to schedule a follow up teleconference on the potential WGCV recommendation of the TSIS HSRS solar spectra.</a:t>
            </a:r>
          </a:p>
          <a:p>
            <a:r>
              <a:rPr lang="en-US" altLang="ja-JP" sz="2000" dirty="0"/>
              <a:t>Due September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3599854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73E28A-A44F-4E9C-9FE3-5FB8C998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67D8F3-2DA1-47A5-87A8-995B61150405}"/>
              </a:ext>
            </a:extLst>
          </p:cNvPr>
          <p:cNvSpPr/>
          <p:nvPr/>
        </p:nvSpPr>
        <p:spPr>
          <a:xfrm>
            <a:off x="2133600" y="152400"/>
            <a:ext cx="831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Day 4 Any other business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D6F427-831C-463B-95DD-A77CE05D7F00}"/>
              </a:ext>
            </a:extLst>
          </p:cNvPr>
          <p:cNvSpPr txBox="1"/>
          <p:nvPr/>
        </p:nvSpPr>
        <p:spPr>
          <a:xfrm>
            <a:off x="838200" y="1752600"/>
            <a:ext cx="10363200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400" dirty="0"/>
              <a:t>(1) Nomination of a vice chair candidate (term: Oct. 2022- Oct. 2024)</a:t>
            </a:r>
          </a:p>
          <a:p>
            <a:endParaRPr lang="en-US" altLang="ja-JP" sz="2400" dirty="0"/>
          </a:p>
          <a:p>
            <a:r>
              <a:rPr lang="en-US" altLang="ja-JP" sz="2400" dirty="0"/>
              <a:t>(2) WGCV mailing list</a:t>
            </a:r>
          </a:p>
          <a:p>
            <a:endParaRPr lang="en-US" altLang="ja-JP" sz="2400" dirty="0"/>
          </a:p>
          <a:p>
            <a:r>
              <a:rPr lang="en-US" altLang="ja-JP" sz="2400" dirty="0"/>
              <a:t>(3) WGCV-50 and 51</a:t>
            </a:r>
          </a:p>
          <a:p>
            <a:endParaRPr lang="en-US" altLang="ja-JP" sz="2400" dirty="0"/>
          </a:p>
          <a:p>
            <a:r>
              <a:rPr lang="en-US" altLang="ja-JP" sz="2400" dirty="0"/>
              <a:t>(4) Proposal from commercial sectors  </a:t>
            </a:r>
          </a:p>
          <a:p>
            <a:r>
              <a:rPr lang="en-US" altLang="ja-JP" sz="2400" dirty="0"/>
              <a:t> 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545880173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73E28A-A44F-4E9C-9FE3-5FB8C998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67D8F3-2DA1-47A5-87A8-995B61150405}"/>
              </a:ext>
            </a:extLst>
          </p:cNvPr>
          <p:cNvSpPr/>
          <p:nvPr/>
        </p:nvSpPr>
        <p:spPr>
          <a:xfrm>
            <a:off x="2133600" y="101620"/>
            <a:ext cx="831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WGCV-50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D6F427-831C-463B-95DD-A77CE05D7F00}"/>
              </a:ext>
            </a:extLst>
          </p:cNvPr>
          <p:cNvSpPr txBox="1"/>
          <p:nvPr/>
        </p:nvSpPr>
        <p:spPr>
          <a:xfrm>
            <a:off x="609600" y="1591692"/>
            <a:ext cx="10972800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400" dirty="0"/>
              <a:t>Natsuisaka-san of WIGISS Vice Chair and Kuze are proposing joint WGCV-50 meeting in March or April in Tokyo (ex. March 21-24, depending on SIT schedule and COVID-19 situations)</a:t>
            </a:r>
          </a:p>
          <a:p>
            <a:pPr marL="457200" indent="-457200">
              <a:buAutoNum type="arabicParenBoth"/>
            </a:pPr>
            <a:r>
              <a:rPr lang="en-US" altLang="ja-JP" sz="2400" dirty="0"/>
              <a:t>Face to face meeting (+ Hybrid if needed)</a:t>
            </a:r>
          </a:p>
          <a:p>
            <a:r>
              <a:rPr lang="en-US" altLang="ja-JP" sz="2400" dirty="0"/>
              <a:t>(2) Three full day + one day (optional) 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Joint meetings with WIGISS </a:t>
            </a:r>
          </a:p>
          <a:p>
            <a:endParaRPr lang="en-US" altLang="ja-JP" dirty="0"/>
          </a:p>
          <a:p>
            <a:r>
              <a:rPr lang="en-US" altLang="ja-JP" dirty="0"/>
              <a:t>2016 March Joint at CSIRO and GA</a:t>
            </a:r>
          </a:p>
          <a:p>
            <a:endParaRPr lang="en-US" altLang="ja-JP" dirty="0"/>
          </a:p>
          <a:p>
            <a:r>
              <a:rPr lang="en-US" altLang="ja-JP" dirty="0"/>
              <a:t>2018 March-April Joint in INPE</a:t>
            </a:r>
          </a:p>
          <a:p>
            <a:endParaRPr lang="en-US" altLang="ja-JP" dirty="0"/>
          </a:p>
          <a:p>
            <a:r>
              <a:rPr lang="en-US" altLang="ja-JP" dirty="0"/>
              <a:t>2020 No meeting </a:t>
            </a:r>
          </a:p>
          <a:p>
            <a:endParaRPr lang="en-US" altLang="ja-JP" dirty="0"/>
          </a:p>
          <a:p>
            <a:r>
              <a:rPr lang="en-US" altLang="ja-JP" dirty="0"/>
              <a:t>2022 March or April (Proposal) Tokyo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D897EE-F203-410D-8E98-F7FF2307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063" y="3657600"/>
            <a:ext cx="5094481" cy="277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820155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BECF16B5-59D6-40B8-8974-0DC3426E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4866683" cy="1486935"/>
          </a:xfrm>
        </p:spPr>
        <p:txBody>
          <a:bodyPr>
            <a:normAutofit fontScale="47500" lnSpcReduction="20000"/>
          </a:bodyPr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400" dirty="0">
                <a:solidFill>
                  <a:srgbClr val="FFFFFF"/>
                </a:solidFill>
              </a:rPr>
              <a:t>Kurt THOME and Akihiko KUZE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CEOS WGCV-49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June 29-July 2, 2021</a:t>
            </a:r>
          </a:p>
          <a:p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77D7508F-A38D-4668-AAA0-2EBF85CF2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514600"/>
            <a:ext cx="7663672" cy="7227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Inventory of space data product formats used by CEOS Agencies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01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73E28A-A44F-4E9C-9FE3-5FB8C998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67D8F3-2DA1-47A5-87A8-995B61150405}"/>
              </a:ext>
            </a:extLst>
          </p:cNvPr>
          <p:cNvSpPr/>
          <p:nvPr/>
        </p:nvSpPr>
        <p:spPr>
          <a:xfrm>
            <a:off x="1889329" y="298709"/>
            <a:ext cx="869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AI</a:t>
            </a:r>
            <a:r>
              <a:rPr lang="ja-JP" altLang="en-US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(FDA-18-05) Data format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F8625F-1C50-49D0-83B8-B84554E4FFE1}"/>
              </a:ext>
            </a:extLst>
          </p:cNvPr>
          <p:cNvSpPr txBox="1"/>
          <p:nvPr/>
        </p:nvSpPr>
        <p:spPr>
          <a:xfrm>
            <a:off x="622172" y="4191000"/>
            <a:ext cx="11228901" cy="2431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3200" dirty="0"/>
              <a:t>History CEOS Newsletter No1</a:t>
            </a:r>
          </a:p>
          <a:p>
            <a:r>
              <a:rPr lang="en-US" altLang="ja-JP" sz="2400" dirty="0"/>
              <a:t> To develop and support standard data formats for digital user products from all Earth Observations sensors . CEOS-compliant formats have been developed and accepted by WGD, and member agencies have agreed to incorporate them into ongoing data management planning. The further such coordination, a library of</a:t>
            </a:r>
          </a:p>
          <a:p>
            <a:r>
              <a:rPr lang="en-US" altLang="ja-JP" sz="2400" dirty="0"/>
              <a:t>accepted formats is maintained.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B86DF59-A6E2-47B5-889E-45C66532B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19" y="1046976"/>
            <a:ext cx="10991206" cy="29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18756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BECF16B5-59D6-40B8-8974-0DC3426E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4866683" cy="1486935"/>
          </a:xfrm>
        </p:spPr>
        <p:txBody>
          <a:bodyPr>
            <a:normAutofit fontScale="47500" lnSpcReduction="20000"/>
          </a:bodyPr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400" dirty="0">
                <a:solidFill>
                  <a:srgbClr val="FFFFFF"/>
                </a:solidFill>
              </a:rPr>
              <a:t>David CRISP and Akihiko KUZE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CEOS WGCV-49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July 2, 2021</a:t>
            </a:r>
          </a:p>
          <a:p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77D7508F-A38D-4668-AAA0-2EBF85CF2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6713415" cy="7227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WGCV support to the CEOS strategy for the Global Stocktake of the UNFCCC Paris Agreement Report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61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D8AF651-0A48-49F3-ACE5-1B41BF022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72" t="1120" r="3279" b="-2852"/>
          <a:stretch/>
        </p:blipFill>
        <p:spPr>
          <a:xfrm>
            <a:off x="70375" y="2519580"/>
            <a:ext cx="5510448" cy="42429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B1CE5E-301B-4731-8829-5F6AAD077150}"/>
              </a:ext>
            </a:extLst>
          </p:cNvPr>
          <p:cNvSpPr txBox="1"/>
          <p:nvPr/>
        </p:nvSpPr>
        <p:spPr>
          <a:xfrm>
            <a:off x="2682027" y="183350"/>
            <a:ext cx="7071358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altLang="ja-JP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2020 and 2021 Meetings and Campaigns </a:t>
            </a:r>
          </a:p>
          <a:p>
            <a:pPr algn="ctr"/>
            <a:r>
              <a:rPr lang="en-US" altLang="ja-JP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Intercomparison between GOSAT, -2, OCO-2, -3 and TROPOMI</a:t>
            </a:r>
            <a:endParaRPr lang="ja-JP" altLang="ja-JP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E88E38-1352-4B2F-98F7-DE4AB09F4C82}"/>
              </a:ext>
            </a:extLst>
          </p:cNvPr>
          <p:cNvSpPr txBox="1"/>
          <p:nvPr/>
        </p:nvSpPr>
        <p:spPr>
          <a:xfrm>
            <a:off x="293635" y="1118242"/>
            <a:ext cx="6250834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On June 26, 2020, 5 instruments acquired the radiance spectra over the calibration site of Railroad Velley, NV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B30461-73B7-489B-BBB2-2B4396AB51ED}"/>
              </a:ext>
            </a:extLst>
          </p:cNvPr>
          <p:cNvSpPr txBox="1"/>
          <p:nvPr/>
        </p:nvSpPr>
        <p:spPr>
          <a:xfrm>
            <a:off x="6226479" y="1107356"/>
            <a:ext cx="5895146" cy="3354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(1) Application from NASA to sequester some subset of Railroad Valley (RRV) for use in Vicarious Calibration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(2) 13</a:t>
            </a:r>
            <a:r>
              <a:rPr lang="en-US" altLang="ja-JP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 annual joint campaign for vicarious calibration campaign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Preparation meeting by GOSAT, -2, OCO-2, -3, TROPOMI team, March 5 and June 4. </a:t>
            </a:r>
          </a:p>
          <a:p>
            <a:r>
              <a:rPr lang="en-US" altLang="ja-JP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3 (clear sky), </a:t>
            </a:r>
          </a:p>
          <a:p>
            <a:r>
              <a:rPr lang="en-US" altLang="ja-JP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7, 8 (clear sky), </a:t>
            </a:r>
          </a:p>
          <a:p>
            <a:r>
              <a:rPr lang="en-US" altLang="ja-JP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8, 9 </a:t>
            </a:r>
            <a:endParaRPr lang="en-US" altLang="ja-JP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8A0974EF-3FC3-4D38-A05E-7E82A157D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1" t="11179" r="16972" b="11179"/>
          <a:stretch/>
        </p:blipFill>
        <p:spPr>
          <a:xfrm>
            <a:off x="4838029" y="4208780"/>
            <a:ext cx="1336829" cy="209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スライド番号プレースホルダ 1">
            <a:extLst>
              <a:ext uri="{FF2B5EF4-FFF2-40B4-BE49-F238E27FC236}">
                <a16:creationId xmlns:a16="http://schemas.microsoft.com/office/drawing/2014/main" id="{602150D6-FB12-435A-829A-88B156ABDE44}"/>
              </a:ext>
            </a:extLst>
          </p:cNvPr>
          <p:cNvSpPr txBox="1">
            <a:spLocks noGrp="1"/>
          </p:cNvSpPr>
          <p:nvPr/>
        </p:nvSpPr>
        <p:spPr bwMode="auto">
          <a:xfrm>
            <a:off x="8606158" y="6205722"/>
            <a:ext cx="761810" cy="5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A375BFF-D917-4D96-A3AA-960483DE114F}" type="slidenum">
              <a:rPr lang="en-US" altLang="ja-JP" sz="28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pPr algn="r" eaLnBrk="1" hangingPunct="1"/>
              <a:t>16</a:t>
            </a:fld>
            <a:endParaRPr lang="en-US" altLang="ja-JP" sz="2800" dirty="0">
              <a:solidFill>
                <a:srgbClr val="008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517775-B932-4E8C-9B18-44CFC4C5BF16}"/>
              </a:ext>
            </a:extLst>
          </p:cNvPr>
          <p:cNvSpPr txBox="1"/>
          <p:nvPr/>
        </p:nvSpPr>
        <p:spPr>
          <a:xfrm>
            <a:off x="4495800" y="6448934"/>
            <a:ext cx="207044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1" lang="en-US" altLang="ja-JP" i="1" kern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RRV2020</a:t>
            </a:r>
            <a:endParaRPr lang="ja-JP" altLang="en-US" i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87FF252-8146-482F-ACDA-7479362FD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070" y="4483892"/>
            <a:ext cx="1924271" cy="186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A2DF59-D605-4A2E-A564-F4488156C2FB}"/>
              </a:ext>
            </a:extLst>
          </p:cNvPr>
          <p:cNvSpPr txBox="1"/>
          <p:nvPr/>
        </p:nvSpPr>
        <p:spPr>
          <a:xfrm>
            <a:off x="6768939" y="6239325"/>
            <a:ext cx="1572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8, 2021 . OCO team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D6F5532-B692-4370-B0FD-55593DF7374B}"/>
              </a:ext>
            </a:extLst>
          </p:cNvPr>
          <p:cNvGrpSpPr/>
          <p:nvPr/>
        </p:nvGrpSpPr>
        <p:grpSpPr>
          <a:xfrm>
            <a:off x="8693210" y="3864361"/>
            <a:ext cx="3212004" cy="2810289"/>
            <a:chOff x="5404010" y="1288207"/>
            <a:chExt cx="3212004" cy="2810289"/>
          </a:xfrm>
        </p:grpSpPr>
        <p:cxnSp>
          <p:nvCxnSpPr>
            <p:cNvPr id="14" name="直線矢印コネクタ 33">
              <a:extLst>
                <a:ext uri="{FF2B5EF4-FFF2-40B4-BE49-F238E27FC236}">
                  <a16:creationId xmlns:a16="http://schemas.microsoft.com/office/drawing/2014/main" id="{EDE8E34F-B33C-41D0-A7CA-A2FAF4A2568E}"/>
                </a:ext>
              </a:extLst>
            </p:cNvPr>
            <p:cNvCxnSpPr>
              <a:cxnSpLocks noChangeShapeType="1"/>
              <a:endCxn id="20" idx="4"/>
            </p:cNvCxnSpPr>
            <p:nvPr/>
          </p:nvCxnSpPr>
          <p:spPr bwMode="auto">
            <a:xfrm>
              <a:off x="6617773" y="1725624"/>
              <a:ext cx="600194" cy="2163811"/>
            </a:xfrm>
            <a:prstGeom prst="straightConnector1">
              <a:avLst/>
            </a:prstGeom>
            <a:noFill/>
            <a:ln w="57150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9F57C7D-8165-4A22-9A71-65AFB4CE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8387" y="3294226"/>
              <a:ext cx="557627" cy="804270"/>
            </a:xfrm>
            <a:prstGeom prst="rect">
              <a:avLst/>
            </a:prstGeom>
          </p:spPr>
        </p:pic>
        <p:sp>
          <p:nvSpPr>
            <p:cNvPr id="20" name="平行四辺形 19">
              <a:extLst>
                <a:ext uri="{FF2B5EF4-FFF2-40B4-BE49-F238E27FC236}">
                  <a16:creationId xmlns:a16="http://schemas.microsoft.com/office/drawing/2014/main" id="{4BB5A3CD-216B-4AEA-B230-9CE7B19EE3D0}"/>
                </a:ext>
              </a:extLst>
            </p:cNvPr>
            <p:cNvSpPr/>
            <p:nvPr/>
          </p:nvSpPr>
          <p:spPr bwMode="auto">
            <a:xfrm>
              <a:off x="7100855" y="3727174"/>
              <a:ext cx="234224" cy="162261"/>
            </a:xfrm>
            <a:prstGeom prst="parallelogram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97DB419E-0EB0-43E1-B448-527B154C271F}"/>
                </a:ext>
              </a:extLst>
            </p:cNvPr>
            <p:cNvSpPr/>
            <p:nvPr/>
          </p:nvSpPr>
          <p:spPr bwMode="auto">
            <a:xfrm rot="19624881">
              <a:off x="6891090" y="3299376"/>
              <a:ext cx="1108678" cy="586765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AA72922C-8013-448B-9F7E-DFF1B8CA1E90}"/>
                </a:ext>
              </a:extLst>
            </p:cNvPr>
            <p:cNvCxnSpPr>
              <a:cxnSpLocks/>
              <a:stCxn id="20" idx="5"/>
            </p:cNvCxnSpPr>
            <p:nvPr/>
          </p:nvCxnSpPr>
          <p:spPr bwMode="auto">
            <a:xfrm>
              <a:off x="7121138" y="3808305"/>
              <a:ext cx="1152935" cy="1410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平行四辺形 22">
              <a:extLst>
                <a:ext uri="{FF2B5EF4-FFF2-40B4-BE49-F238E27FC236}">
                  <a16:creationId xmlns:a16="http://schemas.microsoft.com/office/drawing/2014/main" id="{A5339A22-3B34-4CBB-B02D-A359F5934C60}"/>
                </a:ext>
              </a:extLst>
            </p:cNvPr>
            <p:cNvSpPr/>
            <p:nvPr/>
          </p:nvSpPr>
          <p:spPr bwMode="auto">
            <a:xfrm rot="14922239">
              <a:off x="6718452" y="3475689"/>
              <a:ext cx="681839" cy="465299"/>
            </a:xfrm>
            <a:prstGeom prst="parallelogram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pic>
          <p:nvPicPr>
            <p:cNvPr id="24" name="Picture 87">
              <a:extLst>
                <a:ext uri="{FF2B5EF4-FFF2-40B4-BE49-F238E27FC236}">
                  <a16:creationId xmlns:a16="http://schemas.microsoft.com/office/drawing/2014/main" id="{E5DC4E12-8A44-4DD1-9CF6-B016277A0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466" y="1498490"/>
              <a:ext cx="841131" cy="60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0A0928C-136A-41FF-A598-EFBF2A4BA7D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47453" y="1910672"/>
              <a:ext cx="677152" cy="18165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32412526-DDCA-4E58-A550-29D7DDB3D86D}"/>
                </a:ext>
              </a:extLst>
            </p:cNvPr>
            <p:cNvCxnSpPr>
              <a:cxnSpLocks/>
              <a:endCxn id="21" idx="6"/>
            </p:cNvCxnSpPr>
            <p:nvPr/>
          </p:nvCxnSpPr>
          <p:spPr bwMode="auto">
            <a:xfrm>
              <a:off x="7704038" y="1961709"/>
              <a:ext cx="206727" cy="13297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179A375-7CD0-4703-8290-98FD176038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31552" y="3223555"/>
              <a:ext cx="979712" cy="72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430EC1B-D9A6-45C8-A2B1-4AF931E83E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6000" y="3000562"/>
              <a:ext cx="1076341" cy="4438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" descr="Sentinel-5 - Wikipedia">
              <a:extLst>
                <a:ext uri="{FF2B5EF4-FFF2-40B4-BE49-F238E27FC236}">
                  <a16:creationId xmlns:a16="http://schemas.microsoft.com/office/drawing/2014/main" id="{4806856E-F1AD-4FF6-953E-5AA386A06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010" y="2589839"/>
              <a:ext cx="933897" cy="741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太陽 52">
              <a:extLst>
                <a:ext uri="{FF2B5EF4-FFF2-40B4-BE49-F238E27FC236}">
                  <a16:creationId xmlns:a16="http://schemas.microsoft.com/office/drawing/2014/main" id="{0A620FB7-CF56-45BC-8735-8815D9C11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505" y="1288207"/>
              <a:ext cx="426426" cy="514350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ja-JP" altLang="en-US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3602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73E28A-A44F-4E9C-9FE3-5FB8C998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67D8F3-2DA1-47A5-87A8-995B61150405}"/>
              </a:ext>
            </a:extLst>
          </p:cNvPr>
          <p:cNvSpPr/>
          <p:nvPr/>
        </p:nvSpPr>
        <p:spPr>
          <a:xfrm>
            <a:off x="2278212" y="304800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GHG VICAL Portal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E9CAAE-AC8A-4D50-8FF3-73B43313DE40}"/>
              </a:ext>
            </a:extLst>
          </p:cNvPr>
          <p:cNvSpPr txBox="1"/>
          <p:nvPr/>
        </p:nvSpPr>
        <p:spPr>
          <a:xfrm>
            <a:off x="457200" y="1233760"/>
            <a:ext cx="113538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000" dirty="0"/>
              <a:t>To be open to the public after the summer campaign in July. </a:t>
            </a:r>
          </a:p>
          <a:p>
            <a:r>
              <a:rPr lang="en-US" altLang="ja-JP" sz="2000" dirty="0"/>
              <a:t>When the site is ready,  CEOS logo on the</a:t>
            </a:r>
            <a:r>
              <a:rPr lang="ja-JP" altLang="en-US" sz="2000" dirty="0"/>
              <a:t> </a:t>
            </a:r>
            <a:r>
              <a:rPr lang="en-US" altLang="ja-JP" sz="2000" dirty="0"/>
              <a:t>portal Link to CEOS CAL-VAL portal site. </a:t>
            </a:r>
            <a:endParaRPr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5DEDEC-4A3B-4600-9907-87F3B9B282C7}"/>
              </a:ext>
            </a:extLst>
          </p:cNvPr>
          <p:cNvSpPr txBox="1"/>
          <p:nvPr/>
        </p:nvSpPr>
        <p:spPr>
          <a:xfrm>
            <a:off x="228252" y="6454713"/>
            <a:ext cx="10780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kern="1200" dirty="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rPr>
              <a:t>Test site : https://www.eorc.jaxa.jp/GOSAT/GHGs_Vical/index.html</a:t>
            </a:r>
            <a:r>
              <a:rPr kumimoji="1" lang="ja-JP" altLang="en-US" sz="2000" kern="1200" dirty="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rPr>
              <a:t>　</a:t>
            </a:r>
            <a:r>
              <a:rPr kumimoji="1" lang="en-US" altLang="ja-JP" sz="2000" kern="1200" dirty="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rPr>
              <a:t>ID: gosat , PW: vicalrrv</a:t>
            </a:r>
            <a:endParaRPr kumimoji="1" lang="ja-JP" altLang="en-US" sz="2000" kern="1200" dirty="0">
              <a:solidFill>
                <a:srgbClr val="0000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F6A6D3-C3C9-4CB1-A96A-F7E72DD7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24275"/>
            <a:ext cx="7231380" cy="40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53723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73E28A-A44F-4E9C-9FE3-5FB8C998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67D8F3-2DA1-47A5-87A8-995B61150405}"/>
              </a:ext>
            </a:extLst>
          </p:cNvPr>
          <p:cNvSpPr/>
          <p:nvPr/>
        </p:nvSpPr>
        <p:spPr>
          <a:xfrm>
            <a:off x="2209800" y="152400"/>
            <a:ext cx="831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Vicarious Calibration Portal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DBA6D4-C12D-4D0B-8FDA-EBA5C8B5EBF6}"/>
              </a:ext>
            </a:extLst>
          </p:cNvPr>
          <p:cNvSpPr txBox="1"/>
          <p:nvPr/>
        </p:nvSpPr>
        <p:spPr>
          <a:xfrm>
            <a:off x="762000" y="1073289"/>
            <a:ext cx="10275600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&lt;Methodology&gt;</a:t>
            </a:r>
          </a:p>
          <a:p>
            <a:pPr marL="342900" indent="-342900">
              <a:buAutoNum type="arabicParenBoth"/>
            </a:pPr>
            <a:r>
              <a:rPr lang="en-US" altLang="ja-JP" sz="2000" dirty="0">
                <a:solidFill>
                  <a:srgbClr val="002060"/>
                </a:solidFill>
              </a:rPr>
              <a:t>Large viewing angle GHG sensors</a:t>
            </a:r>
          </a:p>
          <a:p>
            <a:r>
              <a:rPr lang="en-US" altLang="ja-JP" sz="2000" dirty="0">
                <a:solidFill>
                  <a:srgbClr val="002060"/>
                </a:solidFill>
              </a:rPr>
              <a:t>Strong needs for BRDF correction</a:t>
            </a:r>
          </a:p>
          <a:p>
            <a:r>
              <a:rPr lang="en-US" altLang="ja-JP" sz="2000" dirty="0">
                <a:solidFill>
                  <a:srgbClr val="002060"/>
                </a:solidFill>
              </a:rPr>
              <a:t>MODIS new -061 products</a:t>
            </a:r>
          </a:p>
          <a:p>
            <a:pPr marL="342900" indent="-342900">
              <a:buAutoNum type="arabicParenBoth"/>
            </a:pPr>
            <a:endParaRPr lang="en-US" altLang="ja-JP" sz="2000" dirty="0">
              <a:solidFill>
                <a:srgbClr val="002060"/>
              </a:solidFill>
            </a:endParaRPr>
          </a:p>
          <a:p>
            <a:r>
              <a:rPr lang="en-US" altLang="ja-JP" sz="2000" dirty="0">
                <a:solidFill>
                  <a:srgbClr val="002060"/>
                </a:solidFill>
              </a:rPr>
              <a:t>(2) Large footprint (GOSAT 10 km, TROPOMI 7km) and unique sampling pattern (GOSAT point others imaging)  need inter and extrapolation</a:t>
            </a:r>
          </a:p>
          <a:p>
            <a:endParaRPr lang="en-US" altLang="ja-JP" sz="2000" dirty="0">
              <a:solidFill>
                <a:srgbClr val="002060"/>
              </a:solidFill>
            </a:endParaRPr>
          </a:p>
          <a:p>
            <a:r>
              <a:rPr lang="en-US" altLang="ja-JP" sz="2000" dirty="0">
                <a:solidFill>
                  <a:srgbClr val="002060"/>
                </a:solidFill>
              </a:rPr>
              <a:t>(3) Common database: TSIS data, Line Parameters, MET data</a:t>
            </a:r>
          </a:p>
          <a:p>
            <a:endParaRPr lang="en-US" altLang="ja-JP" sz="2000" dirty="0">
              <a:solidFill>
                <a:srgbClr val="002060"/>
              </a:solidFill>
            </a:endParaRPr>
          </a:p>
          <a:p>
            <a:r>
              <a:rPr lang="en-US" altLang="ja-JP" sz="2000" dirty="0">
                <a:solidFill>
                  <a:srgbClr val="002060"/>
                </a:solidFill>
              </a:rPr>
              <a:t>(4) Forward calculation to calculate radiance spectra at the top of atmosphere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&lt;Long term data record&gt;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GHG ViCAL Portal will provides</a:t>
            </a:r>
            <a:r>
              <a:rPr kumimoji="1" lang="ja-JP" altLang="en-US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Ground data (surface albedo, BRF, AOT, XCO</a:t>
            </a:r>
            <a:r>
              <a:rPr kumimoji="1" lang="en-US" altLang="ja-JP" sz="2000" kern="1200" baseline="-250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, XCH</a:t>
            </a:r>
            <a:r>
              <a:rPr kumimoji="1" lang="en-US" altLang="ja-JP" sz="2000" kern="1200" baseline="-250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4</a:t>
            </a: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, XCO) using a portable EM27 FTS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Radio sonde (H</a:t>
            </a:r>
            <a:r>
              <a:rPr kumimoji="1" lang="en-US" altLang="ja-JP" sz="2000" kern="1200" baseline="-250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O, temperature vertical profile)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CO</a:t>
            </a:r>
            <a:r>
              <a:rPr kumimoji="1" lang="en-US" altLang="ja-JP" sz="2000" kern="1200" baseline="-250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, CH</a:t>
            </a:r>
            <a:r>
              <a:rPr kumimoji="1" lang="en-US" altLang="ja-JP" sz="2000" kern="1200" baseline="-250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4</a:t>
            </a: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 vertical profile by NASA Ames AJAX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GOSAT long term radiance degradation estimation</a:t>
            </a:r>
            <a:r>
              <a:rPr kumimoji="1" lang="ja-JP" altLang="en-US" sz="2000" kern="1200" dirty="0">
                <a:solidFill>
                  <a:srgbClr val="002060"/>
                </a:solidFill>
                <a:latin typeface="Arial" charset="0"/>
                <a:ea typeface="ＭＳ Ｐゴシック" charset="-128"/>
                <a:cs typeface="+mn-cs"/>
              </a:rPr>
              <a:t>　</a:t>
            </a:r>
            <a:endParaRPr kumimoji="1" lang="en-US" altLang="ja-JP" sz="20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26192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6">
            <a:extLst>
              <a:ext uri="{FF2B5EF4-FFF2-40B4-BE49-F238E27FC236}">
                <a16:creationId xmlns:a16="http://schemas.microsoft.com/office/drawing/2014/main" id="{0F799EB0-4603-46EE-97BC-57B65C5F1116}"/>
              </a:ext>
            </a:extLst>
          </p:cNvPr>
          <p:cNvSpPr txBox="1">
            <a:spLocks/>
          </p:cNvSpPr>
          <p:nvPr/>
        </p:nvSpPr>
        <p:spPr>
          <a:xfrm>
            <a:off x="1676400" y="201756"/>
            <a:ext cx="9144000" cy="4823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TSIS HSRS Solar model for GHG sensors 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D5487237-A883-4F7B-87E8-46E638092D96}"/>
              </a:ext>
            </a:extLst>
          </p:cNvPr>
          <p:cNvSpPr txBox="1">
            <a:spLocks/>
          </p:cNvSpPr>
          <p:nvPr/>
        </p:nvSpPr>
        <p:spPr>
          <a:xfrm>
            <a:off x="11225265" y="6325563"/>
            <a:ext cx="897422" cy="53243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7F27F-EC6E-455D-BA06-F0DBA90C0779}" type="slidenum"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	</a:t>
            </a:r>
          </a:p>
        </p:txBody>
      </p:sp>
      <p:sp>
        <p:nvSpPr>
          <p:cNvPr id="6" name="タイトル 6">
            <a:extLst>
              <a:ext uri="{FF2B5EF4-FFF2-40B4-BE49-F238E27FC236}">
                <a16:creationId xmlns:a16="http://schemas.microsoft.com/office/drawing/2014/main" id="{40F0180D-3B19-45E4-A6A7-AB029F924B2C}"/>
              </a:ext>
            </a:extLst>
          </p:cNvPr>
          <p:cNvSpPr txBox="1">
            <a:spLocks/>
          </p:cNvSpPr>
          <p:nvPr/>
        </p:nvSpPr>
        <p:spPr>
          <a:xfrm>
            <a:off x="213929" y="1201548"/>
            <a:ext cx="8701802" cy="4823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&lt;Present Understanding&gt;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(1) (2) TSIS irradiance is lower than the present (JPL Toon data) data at 2 </a:t>
            </a:r>
            <a:r>
              <a:rPr kumimoji="1" lang="el-G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μ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(3) OCO-2 V9 with Toon and OCO-2  V10 with TSIS has about 5% difference.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&lt;Results&gt;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show larger radiance degradation factor (RDF) (less degraded) when TSIS is applied.  0.93 &gt; close to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&lt;Use of TSIS&gt;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changed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Radiance degradation factor (prelaunch CAL vs VCAL)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Best-estimated radiance in Level 1 products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ja-JP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impact</a:t>
            </a:r>
            <a:endParaRPr lang="en-US" altLang="ja-JP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albedo and XCO</a:t>
            </a:r>
            <a:r>
              <a:rPr lang="en-US" altLang="ja-JP" sz="18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XCH</a:t>
            </a:r>
            <a:r>
              <a:rPr lang="en-US" altLang="ja-JP" sz="18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retrieval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analyzed and reported in next few months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RRV 20</a:t>
            </a:r>
            <a:r>
              <a:rPr kumimoji="1" lang="en-US" altLang="ja-JP" sz="18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and 2021 campaign data using TSIS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consistency (1)between 5 GHG sensors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(2) Prelaunch CAL vs Vicarious calibration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EA35951-C2D5-4636-BBBC-6445C2D68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915" y="1266413"/>
            <a:ext cx="3132001" cy="139955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1558E1-0A7A-4EAD-9BC9-DC4BA75F947C}"/>
              </a:ext>
            </a:extLst>
          </p:cNvPr>
          <p:cNvSpPr txBox="1"/>
          <p:nvPr/>
        </p:nvSpPr>
        <p:spPr>
          <a:xfrm>
            <a:off x="9192956" y="2720039"/>
            <a:ext cx="2683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ja-JP" sz="1400" dirty="0">
                <a:solidFill>
                  <a:schemeClr val="tx1"/>
                </a:solidFill>
              </a:rPr>
              <a:t>TSIS HSRS vs GOSAT-2 vs SRON (1.9-2.4</a:t>
            </a:r>
            <a:r>
              <a:rPr lang="ja-JP" altLang="en-US" sz="1400" dirty="0">
                <a:solidFill>
                  <a:schemeClr val="tx1"/>
                </a:solidFill>
              </a:rPr>
              <a:t> </a:t>
            </a:r>
            <a:r>
              <a:rPr lang="el-GR" altLang="ja-JP" sz="1400" dirty="0">
                <a:solidFill>
                  <a:schemeClr val="tx1"/>
                </a:solidFill>
              </a:rPr>
              <a:t>μ</a:t>
            </a:r>
            <a:r>
              <a:rPr lang="en-US" altLang="ja-JP" sz="1400" dirty="0">
                <a:solidFill>
                  <a:schemeClr val="tx1"/>
                </a:solidFill>
              </a:rPr>
              <a:t>m) </a:t>
            </a:r>
            <a:r>
              <a:rPr lang="da-DK" altLang="ja-JP" sz="1400" dirty="0">
                <a:solidFill>
                  <a:schemeClr val="tx1"/>
                </a:solidFill>
              </a:rPr>
              <a:t> </a:t>
            </a:r>
            <a:endParaRPr lang="ja-JP" altLang="en-US" sz="1400" dirty="0"/>
          </a:p>
        </p:txBody>
      </p:sp>
      <p:pic>
        <p:nvPicPr>
          <p:cNvPr id="12" name="図 11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B6D3F6E9-FC56-41C5-BF62-0885C5EBD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46" y="3243258"/>
            <a:ext cx="5282466" cy="322587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C2DCC1-E2F3-4642-A87F-CDA9DD75101E}"/>
              </a:ext>
            </a:extLst>
          </p:cNvPr>
          <p:cNvSpPr txBox="1"/>
          <p:nvPr/>
        </p:nvSpPr>
        <p:spPr>
          <a:xfrm>
            <a:off x="6647210" y="6469134"/>
            <a:ext cx="3909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TSIS HYBRID (0.001nm) convoluted with GOSAT ILS vs. GOSAT solar calibration </a:t>
            </a:r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data.</a:t>
            </a:r>
            <a:r>
              <a:rPr lang="ja-JP" alt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　</a:t>
            </a:r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Codington et al, JGR 2021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5047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304800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WGCV-49 (agenda)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00" y="6315369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F8806F-1F4C-400C-B0FD-2E50C74C9867}"/>
              </a:ext>
            </a:extLst>
          </p:cNvPr>
          <p:cNvSpPr txBox="1"/>
          <p:nvPr/>
        </p:nvSpPr>
        <p:spPr>
          <a:xfrm>
            <a:off x="381000" y="1295400"/>
            <a:ext cx="11429999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400" dirty="0"/>
              <a:t>(1) WGCV-49 Agenda </a:t>
            </a:r>
          </a:p>
          <a:p>
            <a:r>
              <a:rPr lang="en-US" altLang="ja-JP" sz="2400" dirty="0"/>
              <a:t>2 hour each day</a:t>
            </a:r>
          </a:p>
          <a:p>
            <a:r>
              <a:rPr lang="en-US" altLang="ja-JP" sz="2400" dirty="0"/>
              <a:t>No agency report session</a:t>
            </a:r>
          </a:p>
          <a:p>
            <a:r>
              <a:rPr lang="en-US" altLang="ja-JP" sz="2400" dirty="0"/>
              <a:t>Please show your own screen and send presentation material to Matt and Kuze</a:t>
            </a:r>
          </a:p>
          <a:p>
            <a:r>
              <a:rPr lang="en-US" altLang="ja-JP" sz="2400" dirty="0"/>
              <a:t>On Thursday, LASP at Univ. of Colorado will present TSIS solar database.. </a:t>
            </a:r>
          </a:p>
          <a:p>
            <a:endParaRPr lang="en-US" altLang="ja-JP" sz="2400" dirty="0"/>
          </a:p>
          <a:p>
            <a:r>
              <a:rPr lang="en-US" altLang="ja-JP" sz="2400" dirty="0"/>
              <a:t>(2) WGCV-48 Action Items, Minutes</a:t>
            </a:r>
          </a:p>
          <a:p>
            <a:r>
              <a:rPr lang="en-US" altLang="ja-JP" sz="2400" dirty="0"/>
              <a:t> Uploaded at  https://ceos.org/document_management/Working_Groups/WGCV/Meetings/WGCV-48/WGCV-48_Minutes_V1.0.pdf</a:t>
            </a:r>
          </a:p>
          <a:p>
            <a:r>
              <a:rPr lang="en-US" altLang="ja-JP" sz="2400" dirty="0"/>
              <a:t>Please check.</a:t>
            </a:r>
          </a:p>
          <a:p>
            <a:r>
              <a:rPr lang="en-US" altLang="ja-JP" sz="2400" dirty="0"/>
              <a:t> </a:t>
            </a:r>
          </a:p>
          <a:p>
            <a:r>
              <a:rPr lang="en-US" altLang="ja-JP" sz="2400" dirty="0"/>
              <a:t>(3) Updates since WGCV-48</a:t>
            </a:r>
          </a:p>
          <a:p>
            <a:r>
              <a:rPr lang="en-US" altLang="ja-JP" sz="2400" dirty="0"/>
              <a:t>Publications and meetings.</a:t>
            </a:r>
          </a:p>
        </p:txBody>
      </p:sp>
    </p:spTree>
    <p:extLst>
      <p:ext uri="{BB962C8B-B14F-4D97-AF65-F5344CB8AC3E}">
        <p14:creationId xmlns:p14="http://schemas.microsoft.com/office/powerpoint/2010/main" val="3500097005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6">
            <a:extLst>
              <a:ext uri="{FF2B5EF4-FFF2-40B4-BE49-F238E27FC236}">
                <a16:creationId xmlns:a16="http://schemas.microsoft.com/office/drawing/2014/main" id="{0F799EB0-4603-46EE-97BC-57B65C5F1116}"/>
              </a:ext>
            </a:extLst>
          </p:cNvPr>
          <p:cNvSpPr txBox="1">
            <a:spLocks/>
          </p:cNvSpPr>
          <p:nvPr/>
        </p:nvSpPr>
        <p:spPr>
          <a:xfrm>
            <a:off x="2362200" y="-10886"/>
            <a:ext cx="7796556" cy="4823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43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BRDF Correction for GHG sensors with large viewing angles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D5487237-A883-4F7B-87E8-46E638092D96}"/>
              </a:ext>
            </a:extLst>
          </p:cNvPr>
          <p:cNvSpPr txBox="1">
            <a:spLocks/>
          </p:cNvSpPr>
          <p:nvPr/>
        </p:nvSpPr>
        <p:spPr>
          <a:xfrm>
            <a:off x="11225265" y="6325563"/>
            <a:ext cx="897422" cy="53243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7F27F-EC6E-455D-BA06-F0DBA90C0779}" type="slidenum"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	</a:t>
            </a:r>
          </a:p>
        </p:txBody>
      </p:sp>
      <p:sp>
        <p:nvSpPr>
          <p:cNvPr id="6" name="タイトル 6">
            <a:extLst>
              <a:ext uri="{FF2B5EF4-FFF2-40B4-BE49-F238E27FC236}">
                <a16:creationId xmlns:a16="http://schemas.microsoft.com/office/drawing/2014/main" id="{40F0180D-3B19-45E4-A6A7-AB029F924B2C}"/>
              </a:ext>
            </a:extLst>
          </p:cNvPr>
          <p:cNvSpPr txBox="1">
            <a:spLocks/>
          </p:cNvSpPr>
          <p:nvPr/>
        </p:nvSpPr>
        <p:spPr>
          <a:xfrm>
            <a:off x="228600" y="1219200"/>
            <a:ext cx="11334166" cy="4823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Existing MODIS BRDF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in case of bright surface due to aerosol multiple scattering such as over Sahara.  However, AOT over RRV is low.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MODS MCD43A1-061, which is similar to the UMass special product.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(1) University Massachusetts Boston provides a special product for RRV for RRV2020 and RRV2021 April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JAXA-EORC GOSAT forward model (Vector model) uses UMASS BRD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UMass Special product</a:t>
            </a:r>
          </a:p>
          <a:p>
            <a:pPr algn="l">
              <a:lnSpc>
                <a:spcPct val="150000"/>
              </a:lnSpc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(3) BRDF correction for 2.3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μ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m without MODIS bands (needs uncertainty estimation)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 Use MCD43A1-061 other than RRV2020 and 2021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1E15FCC3-2C07-4DF3-8E88-4E16C01F0877}"/>
              </a:ext>
            </a:extLst>
          </p:cNvPr>
          <p:cNvSpPr txBox="1">
            <a:spLocks/>
          </p:cNvSpPr>
          <p:nvPr/>
        </p:nvSpPr>
        <p:spPr>
          <a:xfrm>
            <a:off x="1129383" y="5275847"/>
            <a:ext cx="10672231" cy="4823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DD4A65-2C41-4207-9D9B-243E48E7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886648"/>
            <a:ext cx="2691156" cy="19713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EB50669-9DD4-4BA0-9BEC-AA494380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84" y="5638800"/>
            <a:ext cx="2764716" cy="9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9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225653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WGCV-48 AI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00" y="6264059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F8806F-1F4C-400C-B0FD-2E50C74C9867}"/>
              </a:ext>
            </a:extLst>
          </p:cNvPr>
          <p:cNvSpPr txBox="1"/>
          <p:nvPr/>
        </p:nvSpPr>
        <p:spPr>
          <a:xfrm>
            <a:off x="381000" y="1600200"/>
            <a:ext cx="11429999" cy="3816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000" dirty="0"/>
              <a:t>(1) The contact details of the ISO lead for the next standard that is Liping Di.</a:t>
            </a:r>
          </a:p>
          <a:p>
            <a:r>
              <a:rPr lang="en-US" altLang="ja-JP" sz="2000" dirty="0"/>
              <a:t>Liping Di, Ph.D</a:t>
            </a:r>
            <a:r>
              <a:rPr lang="ja-JP" altLang="en-US" sz="2000" dirty="0"/>
              <a:t>　</a:t>
            </a:r>
            <a:r>
              <a:rPr lang="en-US" altLang="ja-JP" sz="2000" dirty="0"/>
              <a:t>Professor and Director</a:t>
            </a:r>
            <a:r>
              <a:rPr lang="ja-JP" altLang="en-US" sz="2000" dirty="0"/>
              <a:t>　</a:t>
            </a:r>
            <a:r>
              <a:rPr lang="en-US" altLang="ja-JP" sz="2000" dirty="0"/>
              <a:t>Center for Spatial Information Science and Systems</a:t>
            </a:r>
          </a:p>
          <a:p>
            <a:r>
              <a:rPr lang="en-US" altLang="ja-JP" sz="2000" dirty="0"/>
              <a:t>George Mason University, Liaison via WIGISS, received comments  </a:t>
            </a:r>
          </a:p>
          <a:p>
            <a:endParaRPr lang="en-US" altLang="ja-JP" sz="2000" dirty="0"/>
          </a:p>
          <a:p>
            <a:r>
              <a:rPr lang="en-US" altLang="ja-JP" sz="2000" dirty="0"/>
              <a:t>ISO 19159 series of standards: the pre-launch cal/val of instruments</a:t>
            </a:r>
          </a:p>
          <a:p>
            <a:r>
              <a:rPr lang="en-US" altLang="ja-JP" sz="2000" dirty="0"/>
              <a:t>ISO 19124 series of standards   the post-launch cal/val of remote sensing instruments/products </a:t>
            </a:r>
          </a:p>
          <a:p>
            <a:r>
              <a:rPr lang="en-US" altLang="ja-JP" sz="2000" dirty="0"/>
              <a:t>(from low level sensor data to high level thematic products) </a:t>
            </a:r>
          </a:p>
          <a:p>
            <a:r>
              <a:rPr lang="en-US" altLang="ja-JP" sz="1400" dirty="0"/>
              <a:t>* Part 1: Fundamentals</a:t>
            </a:r>
            <a:r>
              <a:rPr lang="ja-JP" altLang="en-US" sz="1400" dirty="0"/>
              <a:t>　* </a:t>
            </a:r>
            <a:r>
              <a:rPr lang="en-US" altLang="ja-JP" sz="1400" dirty="0"/>
              <a:t>Part 2: Optical sensors</a:t>
            </a:r>
            <a:r>
              <a:rPr lang="ja-JP" altLang="en-US" sz="1400" dirty="0"/>
              <a:t>　 * </a:t>
            </a:r>
            <a:r>
              <a:rPr lang="en-US" altLang="ja-JP" sz="1400" dirty="0"/>
              <a:t>Part 3: Hyperspectral sensors</a:t>
            </a:r>
            <a:r>
              <a:rPr lang="ja-JP" altLang="en-US" sz="1400" dirty="0"/>
              <a:t>　 * </a:t>
            </a:r>
            <a:r>
              <a:rPr lang="en-US" altLang="ja-JP" sz="1400" dirty="0"/>
              <a:t>Part 4: Lidar* Part 5: SAR/InSAR</a:t>
            </a:r>
            <a:r>
              <a:rPr lang="ja-JP" altLang="en-US" sz="1400" dirty="0"/>
              <a:t>　 * </a:t>
            </a:r>
            <a:r>
              <a:rPr lang="en-US" altLang="ja-JP" sz="1400" dirty="0"/>
              <a:t>Part 6: Microwave</a:t>
            </a:r>
            <a:r>
              <a:rPr lang="ja-JP" altLang="en-US" sz="1400" dirty="0"/>
              <a:t>　 * </a:t>
            </a:r>
            <a:r>
              <a:rPr lang="en-US" altLang="ja-JP" sz="1400" dirty="0"/>
              <a:t>Part 7: Thematic Data</a:t>
            </a:r>
            <a:r>
              <a:rPr lang="ja-JP" altLang="en-US" sz="1400" dirty="0"/>
              <a:t>　 * </a:t>
            </a:r>
            <a:r>
              <a:rPr lang="en-US" altLang="ja-JP" sz="1400" dirty="0"/>
              <a:t>Part 8: Cal/Val site</a:t>
            </a:r>
          </a:p>
          <a:p>
            <a:r>
              <a:rPr lang="en-US" altLang="ja-JP" sz="1400" dirty="0"/>
              <a:t>Due to the limited available resources, currently ISO TC 211 is only working on 19124 part 1: Fundamentals.</a:t>
            </a:r>
          </a:p>
          <a:p>
            <a:endParaRPr lang="en-US" altLang="ja-JP" sz="2000" dirty="0"/>
          </a:p>
          <a:p>
            <a:r>
              <a:rPr lang="en-US" altLang="ja-JP" sz="2000" dirty="0"/>
              <a:t>(2) DEM released from  [https://spacedata.copernicus.eu/fr/web/cscda/explore-more/news-archive] </a:t>
            </a:r>
          </a:p>
          <a:p>
            <a:r>
              <a:rPr lang="en-US" altLang="ja-JP" sz="2000" dirty="0"/>
              <a:t>(WGCV-48-03 closed)</a:t>
            </a:r>
          </a:p>
        </p:txBody>
      </p:sp>
    </p:spTree>
    <p:extLst>
      <p:ext uri="{BB962C8B-B14F-4D97-AF65-F5344CB8AC3E}">
        <p14:creationId xmlns:p14="http://schemas.microsoft.com/office/powerpoint/2010/main" val="416732079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C21590D-BFA7-416C-90A6-8DE671D1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B358D6-86E5-420F-81B8-14DE1B61863A}"/>
              </a:ext>
            </a:extLst>
          </p:cNvPr>
          <p:cNvSpPr txBox="1"/>
          <p:nvPr/>
        </p:nvSpPr>
        <p:spPr>
          <a:xfrm>
            <a:off x="381000" y="1349078"/>
            <a:ext cx="6400800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400" dirty="0"/>
              <a:t>&lt;Documents and Publications&gt;</a:t>
            </a:r>
          </a:p>
          <a:p>
            <a:pPr marL="457200" indent="-457200">
              <a:buAutoNum type="arabicParenBoth"/>
            </a:pPr>
            <a:r>
              <a:rPr lang="en-US" altLang="ja-JP" sz="2400" dirty="0"/>
              <a:t>CEOS Work plan 2021-2023 (minor updates) </a:t>
            </a:r>
          </a:p>
          <a:p>
            <a:r>
              <a:rPr lang="en-US" altLang="ja-JP" sz="2400" dirty="0"/>
              <a:t>adding Global stock take</a:t>
            </a:r>
          </a:p>
          <a:p>
            <a:endParaRPr lang="en-US" altLang="ja-JP" sz="2400" dirty="0"/>
          </a:p>
          <a:p>
            <a:r>
              <a:rPr lang="en-US" altLang="ja-JP" sz="2400" dirty="0"/>
              <a:t>(2) The Soil Moisture Product Validation Good Practices Protocol was endorsed by WGCV (Nov. 30) and uploaded to http://ceos.org/about-ceos/publications-2/. </a:t>
            </a:r>
          </a:p>
          <a:p>
            <a:endParaRPr lang="en-US" altLang="ja-JP" sz="2400" dirty="0"/>
          </a:p>
          <a:p>
            <a:r>
              <a:rPr lang="en-US" altLang="ja-JP" sz="2400" dirty="0"/>
              <a:t>(3) The Biomass Validation Protocol by the WGCV LPV was reviewed and endorsed SIT.</a:t>
            </a:r>
          </a:p>
          <a:p>
            <a:endParaRPr lang="en-US" altLang="ja-JP" sz="2400" dirty="0"/>
          </a:p>
          <a:p>
            <a:r>
              <a:rPr lang="en-US" altLang="ja-JP" sz="2400" dirty="0"/>
              <a:t>(4) WGCV report CEOS Newsletter #56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86AE37-97DB-4D54-B241-3B0995D92770}"/>
              </a:ext>
            </a:extLst>
          </p:cNvPr>
          <p:cNvSpPr txBox="1"/>
          <p:nvPr/>
        </p:nvSpPr>
        <p:spPr>
          <a:xfrm>
            <a:off x="2667000" y="197260"/>
            <a:ext cx="74676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Updates since WGCV-48 </a:t>
            </a:r>
            <a:r>
              <a:rPr lang="en-US" altLang="ja-JP" sz="1600" dirty="0">
                <a:solidFill>
                  <a:schemeClr val="bg1"/>
                </a:solidFill>
              </a:rPr>
              <a:t>(Oct. 28, 2020)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C218F8F-209B-4ED3-97E4-F115CCD2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809" y="1247761"/>
            <a:ext cx="4918007" cy="5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6554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493" y="0"/>
            <a:ext cx="5673013" cy="457200"/>
          </a:xfrm>
        </p:spPr>
        <p:txBody>
          <a:bodyPr/>
          <a:lstStyle/>
          <a:p>
            <a:pPr algn="ctr"/>
            <a:r>
              <a:rPr lang="en-GB" dirty="0"/>
              <a:t>Work Plan 2021-2023 (WGCV updates)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13" y="1295400"/>
            <a:ext cx="11582400" cy="402824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Two topics on in WP2021-2023 </a:t>
            </a:r>
          </a:p>
          <a:p>
            <a:pPr marL="0" indent="0">
              <a:buNone/>
            </a:pPr>
            <a:r>
              <a:rPr lang="en-GB" sz="1800" dirty="0"/>
              <a:t>(1) </a:t>
            </a:r>
            <a:r>
              <a:rPr lang="en-US" sz="1800" dirty="0"/>
              <a:t>Coordinate and contribute to the development of suitable methodologies for the on-ground characterization of satellite-based EO sensors, the on-orbit calibration of EO missions, and the validation of satellite-based Level 1 and Level 2 products.</a:t>
            </a:r>
            <a:endParaRPr lang="en-GB" sz="1800" dirty="0"/>
          </a:p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 and utility of Analysis Ready Data (ARD) products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ARD beyond Land (CARD4L) 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similar effort to greenhouse gases (GHG) products such as radiance spectra, densities, and flux suitable for inter-comparisons across multiple missions.</a:t>
            </a:r>
          </a:p>
          <a:p>
            <a:pPr marL="0" indent="0">
              <a:buNone/>
            </a:pPr>
            <a:r>
              <a:rPr lang="en-GB" sz="1800" dirty="0"/>
              <a:t>(2) </a:t>
            </a:r>
            <a:r>
              <a:rPr lang="en-US" sz="1800" dirty="0"/>
              <a:t>Continue cooperation with GEO, </a:t>
            </a:r>
            <a:r>
              <a:rPr lang="en-US" sz="1800" dirty="0">
                <a:solidFill>
                  <a:srgbClr val="0000FF"/>
                </a:solidFill>
              </a:rPr>
              <a:t>Global Space-based Inter-calibration System (GSICS)</a:t>
            </a:r>
            <a:r>
              <a:rPr lang="en-US" sz="1800" dirty="0"/>
              <a:t>, and WMO and ground-based networks in the provision of high quality EO data products.</a:t>
            </a:r>
            <a:endParaRPr lang="en-GB" sz="1800" dirty="0"/>
          </a:p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WGCV will continue to strengthen its cooperation with GSICS in the topic of sensor calibration following the joint effort on a recommendation for a GSICS/CEOS solar spectrum that ensures interoperability.</a:t>
            </a:r>
            <a:endParaRPr lang="en-GB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2B25C-75C1-4EF9-959E-FF06D56689FC}"/>
              </a:ext>
            </a:extLst>
          </p:cNvPr>
          <p:cNvSpPr txBox="1"/>
          <p:nvPr/>
        </p:nvSpPr>
        <p:spPr>
          <a:xfrm>
            <a:off x="262813" y="5323648"/>
            <a:ext cx="12039600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400" dirty="0"/>
              <a:t>Action Items </a:t>
            </a:r>
          </a:p>
          <a:p>
            <a:r>
              <a:rPr lang="en-US" altLang="ja-JP" sz="1400" dirty="0"/>
              <a:t>CV-14-03	Workshop on state of the art for pre-flight calibration techniques	2021 Q4</a:t>
            </a:r>
          </a:p>
          <a:p>
            <a:r>
              <a:rPr lang="en-US" altLang="ja-JP" sz="1400" dirty="0"/>
              <a:t>CV-16-02	Report on application of approaches for cloud masking	2021 Q4</a:t>
            </a:r>
          </a:p>
          <a:p>
            <a:r>
              <a:rPr lang="en-US" altLang="ja-JP" sz="1400" dirty="0"/>
              <a:t>CV-17-01	L1 top-of-atmosphere  interoperability	2021 Q4</a:t>
            </a:r>
          </a:p>
          <a:p>
            <a:r>
              <a:rPr lang="en-US" altLang="ja-JP" sz="1400" dirty="0"/>
              <a:t>CV-18-02	Greenhouse gas reference standards for interoperability    (input refinement to the GHG roadmap annex C, July 2020) 	2021 Q3</a:t>
            </a:r>
          </a:p>
          <a:p>
            <a:r>
              <a:rPr lang="en-US" altLang="ja-JP" sz="1400" dirty="0"/>
              <a:t>CV-18-03	Biomass validation protocols(submitted, under review, to be approved in March 2021 SIT)	2021 Q1</a:t>
            </a:r>
          </a:p>
        </p:txBody>
      </p:sp>
    </p:spTree>
    <p:extLst>
      <p:ext uri="{BB962C8B-B14F-4D97-AF65-F5344CB8AC3E}">
        <p14:creationId xmlns:p14="http://schemas.microsoft.com/office/powerpoint/2010/main" val="342583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C21590D-BFA7-416C-90A6-8DE671D1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86AE37-97DB-4D54-B241-3B0995D92770}"/>
              </a:ext>
            </a:extLst>
          </p:cNvPr>
          <p:cNvSpPr txBox="1"/>
          <p:nvPr/>
        </p:nvSpPr>
        <p:spPr>
          <a:xfrm>
            <a:off x="2667000" y="197260"/>
            <a:ext cx="74676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Updates since WGCV-48 </a:t>
            </a:r>
            <a:r>
              <a:rPr lang="en-US" altLang="ja-JP" sz="1600" dirty="0">
                <a:solidFill>
                  <a:schemeClr val="bg1"/>
                </a:solidFill>
              </a:rPr>
              <a:t>(Oct. 28, 2020)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64BD45-EBFA-4A7B-992E-714688E4394B}"/>
              </a:ext>
            </a:extLst>
          </p:cNvPr>
          <p:cNvSpPr txBox="1"/>
          <p:nvPr/>
        </p:nvSpPr>
        <p:spPr>
          <a:xfrm>
            <a:off x="228600" y="1143000"/>
            <a:ext cx="11963400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400" dirty="0"/>
              <a:t>&lt;Meetings&gt;</a:t>
            </a:r>
          </a:p>
          <a:p>
            <a:pPr marL="457200" indent="-457200">
              <a:buAutoNum type="arabicParenBoth"/>
            </a:pPr>
            <a:r>
              <a:rPr lang="en-US" altLang="ja-JP" sz="2400" dirty="0"/>
              <a:t>SIT-36 meeting </a:t>
            </a:r>
          </a:p>
          <a:p>
            <a:r>
              <a:rPr lang="en-US" altLang="ja-JP" sz="2400" dirty="0"/>
              <a:t>March 24, One topic from WGCV “Biomass and GHG toward Global stocktake”</a:t>
            </a:r>
          </a:p>
          <a:p>
            <a:endParaRPr lang="en-US" altLang="ja-JP" sz="2400" dirty="0"/>
          </a:p>
          <a:p>
            <a:r>
              <a:rPr lang="en-US" altLang="ja-JP" sz="2400" dirty="0"/>
              <a:t>(2) WGCV team telecon (March 12) by subgroup chairs (Before SIT)</a:t>
            </a:r>
          </a:p>
          <a:p>
            <a:endParaRPr lang="en-US" altLang="ja-JP" sz="2400" dirty="0"/>
          </a:p>
          <a:p>
            <a:r>
              <a:rPr lang="en-US" altLang="ja-JP" sz="2400" dirty="0"/>
              <a:t>(3) CEOS study team on input to the UNFCC GST</a:t>
            </a:r>
          </a:p>
          <a:p>
            <a:r>
              <a:rPr lang="en-US" altLang="ja-JP" sz="2400" dirty="0"/>
              <a:t>1</a:t>
            </a:r>
            <a:r>
              <a:rPr lang="en-US" altLang="ja-JP" sz="2400" baseline="30000" dirty="0"/>
              <a:t>st</a:t>
            </a:r>
            <a:r>
              <a:rPr lang="en-US" altLang="ja-JP" sz="2400" dirty="0"/>
              <a:t> Dec. 10, 2020,  Jan 20, Feb 23, Apr. 27</a:t>
            </a:r>
          </a:p>
          <a:p>
            <a:endParaRPr lang="en-US" altLang="ja-JP" sz="2400" dirty="0"/>
          </a:p>
          <a:p>
            <a:r>
              <a:rPr lang="en-US" altLang="ja-JP" sz="2400" dirty="0"/>
              <a:t>(4) CEOS ARD framework review (ARD Beyond Land) (Jan. 21, Ma. 1) </a:t>
            </a:r>
          </a:p>
          <a:p>
            <a:endParaRPr lang="en-US" altLang="ja-JP" sz="2400" dirty="0"/>
          </a:p>
          <a:p>
            <a:r>
              <a:rPr lang="en-US" altLang="ja-JP" sz="2400" dirty="0"/>
              <a:t>(5) GSICS annual meeting (March 29) report. &lt;Collaboration with GSICS&gt;</a:t>
            </a:r>
          </a:p>
          <a:p>
            <a:r>
              <a:rPr lang="en-US" altLang="ja-JP" sz="2400" dirty="0"/>
              <a:t>Presentation by WGCV (Kuze) March </a:t>
            </a:r>
          </a:p>
          <a:p>
            <a:r>
              <a:rPr lang="en-US" altLang="ja-JP" sz="2400" dirty="0"/>
              <a:t>Recommendation of the TSIS HSRS solar spectra, which the GSICS community has endorsed. </a:t>
            </a:r>
          </a:p>
        </p:txBody>
      </p:sp>
    </p:spTree>
    <p:extLst>
      <p:ext uri="{BB962C8B-B14F-4D97-AF65-F5344CB8AC3E}">
        <p14:creationId xmlns:p14="http://schemas.microsoft.com/office/powerpoint/2010/main" val="86419454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C21590D-BFA7-416C-90A6-8DE671D1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86AE37-97DB-4D54-B241-3B0995D92770}"/>
              </a:ext>
            </a:extLst>
          </p:cNvPr>
          <p:cNvSpPr txBox="1"/>
          <p:nvPr/>
        </p:nvSpPr>
        <p:spPr>
          <a:xfrm>
            <a:off x="2667000" y="197260"/>
            <a:ext cx="74676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Updates since WGCV-48 </a:t>
            </a:r>
            <a:r>
              <a:rPr lang="en-US" altLang="ja-JP" sz="1600" dirty="0">
                <a:solidFill>
                  <a:schemeClr val="bg1"/>
                </a:solidFill>
              </a:rPr>
              <a:t>(Oct. 28, 2020)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64BD45-EBFA-4A7B-992E-714688E4394B}"/>
              </a:ext>
            </a:extLst>
          </p:cNvPr>
          <p:cNvSpPr txBox="1"/>
          <p:nvPr/>
        </p:nvSpPr>
        <p:spPr>
          <a:xfrm>
            <a:off x="228600" y="1447800"/>
            <a:ext cx="11658600" cy="5016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000" dirty="0"/>
              <a:t>&lt;Subgroup Meetings&gt;</a:t>
            </a:r>
          </a:p>
          <a:p>
            <a:r>
              <a:rPr lang="en-US" altLang="ja-JP" sz="2000" dirty="0"/>
              <a:t>(1) LPV subgroup meeting May 26, 27 (15h-17h UTC)</a:t>
            </a:r>
          </a:p>
          <a:p>
            <a:endParaRPr lang="en-US" altLang="ja-JP" sz="2000" dirty="0"/>
          </a:p>
          <a:p>
            <a:r>
              <a:rPr lang="en-US" altLang="ja-JP" sz="2000" dirty="0"/>
              <a:t>(2) BRIX-2 workshops </a:t>
            </a:r>
          </a:p>
          <a:p>
            <a:r>
              <a:rPr lang="en-US" altLang="ja-JP" sz="2000" dirty="0"/>
              <a:t>- Second Biomass Retrieval Inter-comparison eXperiment (BRIX-2) Intercomparison of biomass algorithms based on a test dataset, and comparison with ground-truth.</a:t>
            </a:r>
          </a:p>
          <a:p>
            <a:r>
              <a:rPr lang="en-US" altLang="ja-JP" sz="2000" dirty="0"/>
              <a:t> 2 workshops (a first one to discuss the protocol with the participants in April), a second one to share and discuss the results of the exercise. Based on the ESA-NASA Multi-Mission Algorithm and Analysis Platform (MAAP). </a:t>
            </a:r>
          </a:p>
          <a:p>
            <a:endParaRPr lang="en-US" altLang="ja-JP" sz="2000" dirty="0"/>
          </a:p>
          <a:p>
            <a:pPr marL="457200" indent="-457200">
              <a:buAutoNum type="arabicParenBoth" startAt="3"/>
            </a:pPr>
            <a:r>
              <a:rPr lang="en-US" altLang="ja-JP" sz="2000" dirty="0"/>
              <a:t>RadCalNet workshop, June 9 </a:t>
            </a:r>
          </a:p>
          <a:p>
            <a:pPr marL="457200" indent="-457200">
              <a:buAutoNum type="arabicParenBoth" startAt="3"/>
            </a:pPr>
            <a:endParaRPr lang="en-US" altLang="ja-JP" sz="2000" dirty="0"/>
          </a:p>
          <a:p>
            <a:pPr marL="457200" indent="-457200">
              <a:buAutoNum type="arabicParenBoth" startAt="3"/>
            </a:pPr>
            <a:r>
              <a:rPr lang="en-US" altLang="ja-JP" sz="2000" dirty="0"/>
              <a:t>IVOS meeting on a potential new CEOS Solar Spectral Irradiance Spectrum (TSIS HSRS) June 16 </a:t>
            </a:r>
          </a:p>
          <a:p>
            <a:r>
              <a:rPr lang="en-US" altLang="ja-JP" sz="2000" dirty="0"/>
              <a:t>Preparation for the WGCV CARD4L Peer Review panel for hyperspectral products.</a:t>
            </a:r>
          </a:p>
          <a:p>
            <a:r>
              <a:rPr lang="en-US" altLang="ja-JP" sz="2000" dirty="0"/>
              <a:t>Preparation of ACIX-3 (intercomparison atmospheric correction)</a:t>
            </a:r>
          </a:p>
        </p:txBody>
      </p:sp>
    </p:spTree>
    <p:extLst>
      <p:ext uri="{BB962C8B-B14F-4D97-AF65-F5344CB8AC3E}">
        <p14:creationId xmlns:p14="http://schemas.microsoft.com/office/powerpoint/2010/main" val="30130913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409106" y="-94566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Day 2 Welcome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260068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23AE5-60FD-4E3F-BBB7-01A156867523}"/>
              </a:ext>
            </a:extLst>
          </p:cNvPr>
          <p:cNvSpPr txBox="1"/>
          <p:nvPr/>
        </p:nvSpPr>
        <p:spPr>
          <a:xfrm>
            <a:off x="4498584" y="551765"/>
            <a:ext cx="614401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Day 1 action review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492188-864B-4648-9DA2-F8B1FAF7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523" y="1462728"/>
            <a:ext cx="3505200" cy="531114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E295EF-4829-40EF-8B74-8C9336B74F02}"/>
              </a:ext>
            </a:extLst>
          </p:cNvPr>
          <p:cNvSpPr txBox="1"/>
          <p:nvPr/>
        </p:nvSpPr>
        <p:spPr>
          <a:xfrm>
            <a:off x="279400" y="1225689"/>
            <a:ext cx="7330246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400" dirty="0"/>
              <a:t>Summary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Intercomparison exercises are now the main tools to better understand algorithm and the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IVOS: CEOS GSICS workshop report on SI traceable space based climate observing system (to be published with CEOS logo)</a:t>
            </a:r>
          </a:p>
          <a:p>
            <a:pPr marL="342900" indent="-342900">
              <a:buAutoNum type="arabicParenBoth"/>
            </a:pPr>
            <a:endParaRPr lang="en-US" altLang="ja-JP" sz="2400" dirty="0"/>
          </a:p>
          <a:p>
            <a:r>
              <a:rPr lang="en-US" altLang="ja-JP" sz="2400" u="sng" dirty="0"/>
              <a:t>Action WGCV-49-01</a:t>
            </a:r>
          </a:p>
          <a:p>
            <a:r>
              <a:rPr lang="en-US" altLang="ja-JP" sz="2400" dirty="0"/>
              <a:t>Philippe to connect the team working on the existing WGCV vocabulary (available on the cal-val portal), Peter Strobl, and the WGISS team that is also working on a glossary of terms.</a:t>
            </a:r>
          </a:p>
          <a:p>
            <a:r>
              <a:rPr lang="en-US" altLang="ja-JP" sz="2400" i="1" dirty="0"/>
              <a:t>Due WGCV-50</a:t>
            </a:r>
          </a:p>
        </p:txBody>
      </p:sp>
    </p:spTree>
    <p:extLst>
      <p:ext uri="{BB962C8B-B14F-4D97-AF65-F5344CB8AC3E}">
        <p14:creationId xmlns:p14="http://schemas.microsoft.com/office/powerpoint/2010/main" val="189655029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743200" y="-89033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Day 3 Welcome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9592" y="627467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752695-7DEA-4454-A0A5-13BDD16C2967}"/>
              </a:ext>
            </a:extLst>
          </p:cNvPr>
          <p:cNvSpPr txBox="1"/>
          <p:nvPr/>
        </p:nvSpPr>
        <p:spPr>
          <a:xfrm>
            <a:off x="800100" y="1377158"/>
            <a:ext cx="1059179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CAC0C9-7E99-438F-9E81-8F818AD7AE25}"/>
              </a:ext>
            </a:extLst>
          </p:cNvPr>
          <p:cNvSpPr txBox="1"/>
          <p:nvPr/>
        </p:nvSpPr>
        <p:spPr>
          <a:xfrm>
            <a:off x="4724400" y="557757"/>
            <a:ext cx="614401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Day 2 action review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A7E2E3-1EE7-4D64-8530-58D6706D6073}"/>
              </a:ext>
            </a:extLst>
          </p:cNvPr>
          <p:cNvSpPr txBox="1"/>
          <p:nvPr/>
        </p:nvSpPr>
        <p:spPr>
          <a:xfrm>
            <a:off x="495299" y="1295400"/>
            <a:ext cx="11201400" cy="5113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/>
              <a:t>(1) Action WGCV-49-02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Jean-Christopher to maintain a watch on surface related validation activities  emerging in the atmospheric composition world (PICS, (D)(G(E))LER, etc.) over the coming months, collect material and contact points, and investigate by WGCV-50 opportunities for a concrete action or activity.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Due, WGCV-50  </a:t>
            </a:r>
            <a:endParaRPr lang="ja-JP" altLang="en-US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en-US" altLang="ja-JP" sz="2000" dirty="0"/>
              <a:t>(2) Action WGCV-49-03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WGCV Chair and Vice Chair to consider the addition of a CEOS Work Plan 2022-2024 Task regarding "Development of Validation Protocols for Atmospheric Aerosol and Cloud Profiles".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Due, In time for the CEOS Work Plan 2022-2024 revision (Q1 2022) 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7280805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41138</TotalTime>
  <Words>2099</Words>
  <Application>Microsoft Office PowerPoint</Application>
  <PresentationFormat>ワイド画面</PresentationFormat>
  <Paragraphs>234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Avenir Roman</vt:lpstr>
      <vt:lpstr>Arial</vt:lpstr>
      <vt:lpstr>Arial Bold</vt:lpstr>
      <vt:lpstr>Helvetica</vt:lpstr>
      <vt:lpstr>1_Default</vt:lpstr>
      <vt:lpstr>Welcome and WGCV-Chair Report</vt:lpstr>
      <vt:lpstr>PowerPoint プレゼンテーション</vt:lpstr>
      <vt:lpstr>PowerPoint プレゼンテーション</vt:lpstr>
      <vt:lpstr>PowerPoint プレゼンテーション</vt:lpstr>
      <vt:lpstr>Work Plan 2021-2023 (WGCV updates)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Inventory of space data product formats used by CEOS Agencies</vt:lpstr>
      <vt:lpstr>PowerPoint プレゼンテーション</vt:lpstr>
      <vt:lpstr>WGCV support to the CEOS strategy for the Global Stocktake of the UNFCCC Paris Agreement Report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Kuze Akihiko</cp:lastModifiedBy>
  <cp:revision>494</cp:revision>
  <dcterms:modified xsi:type="dcterms:W3CDTF">2021-07-02T12:19:48Z</dcterms:modified>
</cp:coreProperties>
</file>