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370" r:id="rId3"/>
    <p:sldId id="456" r:id="rId4"/>
    <p:sldId id="457" r:id="rId5"/>
    <p:sldId id="458" r:id="rId6"/>
    <p:sldId id="455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E395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02" autoAdjust="0"/>
    <p:restoredTop sz="92019" autoAdjust="0"/>
  </p:normalViewPr>
  <p:slideViewPr>
    <p:cSldViewPr>
      <p:cViewPr varScale="1">
        <p:scale>
          <a:sx n="79" d="100"/>
          <a:sy n="79" d="100"/>
        </p:scale>
        <p:origin x="216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2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257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>
            <a:extLst>
              <a:ext uri="{FF2B5EF4-FFF2-40B4-BE49-F238E27FC236}">
                <a16:creationId xmlns:a16="http://schemas.microsoft.com/office/drawing/2014/main" id="{4001B132-5633-A24A-98A5-A160E4BC4F9F}"/>
              </a:ext>
            </a:extLst>
          </p:cNvPr>
          <p:cNvSpPr/>
          <p:nvPr userDrawn="1"/>
        </p:nvSpPr>
        <p:spPr>
          <a:xfrm>
            <a:off x="1981200" y="76200"/>
            <a:ext cx="54102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FDA-18-05: Inventory of space data product formats used by CEOS agencies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				WGCV-48</a:t>
            </a:r>
          </a:p>
        </p:txBody>
      </p:sp>
    </p:spTree>
    <p:extLst>
      <p:ext uri="{BB962C8B-B14F-4D97-AF65-F5344CB8AC3E}">
        <p14:creationId xmlns:p14="http://schemas.microsoft.com/office/powerpoint/2010/main" val="10939554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54102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FDA-18-05: Inventory of space data product formats used by CEOS agencies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				WGCV-48</a:t>
            </a:r>
          </a:p>
        </p:txBody>
      </p:sp>
    </p:spTree>
    <p:extLst>
      <p:ext uri="{BB962C8B-B14F-4D97-AF65-F5344CB8AC3E}">
        <p14:creationId xmlns:p14="http://schemas.microsoft.com/office/powerpoint/2010/main" val="334483844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hape 3">
            <a:extLst>
              <a:ext uri="{FF2B5EF4-FFF2-40B4-BE49-F238E27FC236}">
                <a16:creationId xmlns:a16="http://schemas.microsoft.com/office/drawing/2014/main" id="{DB031A9F-FC2A-9746-82B1-43A88ED3A923}"/>
              </a:ext>
            </a:extLst>
          </p:cNvPr>
          <p:cNvSpPr/>
          <p:nvPr userDrawn="1"/>
        </p:nvSpPr>
        <p:spPr>
          <a:xfrm>
            <a:off x="1981200" y="76200"/>
            <a:ext cx="54102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FDA-18-05: Inventory of space data product formats used by CEOS agencies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				WGCV-48</a:t>
            </a:r>
          </a:p>
        </p:txBody>
      </p:sp>
    </p:spTree>
    <p:extLst>
      <p:ext uri="{BB962C8B-B14F-4D97-AF65-F5344CB8AC3E}">
        <p14:creationId xmlns:p14="http://schemas.microsoft.com/office/powerpoint/2010/main" val="226901992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38115554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8153400" y="6504801"/>
            <a:ext cx="9722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D9245422-3BB8-6D4A-8024-718D9EB8D280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752600"/>
            <a:ext cx="75750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>
                <a:solidFill>
                  <a:srgbClr val="FFFFFF"/>
                </a:solidFill>
              </a:rPr>
              <a:t>FDA-18 Report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85800" y="3200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K. </a:t>
            </a:r>
            <a:r>
              <a:rPr lang="en-US" dirty="0" err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Thome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 Plenary # 48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Oct. 28-29, 2020</a:t>
            </a:r>
          </a:p>
        </p:txBody>
      </p:sp>
      <p:pic>
        <p:nvPicPr>
          <p:cNvPr id="12" name="ceos_logo.pn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88040240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Future Data Architecture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71896-8960-C146-85FF-594034FEA636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0" y="2819400"/>
            <a:ext cx="8839200" cy="3810000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Was FDA-12 in previous CEOS Work Plans</a:t>
            </a:r>
          </a:p>
          <a:p>
            <a:pPr algn="l" rtl="0"/>
            <a:r>
              <a:rPr lang="en-US" dirty="0"/>
              <a:t>Details related to FDA-18-05 in current Work Plan are limited</a:t>
            </a:r>
          </a:p>
          <a:p>
            <a:r>
              <a:rPr lang="en-US" dirty="0"/>
              <a:t>FDA is a key element within WGISS that is developing the five core areas</a:t>
            </a:r>
          </a:p>
          <a:p>
            <a:pPr lvl="1"/>
            <a:r>
              <a:rPr lang="en-US" dirty="0"/>
              <a:t>CEOS Analysis Ready Data (ARD)</a:t>
            </a:r>
          </a:p>
          <a:p>
            <a:pPr lvl="1"/>
            <a:r>
              <a:rPr lang="en-US" dirty="0"/>
              <a:t>Interoperable Free and Open Tools</a:t>
            </a:r>
          </a:p>
          <a:p>
            <a:pPr lvl="1"/>
            <a:r>
              <a:rPr lang="en-US" dirty="0"/>
              <a:t>Data, Processing, and Architecture Interface Standards</a:t>
            </a:r>
          </a:p>
          <a:p>
            <a:pPr lvl="1"/>
            <a:r>
              <a:rPr lang="en-US" dirty="0"/>
              <a:t>Analytical Processing Capabilities</a:t>
            </a:r>
          </a:p>
          <a:p>
            <a:pPr lvl="1"/>
            <a:r>
              <a:rPr lang="en-US" dirty="0"/>
              <a:t>User Metrics</a:t>
            </a:r>
          </a:p>
          <a:p>
            <a:r>
              <a:rPr lang="en-US" dirty="0"/>
              <a:t>FDA ad hoc team work efforts were to continue through a high-level work plan element aligned with SEO, LSI-VC, and WGISS</a:t>
            </a:r>
          </a:p>
          <a:p>
            <a:pPr algn="l" rtl="0"/>
            <a:r>
              <a:rPr lang="en-US" dirty="0"/>
              <a:t>Plan after WGCV-45 was to work towards Q4 2019 deadline with closure taking place at the joint WGCV/WGISS meeting (WGCV-47)</a:t>
            </a:r>
          </a:p>
          <a:p>
            <a:pPr algn="l" rtl="0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084507"/>
              </p:ext>
            </p:extLst>
          </p:nvPr>
        </p:nvGraphicFramePr>
        <p:xfrm>
          <a:off x="76201" y="1524000"/>
          <a:ext cx="8991599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19399">
                  <a:extLst>
                    <a:ext uri="{9D8B030D-6E8A-4147-A177-3AD203B41FA5}">
                      <a16:colId xmlns:a16="http://schemas.microsoft.com/office/drawing/2014/main" val="342344065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92257336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187728008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8880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cs typeface="Calibri"/>
                        </a:rPr>
                        <a:t>FDA-18: Inventory of space data product formats used by CEOS agencies. </a:t>
                      </a:r>
                      <a:endParaRPr lang="en-US" sz="200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cs typeface="Calibri"/>
                        </a:rPr>
                        <a:t>Q4</a:t>
                      </a:r>
                      <a:r>
                        <a:rPr lang="en-US" sz="2000" baseline="0" dirty="0">
                          <a:effectLst/>
                          <a:latin typeface="Calibri"/>
                          <a:cs typeface="Calibri"/>
                        </a:rPr>
                        <a:t> 2021</a:t>
                      </a:r>
                      <a:endParaRPr lang="en-US" sz="200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Develop an inventory of current product format used in CEOS agencies and identify recommendations to facilitate interoperability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cs typeface="Calibri"/>
                        </a:rPr>
                        <a:t>WGCV</a:t>
                      </a:r>
                      <a:endParaRPr lang="en-US" sz="200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6788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3641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2B0103-FA9D-C44F-A560-7CD7948A0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1143000"/>
          </a:xfrm>
        </p:spPr>
        <p:txBody>
          <a:bodyPr/>
          <a:lstStyle/>
          <a:p>
            <a:r>
              <a:rPr lang="en-US" b="1" dirty="0"/>
              <a:t>How to make progress and close FDA-18-05:</a:t>
            </a:r>
          </a:p>
          <a:p>
            <a:pPr rtl="0"/>
            <a:r>
              <a:rPr lang="en-US" dirty="0"/>
              <a:t>Results needed to close FDA-18 will come out of other current WGCV work plan items and efforts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0C09B-BF3D-FF47-A9B8-14206B10F1F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0" y="2438400"/>
            <a:ext cx="8839200" cy="4038600"/>
          </a:xfrm>
        </p:spPr>
        <p:txBody>
          <a:bodyPr/>
          <a:lstStyle/>
          <a:p>
            <a:pPr algn="l" rtl="0"/>
            <a:r>
              <a:rPr lang="en-US" dirty="0"/>
              <a:t>CV-17-01: L1 top-of-atmosphere interoperability</a:t>
            </a:r>
          </a:p>
          <a:p>
            <a:pPr algn="l" rtl="0"/>
            <a:r>
              <a:rPr lang="en-US" dirty="0"/>
              <a:t>CV-18-02: Greenhouse gas reference standards for interoperability</a:t>
            </a:r>
          </a:p>
          <a:p>
            <a:pPr algn="l" rtl="0"/>
            <a:r>
              <a:rPr lang="en-US" dirty="0"/>
              <a:t>CV-20-04: SAR Calibration inventory and joint use assessment</a:t>
            </a:r>
          </a:p>
          <a:p>
            <a:pPr algn="l" rtl="0"/>
            <a:r>
              <a:rPr lang="en-US" dirty="0"/>
              <a:t>CARD4L product reviews provide data format insights</a:t>
            </a:r>
          </a:p>
          <a:p>
            <a:pPr algn="l" rtl="0"/>
            <a:r>
              <a:rPr lang="en-US" dirty="0"/>
              <a:t>Cal/Val Portal content</a:t>
            </a:r>
          </a:p>
          <a:p>
            <a:pPr lvl="1" algn="l" rtl="0"/>
            <a:r>
              <a:rPr lang="en-US" dirty="0"/>
              <a:t>Methods, Guidelines &amp; Standard</a:t>
            </a:r>
          </a:p>
          <a:p>
            <a:pPr lvl="1" algn="l" rtl="0"/>
            <a:r>
              <a:rPr lang="en-US" dirty="0"/>
              <a:t>Library</a:t>
            </a:r>
          </a:p>
          <a:p>
            <a:pPr algn="l" rtl="0"/>
            <a:r>
              <a:rPr lang="en-US" dirty="0"/>
              <a:t>IX (ACIX, BRIX, CMIX, SRIX, DMIX) activities</a:t>
            </a:r>
          </a:p>
        </p:txBody>
      </p:sp>
    </p:spTree>
    <p:extLst>
      <p:ext uri="{BB962C8B-B14F-4D97-AF65-F5344CB8AC3E}">
        <p14:creationId xmlns:p14="http://schemas.microsoft.com/office/powerpoint/2010/main" val="297486856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2B0103-FA9D-C44F-A560-7CD7948A0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838200"/>
          </a:xfrm>
        </p:spPr>
        <p:txBody>
          <a:bodyPr/>
          <a:lstStyle/>
          <a:p>
            <a:r>
              <a:rPr lang="en-US" b="1" dirty="0"/>
              <a:t>How to make progress and close FDA-18-05:</a:t>
            </a:r>
          </a:p>
          <a:p>
            <a:pPr algn="l" rtl="0"/>
            <a:r>
              <a:rPr lang="en-US" dirty="0"/>
              <a:t>Use overlap with WGISS activities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0C09B-BF3D-FF47-A9B8-14206B10F1F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-1" y="1981200"/>
            <a:ext cx="9067799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work plan items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algn="l" rtl="0"/>
            <a:r>
              <a:rPr lang="en-AU" dirty="0"/>
              <a:t>WGISS and SEO developing </a:t>
            </a:r>
            <a:r>
              <a:rPr lang="en-AU" i="1" dirty="0"/>
              <a:t>CEOS Earth Analytics Interoperability Lab </a:t>
            </a:r>
            <a:r>
              <a:rPr lang="en-AU" dirty="0"/>
              <a:t>to provide a platform for CEOS projects to test </a:t>
            </a:r>
            <a:r>
              <a:rPr lang="en-AU" dirty="0" err="1"/>
              <a:t>interoperabilit</a:t>
            </a:r>
            <a:endParaRPr lang="en-US" dirty="0"/>
          </a:p>
          <a:p>
            <a:r>
              <a:rPr lang="en-US" dirty="0"/>
              <a:t>Other recent work plan items that were due in 2019</a:t>
            </a:r>
          </a:p>
          <a:p>
            <a:pPr lvl="1"/>
            <a:r>
              <a:rPr lang="en-US" b="1" dirty="0"/>
              <a:t>FDA-9: </a:t>
            </a:r>
            <a:r>
              <a:rPr lang="en-US" dirty="0"/>
              <a:t>Inventory and </a:t>
            </a:r>
            <a:r>
              <a:rPr lang="en-US" dirty="0" err="1"/>
              <a:t>characterise</a:t>
            </a:r>
            <a:r>
              <a:rPr lang="en-US" dirty="0"/>
              <a:t> existing FDAs operated by public and private entities</a:t>
            </a:r>
          </a:p>
          <a:p>
            <a:pPr lvl="1"/>
            <a:r>
              <a:rPr lang="en-US" b="1" dirty="0"/>
              <a:t>FDA-10: </a:t>
            </a:r>
            <a:r>
              <a:rPr lang="en-US" dirty="0" err="1"/>
              <a:t>Finalise</a:t>
            </a:r>
            <a:r>
              <a:rPr lang="en-US" dirty="0"/>
              <a:t> inventory of Software and Tools available or used at CEOS agencies for EO data exploitation and use focusing on Open Source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87A5F7-FD17-9E49-AB58-EE072A811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675836"/>
              </p:ext>
            </p:extLst>
          </p:nvPr>
        </p:nvGraphicFramePr>
        <p:xfrm>
          <a:off x="76200" y="2286000"/>
          <a:ext cx="8991599" cy="19202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80777">
                  <a:extLst>
                    <a:ext uri="{9D8B030D-6E8A-4147-A177-3AD203B41FA5}">
                      <a16:colId xmlns:a16="http://schemas.microsoft.com/office/drawing/2014/main" val="1830024726"/>
                    </a:ext>
                  </a:extLst>
                </a:gridCol>
                <a:gridCol w="5729623">
                  <a:extLst>
                    <a:ext uri="{9D8B030D-6E8A-4147-A177-3AD203B41FA5}">
                      <a16:colId xmlns:a16="http://schemas.microsoft.com/office/drawing/2014/main" val="207237644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609599812"/>
                    </a:ext>
                  </a:extLst>
                </a:gridCol>
                <a:gridCol w="990599">
                  <a:extLst>
                    <a:ext uri="{9D8B030D-6E8A-4147-A177-3AD203B41FA5}">
                      <a16:colId xmlns:a16="http://schemas.microsoft.com/office/drawing/2014/main" val="2159619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FDA-17-02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Collaborative development of CEOS Data Cube technology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 Q4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82286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FDA-18-01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Establish a common description of Future Data Architecture functional blocks and identify interfaces and interoperability approaches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 Q2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WGISS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5892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FDA-19-01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1545" algn="l"/>
                        </a:tabLs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Facilitate discovery and access for end users to data analytics and processing tools and services through the WGISS Connected Data Assets Infrastructure.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 Q4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WGISS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70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50142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2B0103-FA9D-C44F-A560-7CD7948A0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838200"/>
          </a:xfrm>
        </p:spPr>
        <p:txBody>
          <a:bodyPr/>
          <a:lstStyle/>
          <a:p>
            <a:r>
              <a:rPr lang="en-US" b="1" dirty="0"/>
              <a:t>How to make progress and close FDA-18-05:</a:t>
            </a:r>
          </a:p>
          <a:p>
            <a:pPr algn="l" rtl="0"/>
            <a:r>
              <a:rPr lang="en-US" dirty="0"/>
              <a:t>Use overlap with joint WGISS/WGCV efforts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0C09B-BF3D-FF47-A9B8-14206B10F1F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0" y="1981200"/>
            <a:ext cx="8839200" cy="4495800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CA" dirty="0"/>
              <a:t>Data Formats and Interoperability in the framework of FDA</a:t>
            </a:r>
          </a:p>
          <a:p>
            <a:pPr lvl="1" algn="l" rtl="0"/>
            <a:r>
              <a:rPr lang="en-US" dirty="0"/>
              <a:t>Work to define a set of quality/uncertainty parameters to include within ARD</a:t>
            </a:r>
          </a:p>
          <a:p>
            <a:pPr lvl="1" algn="l" rtl="0"/>
            <a:r>
              <a:rPr lang="en-US" dirty="0"/>
              <a:t>Develop an initial method to incorporate parameters into the data stream</a:t>
            </a:r>
          </a:p>
          <a:p>
            <a:pPr algn="l" rtl="0"/>
            <a:r>
              <a:rPr lang="en-GB" dirty="0"/>
              <a:t>Quality Indicators in Discovery Metadata</a:t>
            </a:r>
            <a:endParaRPr lang="en-CA" i="1" dirty="0"/>
          </a:p>
          <a:p>
            <a:pPr lvl="1" algn="l" rtl="0"/>
            <a:r>
              <a:rPr lang="en-US" dirty="0"/>
              <a:t>Survey on QI will provide a starting point for the list of product formats used in CEOS agencies</a:t>
            </a:r>
            <a:endParaRPr lang="en-CA" dirty="0"/>
          </a:p>
          <a:p>
            <a:pPr lvl="1"/>
            <a:r>
              <a:rPr lang="en-US" dirty="0"/>
              <a:t>WGISS defining approach for representing and including QIs for WGCV test case in discovery metadata searchable by end users</a:t>
            </a:r>
          </a:p>
          <a:p>
            <a:pPr lvl="1"/>
            <a:r>
              <a:rPr lang="en-US" dirty="0"/>
              <a:t>Having WGISS include product formats as part of this will help FDA-18-05</a:t>
            </a:r>
          </a:p>
          <a:p>
            <a:pPr algn="l" rtl="0"/>
            <a:r>
              <a:rPr lang="en-CA" dirty="0"/>
              <a:t>Experience shows that most of the joint work takes place primarily at the joint working group meetings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47268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113063-B198-3F4B-942D-09664252A9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Paths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F6B92-A87C-D24A-8977-CB496C3E8B01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0" y="1524000"/>
            <a:ext cx="8839200" cy="5105400"/>
          </a:xfrm>
        </p:spPr>
        <p:txBody>
          <a:bodyPr>
            <a:normAutofit fontScale="92500" lnSpcReduction="20000"/>
          </a:bodyPr>
          <a:lstStyle/>
          <a:p>
            <a:pPr algn="l" rtl="0">
              <a:spcBef>
                <a:spcPts val="0"/>
              </a:spcBef>
            </a:pPr>
            <a:r>
              <a:rPr lang="en-US" b="1" dirty="0"/>
              <a:t>Work with CEO to move FDA-18-05 to being under WGISS/SEO </a:t>
            </a:r>
          </a:p>
          <a:p>
            <a:pPr lvl="1" algn="l" rtl="0">
              <a:spcBef>
                <a:spcPts val="0"/>
              </a:spcBef>
            </a:pPr>
            <a:r>
              <a:rPr lang="en-US" dirty="0"/>
              <a:t>Current Work Plan has already made this a joint activity between the groups</a:t>
            </a:r>
          </a:p>
          <a:p>
            <a:pPr lvl="1" algn="l" rtl="0">
              <a:spcBef>
                <a:spcPts val="0"/>
              </a:spcBef>
            </a:pPr>
            <a:r>
              <a:rPr lang="en-US" dirty="0"/>
              <a:t>Fits within the plan described by FDA ad hoc team at 2018 CEOS Plenary</a:t>
            </a:r>
          </a:p>
          <a:p>
            <a:pPr algn="l" rtl="0">
              <a:spcBef>
                <a:spcPts val="0"/>
              </a:spcBef>
            </a:pPr>
            <a:r>
              <a:rPr lang="en-US" b="1" dirty="0"/>
              <a:t>Dedicated joint WGISS/WGCV meetings to address this topic specifically</a:t>
            </a:r>
          </a:p>
          <a:p>
            <a:pPr lvl="1" algn="l" rtl="0">
              <a:spcBef>
                <a:spcPts val="0"/>
              </a:spcBef>
            </a:pPr>
            <a:r>
              <a:rPr lang="en-US" dirty="0"/>
              <a:t>Advantage is that it can help make progress on other work plan items</a:t>
            </a:r>
          </a:p>
          <a:p>
            <a:pPr lvl="1" algn="l" rtl="0">
              <a:spcBef>
                <a:spcPts val="0"/>
              </a:spcBef>
            </a:pPr>
            <a:r>
              <a:rPr lang="en-US" dirty="0"/>
              <a:t>Disadvantage is that it means additional meetings and past results indicated difficulties in getting participation</a:t>
            </a:r>
          </a:p>
          <a:p>
            <a:pPr algn="l" rtl="0">
              <a:spcBef>
                <a:spcPts val="0"/>
              </a:spcBef>
            </a:pPr>
            <a:r>
              <a:rPr lang="en-US" b="1" dirty="0"/>
              <a:t>Work with CEO to consider that current and past WGISS activities will supersede (and close) FDA-18-05</a:t>
            </a:r>
          </a:p>
          <a:p>
            <a:pPr lvl="1" algn="l" rtl="0">
              <a:spcBef>
                <a:spcPts val="0"/>
              </a:spcBef>
            </a:pPr>
            <a:r>
              <a:rPr lang="en-US" dirty="0"/>
              <a:t>Investigate status of FDA-9 and FDA-10</a:t>
            </a:r>
          </a:p>
          <a:p>
            <a:pPr lvl="1" algn="l" rtl="0">
              <a:spcBef>
                <a:spcPts val="0"/>
              </a:spcBef>
            </a:pPr>
            <a:r>
              <a:rPr lang="en-US" dirty="0"/>
              <a:t>FDA-18-01</a:t>
            </a:r>
          </a:p>
          <a:p>
            <a:pPr algn="l" rtl="0">
              <a:spcBef>
                <a:spcPts val="0"/>
              </a:spcBef>
            </a:pPr>
            <a:r>
              <a:rPr lang="en-US" b="1" dirty="0"/>
              <a:t>WGCV makes a dedicated effort to close FDA-18-05 using its current activities</a:t>
            </a:r>
          </a:p>
          <a:p>
            <a:pPr lvl="1" algn="l" rtl="0">
              <a:spcBef>
                <a:spcPts val="0"/>
              </a:spcBef>
            </a:pPr>
            <a:r>
              <a:rPr lang="en-US" dirty="0"/>
              <a:t>Need to identify a work plan lead</a:t>
            </a:r>
          </a:p>
          <a:p>
            <a:pPr lvl="1" algn="l" rtl="0">
              <a:spcBef>
                <a:spcPts val="0"/>
              </a:spcBef>
            </a:pPr>
            <a:r>
              <a:rPr lang="en-US" dirty="0"/>
              <a:t>Identify key agencies to support work, level of effort needed from each agency, personnel to do the work</a:t>
            </a:r>
          </a:p>
          <a:p>
            <a:pPr lvl="1" algn="l" rtl="0">
              <a:spcBef>
                <a:spcPts val="0"/>
              </a:spcBef>
            </a:pPr>
            <a:r>
              <a:rPr lang="en-US" dirty="0"/>
              <a:t>Set a completion date</a:t>
            </a:r>
          </a:p>
        </p:txBody>
      </p:sp>
    </p:spTree>
    <p:extLst>
      <p:ext uri="{BB962C8B-B14F-4D97-AF65-F5344CB8AC3E}">
        <p14:creationId xmlns:p14="http://schemas.microsoft.com/office/powerpoint/2010/main" val="363112396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11190</TotalTime>
  <Words>642</Words>
  <Application>Microsoft Macintosh PowerPoint</Application>
  <PresentationFormat>On-screen Show (4:3)</PresentationFormat>
  <Paragraphs>80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Arial Bold</vt:lpstr>
      <vt:lpstr>Avenir Roman</vt:lpstr>
      <vt:lpstr>Calibri</vt:lpstr>
      <vt:lpstr>Century Gothic</vt:lpstr>
      <vt:lpstr>Droid Serif</vt:lpstr>
      <vt:lpstr>Frutiger 45 Light</vt:lpstr>
      <vt:lpstr>Proxima Nova Regular</vt:lpstr>
      <vt:lpstr>Times New Roman</vt:lpstr>
      <vt:lpstr>Wingdings</vt:lpstr>
      <vt:lpstr>Default</vt:lpstr>
      <vt:lpstr>FDA-18 Report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Thome, Kurtis J. (GSFC-6180)</cp:lastModifiedBy>
  <cp:revision>239</cp:revision>
  <dcterms:modified xsi:type="dcterms:W3CDTF">2020-10-28T07:36:26Z</dcterms:modified>
</cp:coreProperties>
</file>