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8"/>
  </p:notesMasterIdLst>
  <p:sldIdLst>
    <p:sldId id="256" r:id="rId2"/>
    <p:sldId id="370" r:id="rId3"/>
    <p:sldId id="456" r:id="rId4"/>
    <p:sldId id="457" r:id="rId5"/>
    <p:sldId id="458" r:id="rId6"/>
    <p:sldId id="455" r:id="rId7"/>
  </p:sldIdLst>
  <p:sldSz cx="9144000" cy="6858000" type="screen4x3"/>
  <p:notesSz cx="6858000" cy="9144000"/>
  <p:defaultTextStyle>
    <a:lvl1pPr defTabSz="457200">
      <a:defRPr>
        <a:solidFill>
          <a:srgbClr val="002569"/>
        </a:solidFill>
      </a:defRPr>
    </a:lvl1pPr>
    <a:lvl2pPr indent="457200" defTabSz="457200">
      <a:defRPr>
        <a:solidFill>
          <a:srgbClr val="002569"/>
        </a:solidFill>
      </a:defRPr>
    </a:lvl2pPr>
    <a:lvl3pPr indent="914400" defTabSz="457200">
      <a:defRPr>
        <a:solidFill>
          <a:srgbClr val="002569"/>
        </a:solidFill>
      </a:defRPr>
    </a:lvl3pPr>
    <a:lvl4pPr indent="1371600" defTabSz="457200">
      <a:defRPr>
        <a:solidFill>
          <a:srgbClr val="002569"/>
        </a:solidFill>
      </a:defRPr>
    </a:lvl4pPr>
    <a:lvl5pPr indent="1828800" defTabSz="457200">
      <a:defRPr>
        <a:solidFill>
          <a:srgbClr val="002569"/>
        </a:solidFill>
      </a:defRPr>
    </a:lvl5pPr>
    <a:lvl6pPr indent="2286000" defTabSz="457200">
      <a:defRPr>
        <a:solidFill>
          <a:srgbClr val="002569"/>
        </a:solidFill>
      </a:defRPr>
    </a:lvl6pPr>
    <a:lvl7pPr indent="2743200" defTabSz="457200">
      <a:defRPr>
        <a:solidFill>
          <a:srgbClr val="002569"/>
        </a:solidFill>
      </a:defRPr>
    </a:lvl7pPr>
    <a:lvl8pPr indent="3200400" defTabSz="457200">
      <a:defRPr>
        <a:solidFill>
          <a:srgbClr val="002569"/>
        </a:solidFill>
      </a:defRPr>
    </a:lvl8pPr>
    <a:lvl9pPr indent="3657600" defTabSz="457200">
      <a:defRPr>
        <a:solidFill>
          <a:srgbClr val="002569"/>
        </a:solidFill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EE395"/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DDCA"/>
          </a:solidFill>
        </a:fill>
      </a:tcStyle>
    </a:wholeTbl>
    <a:band2H>
      <a:tcTxStyle/>
      <a:tcStyle>
        <a:tcBdr/>
        <a:fill>
          <a:solidFill>
            <a:srgbClr val="FFEFE6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firstRow>
  </a:tblStyle>
  <a:tblStyle styleId="{C7B018BB-80A7-4F77-B60F-C8B233D01FF8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Row>
  </a:tblStyle>
  <a:tblStyle styleId="{EEE7283C-3CF3-47DC-8721-378D4A62B228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BCBCB"/>
          </a:solidFill>
        </a:fill>
      </a:tcStyle>
    </a:wholeTbl>
    <a:band2H>
      <a:tcTxStyle/>
      <a:tcStyle>
        <a:tcBdr/>
        <a:fill>
          <a:solidFill>
            <a:srgbClr val="EEE7E7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firstRow>
  </a:tblStyle>
  <a:tblStyle styleId="{CF821DB8-F4EB-4A41-A1BA-3FCAFE7338EE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7EA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9A00"/>
          </a:solidFill>
        </a:fill>
      </a:tcStyle>
    </a:firstCol>
    <a:la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9A00"/>
          </a:solidFill>
        </a:fill>
      </a:tcStyle>
    </a:firstRow>
  </a:tblStyle>
  <a:tblStyle styleId="{33BA23B1-9221-436E-865A-0063620EA4FD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BD3"/>
          </a:solidFill>
        </a:fill>
      </a:tcStyle>
    </a:wholeTbl>
    <a:band2H>
      <a:tcTxStyle/>
      <a:tcStyle>
        <a:tcBdr/>
        <a:fill>
          <a:solidFill>
            <a:srgbClr val="E6E7EA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firstRow>
  </a:tblStyle>
  <a:tblStyle styleId="{2708684C-4D16-4618-839F-0558EEFCDFE6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solidFill>
            <a:srgbClr val="002569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solidFill>
            <a:srgbClr val="002569">
              <a:alpha val="20000"/>
            </a:srgbClr>
          </a:solidFill>
        </a:fill>
      </a:tcStyle>
    </a:firstCol>
    <a:la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508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7902" autoAdjust="0"/>
    <p:restoredTop sz="92019" autoAdjust="0"/>
  </p:normalViewPr>
  <p:slideViewPr>
    <p:cSldViewPr>
      <p:cViewPr varScale="1">
        <p:scale>
          <a:sx n="79" d="100"/>
          <a:sy n="79" d="100"/>
        </p:scale>
        <p:origin x="216" y="2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02" d="100"/>
          <a:sy n="102" d="100"/>
        </p:scale>
        <p:origin x="-3204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hape 7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8" name="Shape 8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3530218368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1pPr>
    <a:lvl2pPr indent="228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2pPr>
    <a:lvl3pPr indent="457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3pPr>
    <a:lvl4pPr indent="685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4pPr>
    <a:lvl5pPr indent="9144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5pPr>
    <a:lvl6pPr indent="11430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6pPr>
    <a:lvl7pPr indent="1371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7pPr>
    <a:lvl8pPr indent="1600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8pPr>
    <a:lvl9pPr indent="1828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22574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>
            <a:extLst>
              <a:ext uri="{FF2B5EF4-FFF2-40B4-BE49-F238E27FC236}">
                <a16:creationId xmlns:a16="http://schemas.microsoft.com/office/drawing/2014/main" id="{4001B132-5633-A24A-98A5-A160E4BC4F9F}"/>
              </a:ext>
            </a:extLst>
          </p:cNvPr>
          <p:cNvSpPr/>
          <p:nvPr userDrawn="1"/>
        </p:nvSpPr>
        <p:spPr>
          <a:xfrm>
            <a:off x="1981200" y="76200"/>
            <a:ext cx="5410200" cy="10156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0" tIns="0" rIns="0" bIns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>
                <a:solidFill>
                  <a:srgbClr val="000000"/>
                </a:solidFill>
              </a:defRPr>
            </a:pPr>
            <a:r>
              <a:rPr lang="en-US" sz="2200" dirty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FDA-18-05: Inventory of space data product formats used by CEOS agencies</a:t>
            </a:r>
          </a:p>
          <a:p>
            <a:pPr lvl="0" defTabSz="914400">
              <a:defRPr>
                <a:solidFill>
                  <a:srgbClr val="000000"/>
                </a:solidFill>
              </a:defRPr>
            </a:pPr>
            <a:r>
              <a:rPr lang="en-US" sz="2200" dirty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				WGCV-48</a:t>
            </a:r>
          </a:p>
        </p:txBody>
      </p:sp>
    </p:spTree>
    <p:extLst>
      <p:ext uri="{BB962C8B-B14F-4D97-AF65-F5344CB8AC3E}">
        <p14:creationId xmlns:p14="http://schemas.microsoft.com/office/powerpoint/2010/main" val="1093955425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sz="half" idx="1"/>
          </p:nvPr>
        </p:nvSpPr>
        <p:spPr>
          <a:xfrm>
            <a:off x="0" y="1143000"/>
            <a:ext cx="8305800" cy="762000"/>
          </a:xfrm>
          <a:prstGeom prst="rect">
            <a:avLst/>
          </a:prstGeom>
        </p:spPr>
        <p:txBody>
          <a:bodyPr/>
          <a:lstStyle>
            <a:lvl1pPr algn="just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Content Placeholder 3"/>
          <p:cNvSpPr>
            <a:spLocks noGrp="1"/>
          </p:cNvSpPr>
          <p:nvPr>
            <p:ph sz="half" idx="11"/>
          </p:nvPr>
        </p:nvSpPr>
        <p:spPr>
          <a:xfrm>
            <a:off x="0" y="1905000"/>
            <a:ext cx="8839200" cy="4572000"/>
          </a:xfrm>
          <a:prstGeom prst="rect">
            <a:avLst/>
          </a:prstGeom>
        </p:spPr>
        <p:txBody>
          <a:bodyPr/>
          <a:lstStyle>
            <a:lvl1pPr>
              <a:buSzPct val="90000"/>
              <a:defRPr sz="2000" baseline="0">
                <a:solidFill>
                  <a:schemeClr val="tx1"/>
                </a:solidFill>
                <a:latin typeface="Century Gothic" pitchFamily="34" charset="0"/>
              </a:defRPr>
            </a:lvl1pPr>
            <a:lvl2pPr marL="768927" indent="-311727">
              <a:buClr>
                <a:srgbClr val="005426"/>
              </a:buClr>
              <a:buSzPct val="80000"/>
              <a:buFont typeface="Wingdings" panose="05000000000000000000" pitchFamily="2" charset="2"/>
              <a:buChar char="§"/>
              <a:defRPr sz="2000" baseline="0">
                <a:solidFill>
                  <a:schemeClr val="tx1"/>
                </a:solidFill>
                <a:latin typeface="Century Gothic" pitchFamily="34" charset="0"/>
              </a:defRPr>
            </a:lvl2pPr>
            <a:lvl3pPr>
              <a:buSzPct val="60000"/>
              <a:defRPr sz="2000" baseline="0">
                <a:solidFill>
                  <a:schemeClr val="tx1"/>
                </a:solidFill>
                <a:latin typeface="Century Gothic" pitchFamily="34" charset="0"/>
              </a:defRPr>
            </a:lvl3pPr>
            <a:lvl4pPr>
              <a:defRPr sz="2400">
                <a:solidFill>
                  <a:srgbClr val="C00000"/>
                </a:solidFill>
              </a:defRPr>
            </a:lvl4pPr>
            <a:lvl5pPr>
              <a:defRPr sz="24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6" name="Shape 3"/>
          <p:cNvSpPr/>
          <p:nvPr userDrawn="1"/>
        </p:nvSpPr>
        <p:spPr>
          <a:xfrm>
            <a:off x="1981200" y="76200"/>
            <a:ext cx="5410200" cy="10156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0" tIns="0" rIns="0" bIns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>
                <a:solidFill>
                  <a:srgbClr val="000000"/>
                </a:solidFill>
              </a:defRPr>
            </a:pPr>
            <a:r>
              <a:rPr lang="en-US" sz="2200" dirty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FDA-18-05: Inventory of space data product formats used by CEOS agencies</a:t>
            </a:r>
          </a:p>
          <a:p>
            <a:pPr lvl="0" defTabSz="914400">
              <a:defRPr>
                <a:solidFill>
                  <a:srgbClr val="000000"/>
                </a:solidFill>
              </a:defRPr>
            </a:pPr>
            <a:r>
              <a:rPr lang="en-US" sz="2200" dirty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				WGCV-48</a:t>
            </a:r>
          </a:p>
        </p:txBody>
      </p:sp>
    </p:spTree>
    <p:extLst>
      <p:ext uri="{BB962C8B-B14F-4D97-AF65-F5344CB8AC3E}">
        <p14:creationId xmlns:p14="http://schemas.microsoft.com/office/powerpoint/2010/main" val="3344838444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sz="half" idx="1"/>
          </p:nvPr>
        </p:nvSpPr>
        <p:spPr>
          <a:xfrm>
            <a:off x="0" y="1143000"/>
            <a:ext cx="8305800" cy="762000"/>
          </a:xfrm>
          <a:prstGeom prst="rect">
            <a:avLst/>
          </a:prstGeom>
        </p:spPr>
        <p:txBody>
          <a:bodyPr/>
          <a:lstStyle>
            <a:lvl1pPr algn="just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Content Placeholder 3"/>
          <p:cNvSpPr>
            <a:spLocks noGrp="1"/>
          </p:cNvSpPr>
          <p:nvPr>
            <p:ph sz="half" idx="11"/>
          </p:nvPr>
        </p:nvSpPr>
        <p:spPr>
          <a:xfrm>
            <a:off x="0" y="1905000"/>
            <a:ext cx="8839200" cy="4572000"/>
          </a:xfrm>
          <a:prstGeom prst="rect">
            <a:avLst/>
          </a:prstGeom>
        </p:spPr>
        <p:txBody>
          <a:bodyPr/>
          <a:lstStyle>
            <a:lvl1pPr>
              <a:buSzPct val="90000"/>
              <a:defRPr sz="2000" baseline="0">
                <a:solidFill>
                  <a:schemeClr val="tx1"/>
                </a:solidFill>
                <a:latin typeface="Century Gothic" pitchFamily="34" charset="0"/>
              </a:defRPr>
            </a:lvl1pPr>
            <a:lvl2pPr marL="768927" indent="-311727">
              <a:buClr>
                <a:srgbClr val="005426"/>
              </a:buClr>
              <a:buSzPct val="80000"/>
              <a:buFont typeface="Wingdings" panose="05000000000000000000" pitchFamily="2" charset="2"/>
              <a:buChar char="§"/>
              <a:defRPr sz="2000" baseline="0">
                <a:solidFill>
                  <a:schemeClr val="tx1"/>
                </a:solidFill>
                <a:latin typeface="Century Gothic" pitchFamily="34" charset="0"/>
              </a:defRPr>
            </a:lvl2pPr>
            <a:lvl3pPr>
              <a:buSzPct val="60000"/>
              <a:defRPr sz="2000" baseline="0">
                <a:solidFill>
                  <a:schemeClr val="tx1"/>
                </a:solidFill>
                <a:latin typeface="Century Gothic" pitchFamily="34" charset="0"/>
              </a:defRPr>
            </a:lvl3pPr>
            <a:lvl4pPr>
              <a:defRPr sz="2400">
                <a:solidFill>
                  <a:srgbClr val="C00000"/>
                </a:solidFill>
              </a:defRPr>
            </a:lvl4pPr>
            <a:lvl5pPr>
              <a:defRPr sz="24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7" name="Shape 3">
            <a:extLst>
              <a:ext uri="{FF2B5EF4-FFF2-40B4-BE49-F238E27FC236}">
                <a16:creationId xmlns:a16="http://schemas.microsoft.com/office/drawing/2014/main" id="{DB031A9F-FC2A-9746-82B1-43A88ED3A923}"/>
              </a:ext>
            </a:extLst>
          </p:cNvPr>
          <p:cNvSpPr/>
          <p:nvPr userDrawn="1"/>
        </p:nvSpPr>
        <p:spPr>
          <a:xfrm>
            <a:off x="1981200" y="76200"/>
            <a:ext cx="5410200" cy="10156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0" tIns="0" rIns="0" bIns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>
                <a:solidFill>
                  <a:srgbClr val="000000"/>
                </a:solidFill>
              </a:defRPr>
            </a:pPr>
            <a:r>
              <a:rPr lang="en-US" sz="2200" dirty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FDA-18-05: Inventory of space data product formats used by CEOS agencies</a:t>
            </a:r>
          </a:p>
          <a:p>
            <a:pPr lvl="0" defTabSz="914400">
              <a:defRPr>
                <a:solidFill>
                  <a:srgbClr val="000000"/>
                </a:solidFill>
              </a:defRPr>
            </a:pPr>
            <a:r>
              <a:rPr lang="en-US" sz="2200" dirty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				WGCV-48</a:t>
            </a:r>
          </a:p>
        </p:txBody>
      </p:sp>
    </p:spTree>
    <p:extLst>
      <p:ext uri="{BB962C8B-B14F-4D97-AF65-F5344CB8AC3E}">
        <p14:creationId xmlns:p14="http://schemas.microsoft.com/office/powerpoint/2010/main" val="2269019924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Slide"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7"/>
          <p:cNvSpPr txBox="1"/>
          <p:nvPr userDrawn="1"/>
        </p:nvSpPr>
        <p:spPr>
          <a:xfrm>
            <a:off x="609600" y="6172200"/>
            <a:ext cx="5257800" cy="3048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en-US" sz="1800" b="1" dirty="0">
                <a:solidFill>
                  <a:srgbClr val="92D050"/>
                </a:solidFill>
                <a:effectLst/>
                <a:latin typeface="Frutiger 45 Light"/>
                <a:ea typeface="Times New Roman"/>
                <a:cs typeface="Arial"/>
              </a:rPr>
              <a:t>Working Group on Calibration and Validation</a:t>
            </a:r>
            <a:endParaRPr lang="en-US" sz="1800" dirty="0">
              <a:effectLst/>
              <a:latin typeface="Times New Roman"/>
              <a:ea typeface="Times New Roman"/>
              <a:cs typeface="Times"/>
            </a:endParaRPr>
          </a:p>
        </p:txBody>
      </p:sp>
    </p:spTree>
    <p:extLst>
      <p:ext uri="{BB962C8B-B14F-4D97-AF65-F5344CB8AC3E}">
        <p14:creationId xmlns:p14="http://schemas.microsoft.com/office/powerpoint/2010/main" val="2381155541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6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7"/>
          <p:cNvSpPr txBox="1"/>
          <p:nvPr userDrawn="1"/>
        </p:nvSpPr>
        <p:spPr>
          <a:xfrm>
            <a:off x="3733800" y="6477000"/>
            <a:ext cx="4572000" cy="3048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en-US" sz="1600" b="1" dirty="0">
                <a:solidFill>
                  <a:srgbClr val="92D050"/>
                </a:solidFill>
                <a:effectLst/>
                <a:latin typeface="Frutiger 45 Light"/>
                <a:ea typeface="Times New Roman"/>
                <a:cs typeface="Arial"/>
              </a:rPr>
              <a:t>Working Group on Calibration and Validation</a:t>
            </a:r>
            <a:endParaRPr lang="en-US" sz="1600" dirty="0">
              <a:effectLst/>
              <a:latin typeface="Times New Roman"/>
              <a:ea typeface="Times New Roman"/>
              <a:cs typeface="Times"/>
            </a:endParaRPr>
          </a:p>
        </p:txBody>
      </p:sp>
      <p:sp>
        <p:nvSpPr>
          <p:cNvPr id="3" name="Rectangle 2"/>
          <p:cNvSpPr/>
          <p:nvPr userDrawn="1"/>
        </p:nvSpPr>
        <p:spPr>
          <a:xfrm>
            <a:off x="8153400" y="6504801"/>
            <a:ext cx="97222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fld id="{D9245422-3BB8-6D4A-8024-718D9EB8D280}" type="slidenum">
              <a:rPr lang="en-US" sz="1200" smtClean="0"/>
              <a:pPr algn="r"/>
              <a:t>‹#›</a:t>
            </a:fld>
            <a:endParaRPr lang="en-US" sz="12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4" r:id="rId3"/>
    <p:sldLayoutId id="2147483655" r:id="rId4"/>
  </p:sldLayoutIdLst>
  <p:transition spd="med"/>
  <p:txStyles>
    <p:titleStyle>
      <a:lvl1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1pPr>
      <a:lvl2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2pPr>
      <a:lvl3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3pPr>
      <a:lvl4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4pPr>
      <a:lvl5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5pPr>
      <a:lvl6pPr indent="4572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6pPr>
      <a:lvl7pPr indent="9144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7pPr>
      <a:lvl8pPr indent="13716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8pPr>
      <a:lvl9pPr indent="18288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9pPr>
    </p:titleStyle>
    <p:bodyStyle>
      <a:lvl1pPr marL="342900" indent="-342900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1pPr>
      <a:lvl2pPr marL="768927" indent="-311727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2pPr>
      <a:lvl3pPr marL="1188719" indent="-274319">
        <a:spcBef>
          <a:spcPts val="500"/>
        </a:spcBef>
        <a:buSzPct val="100000"/>
        <a:buFont typeface="Arial"/>
        <a:buChar char="o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3pPr>
      <a:lvl4pPr marL="1676400" indent="-304800">
        <a:spcBef>
          <a:spcPts val="500"/>
        </a:spcBef>
        <a:buSzPct val="100000"/>
        <a:buFont typeface="Arial"/>
        <a:buChar char="▪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4pPr>
      <a:lvl5pPr marL="2171700" indent="-342900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5pPr>
      <a:lvl6pPr indent="22860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6pPr>
      <a:lvl7pPr indent="27432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7pPr>
      <a:lvl8pPr indent="32004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8pPr>
      <a:lvl9pPr indent="36576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9pPr>
    </p:bodyStyle>
    <p:otherStyle>
      <a:lvl1pPr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1pPr>
      <a:lvl2pPr indent="4572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2pPr>
      <a:lvl3pPr indent="9144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3pPr>
      <a:lvl4pPr indent="13716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4pPr>
      <a:lvl5pPr indent="18288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5pPr>
      <a:lvl6pPr indent="22860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6pPr>
      <a:lvl7pPr indent="27432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7pPr>
      <a:lvl8pPr indent="32004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8pPr>
      <a:lvl9pPr indent="36576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>
            <a:spLocks noGrp="1"/>
          </p:cNvSpPr>
          <p:nvPr>
            <p:ph type="title" idx="4294967295"/>
          </p:nvPr>
        </p:nvSpPr>
        <p:spPr>
          <a:xfrm>
            <a:off x="578357" y="1752600"/>
            <a:ext cx="7575043" cy="1219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/>
          <a:lstStyle>
            <a:lvl1pPr algn="l">
              <a:defRPr sz="4200" b="1">
                <a:latin typeface="Droid Serif"/>
                <a:ea typeface="Droid Serif"/>
                <a:cs typeface="Droid Serif"/>
                <a:sym typeface="Droid Serif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lang="en-US" sz="4200" b="1" dirty="0">
                <a:solidFill>
                  <a:srgbClr val="FFFFFF"/>
                </a:solidFill>
              </a:rPr>
              <a:t>FDA-18 Report</a:t>
            </a:r>
            <a:endParaRPr sz="4200" b="1" dirty="0">
              <a:solidFill>
                <a:srgbClr val="FFFFFF"/>
              </a:solidFill>
            </a:endParaRPr>
          </a:p>
        </p:txBody>
      </p:sp>
      <p:sp>
        <p:nvSpPr>
          <p:cNvPr id="11" name="Shape 11"/>
          <p:cNvSpPr/>
          <p:nvPr/>
        </p:nvSpPr>
        <p:spPr>
          <a:xfrm>
            <a:off x="685800" y="3200400"/>
            <a:ext cx="4810858" cy="25415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/>
          <a:lstStyle/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US" dirty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K. </a:t>
            </a:r>
            <a:r>
              <a:rPr lang="en-US" dirty="0" err="1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Thome</a:t>
            </a:r>
            <a:endParaRPr lang="en-US" dirty="0">
              <a:solidFill>
                <a:srgbClr val="FFFFFF"/>
              </a:solidFill>
              <a:latin typeface="Arial Bold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US" dirty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NASA</a:t>
            </a: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US" dirty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WGCV Plenary # 48</a:t>
            </a: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US" dirty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Oct. 28-29, 2020</a:t>
            </a:r>
          </a:p>
        </p:txBody>
      </p:sp>
      <p:pic>
        <p:nvPicPr>
          <p:cNvPr id="12" name="ceos_logo.png"/>
          <p:cNvPicPr/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3400" y="304800"/>
            <a:ext cx="2507906" cy="993132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3880402409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b="1" dirty="0"/>
              <a:t>Future Data Architecture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671896-8960-C146-85FF-594034FEA636}"/>
              </a:ext>
            </a:extLst>
          </p:cNvPr>
          <p:cNvSpPr>
            <a:spLocks noGrp="1"/>
          </p:cNvSpPr>
          <p:nvPr>
            <p:ph sz="half" idx="11"/>
          </p:nvPr>
        </p:nvSpPr>
        <p:spPr>
          <a:xfrm>
            <a:off x="0" y="2819400"/>
            <a:ext cx="8839200" cy="3810000"/>
          </a:xfrm>
        </p:spPr>
        <p:txBody>
          <a:bodyPr>
            <a:normAutofit fontScale="92500" lnSpcReduction="20000"/>
          </a:bodyPr>
          <a:lstStyle/>
          <a:p>
            <a:pPr algn="l" rtl="0"/>
            <a:r>
              <a:rPr lang="en-US" dirty="0"/>
              <a:t>Was FDA-12 in previous CEOS Work Plans</a:t>
            </a:r>
          </a:p>
          <a:p>
            <a:pPr algn="l" rtl="0"/>
            <a:r>
              <a:rPr lang="en-US" dirty="0"/>
              <a:t>Details related to FDA-18-05 in current Work Plan are limited</a:t>
            </a:r>
          </a:p>
          <a:p>
            <a:r>
              <a:rPr lang="en-US" dirty="0"/>
              <a:t>FDA is a key element within WGISS that is developing the five core areas</a:t>
            </a:r>
          </a:p>
          <a:p>
            <a:pPr lvl="1"/>
            <a:r>
              <a:rPr lang="en-US" dirty="0"/>
              <a:t>CEOS Analysis Ready Data (ARD)</a:t>
            </a:r>
          </a:p>
          <a:p>
            <a:pPr lvl="1"/>
            <a:r>
              <a:rPr lang="en-US" dirty="0"/>
              <a:t>Interoperable Free and Open Tools</a:t>
            </a:r>
          </a:p>
          <a:p>
            <a:pPr lvl="1"/>
            <a:r>
              <a:rPr lang="en-US" dirty="0"/>
              <a:t>Data, Processing, and Architecture Interface Standards</a:t>
            </a:r>
          </a:p>
          <a:p>
            <a:pPr lvl="1"/>
            <a:r>
              <a:rPr lang="en-US" dirty="0"/>
              <a:t>Analytical Processing Capabilities</a:t>
            </a:r>
          </a:p>
          <a:p>
            <a:pPr lvl="1"/>
            <a:r>
              <a:rPr lang="en-US" dirty="0"/>
              <a:t>User Metrics</a:t>
            </a:r>
          </a:p>
          <a:p>
            <a:r>
              <a:rPr lang="en-US" dirty="0"/>
              <a:t>FDA ad hoc team work efforts were to continue through a high-level work plan element aligned with SEO, LSI-VC, and WGISS</a:t>
            </a:r>
          </a:p>
          <a:p>
            <a:pPr algn="l" rtl="0"/>
            <a:r>
              <a:rPr lang="en-US" dirty="0"/>
              <a:t>Plan after WGCV-45 was to work towards Q4 2019 deadline with closure taking place at the joint WGCV/WGISS meeting (WGCV-47)</a:t>
            </a:r>
          </a:p>
          <a:p>
            <a:pPr algn="l" rtl="0"/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1084507"/>
              </p:ext>
            </p:extLst>
          </p:nvPr>
        </p:nvGraphicFramePr>
        <p:xfrm>
          <a:off x="76201" y="1524000"/>
          <a:ext cx="8991599" cy="121920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819399">
                  <a:extLst>
                    <a:ext uri="{9D8B030D-6E8A-4147-A177-3AD203B41FA5}">
                      <a16:colId xmlns:a16="http://schemas.microsoft.com/office/drawing/2014/main" val="3423440652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192257336"/>
                    </a:ext>
                  </a:extLst>
                </a:gridCol>
                <a:gridCol w="4495800">
                  <a:extLst>
                    <a:ext uri="{9D8B030D-6E8A-4147-A177-3AD203B41FA5}">
                      <a16:colId xmlns:a16="http://schemas.microsoft.com/office/drawing/2014/main" val="1877280084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41888028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/>
                          <a:cs typeface="Calibri"/>
                        </a:rPr>
                        <a:t>FDA-18: Inventory of space data product formats used by CEOS agencies. </a:t>
                      </a:r>
                      <a:endParaRPr lang="en-US" sz="2000" dirty="0">
                        <a:effectLst/>
                        <a:latin typeface="Calibri"/>
                        <a:ea typeface="Times New Roman" panose="02020603050405020304" pitchFamily="18" charset="0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/>
                          <a:cs typeface="Calibri"/>
                        </a:rPr>
                        <a:t>Q4</a:t>
                      </a:r>
                      <a:r>
                        <a:rPr lang="en-US" sz="2000" baseline="0" dirty="0">
                          <a:effectLst/>
                          <a:latin typeface="Calibri"/>
                          <a:cs typeface="Calibri"/>
                        </a:rPr>
                        <a:t> 2021</a:t>
                      </a:r>
                      <a:endParaRPr lang="en-US" sz="2000" dirty="0">
                        <a:effectLst/>
                        <a:latin typeface="Calibri"/>
                        <a:ea typeface="Times New Roman" panose="02020603050405020304" pitchFamily="18" charset="0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just" defTabSz="4572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effectLst/>
                          <a:latin typeface="Calibri"/>
                          <a:ea typeface="Times New Roman" panose="02020603050405020304" pitchFamily="18" charset="0"/>
                          <a:cs typeface="Calibri"/>
                        </a:rPr>
                        <a:t>Develop an inventory of current product format used in CEOS agencies and identify recommendations to facilitate interoperability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/>
                          <a:cs typeface="Calibri"/>
                        </a:rPr>
                        <a:t>WGCV</a:t>
                      </a:r>
                      <a:endParaRPr lang="en-US" sz="2000" dirty="0">
                        <a:effectLst/>
                        <a:latin typeface="Calibri"/>
                        <a:ea typeface="Times New Roman" panose="02020603050405020304" pitchFamily="18" charset="0"/>
                        <a:cs typeface="Calibri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667886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5636414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842B0103-FA9D-C44F-A560-7CD7948A069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0" y="1143000"/>
            <a:ext cx="8305800" cy="1143000"/>
          </a:xfrm>
        </p:spPr>
        <p:txBody>
          <a:bodyPr/>
          <a:lstStyle/>
          <a:p>
            <a:r>
              <a:rPr lang="en-US" b="1" dirty="0"/>
              <a:t>How to make progress and close FDA-18-05:</a:t>
            </a:r>
          </a:p>
          <a:p>
            <a:pPr rtl="0"/>
            <a:r>
              <a:rPr lang="en-US" dirty="0"/>
              <a:t>Results needed to close FDA-18 will come out of other current WGCV work plan items and efforts</a:t>
            </a:r>
          </a:p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D0C09B-BF3D-FF47-A9B8-14206B10F1FE}"/>
              </a:ext>
            </a:extLst>
          </p:cNvPr>
          <p:cNvSpPr>
            <a:spLocks noGrp="1"/>
          </p:cNvSpPr>
          <p:nvPr>
            <p:ph sz="half" idx="11"/>
          </p:nvPr>
        </p:nvSpPr>
        <p:spPr>
          <a:xfrm>
            <a:off x="0" y="2438400"/>
            <a:ext cx="8839200" cy="4038600"/>
          </a:xfrm>
        </p:spPr>
        <p:txBody>
          <a:bodyPr/>
          <a:lstStyle/>
          <a:p>
            <a:pPr algn="l" rtl="0"/>
            <a:r>
              <a:rPr lang="en-US" dirty="0"/>
              <a:t>CV-17-01: L1 top-of-atmosphere interoperability</a:t>
            </a:r>
          </a:p>
          <a:p>
            <a:pPr algn="l" rtl="0"/>
            <a:r>
              <a:rPr lang="en-US" dirty="0"/>
              <a:t>CV-18-02: Greenhouse gas reference standards for interoperability</a:t>
            </a:r>
          </a:p>
          <a:p>
            <a:pPr algn="l" rtl="0"/>
            <a:r>
              <a:rPr lang="en-US" dirty="0"/>
              <a:t>CV-20-04: SAR Calibration inventory and joint use assessment</a:t>
            </a:r>
          </a:p>
          <a:p>
            <a:pPr algn="l" rtl="0"/>
            <a:r>
              <a:rPr lang="en-US" dirty="0"/>
              <a:t>CARD4L product reviews provide data format insights</a:t>
            </a:r>
          </a:p>
          <a:p>
            <a:pPr algn="l" rtl="0"/>
            <a:r>
              <a:rPr lang="en-US" dirty="0"/>
              <a:t>Cal/Val Portal content</a:t>
            </a:r>
          </a:p>
          <a:p>
            <a:pPr lvl="1" algn="l" rtl="0"/>
            <a:r>
              <a:rPr lang="en-US" dirty="0"/>
              <a:t>Methods, Guidelines &amp; Standard</a:t>
            </a:r>
          </a:p>
          <a:p>
            <a:pPr lvl="1" algn="l" rtl="0"/>
            <a:r>
              <a:rPr lang="en-US" dirty="0"/>
              <a:t>Library</a:t>
            </a:r>
          </a:p>
          <a:p>
            <a:pPr algn="l" rtl="0"/>
            <a:r>
              <a:rPr lang="en-US" dirty="0"/>
              <a:t>IX (ACIX, BRIX, CMIX, SRIX, DMIX) activities</a:t>
            </a:r>
          </a:p>
        </p:txBody>
      </p:sp>
    </p:spTree>
    <p:extLst>
      <p:ext uri="{BB962C8B-B14F-4D97-AF65-F5344CB8AC3E}">
        <p14:creationId xmlns:p14="http://schemas.microsoft.com/office/powerpoint/2010/main" val="2974868569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842B0103-FA9D-C44F-A560-7CD7948A069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0" y="1143000"/>
            <a:ext cx="8305800" cy="838200"/>
          </a:xfrm>
        </p:spPr>
        <p:txBody>
          <a:bodyPr/>
          <a:lstStyle/>
          <a:p>
            <a:r>
              <a:rPr lang="en-US" b="1" dirty="0"/>
              <a:t>How to make progress and close FDA-18-05:</a:t>
            </a:r>
          </a:p>
          <a:p>
            <a:pPr algn="l" rtl="0"/>
            <a:r>
              <a:rPr lang="en-US" dirty="0"/>
              <a:t>Use overlap with WGISS activities</a:t>
            </a:r>
          </a:p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D0C09B-BF3D-FF47-A9B8-14206B10F1FE}"/>
              </a:ext>
            </a:extLst>
          </p:cNvPr>
          <p:cNvSpPr>
            <a:spLocks noGrp="1"/>
          </p:cNvSpPr>
          <p:nvPr>
            <p:ph sz="half" idx="11"/>
          </p:nvPr>
        </p:nvSpPr>
        <p:spPr>
          <a:xfrm>
            <a:off x="-1" y="1981200"/>
            <a:ext cx="9067799" cy="464820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Current work plan items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 algn="l" rtl="0"/>
            <a:r>
              <a:rPr lang="en-AU" dirty="0"/>
              <a:t>WGISS and SEO developing </a:t>
            </a:r>
            <a:r>
              <a:rPr lang="en-AU" i="1" dirty="0"/>
              <a:t>CEOS Earth Analytics Interoperability Lab </a:t>
            </a:r>
            <a:r>
              <a:rPr lang="en-AU" dirty="0"/>
              <a:t>to provide a platform for CEOS projects to test </a:t>
            </a:r>
            <a:r>
              <a:rPr lang="en-AU" dirty="0" err="1"/>
              <a:t>interoperabilit</a:t>
            </a:r>
            <a:endParaRPr lang="en-US" dirty="0"/>
          </a:p>
          <a:p>
            <a:r>
              <a:rPr lang="en-US" dirty="0"/>
              <a:t>Other recent work plan items that were due in 2019</a:t>
            </a:r>
          </a:p>
          <a:p>
            <a:pPr lvl="1"/>
            <a:r>
              <a:rPr lang="en-US" b="1" dirty="0"/>
              <a:t>FDA-9: </a:t>
            </a:r>
            <a:r>
              <a:rPr lang="en-US" dirty="0"/>
              <a:t>Inventory and </a:t>
            </a:r>
            <a:r>
              <a:rPr lang="en-US" dirty="0" err="1"/>
              <a:t>characterise</a:t>
            </a:r>
            <a:r>
              <a:rPr lang="en-US" dirty="0"/>
              <a:t> existing FDAs operated by public and private entities</a:t>
            </a:r>
          </a:p>
          <a:p>
            <a:pPr lvl="1"/>
            <a:r>
              <a:rPr lang="en-US" b="1" dirty="0"/>
              <a:t>FDA-10: </a:t>
            </a:r>
            <a:r>
              <a:rPr lang="en-US" dirty="0" err="1"/>
              <a:t>Finalise</a:t>
            </a:r>
            <a:r>
              <a:rPr lang="en-US" dirty="0"/>
              <a:t> inventory of Software and Tools available or used at CEOS agencies for EO data exploitation and use focusing on Open Source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3F87A5F7-FD17-9E49-AB58-EE072A8116D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9675836"/>
              </p:ext>
            </p:extLst>
          </p:nvPr>
        </p:nvGraphicFramePr>
        <p:xfrm>
          <a:off x="76200" y="2286000"/>
          <a:ext cx="8991599" cy="192024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280777">
                  <a:extLst>
                    <a:ext uri="{9D8B030D-6E8A-4147-A177-3AD203B41FA5}">
                      <a16:colId xmlns:a16="http://schemas.microsoft.com/office/drawing/2014/main" val="1830024726"/>
                    </a:ext>
                  </a:extLst>
                </a:gridCol>
                <a:gridCol w="5729623">
                  <a:extLst>
                    <a:ext uri="{9D8B030D-6E8A-4147-A177-3AD203B41FA5}">
                      <a16:colId xmlns:a16="http://schemas.microsoft.com/office/drawing/2014/main" val="2072376444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609599812"/>
                    </a:ext>
                  </a:extLst>
                </a:gridCol>
                <a:gridCol w="990599">
                  <a:extLst>
                    <a:ext uri="{9D8B030D-6E8A-4147-A177-3AD203B41FA5}">
                      <a16:colId xmlns:a16="http://schemas.microsoft.com/office/drawing/2014/main" val="21596195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2730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FDA-17-02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27305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Collaborative development of CEOS Data Cube technology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2730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2021 Q4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2730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SEO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4822864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2730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FDA-18-01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27305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Establish a common description of Future Data Architecture functional blocks and identify interfaces and interoperability approaches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2730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2020 Q2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2730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WGISS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1589288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2730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FDA-19-01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27305" algn="l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931545" algn="l"/>
                        </a:tabLs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Facilitate discovery and access for end users to data analytics and processing tools and services through the WGISS Connected Data Assets Infrastructure.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2730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2020 Q4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2730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WGISS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6707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6501422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842B0103-FA9D-C44F-A560-7CD7948A069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0" y="1143000"/>
            <a:ext cx="8305800" cy="838200"/>
          </a:xfrm>
        </p:spPr>
        <p:txBody>
          <a:bodyPr/>
          <a:lstStyle/>
          <a:p>
            <a:r>
              <a:rPr lang="en-US" b="1" dirty="0"/>
              <a:t>How to make progress and close FDA-18-05:</a:t>
            </a:r>
          </a:p>
          <a:p>
            <a:pPr algn="l" rtl="0"/>
            <a:r>
              <a:rPr lang="en-US" dirty="0"/>
              <a:t>Use overlap with joint WGISS/WGCV efforts</a:t>
            </a:r>
          </a:p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D0C09B-BF3D-FF47-A9B8-14206B10F1FE}"/>
              </a:ext>
            </a:extLst>
          </p:cNvPr>
          <p:cNvSpPr>
            <a:spLocks noGrp="1"/>
          </p:cNvSpPr>
          <p:nvPr>
            <p:ph sz="half" idx="11"/>
          </p:nvPr>
        </p:nvSpPr>
        <p:spPr>
          <a:xfrm>
            <a:off x="0" y="1981200"/>
            <a:ext cx="8839200" cy="4495800"/>
          </a:xfrm>
        </p:spPr>
        <p:txBody>
          <a:bodyPr>
            <a:normAutofit fontScale="92500" lnSpcReduction="10000"/>
          </a:bodyPr>
          <a:lstStyle/>
          <a:p>
            <a:pPr algn="l" rtl="0"/>
            <a:r>
              <a:rPr lang="en-CA" dirty="0"/>
              <a:t>Data Formats and Interoperability in the framework of FDA</a:t>
            </a:r>
          </a:p>
          <a:p>
            <a:pPr lvl="1" algn="l" rtl="0"/>
            <a:r>
              <a:rPr lang="en-US" dirty="0"/>
              <a:t>Work to define a set of quality/uncertainty parameters to include within ARD</a:t>
            </a:r>
          </a:p>
          <a:p>
            <a:pPr lvl="1" algn="l" rtl="0"/>
            <a:r>
              <a:rPr lang="en-US" dirty="0"/>
              <a:t>Develop an initial method to incorporate parameters into the data stream</a:t>
            </a:r>
          </a:p>
          <a:p>
            <a:pPr algn="l" rtl="0"/>
            <a:r>
              <a:rPr lang="en-GB" dirty="0"/>
              <a:t>Quality Indicators in Discovery Metadata</a:t>
            </a:r>
            <a:endParaRPr lang="en-CA" i="1" dirty="0"/>
          </a:p>
          <a:p>
            <a:pPr lvl="1" algn="l" rtl="0"/>
            <a:r>
              <a:rPr lang="en-US" dirty="0"/>
              <a:t>Survey on QI will provide a starting point for the list of product formats used in CEOS agencies</a:t>
            </a:r>
            <a:endParaRPr lang="en-CA" dirty="0"/>
          </a:p>
          <a:p>
            <a:pPr lvl="1"/>
            <a:r>
              <a:rPr lang="en-US" dirty="0"/>
              <a:t>WGISS defining approach for representing and including QIs for WGCV test case in discovery metadata searchable by end users</a:t>
            </a:r>
          </a:p>
          <a:p>
            <a:pPr lvl="1"/>
            <a:r>
              <a:rPr lang="en-US" dirty="0"/>
              <a:t>Having WGISS include product formats as part of this will help FDA-18-05</a:t>
            </a:r>
          </a:p>
          <a:p>
            <a:pPr algn="l" rtl="0"/>
            <a:r>
              <a:rPr lang="en-CA" dirty="0"/>
              <a:t>Experience shows that most of the joint work takes place primarily at the joint working group meetings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3472681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4113063-B198-3F4B-942D-09664252A97C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b="1" dirty="0"/>
              <a:t>Paths forward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FF6B92-A87C-D24A-8977-CB496C3E8B01}"/>
              </a:ext>
            </a:extLst>
          </p:cNvPr>
          <p:cNvSpPr>
            <a:spLocks noGrp="1"/>
          </p:cNvSpPr>
          <p:nvPr>
            <p:ph sz="half" idx="11"/>
          </p:nvPr>
        </p:nvSpPr>
        <p:spPr>
          <a:xfrm>
            <a:off x="0" y="1524000"/>
            <a:ext cx="8839200" cy="5105400"/>
          </a:xfrm>
        </p:spPr>
        <p:txBody>
          <a:bodyPr>
            <a:normAutofit fontScale="92500" lnSpcReduction="20000"/>
          </a:bodyPr>
          <a:lstStyle/>
          <a:p>
            <a:pPr algn="l" rtl="0">
              <a:spcBef>
                <a:spcPts val="0"/>
              </a:spcBef>
            </a:pPr>
            <a:r>
              <a:rPr lang="en-US" b="1" dirty="0"/>
              <a:t>Work with CEO to move FDA-18-05 to being under WGISS/SEO </a:t>
            </a:r>
          </a:p>
          <a:p>
            <a:pPr lvl="1" algn="l" rtl="0">
              <a:spcBef>
                <a:spcPts val="0"/>
              </a:spcBef>
            </a:pPr>
            <a:r>
              <a:rPr lang="en-US" dirty="0"/>
              <a:t>Current Work Plan has already made this a joint activity between the groups</a:t>
            </a:r>
          </a:p>
          <a:p>
            <a:pPr lvl="1" algn="l" rtl="0">
              <a:spcBef>
                <a:spcPts val="0"/>
              </a:spcBef>
            </a:pPr>
            <a:r>
              <a:rPr lang="en-US" dirty="0"/>
              <a:t>Fits within the plan described by FDA ad hoc team at 2018 CEOS Plenary</a:t>
            </a:r>
          </a:p>
          <a:p>
            <a:pPr algn="l" rtl="0">
              <a:spcBef>
                <a:spcPts val="0"/>
              </a:spcBef>
            </a:pPr>
            <a:r>
              <a:rPr lang="en-US" b="1" dirty="0"/>
              <a:t>Dedicated joint WGISS/WGCV meetings to address this topic specifically</a:t>
            </a:r>
          </a:p>
          <a:p>
            <a:pPr lvl="1" algn="l" rtl="0">
              <a:spcBef>
                <a:spcPts val="0"/>
              </a:spcBef>
            </a:pPr>
            <a:r>
              <a:rPr lang="en-US" dirty="0"/>
              <a:t>Advantage is that it can help make progress on other work plan items</a:t>
            </a:r>
          </a:p>
          <a:p>
            <a:pPr lvl="1" algn="l" rtl="0">
              <a:spcBef>
                <a:spcPts val="0"/>
              </a:spcBef>
            </a:pPr>
            <a:r>
              <a:rPr lang="en-US" dirty="0"/>
              <a:t>Disadvantage is that it means additional meetings and past results indicated difficulties in getting participation</a:t>
            </a:r>
          </a:p>
          <a:p>
            <a:pPr algn="l" rtl="0">
              <a:spcBef>
                <a:spcPts val="0"/>
              </a:spcBef>
            </a:pPr>
            <a:r>
              <a:rPr lang="en-US" b="1" dirty="0"/>
              <a:t>Work with CEO to consider that current and past WGISS activities will supersede (and close) FDA-18-05</a:t>
            </a:r>
          </a:p>
          <a:p>
            <a:pPr lvl="1" algn="l" rtl="0">
              <a:spcBef>
                <a:spcPts val="0"/>
              </a:spcBef>
            </a:pPr>
            <a:r>
              <a:rPr lang="en-US" dirty="0"/>
              <a:t>Investigate status of FDA-9 and FDA-10</a:t>
            </a:r>
          </a:p>
          <a:p>
            <a:pPr lvl="1" algn="l" rtl="0">
              <a:spcBef>
                <a:spcPts val="0"/>
              </a:spcBef>
            </a:pPr>
            <a:r>
              <a:rPr lang="en-US" dirty="0"/>
              <a:t>FDA-18-01</a:t>
            </a:r>
          </a:p>
          <a:p>
            <a:pPr algn="l" rtl="0">
              <a:spcBef>
                <a:spcPts val="0"/>
              </a:spcBef>
            </a:pPr>
            <a:r>
              <a:rPr lang="en-US" b="1" dirty="0"/>
              <a:t>WGCV makes a dedicated effort to close FDA-18-05 using its current activities</a:t>
            </a:r>
          </a:p>
          <a:p>
            <a:pPr lvl="1" algn="l" rtl="0">
              <a:spcBef>
                <a:spcPts val="0"/>
              </a:spcBef>
            </a:pPr>
            <a:r>
              <a:rPr lang="en-US" dirty="0"/>
              <a:t>Need to identify a work plan lead</a:t>
            </a:r>
          </a:p>
          <a:p>
            <a:pPr lvl="1" algn="l" rtl="0">
              <a:spcBef>
                <a:spcPts val="0"/>
              </a:spcBef>
            </a:pPr>
            <a:r>
              <a:rPr lang="en-US" dirty="0"/>
              <a:t>Identify key agencies to support work, level of effort needed from each agency, personnel to do the work</a:t>
            </a:r>
          </a:p>
          <a:p>
            <a:pPr lvl="1" algn="l" rtl="0">
              <a:spcBef>
                <a:spcPts val="0"/>
              </a:spcBef>
            </a:pPr>
            <a:r>
              <a:rPr lang="en-US" dirty="0"/>
              <a:t>Set a completion date</a:t>
            </a:r>
          </a:p>
        </p:txBody>
      </p:sp>
    </p:spTree>
    <p:extLst>
      <p:ext uri="{BB962C8B-B14F-4D97-AF65-F5344CB8AC3E}">
        <p14:creationId xmlns:p14="http://schemas.microsoft.com/office/powerpoint/2010/main" val="3631123967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Default">
  <a:themeElements>
    <a:clrScheme name="Default">
      <a:dk1>
        <a:srgbClr val="002569"/>
      </a:dk1>
      <a:lt1>
        <a:srgbClr val="696969"/>
      </a:lt1>
      <a:dk2>
        <a:srgbClr val="A7A7A7"/>
      </a:dk2>
      <a:lt2>
        <a:srgbClr val="535353"/>
      </a:lt2>
      <a:accent1>
        <a:srgbClr val="FF9A00"/>
      </a:accent1>
      <a:accent2>
        <a:srgbClr val="9F2D20"/>
      </a:accent2>
      <a:accent3>
        <a:srgbClr val="8F8F8F"/>
      </a:accent3>
      <a:accent4>
        <a:srgbClr val="001E59"/>
      </a:accent4>
      <a:accent5>
        <a:srgbClr val="FFCAAA"/>
      </a:accent5>
      <a:accent6>
        <a:srgbClr val="90281C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FF9A00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9A00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FF9A00"/>
      </a:accent1>
      <a:accent2>
        <a:srgbClr val="9F2D20"/>
      </a:accent2>
      <a:accent3>
        <a:srgbClr val="8F8F8F"/>
      </a:accent3>
      <a:accent4>
        <a:srgbClr val="001E59"/>
      </a:accent4>
      <a:accent5>
        <a:srgbClr val="FFCAAA"/>
      </a:accent5>
      <a:accent6>
        <a:srgbClr val="90281C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FF9A00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9A00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11190</TotalTime>
  <Words>642</Words>
  <Application>Microsoft Macintosh PowerPoint</Application>
  <PresentationFormat>On-screen Show (4:3)</PresentationFormat>
  <Paragraphs>80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7" baseType="lpstr">
      <vt:lpstr>Arial</vt:lpstr>
      <vt:lpstr>Arial Bold</vt:lpstr>
      <vt:lpstr>Avenir Roman</vt:lpstr>
      <vt:lpstr>Calibri</vt:lpstr>
      <vt:lpstr>Century Gothic</vt:lpstr>
      <vt:lpstr>Droid Serif</vt:lpstr>
      <vt:lpstr>Frutiger 45 Light</vt:lpstr>
      <vt:lpstr>Proxima Nova Regular</vt:lpstr>
      <vt:lpstr>Times New Roman</vt:lpstr>
      <vt:lpstr>Wingdings</vt:lpstr>
      <vt:lpstr>Default</vt:lpstr>
      <vt:lpstr>FDA-18 Report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Goes Here</dc:title>
  <dc:creator>Brian R. Williams</dc:creator>
  <cp:lastModifiedBy>Thome, Kurtis J. (GSFC-6180)</cp:lastModifiedBy>
  <cp:revision>239</cp:revision>
  <dcterms:modified xsi:type="dcterms:W3CDTF">2020-10-28T07:36:26Z</dcterms:modified>
</cp:coreProperties>
</file>