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323" r:id="rId3"/>
    <p:sldId id="350" r:id="rId4"/>
    <p:sldId id="347" r:id="rId5"/>
    <p:sldId id="362" r:id="rId6"/>
    <p:sldId id="354" r:id="rId7"/>
    <p:sldId id="286" r:id="rId8"/>
    <p:sldId id="340" r:id="rId9"/>
    <p:sldId id="357" r:id="rId10"/>
    <p:sldId id="355" r:id="rId11"/>
    <p:sldId id="360" r:id="rId12"/>
    <p:sldId id="363" r:id="rId13"/>
    <p:sldId id="258" r:id="rId14"/>
    <p:sldId id="356" r:id="rId15"/>
    <p:sldId id="334" r:id="rId16"/>
    <p:sldId id="361" r:id="rId17"/>
    <p:sldId id="298" r:id="rId18"/>
  </p:sldIdLst>
  <p:sldSz cx="9144000" cy="6858000" type="screen4x3"/>
  <p:notesSz cx="6794500" cy="99314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67"/>
    <p:restoredTop sz="94708"/>
  </p:normalViewPr>
  <p:slideViewPr>
    <p:cSldViewPr>
      <p:cViewPr varScale="1">
        <p:scale>
          <a:sx n="81" d="100"/>
          <a:sy n="81" d="100"/>
        </p:scale>
        <p:origin x="103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2CC4-417C-4EBB-88DD-BA6A2B0F7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7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2185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33285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  <p:sp>
        <p:nvSpPr>
          <p:cNvPr id="3" name="hc">
            <a:extLst>
              <a:ext uri="{FF2B5EF4-FFF2-40B4-BE49-F238E27FC236}">
                <a16:creationId xmlns:a16="http://schemas.microsoft.com/office/drawing/2014/main" id="{7EA4C45C-FB9F-4FFC-8ED0-2BE068B127B6}"/>
              </a:ext>
            </a:extLst>
          </p:cNvPr>
          <p:cNvSpPr txBox="1"/>
          <p:nvPr userDrawn="1"/>
        </p:nvSpPr>
        <p:spPr>
          <a:xfrm>
            <a:off x="0" y="0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" name="fc">
            <a:extLst>
              <a:ext uri="{FF2B5EF4-FFF2-40B4-BE49-F238E27FC236}">
                <a16:creationId xmlns:a16="http://schemas.microsoft.com/office/drawing/2014/main" id="{0DFA34CB-1382-47B6-AFE4-A3B4E51359C6}"/>
              </a:ext>
            </a:extLst>
          </p:cNvPr>
          <p:cNvSpPr txBox="1"/>
          <p:nvPr userDrawn="1"/>
        </p:nvSpPr>
        <p:spPr>
          <a:xfrm>
            <a:off x="0" y="6491288"/>
            <a:ext cx="9144000" cy="246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00" b="0" i="0" u="none" baseline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255998" y="1600200"/>
            <a:ext cx="84450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 err="1">
                <a:solidFill>
                  <a:srgbClr val="FFFFFF"/>
                </a:solidFill>
                <a:latin typeface="+mj-lt"/>
              </a:rPr>
              <a:t>RadCalNet</a:t>
            </a:r>
            <a:r>
              <a:rPr lang="en-US" sz="4200" b="1" dirty="0">
                <a:solidFill>
                  <a:srgbClr val="FFFFFF"/>
                </a:solidFill>
                <a:latin typeface="+mj-lt"/>
              </a:rPr>
              <a:t>: Status</a:t>
            </a:r>
            <a:br>
              <a:rPr lang="en-US" sz="4200" b="1" dirty="0">
                <a:solidFill>
                  <a:srgbClr val="FFFFFF"/>
                </a:solidFill>
                <a:latin typeface="+mj-lt"/>
              </a:rPr>
            </a:br>
            <a:br>
              <a:rPr lang="en-US" sz="4200" b="1" dirty="0">
                <a:solidFill>
                  <a:srgbClr val="FFFFFF"/>
                </a:solidFill>
                <a:latin typeface="+mj-lt"/>
              </a:rPr>
            </a:br>
            <a:br>
              <a:rPr lang="en-US" sz="4200" b="1" dirty="0">
                <a:solidFill>
                  <a:srgbClr val="FFFFFF"/>
                </a:solidFill>
                <a:latin typeface="+mj-lt"/>
              </a:rPr>
            </a:br>
            <a:br>
              <a:rPr lang="en-US" sz="4200" b="1" dirty="0">
                <a:solidFill>
                  <a:srgbClr val="FFFFFF"/>
                </a:solidFill>
                <a:latin typeface="+mj-lt"/>
              </a:rPr>
            </a:br>
            <a:br>
              <a:rPr lang="en-US" dirty="0">
                <a:latin typeface="+mj-lt"/>
              </a:rPr>
            </a:b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381000" y="1257692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FDE1E-D523-4CB7-845E-25B8B67D6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209" y="349654"/>
            <a:ext cx="2971800" cy="800100"/>
          </a:xfrm>
          <a:prstGeom prst="rect">
            <a:avLst/>
          </a:prstGeom>
        </p:spPr>
      </p:pic>
      <p:sp>
        <p:nvSpPr>
          <p:cNvPr id="8" name="Shape 11">
            <a:extLst>
              <a:ext uri="{FF2B5EF4-FFF2-40B4-BE49-F238E27FC236}">
                <a16:creationId xmlns:a16="http://schemas.microsoft.com/office/drawing/2014/main" id="{A874D8C3-BC08-40D0-90B1-BE6B6021A969}"/>
              </a:ext>
            </a:extLst>
          </p:cNvPr>
          <p:cNvSpPr/>
          <p:nvPr/>
        </p:nvSpPr>
        <p:spPr>
          <a:xfrm>
            <a:off x="685800" y="4953000"/>
            <a:ext cx="4810858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 Bouvet 4 </a:t>
            </a:r>
            <a:r>
              <a:rPr lang="en-GB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RadCalNet</a:t>
            </a:r>
            <a:r>
              <a:rPr lang="en-GB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 team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GB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lang="en-GB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9" name="Picture 3" descr="RADCALNET-LOGO-SEUL.png">
            <a:extLst>
              <a:ext uri="{FF2B5EF4-FFF2-40B4-BE49-F238E27FC236}">
                <a16:creationId xmlns:a16="http://schemas.microsoft.com/office/drawing/2014/main" id="{47FE7FB3-907F-4BF4-A8BE-8CE794C2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28" y="2736166"/>
            <a:ext cx="183515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2F25DC34-218F-4708-887E-C0DB91E19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4950"/>
            <a:ext cx="7559675" cy="584200"/>
          </a:xfrm>
        </p:spPr>
        <p:txBody>
          <a:bodyPr/>
          <a:lstStyle/>
          <a:p>
            <a:pPr eaLnBrk="1" hangingPunct="1"/>
            <a:r>
              <a:rPr lang="fr-FR" altLang="en-US" sz="3200">
                <a:latin typeface="Butter" pitchFamily="2" charset="0"/>
              </a:rPr>
              <a:t>RadCalNet  Documentation</a:t>
            </a:r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87BDB4B7-0D38-5847-83F5-18C7648DE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40301"/>
              </p:ext>
            </p:extLst>
          </p:nvPr>
        </p:nvGraphicFramePr>
        <p:xfrm>
          <a:off x="0" y="1247775"/>
          <a:ext cx="9144000" cy="4811713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11713">
                <a:tc>
                  <a:txBody>
                    <a:bodyPr/>
                    <a:lstStyle/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G0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-RadCalNet Guidance </a:t>
                      </a:r>
                      <a:r>
                        <a:rPr kumimoji="0" lang="mr-I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Becoming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A RadCalNet Site</a:t>
                      </a:r>
                    </a:p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G1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-RadCalNet Guidance </a:t>
                      </a:r>
                      <a:r>
                        <a:rPr kumimoji="0" lang="mr-I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Site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Selection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G2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-RadCalNet Guidance </a:t>
                      </a:r>
                      <a:r>
                        <a:rPr kumimoji="0" lang="mr-I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Site Characterisation</a:t>
                      </a:r>
                    </a:p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G3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-RadCalNet Guidance - Instrumentation And Data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Processing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G4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-RadCalNet Guidance </a:t>
                      </a:r>
                      <a:r>
                        <a:rPr kumimoji="0" lang="mr-I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Uncertainty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Analysis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G5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-RadCalNet Guidance - Peer-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Review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And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Comparison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update</a:t>
                      </a:r>
                    </a:p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R1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-RadCalNet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Requirements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- RadCalNet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Membership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Criteria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R2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-RadCalNet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Requirements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mr-I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Data Format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Specification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 RadCalNet Data Policy</a:t>
                      </a:r>
                    </a:p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T1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-RadCalNet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Templates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- Site Questionnaire</a:t>
                      </a:r>
                    </a:p>
                    <a:p>
                      <a:pPr marL="285750" marR="0" lvl="0" indent="-10318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T2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-Uncertainty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Summary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Report </a:t>
                      </a:r>
                      <a:r>
                        <a:rPr kumimoji="0" lang="mr-I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Template</a:t>
                      </a:r>
                    </a:p>
                  </a:txBody>
                  <a:tcPr marL="1841" marR="1841" marT="1842" marB="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CE7C11FB-C583-4345-AA5C-10A1F6787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18296"/>
              </p:ext>
            </p:extLst>
          </p:nvPr>
        </p:nvGraphicFramePr>
        <p:xfrm>
          <a:off x="0" y="1247775"/>
          <a:ext cx="9144000" cy="424815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76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RadCalNet 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Processing</a:t>
                      </a:r>
                      <a:endParaRPr kumimoji="0" lang="fr-F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841" marR="1841" marT="1842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918">
                <a:tc>
                  <a:txBody>
                    <a:bodyPr/>
                    <a:lstStyle/>
                    <a:p>
                      <a:pPr marL="342900" marR="0" lvl="0" indent="-1603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D1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-RadCalNet Data Version Description</a:t>
                      </a:r>
                    </a:p>
                    <a:p>
                      <a:pPr marL="342900" marR="0" lvl="0" indent="-1603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 R2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-RadCalNet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Requirements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mr-I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–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Data Format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Specification</a:t>
                      </a: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342900" marR="0" lvl="0" indent="-1603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342900" marR="0" lvl="0" indent="-1603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342900" marR="0" lvl="0" indent="-1603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342900" marR="0" lvl="0" indent="-1603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1841" marR="1841" marT="18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9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RadCalNet </a:t>
                      </a:r>
                      <a:r>
                        <a:rPr kumimoji="0" lang="fr-F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individual</a:t>
                      </a: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site documentation</a:t>
                      </a:r>
                    </a:p>
                  </a:txBody>
                  <a:tcPr marL="1841" marR="1841" marT="1842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7574">
                <a:tc>
                  <a:txBody>
                    <a:bodyPr/>
                    <a:lstStyle/>
                    <a:p>
                      <a:pPr marL="447675" marR="0" lvl="0" indent="-1603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Site questionnaires x 4 </a:t>
                      </a:r>
                    </a:p>
                    <a:p>
                      <a:pPr marL="447675" marR="0" lvl="0" indent="-160338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Site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uncertainty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summary</a:t>
                      </a: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0"/>
                          <a:cs typeface="Arial" charset="0"/>
                        </a:rPr>
                        <a:t> reports x 4</a:t>
                      </a:r>
                    </a:p>
                  </a:txBody>
                  <a:tcPr marL="1841" marR="1841" marT="184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371" name="Title 1">
            <a:extLst>
              <a:ext uri="{FF2B5EF4-FFF2-40B4-BE49-F238E27FC236}">
                <a16:creationId xmlns:a16="http://schemas.microsoft.com/office/drawing/2014/main" id="{F49D89C2-1C66-4ACC-BC81-09F6DE0F5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105525" cy="523875"/>
          </a:xfrm>
        </p:spPr>
        <p:txBody>
          <a:bodyPr/>
          <a:lstStyle/>
          <a:p>
            <a:pPr eaLnBrk="1" hangingPunct="1"/>
            <a:r>
              <a:rPr lang="en-US" altLang="en-US" sz="2800" dirty="0" err="1"/>
              <a:t>RadCalNet</a:t>
            </a:r>
            <a:r>
              <a:rPr lang="en-US" altLang="en-US" sz="2800" dirty="0"/>
              <a:t> documentation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33F41062-2A60-4062-9E97-AB84ED293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Introduction of “Collections”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7B802EBD-0C79-4791-A042-3FAAD1D600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382000" cy="4114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Until the last </a:t>
            </a:r>
            <a:r>
              <a:rPr lang="en-GB" altLang="en-US" dirty="0" err="1"/>
              <a:t>RadCalNet</a:t>
            </a:r>
            <a:r>
              <a:rPr lang="en-GB" altLang="en-US" dirty="0"/>
              <a:t> WG meeting – we operated in a “research” mode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When we saw a problem – we corrected it immediately</a:t>
            </a:r>
          </a:p>
          <a:p>
            <a:pPr>
              <a:buFont typeface="Arial" panose="020B0604020202020204" pitchFamily="34" charset="0"/>
              <a:buChar char="•"/>
            </a:pPr>
            <a:endParaRPr lang="en-GB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At the </a:t>
            </a:r>
            <a:r>
              <a:rPr lang="en-GB" altLang="en-US" dirty="0" err="1"/>
              <a:t>RadCalNet</a:t>
            </a:r>
            <a:r>
              <a:rPr lang="en-GB" altLang="en-US" dirty="0"/>
              <a:t> WG meeting we agreed to move to “Collections”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Data will be updated once a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/>
              <a:t>The 2020 collection will: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Include improved uncertainties for sea level sites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Reduce the bandwidth from 20 nm to 10 nm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</a:rPr>
              <a:t>Correct minor problems with uploaded data (improved quality control etc)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D6210A1-F551-49EE-8E84-4685989F72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105525" cy="430212"/>
          </a:xfrm>
        </p:spPr>
        <p:txBody>
          <a:bodyPr/>
          <a:lstStyle/>
          <a:p>
            <a:pPr eaLnBrk="1" hangingPunct="1"/>
            <a:r>
              <a:rPr lang="en-GB" altLang="en-US" dirty="0"/>
              <a:t>Timeline since last WGCV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FD5B5669-D37F-2944-9489-1DCE5D87D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7975" y="1493838"/>
            <a:ext cx="8642350" cy="3522662"/>
          </a:xfrm>
        </p:spPr>
        <p:txBody>
          <a:bodyPr/>
          <a:lstStyle/>
          <a:p>
            <a:pPr eaLnBrk="1" hangingPunct="1">
              <a:buFont typeface="Arial"/>
              <a:buChar char="•"/>
              <a:defRPr/>
            </a:pPr>
            <a:r>
              <a:rPr lang="en-GB" sz="1800" dirty="0"/>
              <a:t>July 2018: RadCalNet portal and forum open to public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GB" sz="1800" dirty="0"/>
              <a:t>June-Dec 2018: Gobabeb operation degraded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GB" sz="1800" dirty="0"/>
              <a:t>Fall 2018: First known candidate sites formally invited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GB" sz="1800" dirty="0"/>
              <a:t>Xmas 2018: AOE proposed a new sandy site 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Currently being reviewed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Iterative process has improved questionnaire and uncertainty summary document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Additional correction has been applied following independent comparison</a:t>
            </a:r>
          </a:p>
          <a:p>
            <a:pPr lvl="1" eaLnBrk="1" hangingPunct="1">
              <a:buFont typeface="Arial"/>
              <a:buChar char="•"/>
              <a:defRPr/>
            </a:pPr>
            <a:r>
              <a:rPr lang="en-GB" sz="1800" dirty="0">
                <a:solidFill>
                  <a:schemeClr val="tx1"/>
                </a:solidFill>
              </a:rPr>
              <a:t>Acceptance ready for panel review expected soon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GB" sz="1800" dirty="0"/>
              <a:t>March 2019: RadCalNet WG#8 Perth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GB" sz="1800" dirty="0"/>
              <a:t>April 2019: CMA started preparation for application of </a:t>
            </a:r>
            <a:r>
              <a:rPr lang="en-GB" sz="1800" dirty="0" err="1"/>
              <a:t>Dunhuang</a:t>
            </a:r>
            <a:r>
              <a:rPr lang="en-GB" sz="1800" dirty="0"/>
              <a:t> site. </a:t>
            </a:r>
          </a:p>
          <a:p>
            <a:pPr eaLnBrk="1" hangingPunct="1">
              <a:buFont typeface="Arial"/>
              <a:buChar char="•"/>
              <a:defRPr/>
            </a:pPr>
            <a:r>
              <a:rPr lang="en-GB" sz="1800" dirty="0"/>
              <a:t>Towards reprocessing of full archive by next 2020 IVOS meeting </a:t>
            </a:r>
          </a:p>
          <a:p>
            <a:pPr marL="0" indent="0" eaLnBrk="1" hangingPunct="1">
              <a:buFont typeface="Verdana" panose="020B0604030504040204" pitchFamily="34" charset="0"/>
              <a:buNone/>
              <a:defRPr/>
            </a:pPr>
            <a:endParaRPr lang="en-GB" sz="1800" dirty="0"/>
          </a:p>
          <a:p>
            <a:pPr eaLnBrk="1" hangingPunct="1">
              <a:buFont typeface="Arial"/>
              <a:buChar char="•"/>
              <a:defRPr/>
            </a:pPr>
            <a:endParaRPr lang="en-GB" sz="1800" dirty="0"/>
          </a:p>
          <a:p>
            <a:pPr eaLnBrk="1" hangingPunct="1">
              <a:buFont typeface="Arial"/>
              <a:buChar char="•"/>
              <a:defRPr/>
            </a:pPr>
            <a:endParaRPr lang="en-GB" sz="1800" dirty="0"/>
          </a:p>
          <a:p>
            <a:pPr marL="0" indent="0" eaLnBrk="1" hangingPunct="1">
              <a:buFont typeface="Verdana" panose="020B0604030504040204" pitchFamily="34" charset="0"/>
              <a:buNone/>
              <a:defRPr/>
            </a:pPr>
            <a:endParaRPr lang="en-GB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2838B8E1-136F-49CD-9F2B-7FCA93388A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75" y="207963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Data availability</a:t>
            </a:r>
          </a:p>
        </p:txBody>
      </p:sp>
      <p:sp>
        <p:nvSpPr>
          <p:cNvPr id="18435" name="Espace réservé du numéro de diapositive 4">
            <a:extLst>
              <a:ext uri="{FF2B5EF4-FFF2-40B4-BE49-F238E27FC236}">
                <a16:creationId xmlns:a16="http://schemas.microsoft.com/office/drawing/2014/main" id="{EFCABEC2-29FF-47C3-8A88-488C5A27D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635750"/>
            <a:ext cx="21336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AutoNum type="arabicPeriod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742950" indent="-28575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AutoNum type="alphaLcPeriod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1430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16002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2057400" indent="-2286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B8C8E094-6630-4CF9-B2FD-B3432D2BE119}" type="slidenum">
              <a:rPr lang="fr-FR" altLang="en-US" sz="700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r-FR" altLang="en-US" sz="700">
              <a:solidFill>
                <a:schemeClr val="bg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36" name="ZoneTexte 11">
            <a:extLst>
              <a:ext uri="{FF2B5EF4-FFF2-40B4-BE49-F238E27FC236}">
                <a16:creationId xmlns:a16="http://schemas.microsoft.com/office/drawing/2014/main" id="{76938C22-6E7A-40C7-96B0-150357248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0" y="4194175"/>
            <a:ext cx="1009650" cy="369888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en-US">
                <a:solidFill>
                  <a:srgbClr val="FF0000"/>
                </a:solidFill>
                <a:ea typeface="MS PGothic" panose="020B0600070205080204" pitchFamily="34" charset="-128"/>
              </a:rPr>
              <a:t>BTCN</a:t>
            </a:r>
          </a:p>
        </p:txBody>
      </p:sp>
      <p:sp>
        <p:nvSpPr>
          <p:cNvPr id="18437" name="ZoneTexte 1">
            <a:extLst>
              <a:ext uri="{FF2B5EF4-FFF2-40B4-BE49-F238E27FC236}">
                <a16:creationId xmlns:a16="http://schemas.microsoft.com/office/drawing/2014/main" id="{0D240861-A440-4F35-B37A-CC9CD47DE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4186238"/>
            <a:ext cx="1009650" cy="369887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en-US">
                <a:solidFill>
                  <a:srgbClr val="FF0000"/>
                </a:solidFill>
                <a:ea typeface="MS PGothic" panose="020B0600070205080204" pitchFamily="34" charset="-128"/>
              </a:rPr>
              <a:t>GONA</a:t>
            </a:r>
          </a:p>
        </p:txBody>
      </p:sp>
      <p:sp>
        <p:nvSpPr>
          <p:cNvPr id="18438" name="ZoneTexte 12">
            <a:extLst>
              <a:ext uri="{FF2B5EF4-FFF2-40B4-BE49-F238E27FC236}">
                <a16:creationId xmlns:a16="http://schemas.microsoft.com/office/drawing/2014/main" id="{02A08499-A354-4AC0-A2F0-20E4B09BC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988" y="1216025"/>
            <a:ext cx="1011237" cy="3683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en-US">
                <a:solidFill>
                  <a:srgbClr val="FF0000"/>
                </a:solidFill>
                <a:ea typeface="MS PGothic" panose="020B0600070205080204" pitchFamily="34" charset="-128"/>
              </a:rPr>
              <a:t>RVUS</a:t>
            </a:r>
          </a:p>
        </p:txBody>
      </p:sp>
      <p:sp>
        <p:nvSpPr>
          <p:cNvPr id="18439" name="ZoneTexte 13">
            <a:extLst>
              <a:ext uri="{FF2B5EF4-FFF2-40B4-BE49-F238E27FC236}">
                <a16:creationId xmlns:a16="http://schemas.microsoft.com/office/drawing/2014/main" id="{DF21E94A-ECB0-44D9-B04E-B8BB2DE2A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1187450"/>
            <a:ext cx="1012825" cy="369888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en-US">
                <a:solidFill>
                  <a:srgbClr val="FF0000"/>
                </a:solidFill>
                <a:ea typeface="MS PGothic" panose="020B0600070205080204" pitchFamily="34" charset="-128"/>
              </a:rPr>
              <a:t>LCFR</a:t>
            </a:r>
          </a:p>
        </p:txBody>
      </p:sp>
      <p:pic>
        <p:nvPicPr>
          <p:cNvPr id="18440" name="Picture 7">
            <a:extLst>
              <a:ext uri="{FF2B5EF4-FFF2-40B4-BE49-F238E27FC236}">
                <a16:creationId xmlns:a16="http://schemas.microsoft.com/office/drawing/2014/main" id="{E038443B-75ED-4CD7-B5EA-2E767F6E4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524000"/>
            <a:ext cx="33242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8">
            <a:extLst>
              <a:ext uri="{FF2B5EF4-FFF2-40B4-BE49-F238E27FC236}">
                <a16:creationId xmlns:a16="http://schemas.microsoft.com/office/drawing/2014/main" id="{39A3B33E-93E8-4817-807B-63FADD9D6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524000"/>
            <a:ext cx="34607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0">
            <a:extLst>
              <a:ext uri="{FF2B5EF4-FFF2-40B4-BE49-F238E27FC236}">
                <a16:creationId xmlns:a16="http://schemas.microsoft.com/office/drawing/2014/main" id="{972870F2-F7EF-420A-8833-16DE1258F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4594225"/>
            <a:ext cx="3267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2">
            <a:extLst>
              <a:ext uri="{FF2B5EF4-FFF2-40B4-BE49-F238E27FC236}">
                <a16:creationId xmlns:a16="http://schemas.microsoft.com/office/drawing/2014/main" id="{30A69A9F-8652-4295-861B-38AEC6A6D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5" y="4540250"/>
            <a:ext cx="3197225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218E58F1-F0A9-47B3-8BF1-25B5F347C3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333375"/>
            <a:ext cx="6105525" cy="522288"/>
          </a:xfrm>
        </p:spPr>
        <p:txBody>
          <a:bodyPr/>
          <a:lstStyle/>
          <a:p>
            <a:pPr eaLnBrk="1" hangingPunct="1"/>
            <a:r>
              <a:rPr lang="fr-FR" altLang="en-US" sz="2800">
                <a:latin typeface="Butter" pitchFamily="2" charset="0"/>
              </a:rPr>
              <a:t>Public users</a:t>
            </a:r>
            <a:endParaRPr lang="en-US" altLang="en-US" sz="2800">
              <a:latin typeface="Butter" pitchFamily="2" charset="0"/>
            </a:endParaRPr>
          </a:p>
        </p:txBody>
      </p:sp>
      <p:sp>
        <p:nvSpPr>
          <p:cNvPr id="19459" name="Espace réservé du numéro de diapositive 4">
            <a:extLst>
              <a:ext uri="{FF2B5EF4-FFF2-40B4-BE49-F238E27FC236}">
                <a16:creationId xmlns:a16="http://schemas.microsoft.com/office/drawing/2014/main" id="{B0D047B5-C430-4FE7-B18B-F9A7007A438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948488" y="6635750"/>
            <a:ext cx="2133600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40627E4B-5B41-4D3D-B9E0-429E218BCBCD}" type="slidenum">
              <a:rPr lang="fr-FR" altLang="en-US" sz="700">
                <a:solidFill>
                  <a:schemeClr val="bg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eaLnBrk="1" hangingPunct="1"/>
              <a:t>15</a:t>
            </a:fld>
            <a:endParaRPr lang="fr-FR" altLang="en-US" sz="700">
              <a:solidFill>
                <a:schemeClr val="bg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460" name="AutoShape 2" descr="/private/var/folders/cy/7pnyybd1121djw2rybz1c9fjlrytqv/T/TemporaryItems/notes/~b802270.png">
            <a:extLst>
              <a:ext uri="{FF2B5EF4-FFF2-40B4-BE49-F238E27FC236}">
                <a16:creationId xmlns:a16="http://schemas.microsoft.com/office/drawing/2014/main" id="{0F1E8AD2-7D2A-4A94-AA7E-24189DBF18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714375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AutoShape 4" descr="/private/var/folders/cy/7pnyybd1121djw2rybz1c9fjlrytqv/T/TemporaryItems/notes/~b802270.png">
            <a:extLst>
              <a:ext uri="{FF2B5EF4-FFF2-40B4-BE49-F238E27FC236}">
                <a16:creationId xmlns:a16="http://schemas.microsoft.com/office/drawing/2014/main" id="{C6358F1F-D4B1-4E6E-BB83-3EDA8E0A8D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76613" y="2781300"/>
            <a:ext cx="5919787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AE02DB51-B73E-42A7-907C-A9E4B53F0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9688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2D90033-C263-43AA-B6F0-223656035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152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altLang="en-US" dirty="0"/>
              <a:t>Site traffic</a:t>
            </a:r>
          </a:p>
        </p:txBody>
      </p:sp>
      <p:pic>
        <p:nvPicPr>
          <p:cNvPr id="20483" name="Content Placeholder 3">
            <a:extLst>
              <a:ext uri="{FF2B5EF4-FFF2-40B4-BE49-F238E27FC236}">
                <a16:creationId xmlns:a16="http://schemas.microsoft.com/office/drawing/2014/main" id="{DC0740DA-1078-4539-8941-94FDD16BC7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42274" r="17932"/>
          <a:stretch>
            <a:fillRect/>
          </a:stretch>
        </p:blipFill>
        <p:spPr>
          <a:xfrm>
            <a:off x="93662" y="999937"/>
            <a:ext cx="8600703" cy="5324663"/>
          </a:xfr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61CBE7A0-02A2-A749-A251-EF936A0C9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025" y="3071813"/>
            <a:ext cx="36607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en-GB" sz="1800" kern="0" dirty="0"/>
              <a:t>13 to 50 visitors per months</a:t>
            </a:r>
          </a:p>
          <a:p>
            <a:pPr>
              <a:buFont typeface="Arial"/>
              <a:buChar char="•"/>
              <a:defRPr/>
            </a:pPr>
            <a:r>
              <a:rPr lang="en-GB" sz="1800" kern="0" dirty="0"/>
              <a:t>200 to 1300 MB data downloaded per month = 4 to 26 times the full archive volume </a:t>
            </a:r>
          </a:p>
          <a:p>
            <a:pPr>
              <a:buFont typeface="Arial"/>
              <a:buChar char="•"/>
              <a:defRPr/>
            </a:pPr>
            <a:endParaRPr lang="en-GB" sz="1800" kern="0" dirty="0"/>
          </a:p>
          <a:p>
            <a:pPr>
              <a:buFont typeface="Arial"/>
              <a:buChar char="•"/>
              <a:defRPr/>
            </a:pPr>
            <a:endParaRPr lang="en-GB" sz="1800" kern="0" dirty="0"/>
          </a:p>
          <a:p>
            <a:pPr marL="0" indent="0">
              <a:buFont typeface="Verdana" pitchFamily="34" charset="0"/>
              <a:buNone/>
              <a:defRPr/>
            </a:pPr>
            <a:endParaRPr lang="en-GB" sz="1800" kern="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4F01DE65-31C4-4A64-8225-A7230B376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6105525" cy="430212"/>
          </a:xfrm>
        </p:spPr>
        <p:txBody>
          <a:bodyPr/>
          <a:lstStyle/>
          <a:p>
            <a:pPr algn="l" eaLnBrk="1" hangingPunct="1"/>
            <a:r>
              <a:rPr lang="en-GB" altLang="en-US" dirty="0"/>
              <a:t>Next steps</a:t>
            </a:r>
            <a:endParaRPr lang="en-US" altLang="en-US" dirty="0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9095A7EE-6FC3-4D38-BD14-2987515F7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18383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AutoNum type="arabicPeriod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1pPr>
            <a:lvl2pPr marL="1227138" indent="-4191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AutoNum type="alphaLcPeriod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2pPr>
            <a:lvl3pPr marL="1825625" indent="-4191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3pPr>
            <a:lvl4pPr marL="2424113" indent="-4191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4pPr>
            <a:lvl5pPr marL="3022600" indent="-419100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5pPr>
            <a:lvl6pPr marL="3479800" indent="-4191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6pPr>
            <a:lvl7pPr marL="3937000" indent="-4191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7pPr>
            <a:lvl8pPr marL="4394200" indent="-4191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8pPr>
            <a:lvl9pPr marL="4851400" indent="-4191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–"/>
              <a:defRPr sz="1600">
                <a:solidFill>
                  <a:schemeClr val="bg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Continue operation at the sites keeping data latency within 2 weeks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2"/>
                </a:solidFill>
              </a:rPr>
              <a:t>Finish review of the candidacy of AOE Baotou sandy site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Review CMA Dunhuang candidacy site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2"/>
                </a:solidFill>
              </a:rPr>
              <a:t>Reprocess the full </a:t>
            </a:r>
            <a:r>
              <a:rPr lang="en-US" altLang="en-US" sz="1800" b="1" dirty="0" err="1">
                <a:solidFill>
                  <a:schemeClr val="tx2"/>
                </a:solidFill>
              </a:rPr>
              <a:t>RadCalNet</a:t>
            </a:r>
            <a:r>
              <a:rPr lang="en-US" altLang="en-US" sz="1800" b="1" dirty="0">
                <a:solidFill>
                  <a:schemeClr val="tx2"/>
                </a:solidFill>
              </a:rPr>
              <a:t> BOA/TOA archive mainly in order to increase spectral resolution of TOA reflectance (keeping sampling at 10 nm) and improve the associated uncertainty estimates + improve BOA products quality by fall 2019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Next </a:t>
            </a:r>
            <a:r>
              <a:rPr lang="en-US" altLang="en-US" sz="1800" b="1" dirty="0" err="1">
                <a:solidFill>
                  <a:schemeClr val="tx1"/>
                </a:solidFill>
              </a:rPr>
              <a:t>RadCalNet</a:t>
            </a:r>
            <a:r>
              <a:rPr lang="en-US" altLang="en-US" sz="1800" b="1" dirty="0">
                <a:solidFill>
                  <a:schemeClr val="tx1"/>
                </a:solidFill>
              </a:rPr>
              <a:t> WG round of telecon mid-Nov. 2019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2"/>
                </a:solidFill>
              </a:rPr>
              <a:t>Provide samples of reprocessed data to beta users 3 months before pushing new data collection on the portal and ask for feedback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 dirty="0">
                <a:solidFill>
                  <a:schemeClr val="tx1"/>
                </a:solidFill>
              </a:rPr>
              <a:t>Reprocessing complete archive and make it available before IVOS meeting (spring 2020)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828802" y="1021561"/>
            <a:ext cx="5688807" cy="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3000" b="0" dirty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rPr>
              <a:t>Next Meeting</a:t>
            </a:r>
            <a:endParaRPr lang="en-GB" altLang="en-US" sz="2700" b="0" dirty="0">
              <a:solidFill>
                <a:schemeClr val="bg1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r>
              <a:rPr lang="en-US" sz="2400" b="1" dirty="0">
                <a:solidFill>
                  <a:schemeClr val="bg1"/>
                </a:solidFill>
                <a:latin typeface="+mj-lt"/>
              </a:rPr>
              <a:t>Background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6235CB-8744-41F2-B413-8B81C40F3C9B}"/>
              </a:ext>
            </a:extLst>
          </p:cNvPr>
          <p:cNvSpPr txBox="1"/>
          <p:nvPr/>
        </p:nvSpPr>
        <p:spPr>
          <a:xfrm>
            <a:off x="304800" y="1600200"/>
            <a:ext cx="8610600" cy="3970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Following previous CEOS workshop at </a:t>
            </a:r>
            <a:r>
              <a:rPr kumimoji="0" lang="en-GB" sz="1800" b="0" i="0" u="none" strike="noStrike" cap="none" spc="0" normalizeH="0" baseline="0" dirty="0" err="1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Estec</a:t>
            </a: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in 2004? Complemented by </a:t>
            </a:r>
            <a:r>
              <a:rPr lang="en-GB" dirty="0"/>
              <a:t>various </a:t>
            </a:r>
          </a:p>
          <a:p>
            <a:pPr marR="0" algn="l" defTabSz="26828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dirty="0"/>
              <a:t>	regional/national workshops.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	</a:t>
            </a:r>
            <a:endParaRPr lang="en-GB" dirty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Discussions and recommendations from CEOS WGCV IVOS  ~2012 timely for new workshop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Parallel interest from GSICS also WGCV- AC-sub group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Agreed plan and outline strategy to hold optical sensor focussed </a:t>
            </a:r>
          </a:p>
          <a:p>
            <a:pPr marR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268288" algn="l"/>
              </a:tabLst>
            </a:pPr>
            <a:r>
              <a:rPr lang="en-GB" dirty="0"/>
              <a:t>	workshop to be held in Europe in 2019 – Now revised to Q1 2020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dirty="0"/>
              <a:t>Small task team to initiate process consisting of CEOS and GSICS experts</a:t>
            </a:r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dirty="0"/>
          </a:p>
          <a:p>
            <a:pPr marL="285750" marR="0" indent="-28575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115019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62321D8E-AF9C-4CE9-92B5-8A61EFE17B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marL="0" indent="0" eaLnBrk="1" hangingPunct="1">
              <a:buFont typeface="Verdana" panose="020B0604030504040204" pitchFamily="34" charset="0"/>
              <a:buNone/>
            </a:pPr>
            <a:r>
              <a:rPr lang="en-US" altLang="en-US" i="1"/>
              <a:t>RadCalNet is a CEOS WGCV initiative to provide satellite operators with SI-traceable Top-of-Atmosphere (TOA) spectrally-resolved reflectances to aid in the post-launch radiometric calibration and validation of optical imaging sensors from a coordinated network of instrumented land-based test sites.</a:t>
            </a:r>
          </a:p>
        </p:txBody>
      </p:sp>
      <p:sp>
        <p:nvSpPr>
          <p:cNvPr id="7171" name="Title 1">
            <a:extLst>
              <a:ext uri="{FF2B5EF4-FFF2-40B4-BE49-F238E27FC236}">
                <a16:creationId xmlns:a16="http://schemas.microsoft.com/office/drawing/2014/main" id="{1777E4EA-D0AC-4BE3-9434-A8255FBDD7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8382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RadCalNet</a:t>
            </a:r>
            <a:r>
              <a:rPr lang="en-US" altLang="en-US" dirty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2">
            <a:extLst>
              <a:ext uri="{FF2B5EF4-FFF2-40B4-BE49-F238E27FC236}">
                <a16:creationId xmlns:a16="http://schemas.microsoft.com/office/drawing/2014/main" id="{6722F6AB-B9D2-4D55-A3C8-E6A6ADC5C1C5}"/>
              </a:ext>
            </a:extLst>
          </p:cNvPr>
          <p:cNvGrpSpPr>
            <a:grpSpLocks/>
          </p:cNvGrpSpPr>
          <p:nvPr/>
        </p:nvGrpSpPr>
        <p:grpSpPr bwMode="auto">
          <a:xfrm>
            <a:off x="76200" y="2692400"/>
            <a:ext cx="8966200" cy="2260600"/>
            <a:chOff x="177800" y="2692400"/>
            <a:chExt cx="8966200" cy="22606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57CD4AA-F7D4-694A-A5B3-058C5D16D8FD}"/>
                </a:ext>
              </a:extLst>
            </p:cNvPr>
            <p:cNvSpPr/>
            <p:nvPr/>
          </p:nvSpPr>
          <p:spPr>
            <a:xfrm>
              <a:off x="177800" y="2692400"/>
              <a:ext cx="8966200" cy="2260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pic>
          <p:nvPicPr>
            <p:cNvPr id="8229" name="Picture 39" descr="RADCALNET-LOGO-COMPLET.png">
              <a:extLst>
                <a:ext uri="{FF2B5EF4-FFF2-40B4-BE49-F238E27FC236}">
                  <a16:creationId xmlns:a16="http://schemas.microsoft.com/office/drawing/2014/main" id="{171BD884-AAC0-479F-ADBC-AE863918E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4900" y="4532506"/>
              <a:ext cx="1562100" cy="374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Can 74">
            <a:extLst>
              <a:ext uri="{FF2B5EF4-FFF2-40B4-BE49-F238E27FC236}">
                <a16:creationId xmlns:a16="http://schemas.microsoft.com/office/drawing/2014/main" id="{5908E9F7-AACB-8E43-8A69-EF46E3ED1EBC}"/>
              </a:ext>
            </a:extLst>
          </p:cNvPr>
          <p:cNvSpPr/>
          <p:nvPr/>
        </p:nvSpPr>
        <p:spPr>
          <a:xfrm flipH="1">
            <a:off x="6108700" y="3365500"/>
            <a:ext cx="647700" cy="6858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8196" name="Title 1">
            <a:extLst>
              <a:ext uri="{FF2B5EF4-FFF2-40B4-BE49-F238E27FC236}">
                <a16:creationId xmlns:a16="http://schemas.microsoft.com/office/drawing/2014/main" id="{0F0F9695-755D-4406-8960-1C7516A17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379413"/>
            <a:ext cx="6105525" cy="430212"/>
          </a:xfrm>
        </p:spPr>
        <p:txBody>
          <a:bodyPr/>
          <a:lstStyle/>
          <a:p>
            <a:pPr eaLnBrk="1" hangingPunct="1"/>
            <a:r>
              <a:rPr lang="en-US" altLang="en-US"/>
              <a:t>What is RadCalNet?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C2E227-F0A9-D642-BD4D-4A4AC5A9614D}"/>
              </a:ext>
            </a:extLst>
          </p:cNvPr>
          <p:cNvSpPr/>
          <p:nvPr/>
        </p:nvSpPr>
        <p:spPr>
          <a:xfrm flipH="1">
            <a:off x="241300" y="1625600"/>
            <a:ext cx="714375" cy="284163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Site X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454F0F0-1A16-E945-8AE4-9B9805EC2B7B}"/>
              </a:ext>
            </a:extLst>
          </p:cNvPr>
          <p:cNvCxnSpPr>
            <a:stCxn id="74" idx="3"/>
            <a:endCxn id="62" idx="1"/>
          </p:cNvCxnSpPr>
          <p:nvPr/>
        </p:nvCxnSpPr>
        <p:spPr>
          <a:xfrm rot="5400000">
            <a:off x="3267075" y="-396875"/>
            <a:ext cx="666750" cy="5854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Striped Right Arrow 83">
            <a:extLst>
              <a:ext uri="{FF2B5EF4-FFF2-40B4-BE49-F238E27FC236}">
                <a16:creationId xmlns:a16="http://schemas.microsoft.com/office/drawing/2014/main" id="{0687B706-3741-6A44-8895-AD38A98A7E7F}"/>
              </a:ext>
            </a:extLst>
          </p:cNvPr>
          <p:cNvSpPr/>
          <p:nvPr/>
        </p:nvSpPr>
        <p:spPr>
          <a:xfrm>
            <a:off x="7175500" y="2895600"/>
            <a:ext cx="1866900" cy="16129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 err="1"/>
              <a:t>RadCalNet</a:t>
            </a:r>
            <a:r>
              <a:rPr lang="en-US" sz="1200" dirty="0"/>
              <a:t> portal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3BD7AB8E-981E-2F48-BC02-13F96FA9E91E}"/>
              </a:ext>
            </a:extLst>
          </p:cNvPr>
          <p:cNvSpPr/>
          <p:nvPr/>
        </p:nvSpPr>
        <p:spPr>
          <a:xfrm>
            <a:off x="3238500" y="1270000"/>
            <a:ext cx="1574800" cy="990600"/>
          </a:xfrm>
          <a:prstGeom prst="cloud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Calibration</a:t>
            </a:r>
          </a:p>
          <a:p>
            <a:pPr algn="ctr" eaLnBrk="1" hangingPunct="1">
              <a:defRPr/>
            </a:pPr>
            <a:r>
              <a:rPr lang="en-US" sz="1200" dirty="0"/>
              <a:t>&amp; QC</a:t>
            </a:r>
          </a:p>
          <a:p>
            <a:pPr algn="ctr" eaLnBrk="1" hangingPunct="1">
              <a:defRPr/>
            </a:pPr>
            <a:r>
              <a:rPr lang="en-US" sz="1200" dirty="0"/>
              <a:t>&amp; Processing</a:t>
            </a:r>
          </a:p>
        </p:txBody>
      </p:sp>
      <p:sp>
        <p:nvSpPr>
          <p:cNvPr id="36" name="Can 35">
            <a:extLst>
              <a:ext uri="{FF2B5EF4-FFF2-40B4-BE49-F238E27FC236}">
                <a16:creationId xmlns:a16="http://schemas.microsoft.com/office/drawing/2014/main" id="{579865A9-7A79-3543-A535-624BBE9DE69B}"/>
              </a:ext>
            </a:extLst>
          </p:cNvPr>
          <p:cNvSpPr/>
          <p:nvPr/>
        </p:nvSpPr>
        <p:spPr>
          <a:xfrm flipH="1">
            <a:off x="1397000" y="1447800"/>
            <a:ext cx="1460500" cy="622300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Raw measurements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3FEDDD8-C88E-834C-8022-AA45517C411F}"/>
              </a:ext>
            </a:extLst>
          </p:cNvPr>
          <p:cNvCxnSpPr>
            <a:stCxn id="36" idx="2"/>
            <a:endCxn id="3" idx="2"/>
          </p:cNvCxnSpPr>
          <p:nvPr/>
        </p:nvCxnSpPr>
        <p:spPr>
          <a:xfrm>
            <a:off x="2857500" y="1758950"/>
            <a:ext cx="385763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817973A-E387-C54C-A645-5DDB8DF23489}"/>
              </a:ext>
            </a:extLst>
          </p:cNvPr>
          <p:cNvCxnSpPr>
            <a:stCxn id="4" idx="1"/>
            <a:endCxn id="36" idx="4"/>
          </p:cNvCxnSpPr>
          <p:nvPr/>
        </p:nvCxnSpPr>
        <p:spPr>
          <a:xfrm flipV="1">
            <a:off x="955675" y="1758950"/>
            <a:ext cx="4413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999ECD5-E7A2-6E41-AA5A-7387FF384B6B}"/>
              </a:ext>
            </a:extLst>
          </p:cNvPr>
          <p:cNvCxnSpPr>
            <a:stCxn id="3" idx="0"/>
            <a:endCxn id="74" idx="4"/>
          </p:cNvCxnSpPr>
          <p:nvPr/>
        </p:nvCxnSpPr>
        <p:spPr>
          <a:xfrm flipV="1">
            <a:off x="4811713" y="1758950"/>
            <a:ext cx="661987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Can 73">
            <a:extLst>
              <a:ext uri="{FF2B5EF4-FFF2-40B4-BE49-F238E27FC236}">
                <a16:creationId xmlns:a16="http://schemas.microsoft.com/office/drawing/2014/main" id="{791A6283-D793-504B-B0B8-D5EC975C9353}"/>
              </a:ext>
            </a:extLst>
          </p:cNvPr>
          <p:cNvSpPr/>
          <p:nvPr/>
        </p:nvSpPr>
        <p:spPr>
          <a:xfrm flipH="1">
            <a:off x="5473700" y="1320800"/>
            <a:ext cx="2108200" cy="876300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Surface reflectance and atmosphere products</a:t>
            </a:r>
          </a:p>
          <a:p>
            <a:pPr algn="ctr" eaLnBrk="1" hangingPunct="1">
              <a:defRPr/>
            </a:pPr>
            <a:r>
              <a:rPr lang="en-US" sz="1200" dirty="0"/>
              <a:t>(</a:t>
            </a:r>
            <a:r>
              <a:rPr lang="en-US" sz="1200" dirty="0" err="1"/>
              <a:t>RadCalNet</a:t>
            </a:r>
            <a:r>
              <a:rPr lang="en-US" sz="1200" dirty="0"/>
              <a:t> specific)</a:t>
            </a:r>
          </a:p>
        </p:txBody>
      </p:sp>
      <p:cxnSp>
        <p:nvCxnSpPr>
          <p:cNvPr id="92" name="Straight Arrow Connector 58">
            <a:extLst>
              <a:ext uri="{FF2B5EF4-FFF2-40B4-BE49-F238E27FC236}">
                <a16:creationId xmlns:a16="http://schemas.microsoft.com/office/drawing/2014/main" id="{6EB80AF7-1C80-AD4F-B121-629B9809257E}"/>
              </a:ext>
            </a:extLst>
          </p:cNvPr>
          <p:cNvCxnSpPr>
            <a:stCxn id="111" idx="1"/>
            <a:endCxn id="73" idx="3"/>
          </p:cNvCxnSpPr>
          <p:nvPr/>
        </p:nvCxnSpPr>
        <p:spPr>
          <a:xfrm rot="16200000" flipV="1">
            <a:off x="3546475" y="2378075"/>
            <a:ext cx="603250" cy="528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Can 61">
            <a:extLst>
              <a:ext uri="{FF2B5EF4-FFF2-40B4-BE49-F238E27FC236}">
                <a16:creationId xmlns:a16="http://schemas.microsoft.com/office/drawing/2014/main" id="{3345C1C5-34BC-E149-8C6B-A7C90846A312}"/>
              </a:ext>
            </a:extLst>
          </p:cNvPr>
          <p:cNvSpPr/>
          <p:nvPr/>
        </p:nvSpPr>
        <p:spPr>
          <a:xfrm flipH="1">
            <a:off x="431800" y="2863850"/>
            <a:ext cx="482600" cy="381000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66" name="Can 65">
            <a:extLst>
              <a:ext uri="{FF2B5EF4-FFF2-40B4-BE49-F238E27FC236}">
                <a16:creationId xmlns:a16="http://schemas.microsoft.com/office/drawing/2014/main" id="{B5365D88-92DC-A14A-BBB3-8A71C4956F31}"/>
              </a:ext>
            </a:extLst>
          </p:cNvPr>
          <p:cNvSpPr/>
          <p:nvPr/>
        </p:nvSpPr>
        <p:spPr>
          <a:xfrm flipH="1">
            <a:off x="508000" y="3879850"/>
            <a:ext cx="482600" cy="381000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76" name="Striped Right Arrow 75">
            <a:extLst>
              <a:ext uri="{FF2B5EF4-FFF2-40B4-BE49-F238E27FC236}">
                <a16:creationId xmlns:a16="http://schemas.microsoft.com/office/drawing/2014/main" id="{3295F2F4-D468-E24C-8DB7-F259DA35B7E8}"/>
              </a:ext>
            </a:extLst>
          </p:cNvPr>
          <p:cNvSpPr/>
          <p:nvPr/>
        </p:nvSpPr>
        <p:spPr>
          <a:xfrm>
            <a:off x="1447800" y="3162300"/>
            <a:ext cx="774700" cy="1217613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FTP</a:t>
            </a:r>
          </a:p>
        </p:txBody>
      </p:sp>
      <p:sp>
        <p:nvSpPr>
          <p:cNvPr id="77" name="Striped Right Arrow 76">
            <a:extLst>
              <a:ext uri="{FF2B5EF4-FFF2-40B4-BE49-F238E27FC236}">
                <a16:creationId xmlns:a16="http://schemas.microsoft.com/office/drawing/2014/main" id="{054E8D36-6B2B-4746-9810-2D23C2D4062C}"/>
              </a:ext>
            </a:extLst>
          </p:cNvPr>
          <p:cNvSpPr/>
          <p:nvPr/>
        </p:nvSpPr>
        <p:spPr>
          <a:xfrm>
            <a:off x="3911600" y="3162300"/>
            <a:ext cx="850900" cy="1217613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FTP</a:t>
            </a:r>
          </a:p>
        </p:txBody>
      </p:sp>
      <p:sp>
        <p:nvSpPr>
          <p:cNvPr id="51" name="Cloud 50">
            <a:extLst>
              <a:ext uri="{FF2B5EF4-FFF2-40B4-BE49-F238E27FC236}">
                <a16:creationId xmlns:a16="http://schemas.microsoft.com/office/drawing/2014/main" id="{35F76838-F564-B142-B6F7-A3460B9AFCD6}"/>
              </a:ext>
            </a:extLst>
          </p:cNvPr>
          <p:cNvSpPr/>
          <p:nvPr/>
        </p:nvSpPr>
        <p:spPr>
          <a:xfrm>
            <a:off x="2178050" y="3200400"/>
            <a:ext cx="1714500" cy="1219200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 err="1"/>
              <a:t>RadCalNet</a:t>
            </a:r>
            <a:r>
              <a:rPr lang="en-US" sz="1200" dirty="0"/>
              <a:t> </a:t>
            </a:r>
          </a:p>
          <a:p>
            <a:pPr algn="ctr" eaLnBrk="1" hangingPunct="1">
              <a:defRPr/>
            </a:pPr>
            <a:r>
              <a:rPr lang="en-US" sz="1200" dirty="0"/>
              <a:t>Processing</a:t>
            </a:r>
          </a:p>
          <a:p>
            <a:pPr algn="ctr" eaLnBrk="1" hangingPunct="1">
              <a:defRPr/>
            </a:pPr>
            <a:r>
              <a:rPr lang="en-US" sz="1200" dirty="0"/>
              <a:t>&amp; </a:t>
            </a:r>
          </a:p>
          <a:p>
            <a:pPr algn="ctr" eaLnBrk="1" hangingPunct="1">
              <a:defRPr/>
            </a:pPr>
            <a:r>
              <a:rPr lang="en-US" sz="1200" dirty="0"/>
              <a:t>QC</a:t>
            </a:r>
          </a:p>
        </p:txBody>
      </p:sp>
      <p:sp>
        <p:nvSpPr>
          <p:cNvPr id="93" name="Can 92">
            <a:extLst>
              <a:ext uri="{FF2B5EF4-FFF2-40B4-BE49-F238E27FC236}">
                <a16:creationId xmlns:a16="http://schemas.microsoft.com/office/drawing/2014/main" id="{9EFE2BD7-A0FA-AC4E-ADE1-8F13FE2FDB5B}"/>
              </a:ext>
            </a:extLst>
          </p:cNvPr>
          <p:cNvSpPr/>
          <p:nvPr/>
        </p:nvSpPr>
        <p:spPr>
          <a:xfrm flipH="1">
            <a:off x="4635500" y="2895600"/>
            <a:ext cx="1270000" cy="16129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Hyperspectral TOA reflectance @ 30 </a:t>
            </a:r>
            <a:r>
              <a:rPr lang="en-US" sz="1200" dirty="0" err="1"/>
              <a:t>mn</a:t>
            </a:r>
            <a:r>
              <a:rPr lang="en-US" sz="1200" dirty="0"/>
              <a:t> interval for nadir view</a:t>
            </a:r>
          </a:p>
        </p:txBody>
      </p:sp>
      <p:sp>
        <p:nvSpPr>
          <p:cNvPr id="61" name="Can 60">
            <a:extLst>
              <a:ext uri="{FF2B5EF4-FFF2-40B4-BE49-F238E27FC236}">
                <a16:creationId xmlns:a16="http://schemas.microsoft.com/office/drawing/2014/main" id="{883FF00B-4703-5744-94BC-D40BFDB2C003}"/>
              </a:ext>
            </a:extLst>
          </p:cNvPr>
          <p:cNvSpPr/>
          <p:nvPr/>
        </p:nvSpPr>
        <p:spPr>
          <a:xfrm flipH="1">
            <a:off x="584200" y="3016250"/>
            <a:ext cx="482600" cy="381000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63" name="Can 62">
            <a:extLst>
              <a:ext uri="{FF2B5EF4-FFF2-40B4-BE49-F238E27FC236}">
                <a16:creationId xmlns:a16="http://schemas.microsoft.com/office/drawing/2014/main" id="{ABAB096E-3358-9247-AC86-BCFD2FFEAD2C}"/>
              </a:ext>
            </a:extLst>
          </p:cNvPr>
          <p:cNvSpPr/>
          <p:nvPr/>
        </p:nvSpPr>
        <p:spPr>
          <a:xfrm flipH="1">
            <a:off x="736600" y="3168650"/>
            <a:ext cx="482600" cy="381000"/>
          </a:xfrm>
          <a:prstGeom prst="can">
            <a:avLst/>
          </a:prstGeom>
          <a:solidFill>
            <a:srgbClr val="FF66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71" name="Can 70">
            <a:extLst>
              <a:ext uri="{FF2B5EF4-FFF2-40B4-BE49-F238E27FC236}">
                <a16:creationId xmlns:a16="http://schemas.microsoft.com/office/drawing/2014/main" id="{31D6DFB6-BC20-104E-B0DC-89978F506D7F}"/>
              </a:ext>
            </a:extLst>
          </p:cNvPr>
          <p:cNvSpPr/>
          <p:nvPr/>
        </p:nvSpPr>
        <p:spPr>
          <a:xfrm flipH="1">
            <a:off x="660400" y="4032250"/>
            <a:ext cx="482600" cy="381000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72" name="Can 71">
            <a:extLst>
              <a:ext uri="{FF2B5EF4-FFF2-40B4-BE49-F238E27FC236}">
                <a16:creationId xmlns:a16="http://schemas.microsoft.com/office/drawing/2014/main" id="{39B0DD75-115A-C14C-B150-099A7AC8B817}"/>
              </a:ext>
            </a:extLst>
          </p:cNvPr>
          <p:cNvSpPr/>
          <p:nvPr/>
        </p:nvSpPr>
        <p:spPr>
          <a:xfrm flipH="1">
            <a:off x="812800" y="4184650"/>
            <a:ext cx="482600" cy="381000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73" name="Can 72">
            <a:extLst>
              <a:ext uri="{FF2B5EF4-FFF2-40B4-BE49-F238E27FC236}">
                <a16:creationId xmlns:a16="http://schemas.microsoft.com/office/drawing/2014/main" id="{50C5FE3D-C9C9-D142-AACC-E5160AD0CACD}"/>
              </a:ext>
            </a:extLst>
          </p:cNvPr>
          <p:cNvSpPr/>
          <p:nvPr/>
        </p:nvSpPr>
        <p:spPr>
          <a:xfrm flipH="1">
            <a:off x="965200" y="4337050"/>
            <a:ext cx="482600" cy="381000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95" name="Can 94">
            <a:extLst>
              <a:ext uri="{FF2B5EF4-FFF2-40B4-BE49-F238E27FC236}">
                <a16:creationId xmlns:a16="http://schemas.microsoft.com/office/drawing/2014/main" id="{74B450A8-6B84-DB4C-88D6-4D048BF7634B}"/>
              </a:ext>
            </a:extLst>
          </p:cNvPr>
          <p:cNvSpPr/>
          <p:nvPr/>
        </p:nvSpPr>
        <p:spPr>
          <a:xfrm flipH="1">
            <a:off x="6261100" y="3517900"/>
            <a:ext cx="647700" cy="6858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96" name="Can 95">
            <a:extLst>
              <a:ext uri="{FF2B5EF4-FFF2-40B4-BE49-F238E27FC236}">
                <a16:creationId xmlns:a16="http://schemas.microsoft.com/office/drawing/2014/main" id="{CCEE2142-FC21-8B46-92BD-A9AC85E47BCF}"/>
              </a:ext>
            </a:extLst>
          </p:cNvPr>
          <p:cNvSpPr/>
          <p:nvPr/>
        </p:nvSpPr>
        <p:spPr>
          <a:xfrm flipH="1">
            <a:off x="6413500" y="3670300"/>
            <a:ext cx="647700" cy="6858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97" name="Can 96">
            <a:extLst>
              <a:ext uri="{FF2B5EF4-FFF2-40B4-BE49-F238E27FC236}">
                <a16:creationId xmlns:a16="http://schemas.microsoft.com/office/drawing/2014/main" id="{55C0FEDB-5924-7C4E-869E-7E4A5283BCBA}"/>
              </a:ext>
            </a:extLst>
          </p:cNvPr>
          <p:cNvSpPr/>
          <p:nvPr/>
        </p:nvSpPr>
        <p:spPr>
          <a:xfrm flipH="1">
            <a:off x="6565900" y="3822700"/>
            <a:ext cx="647700" cy="685800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200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C2EB050-BF07-E14A-9810-D0CD517939BC}"/>
              </a:ext>
            </a:extLst>
          </p:cNvPr>
          <p:cNvSpPr/>
          <p:nvPr/>
        </p:nvSpPr>
        <p:spPr>
          <a:xfrm flipH="1">
            <a:off x="203200" y="5689600"/>
            <a:ext cx="714375" cy="284163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Site Y</a:t>
            </a:r>
          </a:p>
        </p:txBody>
      </p:sp>
      <p:sp>
        <p:nvSpPr>
          <p:cNvPr id="106" name="Cloud 105">
            <a:extLst>
              <a:ext uri="{FF2B5EF4-FFF2-40B4-BE49-F238E27FC236}">
                <a16:creationId xmlns:a16="http://schemas.microsoft.com/office/drawing/2014/main" id="{1253DD5B-2CD0-A241-ABBA-8F59AF935C12}"/>
              </a:ext>
            </a:extLst>
          </p:cNvPr>
          <p:cNvSpPr/>
          <p:nvPr/>
        </p:nvSpPr>
        <p:spPr>
          <a:xfrm>
            <a:off x="3200400" y="5334000"/>
            <a:ext cx="1574800" cy="990600"/>
          </a:xfrm>
          <a:prstGeom prst="cloud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Calibration</a:t>
            </a:r>
          </a:p>
          <a:p>
            <a:pPr algn="ctr" eaLnBrk="1" hangingPunct="1">
              <a:defRPr/>
            </a:pPr>
            <a:r>
              <a:rPr lang="en-US" sz="1200" dirty="0"/>
              <a:t>&amp; QC</a:t>
            </a:r>
          </a:p>
          <a:p>
            <a:pPr algn="ctr" eaLnBrk="1" hangingPunct="1">
              <a:defRPr/>
            </a:pPr>
            <a:r>
              <a:rPr lang="en-US" sz="1200" dirty="0"/>
              <a:t>&amp; Processing</a:t>
            </a:r>
          </a:p>
        </p:txBody>
      </p:sp>
      <p:sp>
        <p:nvSpPr>
          <p:cNvPr id="107" name="Can 106">
            <a:extLst>
              <a:ext uri="{FF2B5EF4-FFF2-40B4-BE49-F238E27FC236}">
                <a16:creationId xmlns:a16="http://schemas.microsoft.com/office/drawing/2014/main" id="{57171445-9EFD-E64B-A24A-508CFF8436A1}"/>
              </a:ext>
            </a:extLst>
          </p:cNvPr>
          <p:cNvSpPr/>
          <p:nvPr/>
        </p:nvSpPr>
        <p:spPr>
          <a:xfrm flipH="1">
            <a:off x="1358900" y="5511800"/>
            <a:ext cx="1460500" cy="622300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Raw measurements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81A2D9A7-F2BC-B946-BEAB-5840CC7DA7A3}"/>
              </a:ext>
            </a:extLst>
          </p:cNvPr>
          <p:cNvCxnSpPr>
            <a:stCxn id="107" idx="2"/>
            <a:endCxn id="106" idx="2"/>
          </p:cNvCxnSpPr>
          <p:nvPr/>
        </p:nvCxnSpPr>
        <p:spPr>
          <a:xfrm>
            <a:off x="2819400" y="5822950"/>
            <a:ext cx="385763" cy="6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86FD6F31-FD94-1645-A1B8-D673279DCDCF}"/>
              </a:ext>
            </a:extLst>
          </p:cNvPr>
          <p:cNvCxnSpPr>
            <a:stCxn id="105" idx="1"/>
            <a:endCxn id="107" idx="4"/>
          </p:cNvCxnSpPr>
          <p:nvPr/>
        </p:nvCxnSpPr>
        <p:spPr>
          <a:xfrm flipV="1">
            <a:off x="917575" y="5822950"/>
            <a:ext cx="441325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631973B5-627C-8E47-BFFC-7B66BD554E95}"/>
              </a:ext>
            </a:extLst>
          </p:cNvPr>
          <p:cNvCxnSpPr>
            <a:stCxn id="106" idx="0"/>
            <a:endCxn id="111" idx="4"/>
          </p:cNvCxnSpPr>
          <p:nvPr/>
        </p:nvCxnSpPr>
        <p:spPr>
          <a:xfrm>
            <a:off x="4773613" y="5829300"/>
            <a:ext cx="6619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Can 110">
            <a:extLst>
              <a:ext uri="{FF2B5EF4-FFF2-40B4-BE49-F238E27FC236}">
                <a16:creationId xmlns:a16="http://schemas.microsoft.com/office/drawing/2014/main" id="{AAA15F8D-0E92-894E-9EBD-6D1A652E7B30}"/>
              </a:ext>
            </a:extLst>
          </p:cNvPr>
          <p:cNvSpPr/>
          <p:nvPr/>
        </p:nvSpPr>
        <p:spPr>
          <a:xfrm flipH="1">
            <a:off x="5435600" y="5321300"/>
            <a:ext cx="2108200" cy="1016000"/>
          </a:xfrm>
          <a:prstGeom prst="can">
            <a:avLst/>
          </a:prstGeom>
          <a:solidFill>
            <a:srgbClr val="8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/>
              <a:t>Surface reflectance and atmosphere products</a:t>
            </a:r>
          </a:p>
          <a:p>
            <a:pPr algn="ctr" eaLnBrk="1" hangingPunct="1">
              <a:defRPr/>
            </a:pPr>
            <a:r>
              <a:rPr lang="en-US" sz="1200" dirty="0"/>
              <a:t>(</a:t>
            </a:r>
            <a:r>
              <a:rPr lang="en-US" sz="1200" dirty="0" err="1"/>
              <a:t>RadCalNet</a:t>
            </a:r>
            <a:r>
              <a:rPr lang="en-US" sz="1200" dirty="0"/>
              <a:t> specific)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1F703BEE-5D2E-42E5-A70E-DBBE1CAEF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1021"/>
            <a:ext cx="6248400" cy="1143000"/>
          </a:xfrm>
        </p:spPr>
        <p:txBody>
          <a:bodyPr/>
          <a:lstStyle/>
          <a:p>
            <a:pPr algn="l"/>
            <a:r>
              <a:rPr lang="en-GB" altLang="en-US" dirty="0"/>
              <a:t>Acceptance process for new sites</a:t>
            </a:r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0DF5D942-0CD7-4A82-AE36-5A4A09283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1258888"/>
            <a:ext cx="3660775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>
            <a:extLst>
              <a:ext uri="{FF2B5EF4-FFF2-40B4-BE49-F238E27FC236}">
                <a16:creationId xmlns:a16="http://schemas.microsoft.com/office/drawing/2014/main" id="{B0756FB7-6BFC-4721-BE54-502FFF496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4175" y="2835275"/>
            <a:ext cx="471328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RadCalNet members contribute to the review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Process overseen by WGCV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en-US"/>
              <a:t>Through an acceptance panel reporting to WGCV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8FC7560D-8A68-44F8-AA3A-20A95B22E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5475" y="379413"/>
            <a:ext cx="6105525" cy="430212"/>
          </a:xfrm>
        </p:spPr>
        <p:txBody>
          <a:bodyPr/>
          <a:lstStyle/>
          <a:p>
            <a:pPr eaLnBrk="1" hangingPunct="1"/>
            <a:r>
              <a:rPr lang="en-US" altLang="en-US"/>
              <a:t>The first RadCalNet sites</a:t>
            </a:r>
          </a:p>
        </p:txBody>
      </p:sp>
      <p:pic>
        <p:nvPicPr>
          <p:cNvPr id="10243" name="Picture 4" descr="Screenshot 2019-03-28 at 15.32.09 .png">
            <a:extLst>
              <a:ext uri="{FF2B5EF4-FFF2-40B4-BE49-F238E27FC236}">
                <a16:creationId xmlns:a16="http://schemas.microsoft.com/office/drawing/2014/main" id="{189A0AB1-670A-4188-B98F-D3945261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0"/>
          <a:stretch>
            <a:fillRect/>
          </a:stretch>
        </p:blipFill>
        <p:spPr bwMode="auto">
          <a:xfrm>
            <a:off x="0" y="1173163"/>
            <a:ext cx="91440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>
            <a:extLst>
              <a:ext uri="{FF2B5EF4-FFF2-40B4-BE49-F238E27FC236}">
                <a16:creationId xmlns:a16="http://schemas.microsoft.com/office/drawing/2014/main" id="{F68423E9-688C-4DC9-9FCE-44C26B15D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5013325"/>
            <a:ext cx="1931987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0B39A068-4A50-41E6-B42E-09EBB1B94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" r="4874"/>
          <a:stretch>
            <a:fillRect/>
          </a:stretch>
        </p:blipFill>
        <p:spPr bwMode="auto">
          <a:xfrm>
            <a:off x="3082925" y="5013325"/>
            <a:ext cx="176053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1">
            <a:extLst>
              <a:ext uri="{FF2B5EF4-FFF2-40B4-BE49-F238E27FC236}">
                <a16:creationId xmlns:a16="http://schemas.microsoft.com/office/drawing/2014/main" id="{7AD5757D-E56F-4F25-8D94-48CC72A0A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4999038"/>
            <a:ext cx="1304925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Espace réservé pour une image  3">
            <a:extLst>
              <a:ext uri="{FF2B5EF4-FFF2-40B4-BE49-F238E27FC236}">
                <a16:creationId xmlns:a16="http://schemas.microsoft.com/office/drawing/2014/main" id="{9833577C-89A6-475A-AFAD-07D620FF4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5006975"/>
            <a:ext cx="1416050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ZoneTexte 11">
            <a:extLst>
              <a:ext uri="{FF2B5EF4-FFF2-40B4-BE49-F238E27FC236}">
                <a16:creationId xmlns:a16="http://schemas.microsoft.com/office/drawing/2014/main" id="{C6DD74E4-5BE9-43E4-9128-0E4CCC055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438" y="2336800"/>
            <a:ext cx="1009650" cy="369888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en-US">
                <a:solidFill>
                  <a:srgbClr val="FF0000"/>
                </a:solidFill>
                <a:ea typeface="MS PGothic" panose="020B0600070205080204" pitchFamily="34" charset="-128"/>
              </a:rPr>
              <a:t>BTCN</a:t>
            </a:r>
          </a:p>
        </p:txBody>
      </p:sp>
      <p:sp>
        <p:nvSpPr>
          <p:cNvPr id="10249" name="ZoneTexte 1">
            <a:extLst>
              <a:ext uri="{FF2B5EF4-FFF2-40B4-BE49-F238E27FC236}">
                <a16:creationId xmlns:a16="http://schemas.microsoft.com/office/drawing/2014/main" id="{A7FC4F01-39EA-445A-863E-9A465199B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4103688"/>
            <a:ext cx="1009650" cy="3683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en-US">
                <a:solidFill>
                  <a:srgbClr val="FF0000"/>
                </a:solidFill>
                <a:ea typeface="MS PGothic" panose="020B0600070205080204" pitchFamily="34" charset="-128"/>
              </a:rPr>
              <a:t>GONA</a:t>
            </a:r>
          </a:p>
        </p:txBody>
      </p:sp>
      <p:sp>
        <p:nvSpPr>
          <p:cNvPr id="10250" name="ZoneTexte 12">
            <a:extLst>
              <a:ext uri="{FF2B5EF4-FFF2-40B4-BE49-F238E27FC236}">
                <a16:creationId xmlns:a16="http://schemas.microsoft.com/office/drawing/2014/main" id="{9955461F-0560-48F0-B505-6D85CEEA8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2414588"/>
            <a:ext cx="1011238" cy="3683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en-US">
                <a:solidFill>
                  <a:srgbClr val="FF0000"/>
                </a:solidFill>
                <a:ea typeface="MS PGothic" panose="020B0600070205080204" pitchFamily="34" charset="-128"/>
              </a:rPr>
              <a:t>RVUS</a:t>
            </a:r>
          </a:p>
        </p:txBody>
      </p:sp>
      <p:sp>
        <p:nvSpPr>
          <p:cNvPr id="10251" name="ZoneTexte 13">
            <a:extLst>
              <a:ext uri="{FF2B5EF4-FFF2-40B4-BE49-F238E27FC236}">
                <a16:creationId xmlns:a16="http://schemas.microsoft.com/office/drawing/2014/main" id="{853018D1-C490-427D-A0EF-0F6566F0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4525" y="2228850"/>
            <a:ext cx="1012825" cy="369888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en-US">
                <a:solidFill>
                  <a:srgbClr val="FF0000"/>
                </a:solidFill>
                <a:ea typeface="MS PGothic" panose="020B0600070205080204" pitchFamily="34" charset="-128"/>
              </a:rPr>
              <a:t>LCFR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creen Shot 2018-03-27 at 12.12.20 .png">
            <a:extLst>
              <a:ext uri="{FF2B5EF4-FFF2-40B4-BE49-F238E27FC236}">
                <a16:creationId xmlns:a16="http://schemas.microsoft.com/office/drawing/2014/main" id="{38B4A8B4-9888-4BA9-8251-EE5C49F5C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3327400"/>
            <a:ext cx="321945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57D662D2-015D-4D66-AAA7-5D4690CFF9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dirty="0"/>
              <a:t>                  The </a:t>
            </a:r>
            <a:r>
              <a:rPr lang="en-GB" altLang="en-US" dirty="0" err="1"/>
              <a:t>RadCalNet</a:t>
            </a:r>
            <a:r>
              <a:rPr lang="en-GB" altLang="en-US" dirty="0"/>
              <a:t> processing</a:t>
            </a:r>
          </a:p>
        </p:txBody>
      </p:sp>
      <p:sp>
        <p:nvSpPr>
          <p:cNvPr id="11268" name="Content Placeholder 3">
            <a:extLst>
              <a:ext uri="{FF2B5EF4-FFF2-40B4-BE49-F238E27FC236}">
                <a16:creationId xmlns:a16="http://schemas.microsoft.com/office/drawing/2014/main" id="{EA5D3A57-82A0-41DB-B1A5-69EDFDE0566F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266700" y="1193800"/>
            <a:ext cx="8648700" cy="83820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/>
              <a:t>MODTRAN 5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altLang="en-US" sz="1800"/>
              <a:t>TOA reflectance reprocessed last summer to include propagation of the surface / atmosphere uncertainties to TOA uncertainties via pre-computed LUT from Montecarlo MODTRAN runs</a:t>
            </a: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C1EA4C0A-25B6-4C49-9C54-18F1FFC188D4}"/>
              </a:ext>
            </a:extLst>
          </p:cNvPr>
          <p:cNvSpPr/>
          <p:nvPr/>
        </p:nvSpPr>
        <p:spPr>
          <a:xfrm>
            <a:off x="3349625" y="3511550"/>
            <a:ext cx="2265363" cy="1593850"/>
          </a:xfrm>
          <a:prstGeom prst="cloud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err="1"/>
              <a:t>RadCalNet</a:t>
            </a:r>
            <a:r>
              <a:rPr lang="en-US" dirty="0"/>
              <a:t> </a:t>
            </a:r>
          </a:p>
          <a:p>
            <a:pPr algn="ctr" eaLnBrk="1" hangingPunct="1">
              <a:defRPr/>
            </a:pPr>
            <a:r>
              <a:rPr lang="en-US" dirty="0"/>
              <a:t>Processing</a:t>
            </a:r>
          </a:p>
        </p:txBody>
      </p:sp>
      <p:pic>
        <p:nvPicPr>
          <p:cNvPr id="15" name="Picture 14" descr="Screen Shot 2016-07-19 at 16.29.14 .png">
            <a:extLst>
              <a:ext uri="{FF2B5EF4-FFF2-40B4-BE49-F238E27FC236}">
                <a16:creationId xmlns:a16="http://schemas.microsoft.com/office/drawing/2014/main" id="{0C2AA489-2A35-4E72-B801-10EAB5952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5" y="6073775"/>
            <a:ext cx="2032000" cy="674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creen Shot 2016-07-19 at 16.29.04 .png">
            <a:extLst>
              <a:ext uri="{FF2B5EF4-FFF2-40B4-BE49-F238E27FC236}">
                <a16:creationId xmlns:a16="http://schemas.microsoft.com/office/drawing/2014/main" id="{D949378D-B2D8-4DC3-BE74-145E3B3AA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5937250"/>
            <a:ext cx="2032000" cy="6223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creen Shot 2016-07-19 at 16.28.52 .png">
            <a:extLst>
              <a:ext uri="{FF2B5EF4-FFF2-40B4-BE49-F238E27FC236}">
                <a16:creationId xmlns:a16="http://schemas.microsoft.com/office/drawing/2014/main" id="{A6382A6E-A4C9-4BAB-8A1A-8F1144D6A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5768975"/>
            <a:ext cx="2032000" cy="6365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Box 4">
            <a:extLst>
              <a:ext uri="{FF2B5EF4-FFF2-40B4-BE49-F238E27FC236}">
                <a16:creationId xmlns:a16="http://schemas.microsoft.com/office/drawing/2014/main" id="{A72D9954-8310-4EF9-8447-2932CAF36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992438"/>
            <a:ext cx="2417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Surface reflectance</a:t>
            </a:r>
          </a:p>
        </p:txBody>
      </p:sp>
      <p:sp>
        <p:nvSpPr>
          <p:cNvPr id="11274" name="TextBox 17">
            <a:extLst>
              <a:ext uri="{FF2B5EF4-FFF2-40B4-BE49-F238E27FC236}">
                <a16:creationId xmlns:a16="http://schemas.microsoft.com/office/drawing/2014/main" id="{0AF97E74-EA53-463B-B828-9F98E6E98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5006975"/>
            <a:ext cx="2476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Atmospheric measurements</a:t>
            </a:r>
          </a:p>
        </p:txBody>
      </p:sp>
      <p:sp>
        <p:nvSpPr>
          <p:cNvPr id="11275" name="TextBox 41">
            <a:extLst>
              <a:ext uri="{FF2B5EF4-FFF2-40B4-BE49-F238E27FC236}">
                <a16:creationId xmlns:a16="http://schemas.microsoft.com/office/drawing/2014/main" id="{DC31482F-3609-49FC-B4B1-01170C0A9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838" y="3036888"/>
            <a:ext cx="2014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TOA reflectance</a:t>
            </a: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DAA2A741-B7B4-EA4E-8DD8-75B079AF1B0E}"/>
              </a:ext>
            </a:extLst>
          </p:cNvPr>
          <p:cNvSpPr/>
          <p:nvPr/>
        </p:nvSpPr>
        <p:spPr>
          <a:xfrm rot="2139593">
            <a:off x="2947988" y="3116263"/>
            <a:ext cx="6731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2B524BB6-226C-9A45-9E80-C7B90EBD6E6E}"/>
              </a:ext>
            </a:extLst>
          </p:cNvPr>
          <p:cNvSpPr/>
          <p:nvPr/>
        </p:nvSpPr>
        <p:spPr>
          <a:xfrm>
            <a:off x="5437188" y="3973513"/>
            <a:ext cx="6731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1278" name="Picture 5" descr="Screen Shot 2018-03-27 at 12.13.18 .png">
            <a:extLst>
              <a:ext uri="{FF2B5EF4-FFF2-40B4-BE49-F238E27FC236}">
                <a16:creationId xmlns:a16="http://schemas.microsoft.com/office/drawing/2014/main" id="{88794B9C-1E9F-4466-BC5C-D1D020F65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3427413"/>
            <a:ext cx="2195512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ight Arrow 18">
            <a:extLst>
              <a:ext uri="{FF2B5EF4-FFF2-40B4-BE49-F238E27FC236}">
                <a16:creationId xmlns:a16="http://schemas.microsoft.com/office/drawing/2014/main" id="{14CE38AC-46ED-824D-B216-D96232E46620}"/>
              </a:ext>
            </a:extLst>
          </p:cNvPr>
          <p:cNvSpPr/>
          <p:nvPr/>
        </p:nvSpPr>
        <p:spPr>
          <a:xfrm rot="19437690">
            <a:off x="3000375" y="5124450"/>
            <a:ext cx="67310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CC2130D-CA35-480C-8D71-307D1702AA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16694"/>
            <a:ext cx="6105525" cy="430212"/>
          </a:xfrm>
        </p:spPr>
        <p:txBody>
          <a:bodyPr/>
          <a:lstStyle/>
          <a:p>
            <a:pPr algn="l" eaLnBrk="1" hangingPunct="1"/>
            <a:r>
              <a:rPr lang="en-GB" altLang="en-US" dirty="0"/>
              <a:t>The portal</a:t>
            </a:r>
            <a:endParaRPr lang="en-US" altLang="en-US" dirty="0"/>
          </a:p>
        </p:txBody>
      </p:sp>
      <p:pic>
        <p:nvPicPr>
          <p:cNvPr id="12291" name="Picture 4" descr="Screenshot 2019-03-28 at 15.48.38 .png">
            <a:extLst>
              <a:ext uri="{FF2B5EF4-FFF2-40B4-BE49-F238E27FC236}">
                <a16:creationId xmlns:a16="http://schemas.microsoft.com/office/drawing/2014/main" id="{F037A684-B967-4811-8FA8-9E992BCEF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635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creenshot 2019-03-28 at 16.31.34 .png">
            <a:extLst>
              <a:ext uri="{FF2B5EF4-FFF2-40B4-BE49-F238E27FC236}">
                <a16:creationId xmlns:a16="http://schemas.microsoft.com/office/drawing/2014/main" id="{610A41FD-EB30-43EB-9208-47279B522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5700"/>
            <a:ext cx="91440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>
            <a:extLst>
              <a:ext uri="{FF2B5EF4-FFF2-40B4-BE49-F238E27FC236}">
                <a16:creationId xmlns:a16="http://schemas.microsoft.com/office/drawing/2014/main" id="{89644874-584B-476B-AA5C-B4DDDAB39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6105525" cy="430212"/>
          </a:xfrm>
        </p:spPr>
        <p:txBody>
          <a:bodyPr/>
          <a:lstStyle/>
          <a:p>
            <a:pPr algn="l" eaLnBrk="1" hangingPunct="1"/>
            <a:r>
              <a:rPr lang="en-GB" altLang="en-US" dirty="0"/>
              <a:t>The portal</a:t>
            </a:r>
            <a:endParaRPr lang="en-US" altLang="en-US" dirty="0"/>
          </a:p>
        </p:txBody>
      </p:sp>
      <p:pic>
        <p:nvPicPr>
          <p:cNvPr id="6" name="Picture 5" descr="Screenshot 2019-03-28 at 16.31.23 .png">
            <a:extLst>
              <a:ext uri="{FF2B5EF4-FFF2-40B4-BE49-F238E27FC236}">
                <a16:creationId xmlns:a16="http://schemas.microsoft.com/office/drawing/2014/main" id="{883D6176-EB88-4104-A049-84BC690E0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113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shot 2019-03-28 at 16.30.32 .png">
            <a:extLst>
              <a:ext uri="{FF2B5EF4-FFF2-40B4-BE49-F238E27FC236}">
                <a16:creationId xmlns:a16="http://schemas.microsoft.com/office/drawing/2014/main" id="{D69202C5-9A66-45EE-A1EA-F5DE9F7DC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"/>
          <a:stretch>
            <a:fillRect/>
          </a:stretch>
        </p:blipFill>
        <p:spPr bwMode="auto">
          <a:xfrm>
            <a:off x="0" y="11684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16063</TotalTime>
  <Words>634</Words>
  <Application>Microsoft Office PowerPoint</Application>
  <PresentationFormat>On-screen Show (4:3)</PresentationFormat>
  <Paragraphs>126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MS PGothic</vt:lpstr>
      <vt:lpstr>MS PGothic</vt:lpstr>
      <vt:lpstr>Arial</vt:lpstr>
      <vt:lpstr>Arial Bold</vt:lpstr>
      <vt:lpstr>Avenir Roman</vt:lpstr>
      <vt:lpstr>Butter</vt:lpstr>
      <vt:lpstr>Calibri</vt:lpstr>
      <vt:lpstr>Droid Serif</vt:lpstr>
      <vt:lpstr>Helvetica</vt:lpstr>
      <vt:lpstr>Verdana</vt:lpstr>
      <vt:lpstr>Default</vt:lpstr>
      <vt:lpstr>RadCalNet: Status     </vt:lpstr>
      <vt:lpstr>PowerPoint Presentation</vt:lpstr>
      <vt:lpstr>What is RadCalNet?</vt:lpstr>
      <vt:lpstr>What is RadCalNet?</vt:lpstr>
      <vt:lpstr>Acceptance process for new sites</vt:lpstr>
      <vt:lpstr>The first RadCalNet sites</vt:lpstr>
      <vt:lpstr>                  The RadCalNet processing</vt:lpstr>
      <vt:lpstr>The portal</vt:lpstr>
      <vt:lpstr>The portal</vt:lpstr>
      <vt:lpstr>RadCalNet  Documentation</vt:lpstr>
      <vt:lpstr>RadCalNet documentation</vt:lpstr>
      <vt:lpstr>Introduction of “Collections”</vt:lpstr>
      <vt:lpstr>Timeline since last WGCV</vt:lpstr>
      <vt:lpstr>Data availability</vt:lpstr>
      <vt:lpstr>Public users</vt:lpstr>
      <vt:lpstr>Site traffic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Nigel Fox</cp:lastModifiedBy>
  <cp:revision>190</cp:revision>
  <cp:lastPrinted>2018-03-23T09:11:55Z</cp:lastPrinted>
  <dcterms:modified xsi:type="dcterms:W3CDTF">2019-07-16T12:57:46Z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coClassification">
    <vt:lpwstr>Not an NPL document (No visible marking)</vt:lpwstr>
  </property>
  <property fmtid="{D5CDD505-2E9C-101B-9397-08002B2CF9AE}" pid="3" name="aliashPowerpointFooter">
    <vt:lpwstr/>
  </property>
</Properties>
</file>