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  <p:sldMasterId id="2147483659" r:id="rId3"/>
  </p:sldMasterIdLst>
  <p:notesMasterIdLst>
    <p:notesMasterId r:id="rId20"/>
  </p:notesMasterIdLst>
  <p:sldIdLst>
    <p:sldId id="256" r:id="rId4"/>
    <p:sldId id="436" r:id="rId5"/>
    <p:sldId id="438" r:id="rId6"/>
    <p:sldId id="439" r:id="rId7"/>
    <p:sldId id="440" r:id="rId8"/>
    <p:sldId id="454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56" r:id="rId17"/>
    <p:sldId id="450" r:id="rId18"/>
    <p:sldId id="365" r:id="rId19"/>
  </p:sldIdLst>
  <p:sldSz cx="9144000" cy="5143500" type="screen16x9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1EEE"/>
    <a:srgbClr val="006983"/>
    <a:srgbClr val="000000"/>
    <a:srgbClr val="4D4D4F"/>
    <a:srgbClr val="4D4D4D"/>
    <a:srgbClr val="267485"/>
    <a:srgbClr val="EFFF9C"/>
    <a:srgbClr val="A33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78236" autoAdjust="0"/>
  </p:normalViewPr>
  <p:slideViewPr>
    <p:cSldViewPr>
      <p:cViewPr varScale="1">
        <p:scale>
          <a:sx n="109" d="100"/>
          <a:sy n="109" d="100"/>
        </p:scale>
        <p:origin x="27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31800" y="744538"/>
            <a:ext cx="52895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D77EA92B-7938-47E0-950F-FCE32B215AE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136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5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7EA92B-7938-47E0-950F-FCE32B215AE0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53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7EA92B-7938-47E0-950F-FCE32B215AE0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46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4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231370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395413"/>
            <a:ext cx="7916862" cy="463846"/>
          </a:xfrm>
        </p:spPr>
        <p:txBody>
          <a:bodyPr lIns="90000" tIns="46800" rIns="90000" bIns="46800"/>
          <a:lstStyle>
            <a:lvl1pPr>
              <a:defRPr sz="24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62138"/>
            <a:ext cx="7916862" cy="340735"/>
          </a:xfrm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11030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38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19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62138"/>
            <a:ext cx="8229600" cy="1557349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411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08163"/>
            <a:ext cx="8229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3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3724275"/>
            <a:ext cx="8208962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400" b="1" dirty="0" smtClean="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</a:t>
            </a:r>
            <a:r>
              <a:rPr lang="en-AU" b="0" err="1"/>
              <a:t>Cnr</a:t>
            </a:r>
            <a:r>
              <a:rPr lang="en-AU" b="0"/>
              <a:t>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2738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17550"/>
            <a:ext cx="82296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4845050"/>
            <a:ext cx="4751387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800" dirty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4" r:id="rId2"/>
    <p:sldLayoutId id="2147483676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defRPr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rgbClr val="4D4D4D"/>
          </a:solidFill>
          <a:latin typeface="+mn-lt"/>
        </a:defRPr>
      </a:lvl2pPr>
      <a:lvl3pPr marL="895350" indent="-268288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50963" indent="-271463" algn="l" rtl="0" eaLnBrk="0" fontAlgn="base" hangingPunct="0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1938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3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62138"/>
            <a:ext cx="822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578" y="2067694"/>
            <a:ext cx="7916862" cy="4635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Surface Reflectance </a:t>
            </a:r>
            <a:r>
              <a:rPr lang="en-US" altLang="en-US" dirty="0" smtClean="0"/>
              <a:t>Validation [CV-17]</a:t>
            </a:r>
            <a:endParaRPr lang="en-US" altLang="en-US" dirty="0" smtClean="0"/>
          </a:p>
        </p:txBody>
      </p:sp>
      <p:sp>
        <p:nvSpPr>
          <p:cNvPr id="1126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99742"/>
            <a:ext cx="7916862" cy="1171732"/>
          </a:xfrm>
        </p:spPr>
        <p:txBody>
          <a:bodyPr/>
          <a:lstStyle/>
          <a:p>
            <a:pPr eaLnBrk="1" hangingPunct="1"/>
            <a:r>
              <a:rPr lang="en-US" altLang="en-US" sz="1400" b="1" dirty="0" smtClean="0"/>
              <a:t>Medhavy Thankappan</a:t>
            </a:r>
          </a:p>
          <a:p>
            <a:pPr eaLnBrk="1" hangingPunct="1"/>
            <a:endParaRPr lang="en-US" altLang="en-US" sz="1400" b="1" dirty="0"/>
          </a:p>
          <a:p>
            <a:pPr eaLnBrk="1" hangingPunct="1"/>
            <a:r>
              <a:rPr lang="en-US" altLang="en-US" sz="1400" b="1" dirty="0" smtClean="0"/>
              <a:t>Team: Guy Byrne, Andrew Walsh, Mark Broomhall, Tim Malthus, Cindy Ong, Ian Lau, Peter </a:t>
            </a:r>
            <a:r>
              <a:rPr lang="en-US" altLang="en-US" sz="1400" b="1" dirty="0" err="1" smtClean="0"/>
              <a:t>Fearns</a:t>
            </a:r>
            <a:r>
              <a:rPr lang="en-US" altLang="en-US" sz="1400" b="1" dirty="0" smtClean="0"/>
              <a:t> + many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5" y="2175883"/>
            <a:ext cx="1138265" cy="1138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5" y="958167"/>
            <a:ext cx="1138266" cy="1138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5" y="3416725"/>
            <a:ext cx="1138265" cy="1138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385" y="865337"/>
            <a:ext cx="876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Dookie 14 Mar 18</a:t>
            </a:r>
            <a:endParaRPr lang="en-A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847337" y="2096930"/>
            <a:ext cx="876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Dookie 18 Apr 18</a:t>
            </a:r>
            <a:endParaRPr lang="en-A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847337" y="3336448"/>
            <a:ext cx="876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Dookie 2 Jun 18</a:t>
            </a:r>
            <a:endParaRPr lang="en-AU" sz="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34" y="960208"/>
            <a:ext cx="1140773" cy="1140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8482" y="865337"/>
            <a:ext cx="11711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Fowlers Gap 21 Jun 18</a:t>
            </a:r>
            <a:endParaRPr lang="en-AU" sz="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93" y="2178417"/>
            <a:ext cx="1135732" cy="1135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5130" y="2096930"/>
            <a:ext cx="11711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Fowlers Gap 18 Dec 18</a:t>
            </a:r>
            <a:endParaRPr lang="en-AU" sz="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59633" y="189905"/>
            <a:ext cx="6061788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Temporal measurements for Sentinel-2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78" y="963604"/>
            <a:ext cx="1139418" cy="11394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3316" y="862291"/>
            <a:ext cx="10162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Longreach 9 May 18</a:t>
            </a:r>
            <a:endParaRPr lang="en-AU" sz="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00" y="3397561"/>
            <a:ext cx="1168796" cy="11687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10225" y="3336448"/>
            <a:ext cx="10162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Longreach 9 May 18</a:t>
            </a:r>
            <a:endParaRPr lang="en-AU" sz="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41" y="2184393"/>
            <a:ext cx="1144130" cy="11441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9580" y="2096930"/>
            <a:ext cx="10162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Longreach 23 Jun 18</a:t>
            </a:r>
            <a:endParaRPr lang="en-AU" sz="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30" y="971546"/>
            <a:ext cx="1131853" cy="11318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84" y="2172060"/>
            <a:ext cx="1175755" cy="11757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29369" y="2096930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Lake George 4 Jul 18</a:t>
            </a:r>
            <a:endParaRPr lang="en-AU" sz="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24" y="3397562"/>
            <a:ext cx="1164759" cy="1164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2" y="2179070"/>
            <a:ext cx="1161733" cy="11617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2" y="3394153"/>
            <a:ext cx="1186479" cy="1186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9" y="963280"/>
            <a:ext cx="1148062" cy="11480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64430" y="2103012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Mullion  </a:t>
            </a:r>
            <a:r>
              <a:rPr lang="en-AU" sz="600" dirty="0"/>
              <a:t>8</a:t>
            </a:r>
            <a:r>
              <a:rPr lang="en-AU" sz="600" dirty="0" smtClean="0"/>
              <a:t> Apr 19</a:t>
            </a:r>
            <a:endParaRPr lang="en-AU" sz="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0" y="975917"/>
            <a:ext cx="1149420" cy="114942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60616" y="871626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Pinnacles 2 Apr 18</a:t>
            </a:r>
            <a:endParaRPr lang="en-AU" sz="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0" y="2185184"/>
            <a:ext cx="1151232" cy="115123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943132" y="2116524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Pinnacles 22 May 18</a:t>
            </a:r>
            <a:endParaRPr lang="en-AU" sz="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81" y="3397536"/>
            <a:ext cx="1179712" cy="117971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83710" y="3324143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Pinnacles 28 Nov 18</a:t>
            </a:r>
            <a:endParaRPr lang="en-AU" sz="6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97" y="2191627"/>
            <a:ext cx="1147660" cy="11476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62" y="980922"/>
            <a:ext cx="1152612" cy="11526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71598" y="878525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Winton27 May 18</a:t>
            </a:r>
            <a:endParaRPr lang="en-AU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6974687" y="2114594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Winton21 Jun 18</a:t>
            </a:r>
            <a:endParaRPr lang="en-AU" sz="6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36" y="3401304"/>
            <a:ext cx="1179327" cy="11793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87047" y="3343186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Winton 19 Oct 18</a:t>
            </a:r>
            <a:endParaRPr lang="en-AU" sz="600" dirty="0"/>
          </a:p>
        </p:txBody>
      </p:sp>
      <p:sp>
        <p:nvSpPr>
          <p:cNvPr id="22" name="TextBox 21"/>
          <p:cNvSpPr txBox="1"/>
          <p:nvPr/>
        </p:nvSpPr>
        <p:spPr>
          <a:xfrm>
            <a:off x="3914116" y="862291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Lake George 5 Apr 18</a:t>
            </a:r>
            <a:endParaRPr lang="en-AU" sz="600" dirty="0"/>
          </a:p>
        </p:txBody>
      </p:sp>
      <p:sp>
        <p:nvSpPr>
          <p:cNvPr id="42" name="TextBox 41"/>
          <p:cNvSpPr txBox="1"/>
          <p:nvPr/>
        </p:nvSpPr>
        <p:spPr>
          <a:xfrm>
            <a:off x="4952635" y="3325158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Mullion  10 Apr 19</a:t>
            </a:r>
            <a:endParaRPr lang="en-AU" sz="600" dirty="0"/>
          </a:p>
        </p:txBody>
      </p:sp>
      <p:sp>
        <p:nvSpPr>
          <p:cNvPr id="43" name="TextBox 42"/>
          <p:cNvSpPr txBox="1"/>
          <p:nvPr/>
        </p:nvSpPr>
        <p:spPr>
          <a:xfrm>
            <a:off x="4977604" y="864235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Mullion  29 Dec 18</a:t>
            </a:r>
            <a:endParaRPr lang="en-AU" sz="600" dirty="0"/>
          </a:p>
        </p:txBody>
      </p:sp>
      <p:sp>
        <p:nvSpPr>
          <p:cNvPr id="26" name="TextBox 25"/>
          <p:cNvSpPr txBox="1"/>
          <p:nvPr/>
        </p:nvSpPr>
        <p:spPr>
          <a:xfrm>
            <a:off x="3852414" y="3324143"/>
            <a:ext cx="1091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Lake George 17 Sep 18</a:t>
            </a:r>
            <a:endParaRPr lang="en-AU" sz="600" dirty="0"/>
          </a:p>
        </p:txBody>
      </p:sp>
    </p:spTree>
    <p:extLst>
      <p:ext uri="{BB962C8B-B14F-4D97-AF65-F5344CB8AC3E}">
        <p14:creationId xmlns:p14="http://schemas.microsoft.com/office/powerpoint/2010/main" val="18144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48" y="2959405"/>
            <a:ext cx="2832589" cy="1798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97" y="2959405"/>
            <a:ext cx="1860333" cy="1798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98" y="767006"/>
            <a:ext cx="2823940" cy="2179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78" y="775378"/>
            <a:ext cx="1814908" cy="18149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890650" y="3739982"/>
            <a:ext cx="432048" cy="481331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74426" y="3846123"/>
            <a:ext cx="432048" cy="481331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6314" y="2757178"/>
            <a:ext cx="21602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 smtClean="0">
                <a:solidFill>
                  <a:srgbClr val="FFFF00"/>
                </a:solidFill>
              </a:rPr>
              <a:t>Site overview (Litchfield, NT)</a:t>
            </a:r>
            <a:endParaRPr lang="en-AU" sz="800" i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6080" y="4530124"/>
            <a:ext cx="16868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 smtClean="0">
                <a:solidFill>
                  <a:srgbClr val="FFFF00"/>
                </a:solidFill>
              </a:rPr>
              <a:t>Measuring direct irradiance</a:t>
            </a:r>
            <a:endParaRPr lang="en-AU" sz="800" i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0111" y="4543478"/>
            <a:ext cx="23673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 smtClean="0">
                <a:solidFill>
                  <a:srgbClr val="FFFF00"/>
                </a:solidFill>
              </a:rPr>
              <a:t>Pre-flight reference panel measurement</a:t>
            </a:r>
            <a:endParaRPr lang="en-AU" sz="800" i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8667" y="2619279"/>
            <a:ext cx="1368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 smtClean="0"/>
              <a:t>Miniature Spectrometer</a:t>
            </a:r>
            <a:endParaRPr lang="en-AU" sz="800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59633" y="189905"/>
            <a:ext cx="5500488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Drone Based Validation at Litchfield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981" y="820734"/>
            <a:ext cx="4013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Drone based spectral data collection trial over Litchfield </a:t>
            </a:r>
            <a:r>
              <a:rPr lang="en-AU" sz="1600" dirty="0" smtClean="0"/>
              <a:t>site, </a:t>
            </a:r>
            <a:r>
              <a:rPr lang="en-AU" sz="1600" dirty="0"/>
              <a:t>synchronous with a </a:t>
            </a:r>
            <a:r>
              <a:rPr lang="en-AU" sz="1600" dirty="0" smtClean="0"/>
              <a:t>Sentinel-2A overpass</a:t>
            </a:r>
            <a:endParaRPr lang="en-AU" sz="1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2" y="1601125"/>
            <a:ext cx="3036721" cy="30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90640" y="869231"/>
            <a:ext cx="149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Sentinel-2B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2359" y="871332"/>
            <a:ext cx="149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Landsat-8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6127" y="869232"/>
            <a:ext cx="149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Sentinel-2A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1" y="189905"/>
            <a:ext cx="5428480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Field Validation Summary 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" y="1088864"/>
            <a:ext cx="3200407" cy="32004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89" y="1088863"/>
            <a:ext cx="3200407" cy="3200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16" y="1088862"/>
            <a:ext cx="3200407" cy="32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Sensitivity Analyses for SR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7" y="2914246"/>
            <a:ext cx="1936864" cy="182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80" y="2915658"/>
            <a:ext cx="1946264" cy="181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74" y="2915658"/>
            <a:ext cx="1997178" cy="185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81" y="2955414"/>
            <a:ext cx="1941857" cy="18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1564" y="2471274"/>
            <a:ext cx="194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Mean surface reflectance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at different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aerosol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values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1570" y="2482843"/>
            <a:ext cx="1944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Mean surface reflectance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at different values of solar angle normalisation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060" y="2482843"/>
            <a:ext cx="194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Mean surface reflectance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at different water vapour values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11" name="Content Placeholder 1"/>
          <p:cNvGraphicFramePr>
            <a:graphicFrameLocks/>
          </p:cNvGraphicFramePr>
          <p:nvPr>
            <p:extLst/>
          </p:nvPr>
        </p:nvGraphicFramePr>
        <p:xfrm>
          <a:off x="365965" y="962834"/>
          <a:ext cx="3936079" cy="1422192"/>
        </p:xfrm>
        <a:graphic>
          <a:graphicData uri="http://schemas.openxmlformats.org/drawingml/2006/table">
            <a:tbl>
              <a:tblPr firstRow="1" firstCol="1" bandRow="1"/>
              <a:tblGrid>
                <a:gridCol w="2153111">
                  <a:extLst>
                    <a:ext uri="{9D8B030D-6E8A-4147-A177-3AD203B41FA5}">
                      <a16:colId xmlns:a16="http://schemas.microsoft.com/office/drawing/2014/main" val="3721793863"/>
                    </a:ext>
                  </a:extLst>
                </a:gridCol>
                <a:gridCol w="534470">
                  <a:extLst>
                    <a:ext uri="{9D8B030D-6E8A-4147-A177-3AD203B41FA5}">
                      <a16:colId xmlns:a16="http://schemas.microsoft.com/office/drawing/2014/main" val="3149578273"/>
                    </a:ext>
                  </a:extLst>
                </a:gridCol>
                <a:gridCol w="672434">
                  <a:extLst>
                    <a:ext uri="{9D8B030D-6E8A-4147-A177-3AD203B41FA5}">
                      <a16:colId xmlns:a16="http://schemas.microsoft.com/office/drawing/2014/main" val="378521091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4486733"/>
                    </a:ext>
                  </a:extLst>
                </a:gridCol>
              </a:tblGrid>
              <a:tr h="270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i="1" baseline="0" dirty="0">
                          <a:solidFill>
                            <a:schemeClr val="tx1"/>
                          </a:solidFill>
                          <a:effectLst/>
                        </a:rPr>
                        <a:t>Parameters</a:t>
                      </a:r>
                      <a:endParaRPr lang="en-AU" sz="1100" b="1" i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i="1" baseline="0" dirty="0">
                          <a:solidFill>
                            <a:srgbClr val="0070C0"/>
                          </a:solidFill>
                          <a:effectLst/>
                        </a:rPr>
                        <a:t>L</a:t>
                      </a:r>
                      <a:r>
                        <a:rPr lang="en-US" sz="1100" b="1" i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ow</a:t>
                      </a:r>
                      <a:endParaRPr lang="en-AU" sz="1100" b="1" i="1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i="1" baseline="0" dirty="0">
                          <a:solidFill>
                            <a:srgbClr val="FF9900"/>
                          </a:solidFill>
                          <a:effectLst/>
                        </a:rPr>
                        <a:t>Medium </a:t>
                      </a:r>
                      <a:endParaRPr lang="en-AU" sz="1100" b="1" i="1" baseline="0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US" sz="11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igh</a:t>
                      </a:r>
                      <a:endParaRPr lang="en-AU" sz="1100" b="1" i="1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57415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Aerosol optical depth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0.05</a:t>
                      </a:r>
                      <a:endParaRPr lang="en-AU" sz="1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9900"/>
                          </a:solidFill>
                          <a:effectLst/>
                        </a:rPr>
                        <a:t>0.25</a:t>
                      </a:r>
                      <a:endParaRPr lang="en-AU" sz="1100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0.50</a:t>
                      </a:r>
                      <a:endParaRPr lang="en-A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52147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Water vapor (g/cm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0.5</a:t>
                      </a:r>
                      <a:endParaRPr lang="en-AU" sz="1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9900"/>
                          </a:solidFill>
                          <a:effectLst/>
                        </a:rPr>
                        <a:t>1.5</a:t>
                      </a:r>
                      <a:endParaRPr lang="en-AU" sz="1100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3.5</a:t>
                      </a:r>
                      <a:endParaRPr lang="en-A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26606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Solar angle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en-AU" sz="1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9900"/>
                          </a:solidFill>
                          <a:effectLst/>
                        </a:rPr>
                        <a:t>45</a:t>
                      </a:r>
                      <a:endParaRPr lang="en-AU" sz="1100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en-A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81775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BRDF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low</a:t>
                      </a:r>
                      <a:endParaRPr lang="en-AU" sz="1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9900"/>
                          </a:solidFill>
                          <a:effectLst/>
                        </a:rPr>
                        <a:t>medium</a:t>
                      </a:r>
                      <a:endParaRPr lang="en-AU" sz="1100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high</a:t>
                      </a:r>
                      <a:endParaRPr lang="en-A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4971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124410" y="2471274"/>
            <a:ext cx="1883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 charset="0"/>
              </a:rPr>
              <a:t>Mean surface reflectance at different BRDF levels</a:t>
            </a:r>
            <a:endParaRPr lang="en-AU" sz="900" b="1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97" y="49433"/>
            <a:ext cx="8229600" cy="461665"/>
          </a:xfrm>
        </p:spPr>
        <p:txBody>
          <a:bodyPr/>
          <a:lstStyle/>
          <a:p>
            <a:r>
              <a:rPr lang="en-AU" dirty="0"/>
              <a:t>Phase </a:t>
            </a:r>
            <a:r>
              <a:rPr lang="en-AU" dirty="0" smtClean="0"/>
              <a:t>2 Validation of SR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07504" y="515696"/>
            <a:ext cx="27652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S</a:t>
            </a:r>
            <a:r>
              <a:rPr lang="en-AU" dirty="0" smtClean="0"/>
              <a:t>coping for Phase 2 has begun, use of instrumented sites and automation for data over complex sites; will </a:t>
            </a:r>
            <a:r>
              <a:rPr lang="en-AU" dirty="0"/>
              <a:t>explore cross-over with new </a:t>
            </a:r>
            <a:r>
              <a:rPr lang="en-AU" dirty="0" smtClean="0"/>
              <a:t>LPV, IVOS initiatives 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Staff training to fly UAS completed; UAS platform and payload acquired</a:t>
            </a:r>
          </a:p>
          <a:p>
            <a:endParaRPr lang="en-AU" dirty="0"/>
          </a:p>
          <a:p>
            <a:r>
              <a:rPr lang="en-AU" dirty="0" smtClean="0"/>
              <a:t>Validation sites being determined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97" y="745123"/>
            <a:ext cx="4392488" cy="329436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24" y="627534"/>
            <a:ext cx="6110312" cy="3528392"/>
          </a:xfrm>
        </p:spPr>
      </p:pic>
    </p:spTree>
    <p:extLst>
      <p:ext uri="{BB962C8B-B14F-4D97-AF65-F5344CB8AC3E}">
        <p14:creationId xmlns:p14="http://schemas.microsoft.com/office/powerpoint/2010/main" val="15808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89905"/>
            <a:ext cx="4454359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09254" y="797728"/>
            <a:ext cx="85641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Ongoing field based validation is critical to ensure consistency </a:t>
            </a:r>
            <a:r>
              <a:rPr lang="en-AU" dirty="0"/>
              <a:t>in  </a:t>
            </a:r>
            <a:r>
              <a:rPr lang="en-AU" dirty="0" smtClean="0"/>
              <a:t>generation of SR </a:t>
            </a:r>
            <a:r>
              <a:rPr lang="en-AU" dirty="0"/>
              <a:t>products </a:t>
            </a:r>
            <a:r>
              <a:rPr lang="en-AU" dirty="0" smtClean="0"/>
              <a:t>from multiple sensors</a:t>
            </a:r>
          </a:p>
          <a:p>
            <a:endParaRPr lang="en-AU" dirty="0" smtClean="0"/>
          </a:p>
          <a:p>
            <a:r>
              <a:rPr lang="en-AU" dirty="0"/>
              <a:t>Protocols developed for continental-scale field validation of </a:t>
            </a:r>
            <a:r>
              <a:rPr lang="en-AU" dirty="0" smtClean="0"/>
              <a:t>SR in Phase 1, could </a:t>
            </a:r>
            <a:r>
              <a:rPr lang="en-AU" dirty="0"/>
              <a:t>be </a:t>
            </a:r>
            <a:r>
              <a:rPr lang="en-AU" dirty="0" smtClean="0"/>
              <a:t>adapted </a:t>
            </a:r>
            <a:r>
              <a:rPr lang="en-AU" dirty="0"/>
              <a:t>for </a:t>
            </a:r>
            <a:r>
              <a:rPr lang="en-AU" dirty="0" smtClean="0"/>
              <a:t>developing global protocols</a:t>
            </a:r>
            <a:endParaRPr lang="en-AU" dirty="0"/>
          </a:p>
          <a:p>
            <a:endParaRPr lang="en-AU" dirty="0" smtClean="0"/>
          </a:p>
          <a:p>
            <a:r>
              <a:rPr lang="en-AU" dirty="0"/>
              <a:t>Sensitivity analyses </a:t>
            </a:r>
            <a:r>
              <a:rPr lang="en-AU" dirty="0" smtClean="0"/>
              <a:t>highlight </a:t>
            </a:r>
            <a:r>
              <a:rPr lang="en-AU" dirty="0"/>
              <a:t>the relative importance of parameters used for generating SR, and their impacts</a:t>
            </a:r>
          </a:p>
          <a:p>
            <a:endParaRPr lang="en-AU" dirty="0"/>
          </a:p>
          <a:p>
            <a:r>
              <a:rPr lang="en-AU" dirty="0" smtClean="0"/>
              <a:t>Planning for Phase 2 SR validation is underway, synergies with new LPV, IVOS initiatives will be explored for collaboration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10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2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2967886"/>
            <a:ext cx="8784976" cy="1548080"/>
            <a:chOff x="179512" y="2967886"/>
            <a:chExt cx="8784976" cy="1548080"/>
          </a:xfrm>
        </p:grpSpPr>
        <p:pic>
          <p:nvPicPr>
            <p:cNvPr id="3" name="Picture 8" descr="Image result for university of adelaide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67886"/>
              <a:ext cx="1253063" cy="77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Image result for csiro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670" y="3063812"/>
              <a:ext cx="588058" cy="58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Image result for university of wollongong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776" y="4031893"/>
              <a:ext cx="1274656" cy="41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Image result for university of queensland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011910"/>
              <a:ext cx="1286032" cy="412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Image result for TERN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795886"/>
              <a:ext cx="648072" cy="583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u65672\Pictures\dea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034930"/>
              <a:ext cx="1584176" cy="616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Image result for curtin university logo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3218259"/>
              <a:ext cx="1656185" cy="28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Image result for joint remote sensing research program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803693"/>
              <a:ext cx="756084" cy="680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Image result for nerc facility edinburgh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3" y="3189960"/>
              <a:ext cx="1656185" cy="389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age result for maitec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859452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Image result for university of melbourne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775" y="3835352"/>
              <a:ext cx="1225105" cy="680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mage result for eros centre of excellence for calibration and validation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217822"/>
              <a:ext cx="1296144" cy="290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nasa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177" y="3939902"/>
              <a:ext cx="674807" cy="55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2349302" y="189905"/>
            <a:ext cx="4670970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Team members and </a:t>
            </a:r>
            <a:r>
              <a:rPr lang="en-AU" i="1" dirty="0"/>
              <a:t>reviewers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2554" y="847269"/>
            <a:ext cx="2098576" cy="2216543"/>
          </a:xfrm>
          <a:prstGeom prst="rect">
            <a:avLst/>
          </a:prstGeom>
        </p:spPr>
        <p:txBody>
          <a:bodyPr/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AU" sz="1400" kern="0" dirty="0" smtClean="0">
                <a:solidFill>
                  <a:schemeClr val="tx1"/>
                </a:solidFill>
              </a:rPr>
              <a:t>Janet </a:t>
            </a:r>
            <a:r>
              <a:rPr lang="en-AU" sz="1400" kern="0" dirty="0" err="1" smtClean="0">
                <a:solidFill>
                  <a:schemeClr val="tx1"/>
                </a:solidFill>
              </a:rPr>
              <a:t>Anstee</a:t>
            </a:r>
            <a:endParaRPr lang="en-AU" sz="1400" kern="0" dirty="0" smtClean="0">
              <a:solidFill>
                <a:schemeClr val="tx1"/>
              </a:solidFill>
            </a:endParaRPr>
          </a:p>
          <a:p>
            <a:r>
              <a:rPr lang="en-AU" sz="1400" kern="0" dirty="0" err="1" smtClean="0">
                <a:solidFill>
                  <a:schemeClr val="tx1"/>
                </a:solidFill>
              </a:rPr>
              <a:t>Hannalie</a:t>
            </a:r>
            <a:r>
              <a:rPr lang="en-AU" sz="1400" kern="0" dirty="0" smtClean="0">
                <a:solidFill>
                  <a:schemeClr val="tx1"/>
                </a:solidFill>
              </a:rPr>
              <a:t> Botha</a:t>
            </a:r>
          </a:p>
          <a:p>
            <a:r>
              <a:rPr lang="en-AU" sz="1400" kern="0" dirty="0" err="1" smtClean="0">
                <a:solidFill>
                  <a:schemeClr val="tx1"/>
                </a:solidFill>
              </a:rPr>
              <a:t>Anjea</a:t>
            </a:r>
            <a:r>
              <a:rPr lang="en-AU" sz="1400" kern="0" dirty="0" smtClean="0">
                <a:solidFill>
                  <a:schemeClr val="tx1"/>
                </a:solidFill>
              </a:rPr>
              <a:t> Byrne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Mike Caccetta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Alicia Caruso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Laurie Chisholm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Ken Clarke</a:t>
            </a:r>
            <a:endParaRPr lang="en-AU" sz="1400" kern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674457" y="847269"/>
            <a:ext cx="2243357" cy="18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sz="1400" kern="0" dirty="0" smtClean="0">
                <a:solidFill>
                  <a:schemeClr val="tx1"/>
                </a:solidFill>
              </a:rPr>
              <a:t>Neil Sims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Kylie </a:t>
            </a:r>
            <a:r>
              <a:rPr lang="en-AU" sz="1400" kern="0" dirty="0">
                <a:solidFill>
                  <a:schemeClr val="tx1"/>
                </a:solidFill>
              </a:rPr>
              <a:t>Smith 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Liam Stephen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Lola Suarez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Dan Tindall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Lan-Wei </a:t>
            </a:r>
            <a:r>
              <a:rPr lang="en-AU" sz="1400" kern="0" dirty="0">
                <a:solidFill>
                  <a:schemeClr val="tx1"/>
                </a:solidFill>
              </a:rPr>
              <a:t>Wang</a:t>
            </a:r>
          </a:p>
          <a:p>
            <a:endParaRPr lang="en-AU" sz="1400" kern="0" dirty="0" smtClean="0">
              <a:solidFill>
                <a:schemeClr val="tx1"/>
              </a:solidFill>
            </a:endParaRPr>
          </a:p>
          <a:p>
            <a:endParaRPr lang="en-AU" sz="1400" kern="0" dirty="0">
              <a:solidFill>
                <a:schemeClr val="tx1"/>
              </a:solidFill>
            </a:endParaRPr>
          </a:p>
          <a:p>
            <a:endParaRPr lang="en-AU" sz="1400" kern="0" dirty="0" smtClean="0">
              <a:solidFill>
                <a:schemeClr val="tx1"/>
              </a:solidFill>
            </a:endParaRPr>
          </a:p>
          <a:p>
            <a:endParaRPr lang="en-AU" sz="1400" kern="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643505" y="847269"/>
            <a:ext cx="2098576" cy="22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sz="1400" dirty="0" smtClean="0">
                <a:solidFill>
                  <a:schemeClr val="tx1"/>
                </a:solidFill>
              </a:rPr>
              <a:t>Claire </a:t>
            </a:r>
            <a:r>
              <a:rPr lang="en-AU" sz="1400" dirty="0">
                <a:solidFill>
                  <a:schemeClr val="tx1"/>
                </a:solidFill>
              </a:rPr>
              <a:t>Fisk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Erin Kenna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Fuqin Li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Stefan Maier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Glenn Newnham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Simon Oliver</a:t>
            </a:r>
          </a:p>
          <a:p>
            <a:r>
              <a:rPr lang="en-AU" sz="1400" kern="0" dirty="0" smtClean="0">
                <a:solidFill>
                  <a:schemeClr val="tx1"/>
                </a:solidFill>
              </a:rPr>
              <a:t>Peter Scarth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813996" y="850201"/>
            <a:ext cx="1680848" cy="19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sz="1400" i="1" kern="0" dirty="0" smtClean="0">
                <a:solidFill>
                  <a:schemeClr val="tx1"/>
                </a:solidFill>
              </a:rPr>
              <a:t>Dennis Helder</a:t>
            </a:r>
          </a:p>
          <a:p>
            <a:r>
              <a:rPr lang="en-AU" sz="1400" i="1" kern="0" dirty="0" smtClean="0">
                <a:solidFill>
                  <a:schemeClr val="tx1"/>
                </a:solidFill>
              </a:rPr>
              <a:t>Chris </a:t>
            </a:r>
            <a:r>
              <a:rPr lang="en-AU" sz="1400" i="1" kern="0" dirty="0" err="1" smtClean="0">
                <a:solidFill>
                  <a:schemeClr val="tx1"/>
                </a:solidFill>
              </a:rPr>
              <a:t>Maclellan</a:t>
            </a:r>
            <a:endParaRPr lang="en-AU" sz="1400" i="1" kern="0" dirty="0" smtClean="0">
              <a:solidFill>
                <a:schemeClr val="tx1"/>
              </a:solidFill>
            </a:endParaRPr>
          </a:p>
          <a:p>
            <a:r>
              <a:rPr lang="en-AU" sz="1400" i="1" kern="0" dirty="0" smtClean="0">
                <a:solidFill>
                  <a:schemeClr val="tx1"/>
                </a:solidFill>
              </a:rPr>
              <a:t>Kurt </a:t>
            </a:r>
            <a:r>
              <a:rPr lang="en-AU" sz="1400" i="1" kern="0" dirty="0" err="1" smtClean="0">
                <a:solidFill>
                  <a:schemeClr val="tx1"/>
                </a:solidFill>
              </a:rPr>
              <a:t>Thome</a:t>
            </a:r>
            <a:endParaRPr lang="en-AU" sz="1400" i="1" kern="0" dirty="0" smtClean="0">
              <a:solidFill>
                <a:schemeClr val="tx1"/>
              </a:solidFill>
            </a:endParaRPr>
          </a:p>
          <a:p>
            <a:r>
              <a:rPr lang="en-AU" sz="1400" i="1" kern="0" dirty="0" smtClean="0">
                <a:solidFill>
                  <a:schemeClr val="tx1"/>
                </a:solidFill>
              </a:rPr>
              <a:t>Stuart Phinn</a:t>
            </a:r>
          </a:p>
          <a:p>
            <a:r>
              <a:rPr lang="en-AU" sz="1400" i="1" kern="0" dirty="0" smtClean="0">
                <a:solidFill>
                  <a:schemeClr val="tx1"/>
                </a:solidFill>
              </a:rPr>
              <a:t>Andreas Hueni</a:t>
            </a:r>
          </a:p>
          <a:p>
            <a:r>
              <a:rPr lang="en-AU" sz="1400" i="1" kern="0" dirty="0" smtClean="0">
                <a:solidFill>
                  <a:schemeClr val="tx1"/>
                </a:solidFill>
              </a:rPr>
              <a:t>David </a:t>
            </a:r>
            <a:r>
              <a:rPr lang="en-AU" sz="1400" i="1" kern="0" dirty="0" err="1">
                <a:solidFill>
                  <a:schemeClr val="tx1"/>
                </a:solidFill>
              </a:rPr>
              <a:t>J</a:t>
            </a:r>
            <a:r>
              <a:rPr lang="en-AU" sz="1400" i="1" kern="0" dirty="0" err="1" smtClean="0">
                <a:solidFill>
                  <a:schemeClr val="tx1"/>
                </a:solidFill>
              </a:rPr>
              <a:t>upp</a:t>
            </a:r>
            <a:endParaRPr lang="en-AU" sz="1400" i="1" kern="0" dirty="0" smtClean="0">
              <a:solidFill>
                <a:schemeClr val="tx1"/>
              </a:solidFill>
            </a:endParaRPr>
          </a:p>
          <a:p>
            <a:endParaRPr lang="en-AU" sz="1200" i="1" kern="0" dirty="0" smtClean="0">
              <a:solidFill>
                <a:schemeClr val="tx1"/>
              </a:solidFill>
            </a:endParaRPr>
          </a:p>
          <a:p>
            <a:endParaRPr lang="en-AU" sz="1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 smtClean="0"/>
              <a:t>Project Background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1738" y="956101"/>
            <a:ext cx="39054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Field data collection </a:t>
            </a:r>
            <a:r>
              <a:rPr lang="en-AU" sz="1400" dirty="0" smtClean="0"/>
              <a:t>for continental scale validation of surface reflectance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Coordinated </a:t>
            </a:r>
            <a:r>
              <a:rPr lang="en-AU" sz="1400" dirty="0"/>
              <a:t>by CSIRO under a Project Agreement, funded through Digital Earth Australia (DEA)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F</a:t>
            </a:r>
            <a:r>
              <a:rPr lang="en-AU" sz="1400" dirty="0" smtClean="0"/>
              <a:t>ield </a:t>
            </a:r>
            <a:r>
              <a:rPr lang="en-AU" sz="1400" dirty="0"/>
              <a:t>data acquisition, near-coincident with satellite overpass (L8, S2a, </a:t>
            </a:r>
            <a:r>
              <a:rPr lang="en-AU" sz="1400" dirty="0" smtClean="0"/>
              <a:t>S2b), from March </a:t>
            </a:r>
            <a:r>
              <a:rPr lang="en-AU" sz="1400" dirty="0"/>
              <a:t>2018 </a:t>
            </a:r>
            <a:r>
              <a:rPr lang="en-AU" sz="1400" dirty="0" smtClean="0"/>
              <a:t>to June 2019 – Phase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Phase 2 to cover more complex sites</a:t>
            </a: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Field based validation using best practice protocols seen as critical to ensure generation of consistent multi-sensor SR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Reliability, consistency of downstream products, user confidence and uptake  </a:t>
            </a:r>
            <a:endParaRPr lang="en-AU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159724" y="1011119"/>
            <a:ext cx="4891957" cy="3276417"/>
            <a:chOff x="3346491" y="934592"/>
            <a:chExt cx="5461928" cy="35902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491" y="934592"/>
              <a:ext cx="5461928" cy="3590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2" descr="AusCo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597" y="4029259"/>
              <a:ext cx="1006700" cy="388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6073539" y="1311324"/>
            <a:ext cx="497864" cy="10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7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-218" r="1261" b="4490"/>
          <a:stretch/>
        </p:blipFill>
        <p:spPr>
          <a:xfrm>
            <a:off x="3316268" y="779310"/>
            <a:ext cx="5740646" cy="4002050"/>
          </a:xfrm>
          <a:prstGeom prst="rect">
            <a:avLst/>
          </a:prstGeom>
        </p:spPr>
      </p:pic>
      <p:pic>
        <p:nvPicPr>
          <p:cNvPr id="3" name="Picture 3" descr="C:\GA WorkSpace\DEA SR Validation Workshop\Image content\thumbnails\Winton_corner_poi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6" y="1137944"/>
            <a:ext cx="1505914" cy="13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GA WorkSpace\DEA SR Validation Workshop\Image content\thumbnails\longreach_corner_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" y="1163729"/>
            <a:ext cx="1510139" cy="13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GA WorkSpace\DEA SR Validation Workshop\Image content\thumbnails\Heron_island_corner_poi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3" y="1142422"/>
            <a:ext cx="1510141" cy="13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2" y="1108920"/>
            <a:ext cx="1533882" cy="1404000"/>
          </a:xfrm>
          <a:prstGeom prst="rect">
            <a:avLst/>
          </a:prstGeom>
        </p:spPr>
      </p:pic>
      <p:pic>
        <p:nvPicPr>
          <p:cNvPr id="7" name="Picture 8" descr="C:\GA WorkSpace\DEA SR Validation Workshop\Image content\thumbnails\lake_george_corner_poin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0" y="1166189"/>
            <a:ext cx="1510140" cy="13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GA WorkSpace\DEA SR Validation Workshop\Image content\thumbnails\Narrabundah_corner_point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0" y="1114604"/>
            <a:ext cx="1544286" cy="14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" y="1156486"/>
            <a:ext cx="1538973" cy="1401626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0" y="1099708"/>
            <a:ext cx="1527973" cy="1406278"/>
          </a:xfrm>
          <a:prstGeom prst="rect">
            <a:avLst/>
          </a:prstGeom>
        </p:spPr>
      </p:pic>
      <p:pic>
        <p:nvPicPr>
          <p:cNvPr id="11" name="Picture 5" descr="C:\GA WorkSpace\DEA SR Validation Workshop\Image content\thumbnails\Dookie_corner_point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1" y="1128980"/>
            <a:ext cx="1585151" cy="14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GA WorkSpace\DEA SR Validation Workshop\Image content\thumbnails\fowlers_gap_corner_point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6280"/>
          <a:stretch/>
        </p:blipFill>
        <p:spPr bwMode="auto">
          <a:xfrm>
            <a:off x="386466" y="1128980"/>
            <a:ext cx="1570156" cy="14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GA WorkSpace\DEA SR Validation Workshop\Image content\thumbnails\Blanctetown_corner_point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6" y="1174901"/>
            <a:ext cx="1532553" cy="1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GA WorkSpace\DEA SR Validation Workshop\Image content\thumbnails\lake_lefroy_corner_point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6" y="1108920"/>
            <a:ext cx="1589488" cy="1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GA WorkSpace\DEA SR Validation Workshop\Image content\thumbnails\pinnacles_corner_point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5" y="1145923"/>
            <a:ext cx="1516914" cy="13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392750" y="1126338"/>
            <a:ext cx="1516914" cy="1402924"/>
          </a:xfrm>
          <a:prstGeom prst="rect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961339" y="3828082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97121" y="3599376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565776" y="3245198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662771" y="2393343"/>
            <a:ext cx="131230" cy="12297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311934" y="3269152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304217" y="3673008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286604" y="1263578"/>
            <a:ext cx="131230" cy="12297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813773" y="2410172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69832" y="3722351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594281" y="3183710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672431" y="2299655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4003" y="2780335"/>
            <a:ext cx="149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dirty="0" smtClean="0"/>
              <a:t>Surface types</a:t>
            </a:r>
            <a:endParaRPr lang="en-AU" sz="1200" b="1" dirty="0"/>
          </a:p>
        </p:txBody>
      </p:sp>
      <p:sp>
        <p:nvSpPr>
          <p:cNvPr id="31" name="Oval 30"/>
          <p:cNvSpPr/>
          <p:nvPr/>
        </p:nvSpPr>
        <p:spPr bwMode="auto">
          <a:xfrm>
            <a:off x="7155763" y="3780084"/>
            <a:ext cx="131230" cy="1229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553571" y="3588694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408012" y="3654152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088233"/>
            <a:ext cx="2771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‘mostly’ flat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bare or low vegetation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homogeneous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spectrally diverse</a:t>
            </a:r>
            <a:endParaRPr lang="en-AU" sz="1400" dirty="0"/>
          </a:p>
        </p:txBody>
      </p:sp>
      <p:pic>
        <p:nvPicPr>
          <p:cNvPr id="35" name="Picture 10" descr="C:\GA WorkSpace\DEA SR Validation Workshop\Image content\thumbnails\litchfield_corner_point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5" y="1142422"/>
            <a:ext cx="1510139" cy="13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1385900" y="209084"/>
            <a:ext cx="6768752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 smtClean="0"/>
              <a:t>Phase 1 Surface </a:t>
            </a:r>
            <a:r>
              <a:rPr lang="en-AU" dirty="0"/>
              <a:t>Reflectance Validation Sites</a:t>
            </a:r>
          </a:p>
        </p:txBody>
      </p:sp>
    </p:spTree>
    <p:extLst>
      <p:ext uri="{BB962C8B-B14F-4D97-AF65-F5344CB8AC3E}">
        <p14:creationId xmlns:p14="http://schemas.microsoft.com/office/powerpoint/2010/main" val="356259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76" y="2580544"/>
            <a:ext cx="2176183" cy="21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6141" y="860024"/>
            <a:ext cx="60026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All instruments </a:t>
            </a:r>
            <a:r>
              <a:rPr lang="en-AU" sz="1600" dirty="0" smtClean="0"/>
              <a:t>/ </a:t>
            </a:r>
            <a:r>
              <a:rPr lang="en-AU" sz="1600" dirty="0"/>
              <a:t>panels were characterised by CSIRO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100x100m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6 </a:t>
            </a:r>
            <a:r>
              <a:rPr lang="en-AU" sz="1600" dirty="0"/>
              <a:t>transects </a:t>
            </a:r>
            <a:r>
              <a:rPr lang="en-AU" sz="1600" dirty="0" smtClean="0"/>
              <a:t>in each site oriented on </a:t>
            </a:r>
            <a:r>
              <a:rPr lang="en-AU" sz="1600" dirty="0"/>
              <a:t>the solar </a:t>
            </a:r>
            <a:r>
              <a:rPr lang="en-AU" sz="1600" dirty="0" smtClean="0"/>
              <a:t>azimuth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Atmospheric </a:t>
            </a:r>
            <a:r>
              <a:rPr lang="en-AU" sz="1600" dirty="0"/>
              <a:t>readings </a:t>
            </a:r>
            <a:r>
              <a:rPr lang="en-AU" sz="1600" dirty="0" smtClean="0"/>
              <a:t>coincident with overpass using </a:t>
            </a:r>
            <a:r>
              <a:rPr lang="en-AU" sz="1600" dirty="0"/>
              <a:t>either </a:t>
            </a:r>
            <a:r>
              <a:rPr lang="en-AU" sz="1600" dirty="0" err="1" smtClean="0"/>
              <a:t>MicroTops</a:t>
            </a:r>
            <a:r>
              <a:rPr lang="en-AU" sz="1600" dirty="0" smtClean="0"/>
              <a:t> </a:t>
            </a:r>
            <a:r>
              <a:rPr lang="en-AU" sz="1600" dirty="0"/>
              <a:t>or </a:t>
            </a:r>
            <a:r>
              <a:rPr lang="en-AU" sz="1600" dirty="0" smtClean="0"/>
              <a:t>ASD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Transects bookended </a:t>
            </a:r>
            <a:r>
              <a:rPr lang="en-AU" sz="1600" dirty="0"/>
              <a:t>by panel </a:t>
            </a:r>
            <a:r>
              <a:rPr lang="en-AU" sz="1600" dirty="0" smtClean="0"/>
              <a:t>readings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SR field validation protocols documented </a:t>
            </a:r>
            <a:endParaRPr lang="en-AU" sz="1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Field Sampling </a:t>
            </a:r>
            <a:r>
              <a:rPr lang="en-AU" dirty="0" smtClean="0"/>
              <a:t>Protocols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16" y="848254"/>
            <a:ext cx="1806567" cy="18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u65672\Pictures\FieldMeasur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93" y="2778618"/>
            <a:ext cx="2378575" cy="166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5" y="2778618"/>
            <a:ext cx="2437721" cy="166407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12" y="2778618"/>
            <a:ext cx="2034038" cy="18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02" y="860024"/>
            <a:ext cx="2376264" cy="323678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627534"/>
            <a:ext cx="3240360" cy="4032448"/>
          </a:xfrm>
        </p:spPr>
        <p:txBody>
          <a:bodyPr/>
          <a:lstStyle/>
          <a:p>
            <a:pPr indent="0"/>
            <a:r>
              <a:rPr lang="en-AU" dirty="0" smtClean="0"/>
              <a:t>55 </a:t>
            </a:r>
            <a:r>
              <a:rPr lang="en-AU" dirty="0"/>
              <a:t>individual overpasses,  multiple dual overpasses, and </a:t>
            </a:r>
            <a:r>
              <a:rPr lang="en-AU" dirty="0" smtClean="0"/>
              <a:t> </a:t>
            </a:r>
            <a:r>
              <a:rPr lang="en-AU" dirty="0"/>
              <a:t>trial UAS </a:t>
            </a:r>
            <a:r>
              <a:rPr lang="en-AU" dirty="0" smtClean="0"/>
              <a:t>acquisition. </a:t>
            </a:r>
          </a:p>
          <a:p>
            <a:pPr indent="0"/>
            <a:r>
              <a:rPr lang="en-AU" dirty="0" smtClean="0"/>
              <a:t>Weather</a:t>
            </a:r>
            <a:r>
              <a:rPr lang="en-AU" dirty="0"/>
              <a:t>, site proximity, </a:t>
            </a:r>
            <a:r>
              <a:rPr lang="en-AU" dirty="0" smtClean="0"/>
              <a:t> </a:t>
            </a:r>
            <a:r>
              <a:rPr lang="en-AU" dirty="0"/>
              <a:t>trafficability, </a:t>
            </a:r>
            <a:r>
              <a:rPr lang="en-AU" dirty="0" smtClean="0"/>
              <a:t>equipment </a:t>
            </a:r>
            <a:r>
              <a:rPr lang="en-AU" dirty="0"/>
              <a:t>and </a:t>
            </a:r>
            <a:r>
              <a:rPr lang="en-AU" dirty="0" smtClean="0"/>
              <a:t>staffing </a:t>
            </a:r>
            <a:r>
              <a:rPr lang="en-AU" dirty="0"/>
              <a:t>impacted </a:t>
            </a:r>
            <a:r>
              <a:rPr lang="en-AU" dirty="0" smtClean="0"/>
              <a:t>on </a:t>
            </a:r>
            <a:r>
              <a:rPr lang="en-AU" dirty="0"/>
              <a:t>number of actual opportunities to deploy.</a:t>
            </a:r>
          </a:p>
          <a:p>
            <a:pPr marL="0" indent="0"/>
            <a:r>
              <a:rPr lang="en-GB" dirty="0" smtClean="0"/>
              <a:t>Work on characterising measurement uncertainty in progress, final report ready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22" y="1493562"/>
            <a:ext cx="4072255" cy="293243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806322" y="108625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Total field data acquisitions at all sites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35896" y="195486"/>
            <a:ext cx="5472608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Phase 1 Field Data </a:t>
            </a:r>
            <a:r>
              <a:rPr lang="en-AU" dirty="0" smtClean="0"/>
              <a:t>Collection Status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D6C83-31E2-E94C-918F-B03A7B99F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0"/>
            <a:ext cx="3312368" cy="46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39" y="2260726"/>
            <a:ext cx="2259566" cy="22595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726"/>
            <a:ext cx="2259566" cy="22595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42" y="2260726"/>
            <a:ext cx="2259566" cy="22595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36" y="2260726"/>
            <a:ext cx="2259566" cy="2259566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1331640" y="189905"/>
            <a:ext cx="6336703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Coincident measurements with two ASDs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7735" y="2260726"/>
            <a:ext cx="804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GA ASD</a:t>
            </a:r>
            <a:endParaRPr lang="en-AU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5191601" y="2260726"/>
            <a:ext cx="804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GA ASD</a:t>
            </a:r>
            <a:endParaRPr lang="en-AU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2932810" y="2260726"/>
            <a:ext cx="909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CSIRO ASD</a:t>
            </a:r>
            <a:endParaRPr lang="en-AU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7321420" y="2260726"/>
            <a:ext cx="909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CSIRO ASD</a:t>
            </a:r>
            <a:endParaRPr lang="en-AU" sz="900" dirty="0"/>
          </a:p>
        </p:txBody>
      </p:sp>
      <p:sp>
        <p:nvSpPr>
          <p:cNvPr id="41" name="Rectangle 40"/>
          <p:cNvSpPr/>
          <p:nvPr/>
        </p:nvSpPr>
        <p:spPr>
          <a:xfrm>
            <a:off x="260252" y="1111939"/>
            <a:ext cx="8566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Coincident measurements with two instruments at Pinnacles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Landsat 8 overpass on 20 May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Sentinel-2A overpass on 22 May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90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" y="2736979"/>
            <a:ext cx="2019692" cy="2019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" y="877073"/>
            <a:ext cx="2019692" cy="2019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20" y="2738242"/>
            <a:ext cx="2017165" cy="201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20" y="877074"/>
            <a:ext cx="2017164" cy="2017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01" y="2736979"/>
            <a:ext cx="2019690" cy="2019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37" y="874548"/>
            <a:ext cx="2024354" cy="2024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47" y="874548"/>
            <a:ext cx="1509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Pinnacles 2 April 2018</a:t>
            </a:r>
            <a:endParaRPr lang="en-A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096098" y="863025"/>
            <a:ext cx="1552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L. Lefroy 25 June 2018</a:t>
            </a:r>
            <a:endParaRPr lang="en-A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3907313" y="874548"/>
            <a:ext cx="1509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Dookie 2 June 2018</a:t>
            </a:r>
            <a:endParaRPr lang="en-AU" sz="9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5616" y="189905"/>
            <a:ext cx="7331698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Validation for L8 and S2 Tandem Overpasses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90" y="2735718"/>
            <a:ext cx="2019690" cy="20196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26" y="873287"/>
            <a:ext cx="2024354" cy="2024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62902" y="873287"/>
            <a:ext cx="1509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Dookie 2 June 2018</a:t>
            </a:r>
            <a:endParaRPr lang="en-AU" sz="9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56" y="2735715"/>
            <a:ext cx="2019692" cy="2019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09" y="862108"/>
            <a:ext cx="2031339" cy="20313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95869" y="874548"/>
            <a:ext cx="163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Longreach 23 June 2018</a:t>
            </a:r>
            <a:endParaRPr lang="en-AU" sz="9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96" y="2735715"/>
            <a:ext cx="2030078" cy="2030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96" y="873287"/>
            <a:ext cx="2030964" cy="20309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13328" y="874548"/>
            <a:ext cx="163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Mullion 10 April 2019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40865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3" y="2766998"/>
            <a:ext cx="1461797" cy="14617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0242" y="2720007"/>
            <a:ext cx="11090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Dookie 2 Jun 18</a:t>
            </a:r>
            <a:endParaRPr lang="en-AU" sz="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2" y="1309863"/>
            <a:ext cx="1461800" cy="1461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1578" y="1288061"/>
            <a:ext cx="11090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Dookie 14 Mar 18</a:t>
            </a:r>
            <a:endParaRPr lang="en-AU" sz="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53" y="2786813"/>
            <a:ext cx="1450926" cy="14509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05864" y="2731069"/>
            <a:ext cx="11090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Longreach 23 Jun 18</a:t>
            </a:r>
            <a:endParaRPr lang="en-AU" sz="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53" y="1329121"/>
            <a:ext cx="1448748" cy="14487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21835" y="1297499"/>
            <a:ext cx="11090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Longreach 29 May 18</a:t>
            </a:r>
            <a:endParaRPr lang="en-AU" sz="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9" y="1329121"/>
            <a:ext cx="1473051" cy="14730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83627" y="1309863"/>
            <a:ext cx="10998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Lake George 12 Feb 18</a:t>
            </a:r>
            <a:endParaRPr lang="en-AU" sz="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19" y="2772721"/>
            <a:ext cx="1461701" cy="14617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83626" y="2744436"/>
            <a:ext cx="10998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Lake George 3 May18</a:t>
            </a:r>
            <a:endParaRPr lang="en-AU" sz="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09" y="1330318"/>
            <a:ext cx="1467359" cy="14673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5621" y="1311550"/>
            <a:ext cx="967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Mullion 29 Dec 18</a:t>
            </a:r>
            <a:endParaRPr lang="en-AU" sz="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56" y="2786813"/>
            <a:ext cx="1476946" cy="1476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81639" y="2760820"/>
            <a:ext cx="967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Mullion 10 Apr 19</a:t>
            </a:r>
            <a:endParaRPr lang="en-AU" sz="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91" y="1329122"/>
            <a:ext cx="1471684" cy="14716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48630" y="1321985"/>
            <a:ext cx="967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Pinnacles 2 Apr 18</a:t>
            </a:r>
            <a:endParaRPr lang="en-AU" sz="6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475657" y="189905"/>
            <a:ext cx="5845764" cy="36933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eaLnBrk="1" hangingPunct="1"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dirty="0"/>
              <a:t>Temporal measurements for Landsat 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32" y="2794820"/>
            <a:ext cx="1465487" cy="14654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46449" y="2754098"/>
            <a:ext cx="9903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Pinnacles 20 May 18</a:t>
            </a:r>
            <a:endParaRPr lang="en-AU" sz="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98" y="1311550"/>
            <a:ext cx="1489153" cy="14891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325679" y="1322727"/>
            <a:ext cx="967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Winton 21 Jun 18</a:t>
            </a:r>
            <a:endParaRPr lang="en-AU" sz="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32" y="2805672"/>
            <a:ext cx="1450519" cy="145051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338447" y="2772405"/>
            <a:ext cx="967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smtClean="0"/>
              <a:t>Winton 20 Oct 18</a:t>
            </a:r>
            <a:endParaRPr lang="en-AU" sz="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5" y="1536181"/>
            <a:ext cx="4361007" cy="24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 White Widescreen 16x9 (2)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 White Widescreen 16x9" id="{36C018EC-58BC-9842-85C6-4F95260A005E}" vid="{3C7843D9-C5F1-FE42-B617-D7F3F29089D7}"/>
    </a:ext>
  </a:ext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 White Widescreen 16x9" id="{36C018EC-58BC-9842-85C6-4F95260A005E}" vid="{A0350F47-2C41-BA4F-B356-CB7681E17C4D}"/>
    </a:ext>
  </a:ext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 White Widescreen 16x9" id="{36C018EC-58BC-9842-85C6-4F95260A005E}" vid="{D092405F-8C75-D144-97FD-1612E9661D79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 White Widescreen 16x9 (2)</Template>
  <TotalTime>4933</TotalTime>
  <Words>736</Words>
  <Application>Microsoft Office PowerPoint</Application>
  <PresentationFormat>On-screen Show (16:9)</PresentationFormat>
  <Paragraphs>160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Verdana</vt:lpstr>
      <vt:lpstr>GA White Widescreen 16x9 (2)</vt:lpstr>
      <vt:lpstr>GA Blue Pages</vt:lpstr>
      <vt:lpstr>GA Internal Title Slide</vt:lpstr>
      <vt:lpstr>Surface Reflectance Validation [CV-17]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2 Validation of SR</vt:lpstr>
      <vt:lpstr>PowerPoint Presentation</vt:lpstr>
      <vt:lpstr>PowerPoint Presentation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Geoscience Australia</dc:creator>
  <cp:lastModifiedBy>Thankappan Medhavy</cp:lastModifiedBy>
  <cp:revision>205</cp:revision>
  <dcterms:created xsi:type="dcterms:W3CDTF">2018-08-08T07:46:29Z</dcterms:created>
  <dcterms:modified xsi:type="dcterms:W3CDTF">2019-07-17T05:04:52Z</dcterms:modified>
</cp:coreProperties>
</file>