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764" r:id="rId3"/>
    <p:sldId id="277" r:id="rId4"/>
    <p:sldId id="767" r:id="rId5"/>
    <p:sldId id="766" r:id="rId6"/>
    <p:sldId id="761" r:id="rId7"/>
    <p:sldId id="278" r:id="rId8"/>
    <p:sldId id="759" r:id="rId9"/>
    <p:sldId id="765" r:id="rId10"/>
    <p:sldId id="763" r:id="rId11"/>
    <p:sldId id="279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2" autoAdjust="0"/>
    <p:restoredTop sz="94716"/>
  </p:normalViewPr>
  <p:slideViewPr>
    <p:cSldViewPr>
      <p:cViewPr varScale="1">
        <p:scale>
          <a:sx n="97" d="100"/>
          <a:sy n="97" d="100"/>
        </p:scale>
        <p:origin x="71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DD6E6-B531-42C4-8D23-64F16DC5A602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98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DD6E6-B531-42C4-8D23-64F16DC5A602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2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496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DD6E6-B531-42C4-8D23-64F16DC5A602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2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DD6E6-B531-42C4-8D23-64F16DC5A602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4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386E-C2F9-4FDD-850A-759F4B31A3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26602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CE1A2-EE80-440D-9FFA-EFCCD0B9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52491B9E-DD64-4F4E-BF49-B719B078547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8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860745"/>
            <a:ext cx="77724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ACSG Subgroup Report &amp; 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GHG gas reference standards for interoperability</a:t>
            </a:r>
            <a:endParaRPr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59044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288273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C514A858-334C-4B56-B14C-A9999859FAE8}"/>
              </a:ext>
            </a:extLst>
          </p:cNvPr>
          <p:cNvSpPr/>
          <p:nvPr/>
        </p:nvSpPr>
        <p:spPr>
          <a:xfrm>
            <a:off x="412406" y="3733800"/>
            <a:ext cx="5105400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24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B. Bojkov (WGCV/ACSG)</a:t>
            </a:r>
            <a:endParaRPr lang="en-US" sz="24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u="sng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Akihiko KUZE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1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(</a:t>
            </a:r>
            <a:r>
              <a:rPr lang="en-US" altLang="ja-JP" sz="11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Earth Observation Research Center, Japan Aerospace Exploration Agency)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WGCV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CSIRO Perth 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July 17, 2019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A314160-B5A5-4384-907F-AE0BCFA5E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814" y="4803971"/>
            <a:ext cx="4052553" cy="1470770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EDA58E5B-A717-460D-9AB1-522E5C83C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88411"/>
              </p:ext>
            </p:extLst>
          </p:nvPr>
        </p:nvGraphicFramePr>
        <p:xfrm>
          <a:off x="381000" y="1371600"/>
          <a:ext cx="8610601" cy="33603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87071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27880903"/>
                    </a:ext>
                  </a:extLst>
                </a:gridCol>
                <a:gridCol w="1485016">
                  <a:extLst>
                    <a:ext uri="{9D8B030D-6E8A-4147-A177-3AD203B41FA5}">
                      <a16:colId xmlns:a16="http://schemas.microsoft.com/office/drawing/2014/main" val="303002695"/>
                    </a:ext>
                  </a:extLst>
                </a:gridCol>
                <a:gridCol w="1435395">
                  <a:extLst>
                    <a:ext uri="{9D8B030D-6E8A-4147-A177-3AD203B41FA5}">
                      <a16:colId xmlns:a16="http://schemas.microsoft.com/office/drawing/2014/main" val="2794900833"/>
                    </a:ext>
                  </a:extLst>
                </a:gridCol>
                <a:gridCol w="1435395">
                  <a:extLst>
                    <a:ext uri="{9D8B030D-6E8A-4147-A177-3AD203B41FA5}">
                      <a16:colId xmlns:a16="http://schemas.microsoft.com/office/drawing/2014/main" val="4247713470"/>
                    </a:ext>
                  </a:extLst>
                </a:gridCol>
                <a:gridCol w="1435395">
                  <a:extLst>
                    <a:ext uri="{9D8B030D-6E8A-4147-A177-3AD203B41FA5}">
                      <a16:colId xmlns:a16="http://schemas.microsoft.com/office/drawing/2014/main" val="3462500154"/>
                    </a:ext>
                  </a:extLst>
                </a:gridCol>
              </a:tblGrid>
              <a:tr h="229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July 1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July 2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July 3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July 4</a:t>
                      </a:r>
                      <a:r>
                        <a:rPr lang="ja-JP" sz="1400" kern="100">
                          <a:effectLst/>
                        </a:rPr>
                        <a:t>　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July 5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682657"/>
                  </a:ext>
                </a:extLst>
              </a:tr>
              <a:tr h="229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GOSAT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✓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583445"/>
                  </a:ext>
                </a:extLst>
              </a:tr>
              <a:tr h="229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GOSAT-2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✓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r>
                        <a:rPr lang="en-US" altLang="ja-JP" sz="1400" kern="100" dirty="0">
                          <a:effectLst/>
                        </a:rPr>
                        <a:t> PM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9444387"/>
                  </a:ext>
                </a:extLst>
              </a:tr>
              <a:tr h="229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OCO-2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✓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404361"/>
                  </a:ext>
                </a:extLst>
              </a:tr>
              <a:tr h="229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OCO-3 on ISS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r>
                        <a:rPr lang="en-US" altLang="ja-JP" sz="1400" kern="100" dirty="0">
                          <a:effectLst/>
                        </a:rPr>
                        <a:t>AM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766763"/>
                  </a:ext>
                </a:extLst>
              </a:tr>
              <a:tr h="229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TROPOMI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✓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✓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1699555"/>
                  </a:ext>
                </a:extLst>
              </a:tr>
              <a:tr h="229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SNAAX aircraft 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r>
                        <a:rPr lang="en-US" sz="1400" kern="100" dirty="0">
                          <a:effectLst/>
                        </a:rPr>
                        <a:t>(test)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✓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485939"/>
                  </a:ext>
                </a:extLst>
              </a:tr>
              <a:tr h="1753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Weather </a:t>
                      </a:r>
                      <a:endParaRPr lang="ja-JP" sz="1400" kern="10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Clear 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Almost clear 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Clear in AM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clear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Very small cloud fraction</a:t>
                      </a:r>
                      <a:endParaRPr lang="ja-JP" sz="1400" kern="100" dirty="0"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286563"/>
                  </a:ext>
                </a:extLst>
              </a:tr>
            </a:tbl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2E4A5DE8-3C18-4DC6-8E3B-9A2AC53DA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333952"/>
            <a:ext cx="907945" cy="126445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A37AD7-B7C7-408C-8CA5-E52D85B7BF1D}"/>
              </a:ext>
            </a:extLst>
          </p:cNvPr>
          <p:cNvSpPr/>
          <p:nvPr/>
        </p:nvSpPr>
        <p:spPr>
          <a:xfrm>
            <a:off x="2812945" y="330814"/>
            <a:ext cx="4584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RRV 2019 Campaign Summary 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88FD628-FF8E-439C-911D-9E3429AC3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338" y="3604547"/>
            <a:ext cx="1173480" cy="7353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8E6458B-F12D-471C-9560-B2B5FE6CA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014" y="3331243"/>
            <a:ext cx="846986" cy="122556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92F0AB0-4C6A-416A-BAFD-5506F9A9D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711" y="3982676"/>
            <a:ext cx="1126951" cy="71776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65E9B44-9520-4C02-B2CD-7D1711EE3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291" y="3429000"/>
            <a:ext cx="898881" cy="1225563"/>
          </a:xfrm>
          <a:prstGeom prst="rect">
            <a:avLst/>
          </a:prstGeom>
        </p:spPr>
      </p:pic>
      <p:sp>
        <p:nvSpPr>
          <p:cNvPr id="18" name="スライド番号プレースホルダー 1">
            <a:extLst>
              <a:ext uri="{FF2B5EF4-FFF2-40B4-BE49-F238E27FC236}">
                <a16:creationId xmlns:a16="http://schemas.microsoft.com/office/drawing/2014/main" id="{B29C828C-9A28-40FF-98CD-08CF5D2F32D1}"/>
              </a:ext>
            </a:extLst>
          </p:cNvPr>
          <p:cNvSpPr txBox="1">
            <a:spLocks/>
          </p:cNvSpPr>
          <p:nvPr/>
        </p:nvSpPr>
        <p:spPr>
          <a:xfrm>
            <a:off x="6934200" y="6346794"/>
            <a:ext cx="1970943" cy="40011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 defTabSz="457200">
              <a:spcBef>
                <a:spcPts val="600"/>
              </a:spcBef>
              <a:defRPr sz="1000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defTabSz="779173">
              <a:defRPr/>
            </a:pPr>
            <a:fld id="{D1C38B77-350B-4033-A646-6EAACEE6E440}" type="slidenum">
              <a:rPr kumimoji="1" lang="ja-JP" altLang="en-US" sz="2000" kern="1200" smtClean="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defTabSz="779173">
                <a:defRPr/>
              </a:pPr>
              <a:t>10</a:t>
            </a:fld>
            <a:endParaRPr kumimoji="1" lang="ja-JP" altLang="en-US" sz="2000" kern="1200" dirty="0">
              <a:solidFill>
                <a:srgbClr val="008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149E7DD-1C7A-440C-8021-9B0CC4C74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04" y="4776703"/>
            <a:ext cx="4762407" cy="180044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6F0A9A1-896E-4A1C-BB69-D9EDF385FD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9021" y="6342222"/>
            <a:ext cx="1742400" cy="36354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133B653-7E33-4D67-8FE6-5215439615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5936" y="3162372"/>
            <a:ext cx="866364" cy="79329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C40D51D-CB72-4C12-AED0-A0BB4D6BE4D0}"/>
              </a:ext>
            </a:extLst>
          </p:cNvPr>
          <p:cNvSpPr txBox="1"/>
          <p:nvPr/>
        </p:nvSpPr>
        <p:spPr>
          <a:xfrm>
            <a:off x="914401" y="4803970"/>
            <a:ext cx="3352800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GOSAT vs GOSAT-2 @ 1.6 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7B71ED40-A7C9-4DD6-814B-58D7A0DA95F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274" t="2569" r="23172" b="16797"/>
          <a:stretch/>
        </p:blipFill>
        <p:spPr>
          <a:xfrm>
            <a:off x="8254731" y="4952158"/>
            <a:ext cx="584469" cy="7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46C41EB-2002-4F90-94D1-A93B8241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04574"/>
            <a:ext cx="1970943" cy="400110"/>
          </a:xfrm>
        </p:spPr>
        <p:txBody>
          <a:bodyPr/>
          <a:lstStyle/>
          <a:p>
            <a:pPr defTabSz="779173">
              <a:defRPr/>
            </a:pPr>
            <a:fld id="{D1C38B77-350B-4033-A646-6EAACEE6E440}" type="slidenum">
              <a:rPr kumimoji="1" lang="ja-JP" altLang="en-US" sz="2000" kern="120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defTabSz="779173">
                <a:defRPr/>
              </a:pPr>
              <a:t>11</a:t>
            </a:fld>
            <a:endParaRPr kumimoji="1" lang="ja-JP" altLang="en-US" sz="2000" kern="1200" dirty="0">
              <a:solidFill>
                <a:srgbClr val="008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タイトル 6">
            <a:extLst>
              <a:ext uri="{FF2B5EF4-FFF2-40B4-BE49-F238E27FC236}">
                <a16:creationId xmlns:a16="http://schemas.microsoft.com/office/drawing/2014/main" id="{159A76A2-FCB8-47FC-BC09-7143B11B4B7B}"/>
              </a:ext>
            </a:extLst>
          </p:cNvPr>
          <p:cNvSpPr txBox="1">
            <a:spLocks/>
          </p:cNvSpPr>
          <p:nvPr/>
        </p:nvSpPr>
        <p:spPr>
          <a:xfrm>
            <a:off x="2112923" y="222752"/>
            <a:ext cx="5209863" cy="7794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What’s new in 2019 (11</a:t>
            </a:r>
            <a:r>
              <a:rPr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annual campaign)</a:t>
            </a:r>
          </a:p>
          <a:p>
            <a:pPr algn="ctr" defTabSz="914400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Calibration and Validation 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5B72E04-B70A-4076-817C-F6419F900603}"/>
              </a:ext>
            </a:extLst>
          </p:cNvPr>
          <p:cNvSpPr/>
          <p:nvPr/>
        </p:nvSpPr>
        <p:spPr>
          <a:xfrm>
            <a:off x="15427" y="1359461"/>
            <a:ext cx="6172200" cy="4576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(1) Validation in addition to XCO</a:t>
            </a:r>
            <a:r>
              <a:rPr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XCH</a:t>
            </a:r>
            <a:r>
              <a:rPr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XCO by EM27 FTS intercompared with TCCON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Vertical  SNAAX spiral flight (GOSAT and GOSAT-2 provides 2 layer partial-column density products)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Automobile Survey to confirm horizontal uniformity within the foot print  </a:t>
            </a:r>
          </a:p>
          <a:p>
            <a:pPr>
              <a:lnSpc>
                <a:spcPct val="150000"/>
              </a:lnSpc>
            </a:pPr>
            <a:endParaRPr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(2) Forward Calculation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/>
              <a:t>MODIS BRF products with relaxed aerosol flag (courtesy of Elmes and Schaaf of UMB) (RRV is too bright)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/>
              <a:t>High Spectral resolution Solar model (higher than 0.01nm)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/>
              <a:t>With and without vertical profile of Temperature and H</a:t>
            </a:r>
            <a:r>
              <a:rPr lang="en-US" altLang="ja-JP" sz="1400" baseline="-25000" dirty="0"/>
              <a:t>2</a:t>
            </a:r>
            <a:r>
              <a:rPr lang="en-US" altLang="ja-JP" sz="1400" dirty="0"/>
              <a:t>O by radiosonde  </a:t>
            </a:r>
          </a:p>
          <a:p>
            <a:pPr>
              <a:lnSpc>
                <a:spcPct val="150000"/>
              </a:lnSpc>
            </a:pPr>
            <a:endParaRPr lang="en-US" altLang="ja-JP" sz="1400" dirty="0"/>
          </a:p>
          <a:p>
            <a:pPr>
              <a:lnSpc>
                <a:spcPct val="150000"/>
              </a:lnSpc>
            </a:pPr>
            <a:r>
              <a:rPr lang="en-US" altLang="ja-JP" sz="1400" dirty="0"/>
              <a:t>(3) Maintaining the RRV playa surface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Free from mining </a:t>
            </a:r>
            <a:endParaRPr lang="ja-JP" altLang="en-US" sz="1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429947-2B22-4EAB-A2AA-D98029A92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914" y="2916806"/>
            <a:ext cx="2217600" cy="15487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9B06F1E-E54B-4275-865A-6BE68CDF0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914" y="4703454"/>
            <a:ext cx="2259355" cy="17011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4329D5B-33A8-4A40-B7FB-C8B10ED43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50" y="5125867"/>
            <a:ext cx="1325693" cy="171560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DB25670-0D7B-4CF7-9769-5AA9F6FF8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474" y="1212891"/>
            <a:ext cx="944880" cy="13716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BEA535E-5623-4D88-8252-CB7D3D1163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197" y="1212891"/>
            <a:ext cx="1818169" cy="137160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BE1DB4-D4A8-4263-AE9B-49D93FDA40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367" y="5172500"/>
            <a:ext cx="1935447" cy="94521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3EF3C62-9BA6-4EA3-A1C7-78C414463031}"/>
              </a:ext>
            </a:extLst>
          </p:cNvPr>
          <p:cNvSpPr/>
          <p:nvPr/>
        </p:nvSpPr>
        <p:spPr>
          <a:xfrm>
            <a:off x="6514914" y="4399854"/>
            <a:ext cx="2082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SNAAX by NASA Ames</a:t>
            </a:r>
            <a:endParaRPr lang="ja-JP" altLang="en-US" sz="1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1BA2DE4-BE09-43F4-9A22-0536C8B38A1B}"/>
              </a:ext>
            </a:extLst>
          </p:cNvPr>
          <p:cNvSpPr/>
          <p:nvPr/>
        </p:nvSpPr>
        <p:spPr>
          <a:xfrm>
            <a:off x="7293335" y="6380177"/>
            <a:ext cx="782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AMOG </a:t>
            </a:r>
            <a:endParaRPr lang="ja-JP" altLang="en-US" sz="14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C6254D4-B40C-4D43-ACA1-087836289243}"/>
              </a:ext>
            </a:extLst>
          </p:cNvPr>
          <p:cNvSpPr/>
          <p:nvPr/>
        </p:nvSpPr>
        <p:spPr>
          <a:xfrm>
            <a:off x="4512367" y="6160610"/>
            <a:ext cx="1635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Leifer et al. (2018)</a:t>
            </a:r>
            <a:endParaRPr lang="ja-JP" altLang="en-US" sz="14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2E55A62-19AC-4FAD-BD5C-EE0693B11015}"/>
              </a:ext>
            </a:extLst>
          </p:cNvPr>
          <p:cNvSpPr/>
          <p:nvPr/>
        </p:nvSpPr>
        <p:spPr>
          <a:xfrm>
            <a:off x="6430600" y="2549537"/>
            <a:ext cx="2231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Pasadena  &gt;&gt;&gt;  RRV, NV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7715379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E877A9-1E20-4BF9-81F8-2D16A773F4DC}"/>
              </a:ext>
            </a:extLst>
          </p:cNvPr>
          <p:cNvSpPr/>
          <p:nvPr/>
        </p:nvSpPr>
        <p:spPr>
          <a:xfrm>
            <a:off x="381000" y="1676400"/>
            <a:ext cx="8382000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The Atmospheric Composition Subgroup (ACSG) held two teleconferences in preparation for the Working Meeting on Defining the Roadmap for Space Agency Coordination on Greenhouse Gas Monitoring – a joint effort between WGClimate, AC-VC, and WGCV.  The meeting on June 9 was held as part of the CEOS AC-VC meeting (June 10-12) in Tokyo and was attended by the ACSG Chair and the Vice-Chair of the WGCV. The implementation of a constellation architecture for monitoring carbon dioxide and methane from space and a timeline framework for the roadmap was discussed. The next steps will be presented at the SIT Technical Workshop in September.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The ACSG Chair and the Vice-Chair of WGClimate are now in the process of planning the logistics of the ACSG meeting on Level-2 GHG calibration (October 2019).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33823AB-F5C5-4D46-AD00-BA2131BB027E}"/>
              </a:ext>
            </a:extLst>
          </p:cNvPr>
          <p:cNvSpPr/>
          <p:nvPr/>
        </p:nvSpPr>
        <p:spPr>
          <a:xfrm>
            <a:off x="2407643" y="76200"/>
            <a:ext cx="4647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report of CEOS Secretariat </a:t>
            </a:r>
          </a:p>
          <a:p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251 on June 13 2019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013DEF6D-62C8-4517-824A-45B39155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04574"/>
            <a:ext cx="1970943" cy="400110"/>
          </a:xfrm>
        </p:spPr>
        <p:txBody>
          <a:bodyPr/>
          <a:lstStyle/>
          <a:p>
            <a:pPr defTabSz="779173">
              <a:defRPr/>
            </a:pPr>
            <a:fld id="{D1C38B77-350B-4033-A646-6EAACEE6E440}" type="slidenum">
              <a:rPr kumimoji="1" lang="ja-JP" altLang="en-US" sz="2000" kern="120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defTabSz="779173">
                <a:defRPr/>
              </a:pPr>
              <a:t>2</a:t>
            </a:fld>
            <a:endParaRPr kumimoji="1" lang="ja-JP" altLang="en-US" sz="2000" kern="1200" dirty="0">
              <a:solidFill>
                <a:srgbClr val="008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3545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46C41EB-2002-4F90-94D1-A93B8241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04574"/>
            <a:ext cx="1970943" cy="400110"/>
          </a:xfrm>
        </p:spPr>
        <p:txBody>
          <a:bodyPr/>
          <a:lstStyle/>
          <a:p>
            <a:pPr defTabSz="779173">
              <a:defRPr/>
            </a:pPr>
            <a:fld id="{D1C38B77-350B-4033-A646-6EAACEE6E440}" type="slidenum">
              <a:rPr kumimoji="1" lang="ja-JP" altLang="en-US" sz="2000" kern="120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defTabSz="779173">
                <a:defRPr/>
              </a:pPr>
              <a:t>3</a:t>
            </a:fld>
            <a:endParaRPr kumimoji="1" lang="ja-JP" altLang="en-US" sz="2000" kern="1200" dirty="0">
              <a:solidFill>
                <a:srgbClr val="008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タイトル 6">
            <a:extLst>
              <a:ext uri="{FF2B5EF4-FFF2-40B4-BE49-F238E27FC236}">
                <a16:creationId xmlns:a16="http://schemas.microsoft.com/office/drawing/2014/main" id="{159A76A2-FCB8-47FC-BC09-7143B11B4B7B}"/>
              </a:ext>
            </a:extLst>
          </p:cNvPr>
          <p:cNvSpPr txBox="1">
            <a:spLocks/>
          </p:cNvSpPr>
          <p:nvPr/>
        </p:nvSpPr>
        <p:spPr>
          <a:xfrm>
            <a:off x="2286000" y="143880"/>
            <a:ext cx="4343400" cy="7794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Summary of Bojkov’s presentation of WG Clime meeting in Marrakesh</a:t>
            </a:r>
          </a:p>
          <a:p>
            <a:pPr algn="l" defTabSz="914400"/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正方形/長方形 3">
            <a:extLst>
              <a:ext uri="{FF2B5EF4-FFF2-40B4-BE49-F238E27FC236}">
                <a16:creationId xmlns:a16="http://schemas.microsoft.com/office/drawing/2014/main" id="{8B074EF7-0569-411B-8836-AC0C138222BB}"/>
              </a:ext>
            </a:extLst>
          </p:cNvPr>
          <p:cNvSpPr/>
          <p:nvPr/>
        </p:nvSpPr>
        <p:spPr>
          <a:xfrm>
            <a:off x="577260" y="1295400"/>
            <a:ext cx="8033340" cy="5113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" sz="2000" b="1" dirty="0">
                <a:solidFill>
                  <a:srgbClr val="C00000"/>
                </a:solidFill>
              </a:rPr>
              <a:t>Disclaimer: </a:t>
            </a:r>
          </a:p>
          <a:p>
            <a:pPr algn="l">
              <a:lnSpc>
                <a:spcPct val="150000"/>
              </a:lnSpc>
            </a:pPr>
            <a:r>
              <a:rPr lang="en" sz="2000" b="1" i="1" dirty="0">
                <a:solidFill>
                  <a:srgbClr val="C00000"/>
                </a:solidFill>
              </a:rPr>
              <a:t>“Towards an operational GHG monitoring system” is here </a:t>
            </a:r>
            <a:r>
              <a:rPr lang="en" sz="2000" b="1" i="1" u="sng" dirty="0">
                <a:solidFill>
                  <a:srgbClr val="C00000"/>
                </a:solidFill>
              </a:rPr>
              <a:t>within the scope of the satellite systems, specifically addressing the </a:t>
            </a:r>
            <a:r>
              <a:rPr lang="en" sz="2000" b="1" i="1" u="sng" dirty="0" err="1">
                <a:solidFill>
                  <a:srgbClr val="C00000"/>
                </a:solidFill>
              </a:rPr>
              <a:t>measurem</a:t>
            </a:r>
            <a:r>
              <a:rPr lang="de-DE" sz="2000" b="1" i="1" u="sng" dirty="0" err="1">
                <a:solidFill>
                  <a:srgbClr val="C00000"/>
                </a:solidFill>
              </a:rPr>
              <a:t>e</a:t>
            </a:r>
            <a:r>
              <a:rPr lang="en" sz="2000" b="1" i="1" u="sng" dirty="0">
                <a:solidFill>
                  <a:srgbClr val="C00000"/>
                </a:solidFill>
              </a:rPr>
              <a:t>nt capabilities and performances</a:t>
            </a:r>
            <a:endParaRPr lang="en-GB" sz="2000" b="1" i="1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endParaRPr lang="en-GB" sz="2000" b="1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CEOS WP CV-18: </a:t>
            </a:r>
            <a:r>
              <a:rPr lang="en-US" sz="2000" b="1" dirty="0"/>
              <a:t>Greenhouse gas reference standards for interoperability</a:t>
            </a:r>
            <a:r>
              <a:rPr lang="en-GB" sz="2000" dirty="0"/>
              <a:t> – “</a:t>
            </a:r>
            <a:r>
              <a:rPr lang="en-US" sz="2000" i="1" dirty="0"/>
              <a:t>Develop list of reference standards for CO</a:t>
            </a:r>
            <a:r>
              <a:rPr lang="en-US" sz="2000" i="1" baseline="-25000" dirty="0"/>
              <a:t>2</a:t>
            </a:r>
            <a:r>
              <a:rPr lang="en-US" sz="2000" i="1" dirty="0"/>
              <a:t> and CH</a:t>
            </a:r>
            <a:r>
              <a:rPr lang="en-US" sz="2000" i="1" baseline="-25000" dirty="0"/>
              <a:t>4</a:t>
            </a:r>
            <a:r>
              <a:rPr lang="en-US" sz="2000" i="1" dirty="0"/>
              <a:t> products that are suitable for use in intercomparison of multiple missions</a:t>
            </a:r>
            <a:r>
              <a:rPr lang="en-US" sz="2000" dirty="0"/>
              <a:t>”</a:t>
            </a:r>
            <a:r>
              <a:rPr lang="de-DE" sz="2000" dirty="0"/>
              <a:t> </a:t>
            </a:r>
            <a:r>
              <a:rPr lang="en-GB" sz="2000" dirty="0"/>
              <a:t>with reporting deadline </a:t>
            </a:r>
            <a:r>
              <a:rPr lang="en-GB" sz="2000" u="sng" dirty="0"/>
              <a:t>Q4/2019</a:t>
            </a:r>
          </a:p>
          <a:p>
            <a:pPr algn="just">
              <a:lnSpc>
                <a:spcPct val="150000"/>
              </a:lnSpc>
            </a:pPr>
            <a:endParaRPr lang="en-GB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Release of the CEOS AC-VC GHG Whitepaper in Q3/2018</a:t>
            </a:r>
          </a:p>
        </p:txBody>
      </p:sp>
    </p:spTree>
    <p:extLst>
      <p:ext uri="{BB962C8B-B14F-4D97-AF65-F5344CB8AC3E}">
        <p14:creationId xmlns:p14="http://schemas.microsoft.com/office/powerpoint/2010/main" val="4654190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6">
            <a:extLst>
              <a:ext uri="{FF2B5EF4-FFF2-40B4-BE49-F238E27FC236}">
                <a16:creationId xmlns:a16="http://schemas.microsoft.com/office/drawing/2014/main" id="{7914034C-21E4-46F8-B2F2-7DEA4D1069BF}"/>
              </a:ext>
            </a:extLst>
          </p:cNvPr>
          <p:cNvSpPr txBox="1">
            <a:spLocks/>
          </p:cNvSpPr>
          <p:nvPr/>
        </p:nvSpPr>
        <p:spPr>
          <a:xfrm>
            <a:off x="2280078" y="214244"/>
            <a:ext cx="4501722" cy="7794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CEOS GHG related events </a:t>
            </a:r>
          </a:p>
          <a:p>
            <a:pPr algn="ctr" defTabSz="914400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(- June 2019 )  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0B28316-1B98-4EE2-BA67-C778229F8C1E}"/>
              </a:ext>
            </a:extLst>
          </p:cNvPr>
          <p:cNvSpPr/>
          <p:nvPr/>
        </p:nvSpPr>
        <p:spPr>
          <a:xfrm>
            <a:off x="156409" y="1258486"/>
            <a:ext cx="6248400" cy="554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sz="1400" dirty="0"/>
              <a:t>March 18-21 Marrakesh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       Joint meeting of GCOS, CEOS WGClimate, CGMS 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sym typeface="Wingdings" pitchFamily="2" charset="2"/>
              </a:rPr>
              <a:t>(2) April 15 in Darmstadt 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sym typeface="Wingdings" pitchFamily="2" charset="2"/>
              </a:rPr>
              <a:t>    European coordination meeting on GHG FRMs (focus on the current status and long-term sustainability of the European component)</a:t>
            </a:r>
            <a:endParaRPr lang="en-US" altLang="ja-JP" sz="1400" dirty="0"/>
          </a:p>
          <a:p>
            <a:pPr>
              <a:lnSpc>
                <a:spcPct val="150000"/>
              </a:lnSpc>
            </a:pPr>
            <a:r>
              <a:rPr lang="en-US" altLang="ja-JP" sz="1400" dirty="0"/>
              <a:t>(3) May 8-12 in Kyoto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 the 49 session of IPCC: use of satellite data for inventory   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(4) June 3-5 Sapporo  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IWGGMS-15 (International Workshop on Greenhouse Gas Measurements from Space)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(5) June 7 Tokyo 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Meeting with CEOS agencies and Ministry of Environment Japan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(6) June 9 Tokyo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Road map by WGClimate, WGCV, AC-VC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(7) June 10-12 Tokyo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AC-VC: Joint session on AQ (such as NO2) and GHG for anthropologic GHG flux estimation</a:t>
            </a:r>
            <a:endParaRPr lang="en-US" altLang="ja-JP" sz="1400" dirty="0">
              <a:highlight>
                <a:srgbClr val="FF00FF"/>
              </a:highlight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0B1BD27-0C9D-4865-A12E-EEF074D7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786" y="1447450"/>
            <a:ext cx="2435805" cy="1828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0F759C1-31DA-43DC-A108-E88849A4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06" y="4267200"/>
            <a:ext cx="2469385" cy="1925864"/>
          </a:xfrm>
          <a:prstGeom prst="rect">
            <a:avLst/>
          </a:prstGeom>
        </p:spPr>
      </p:pic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06F67F8B-7555-4D17-AF84-46DFFB9B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04574"/>
            <a:ext cx="1970943" cy="400110"/>
          </a:xfrm>
        </p:spPr>
        <p:txBody>
          <a:bodyPr/>
          <a:lstStyle/>
          <a:p>
            <a:pPr defTabSz="779173">
              <a:defRPr/>
            </a:pPr>
            <a:fld id="{D1C38B77-350B-4033-A646-6EAACEE6E440}" type="slidenum">
              <a:rPr kumimoji="1" lang="ja-JP" altLang="en-US" sz="2000" kern="120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defTabSz="779173">
                <a:defRPr/>
              </a:pPr>
              <a:t>4</a:t>
            </a:fld>
            <a:endParaRPr kumimoji="1" lang="ja-JP" altLang="en-US" sz="2000" kern="1200" dirty="0">
              <a:solidFill>
                <a:srgbClr val="008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00183AC-FE39-40B6-8AE2-2AC0ED2E0AFC}"/>
              </a:ext>
            </a:extLst>
          </p:cNvPr>
          <p:cNvSpPr/>
          <p:nvPr/>
        </p:nvSpPr>
        <p:spPr>
          <a:xfrm>
            <a:off x="6534535" y="3355733"/>
            <a:ext cx="23559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GHG Roadmap discussion by WG-Climate, AC-VC and WGCV </a:t>
            </a:r>
            <a:endParaRPr lang="ja-JP" altLang="en-US" sz="1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A5067A7-4745-4929-A017-DC167DE60856}"/>
              </a:ext>
            </a:extLst>
          </p:cNvPr>
          <p:cNvSpPr/>
          <p:nvPr/>
        </p:nvSpPr>
        <p:spPr>
          <a:xfrm>
            <a:off x="6400800" y="6235297"/>
            <a:ext cx="2355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AC-VC in Nakano, Tokyo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03986235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6">
            <a:extLst>
              <a:ext uri="{FF2B5EF4-FFF2-40B4-BE49-F238E27FC236}">
                <a16:creationId xmlns:a16="http://schemas.microsoft.com/office/drawing/2014/main" id="{7914034C-21E4-46F8-B2F2-7DEA4D1069BF}"/>
              </a:ext>
            </a:extLst>
          </p:cNvPr>
          <p:cNvSpPr txBox="1">
            <a:spLocks/>
          </p:cNvSpPr>
          <p:nvPr/>
        </p:nvSpPr>
        <p:spPr>
          <a:xfrm>
            <a:off x="2280078" y="214244"/>
            <a:ext cx="4501722" cy="7794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CEOS GHG related events </a:t>
            </a:r>
          </a:p>
          <a:p>
            <a:pPr algn="ctr" defTabSz="914400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Upcoming events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0B28316-1B98-4EE2-BA67-C778229F8C1E}"/>
              </a:ext>
            </a:extLst>
          </p:cNvPr>
          <p:cNvSpPr/>
          <p:nvPr/>
        </p:nvSpPr>
        <p:spPr>
          <a:xfrm>
            <a:off x="375870" y="1524000"/>
            <a:ext cx="8387129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Upcoming events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dirty="0"/>
              <a:t>September 6 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        WGClimate GHG </a:t>
            </a:r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(2) September 11-12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        SIT TW: GHG Roadmap Document and Targets</a:t>
            </a:r>
          </a:p>
          <a:p>
            <a:pPr algn="l">
              <a:lnSpc>
                <a:spcPct val="150000"/>
              </a:lnSpc>
            </a:pPr>
            <a:endParaRPr lang="en-US" altLang="ja-JP" dirty="0"/>
          </a:p>
          <a:p>
            <a:pPr algn="l">
              <a:lnSpc>
                <a:spcPct val="150000"/>
              </a:lnSpc>
            </a:pPr>
            <a:r>
              <a:rPr lang="en-US" altLang="ja-JP" dirty="0"/>
              <a:t>(3) October  </a:t>
            </a:r>
          </a:p>
          <a:p>
            <a:pPr algn="l">
              <a:lnSpc>
                <a:spcPct val="150000"/>
              </a:lnSpc>
            </a:pPr>
            <a:r>
              <a:rPr lang="en-GB" altLang="ja-JP" dirty="0">
                <a:sym typeface="Wingdings" pitchFamily="2" charset="2"/>
              </a:rPr>
              <a:t>Dedicated WGCV/ACSG expert meeting dedicated to the GHG FRMs planned (invitation to be sent out shortly)  </a:t>
            </a:r>
            <a:r>
              <a:rPr lang="en-GB" altLang="ja-JP" i="1" dirty="0">
                <a:sym typeface="Wingdings" pitchFamily="2" charset="2"/>
              </a:rPr>
              <a:t>to close the action CV-18 by mid-2020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highlight>
                  <a:srgbClr val="FF00FF"/>
                </a:highlight>
              </a:rPr>
              <a:t>  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06F67F8B-7555-4D17-AF84-46DFFB9B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04574"/>
            <a:ext cx="1970943" cy="400110"/>
          </a:xfrm>
        </p:spPr>
        <p:txBody>
          <a:bodyPr/>
          <a:lstStyle/>
          <a:p>
            <a:pPr defTabSz="779173">
              <a:defRPr/>
            </a:pPr>
            <a:fld id="{D1C38B77-350B-4033-A646-6EAACEE6E440}" type="slidenum">
              <a:rPr kumimoji="1" lang="ja-JP" altLang="en-US" sz="2000" kern="120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defTabSz="779173">
                <a:defRPr/>
              </a:pPr>
              <a:t>5</a:t>
            </a:fld>
            <a:endParaRPr kumimoji="1" lang="ja-JP" altLang="en-US" sz="2000" kern="1200" dirty="0">
              <a:solidFill>
                <a:srgbClr val="008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343786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6">
            <a:extLst>
              <a:ext uri="{FF2B5EF4-FFF2-40B4-BE49-F238E27FC236}">
                <a16:creationId xmlns:a16="http://schemas.microsoft.com/office/drawing/2014/main" id="{7914034C-21E4-46F8-B2F2-7DEA4D1069BF}"/>
              </a:ext>
            </a:extLst>
          </p:cNvPr>
          <p:cNvSpPr txBox="1">
            <a:spLocks/>
          </p:cNvSpPr>
          <p:nvPr/>
        </p:nvSpPr>
        <p:spPr>
          <a:xfrm>
            <a:off x="2280078" y="214244"/>
            <a:ext cx="4501722" cy="7794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GHG Roadmap</a:t>
            </a:r>
          </a:p>
          <a:p>
            <a:pPr algn="ctr" defTabSz="914400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70A6B1C-A3EB-4089-9B90-C043F99188FE}"/>
              </a:ext>
            </a:extLst>
          </p:cNvPr>
          <p:cNvSpPr/>
          <p:nvPr/>
        </p:nvSpPr>
        <p:spPr>
          <a:xfrm>
            <a:off x="416139" y="12192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altLang="ja-JP" dirty="0"/>
              <a:t>White paper led by David Crisp </a:t>
            </a:r>
          </a:p>
          <a:p>
            <a:endParaRPr lang="en-US" altLang="ja-JP" dirty="0"/>
          </a:p>
          <a:p>
            <a:r>
              <a:rPr lang="en-US" altLang="ja-JP" dirty="0"/>
              <a:t>(2) Roadmap For Implementation of A Constellation Architecture for Monitoring Carbon Dioxide and Methane from Space led by Mark Dowell.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Roadmap towards 2023 and 2028 global stocktake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/>
              <a:t>Global flux (2023) + Local flux from different source sectors (2028)   </a:t>
            </a:r>
            <a:endParaRPr lang="ja-JP" altLang="en-US" dirty="0"/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83AA1E3B-BE5D-4ED0-91C4-39A992BB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04574"/>
            <a:ext cx="1970943" cy="400110"/>
          </a:xfrm>
        </p:spPr>
        <p:txBody>
          <a:bodyPr/>
          <a:lstStyle/>
          <a:p>
            <a:pPr defTabSz="779173">
              <a:defRPr/>
            </a:pPr>
            <a:fld id="{D1C38B77-350B-4033-A646-6EAACEE6E440}" type="slidenum">
              <a:rPr kumimoji="1" lang="ja-JP" altLang="en-US" sz="2000" kern="120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defTabSz="779173">
                <a:defRPr/>
              </a:pPr>
              <a:t>6</a:t>
            </a:fld>
            <a:endParaRPr kumimoji="1" lang="ja-JP" altLang="en-US" sz="2000" kern="1200" dirty="0">
              <a:solidFill>
                <a:srgbClr val="008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B2FF28A2-D1B0-4EA7-9711-87F54F43433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16139" y="2590800"/>
            <a:ext cx="5334000" cy="3435881"/>
          </a:xfrm>
          <a:prstGeom prst="rect">
            <a:avLst/>
          </a:prstGeom>
          <a:ln/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7E0B6A62-B39A-4BF3-BB88-6052071731A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3178" y="4109817"/>
            <a:ext cx="3174365" cy="18434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10522188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46C41EB-2002-4F90-94D1-A93B8241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04574"/>
            <a:ext cx="1970943" cy="400110"/>
          </a:xfrm>
        </p:spPr>
        <p:txBody>
          <a:bodyPr/>
          <a:lstStyle/>
          <a:p>
            <a:pPr defTabSz="779173">
              <a:defRPr/>
            </a:pPr>
            <a:fld id="{D1C38B77-350B-4033-A646-6EAACEE6E440}" type="slidenum">
              <a:rPr kumimoji="1" lang="ja-JP" altLang="en-US" sz="2000" kern="120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defTabSz="779173">
                <a:defRPr/>
              </a:pPr>
              <a:t>7</a:t>
            </a:fld>
            <a:endParaRPr kumimoji="1" lang="ja-JP" altLang="en-US" sz="2000" kern="1200" dirty="0">
              <a:solidFill>
                <a:srgbClr val="008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タイトル 6">
            <a:extLst>
              <a:ext uri="{FF2B5EF4-FFF2-40B4-BE49-F238E27FC236}">
                <a16:creationId xmlns:a16="http://schemas.microsoft.com/office/drawing/2014/main" id="{159A76A2-FCB8-47FC-BC09-7143B11B4B7B}"/>
              </a:ext>
            </a:extLst>
          </p:cNvPr>
          <p:cNvSpPr txBox="1">
            <a:spLocks/>
          </p:cNvSpPr>
          <p:nvPr/>
        </p:nvSpPr>
        <p:spPr>
          <a:xfrm>
            <a:off x="2209800" y="228600"/>
            <a:ext cx="4501722" cy="471556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GHG CAL-VAL </a:t>
            </a:r>
          </a:p>
          <a:p>
            <a:pPr algn="ctr" defTabSz="914400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Technical Topics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26EE90E-602D-48F3-ADBE-1BFCC97BB4DF}"/>
              </a:ext>
            </a:extLst>
          </p:cNvPr>
          <p:cNvSpPr/>
          <p:nvPr/>
        </p:nvSpPr>
        <p:spPr>
          <a:xfrm>
            <a:off x="208267" y="1219200"/>
            <a:ext cx="8727465" cy="710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Specific to GHG</a:t>
            </a:r>
          </a:p>
          <a:p>
            <a:pPr marL="342900" indent="-342900">
              <a:lnSpc>
                <a:spcPct val="150000"/>
              </a:lnSpc>
              <a:buFontTx/>
              <a:buAutoNum type="arabicParenBoth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Column density of CO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(XCO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and CH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(XCH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must be retrieved accurately and precisely (better than 1 ppm for CO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(needs validation) 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Light path modification by aerosol and thin cloud is the largest error source (needs radiometric calibration)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Larger footprint to achieve SNR with high spectral resolution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New launches: GOSAT-2 in Oct. 2018 and OCO-3 in May 2019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 contribute the Paris agreement: the goal is not only accurate XCO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and XCH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measurements but also global and local flux estimation using satellite data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Combination of solar reflected light that passes thorough entire atmosphere and  thermal infrared  emitted from CO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603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 1">
            <a:extLst>
              <a:ext uri="{FF2B5EF4-FFF2-40B4-BE49-F238E27FC236}">
                <a16:creationId xmlns:a16="http://schemas.microsoft.com/office/drawing/2014/main" id="{1DA6AAA1-E58A-4B80-BE18-057D4B63875A}"/>
              </a:ext>
            </a:extLst>
          </p:cNvPr>
          <p:cNvSpPr txBox="1">
            <a:spLocks noGrp="1"/>
          </p:cNvSpPr>
          <p:nvPr/>
        </p:nvSpPr>
        <p:spPr bwMode="auto">
          <a:xfrm>
            <a:off x="8168086" y="6400800"/>
            <a:ext cx="938460" cy="13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A375BFF-D917-4D96-A3AA-960483DE114F}" type="slidenum">
              <a:rPr lang="en-US" altLang="ja-JP" sz="2400">
                <a:solidFill>
                  <a:srgbClr val="008000"/>
                </a:solidFill>
                <a:cs typeface="Arial" pitchFamily="34" charset="0"/>
              </a:rPr>
              <a:pPr algn="r" eaLnBrk="1" hangingPunct="1"/>
              <a:t>8</a:t>
            </a:fld>
            <a:endParaRPr lang="en-US" altLang="ja-JP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60332DA-3BB7-4844-AFFE-3D481B863E8C}"/>
              </a:ext>
            </a:extLst>
          </p:cNvPr>
          <p:cNvSpPr txBox="1">
            <a:spLocks/>
          </p:cNvSpPr>
          <p:nvPr/>
        </p:nvSpPr>
        <p:spPr bwMode="auto">
          <a:xfrm>
            <a:off x="838200" y="142638"/>
            <a:ext cx="7860718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5pPr>
            <a:lvl6pPr marL="422041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6pPr>
            <a:lvl7pPr marL="844083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7pPr>
            <a:lvl8pPr marL="1266124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8pPr>
            <a:lvl9pPr marL="1688165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9pPr>
          </a:lstStyle>
          <a:p>
            <a:r>
              <a:rPr lang="en-US" altLang="ja-JP" sz="2400" kern="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Intercomparison </a:t>
            </a:r>
          </a:p>
          <a:p>
            <a:r>
              <a:rPr lang="en-US" altLang="ja-JP" sz="2400" kern="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between Multiple Sensors</a:t>
            </a:r>
            <a:endParaRPr lang="ja-JP" altLang="en-US" sz="2400" kern="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B9996B-5E08-4CC3-AD59-DEEB64A7D023}"/>
              </a:ext>
            </a:extLst>
          </p:cNvPr>
          <p:cNvSpPr/>
          <p:nvPr/>
        </p:nvSpPr>
        <p:spPr>
          <a:xfrm>
            <a:off x="190500" y="1413530"/>
            <a:ext cx="8763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Past: GOSAT and GOSAT using the same bands at 0.76, 1.6, and 2 µm </a:t>
            </a:r>
          </a:p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Prelaunch (2008), Radiance Spectra and retrieved XCO</a:t>
            </a:r>
            <a:r>
              <a:rPr lang="en-US" altLang="ja-JP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ocean, land, desert  (2014-)</a:t>
            </a:r>
          </a:p>
          <a:p>
            <a:endParaRPr lang="en-US" altLang="ja-JP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Using different bands: GOSAT CH</a:t>
            </a:r>
            <a:r>
              <a:rPr lang="en-US" altLang="ja-JP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1.6 µm and TROPOMI at 2.3 µm 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472BE2A-C04B-48B6-8128-F29342AF1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26" y="3153089"/>
            <a:ext cx="3412254" cy="336711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6C8A5F7-86D4-40E6-B567-DF6EB920C90B}"/>
              </a:ext>
            </a:extLst>
          </p:cNvPr>
          <p:cNvSpPr/>
          <p:nvPr/>
        </p:nvSpPr>
        <p:spPr>
          <a:xfrm>
            <a:off x="1061545" y="6603565"/>
            <a:ext cx="2536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TROPOMI (upper) GOSAT (lower)</a:t>
            </a:r>
            <a:endParaRPr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C904638-95F4-4FDD-A5DE-C047D81C25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0524" b="-3059"/>
          <a:stretch/>
        </p:blipFill>
        <p:spPr>
          <a:xfrm>
            <a:off x="4768559" y="3779855"/>
            <a:ext cx="3456172" cy="258087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5789B1-E526-46A6-8884-C8E34DEB5E19}"/>
              </a:ext>
            </a:extLst>
          </p:cNvPr>
          <p:cNvSpPr txBox="1"/>
          <p:nvPr/>
        </p:nvSpPr>
        <p:spPr>
          <a:xfrm>
            <a:off x="6596717" y="6326568"/>
            <a:ext cx="150938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fontAlgn="auto" latinLnBrk="1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dirty="0">
                <a:solidFill>
                  <a:srgbClr val="002569"/>
                </a:solidFill>
              </a:rPr>
              <a:t>Hu et al. (2018) GRL</a:t>
            </a:r>
            <a:endParaRPr kumimoji="0" lang="ja-JP" altLang="en-US" sz="1200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6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46C41EB-2002-4F90-94D1-A93B8241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04574"/>
            <a:ext cx="1970943" cy="400110"/>
          </a:xfrm>
        </p:spPr>
        <p:txBody>
          <a:bodyPr/>
          <a:lstStyle/>
          <a:p>
            <a:pPr defTabSz="779173">
              <a:defRPr/>
            </a:pPr>
            <a:fld id="{D1C38B77-350B-4033-A646-6EAACEE6E440}" type="slidenum">
              <a:rPr kumimoji="1" lang="ja-JP" altLang="en-US" sz="2000" kern="120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defTabSz="779173">
                <a:defRPr/>
              </a:pPr>
              <a:t>9</a:t>
            </a:fld>
            <a:endParaRPr kumimoji="1" lang="ja-JP" altLang="en-US" sz="2000" kern="1200" dirty="0">
              <a:solidFill>
                <a:srgbClr val="008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タイトル 6">
            <a:extLst>
              <a:ext uri="{FF2B5EF4-FFF2-40B4-BE49-F238E27FC236}">
                <a16:creationId xmlns:a16="http://schemas.microsoft.com/office/drawing/2014/main" id="{159A76A2-FCB8-47FC-BC09-7143B11B4B7B}"/>
              </a:ext>
            </a:extLst>
          </p:cNvPr>
          <p:cNvSpPr txBox="1">
            <a:spLocks/>
          </p:cNvSpPr>
          <p:nvPr/>
        </p:nvSpPr>
        <p:spPr>
          <a:xfrm>
            <a:off x="2280078" y="214244"/>
            <a:ext cx="4501722" cy="77946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RRV 2019 for OCO-2, OCO-3, </a:t>
            </a:r>
          </a:p>
          <a:p>
            <a:pPr algn="ctr" defTabSz="914400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GOSAT, GOSAT-2, TROPOMI 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26EE90E-602D-48F3-ADBE-1BFCC97BB4DF}"/>
              </a:ext>
            </a:extLst>
          </p:cNvPr>
          <p:cNvSpPr/>
          <p:nvPr/>
        </p:nvSpPr>
        <p:spPr>
          <a:xfrm>
            <a:off x="273139" y="544342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OCO-3 (non-sun-synchronous) measured under large Solar Zenith Angle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BRDF is the key for Intercomparison to correct light path modification by aerosol, cloud and surface.  (early morning to afternoon)</a:t>
            </a:r>
          </a:p>
        </p:txBody>
      </p:sp>
      <p:sp>
        <p:nvSpPr>
          <p:cNvPr id="5" name="正方形/長方形 5">
            <a:extLst>
              <a:ext uri="{FF2B5EF4-FFF2-40B4-BE49-F238E27FC236}">
                <a16:creationId xmlns:a16="http://schemas.microsoft.com/office/drawing/2014/main" id="{4E63F123-FF65-8341-A704-1777AF56D016}"/>
              </a:ext>
            </a:extLst>
          </p:cNvPr>
          <p:cNvSpPr/>
          <p:nvPr/>
        </p:nvSpPr>
        <p:spPr>
          <a:xfrm>
            <a:off x="198716" y="1307379"/>
            <a:ext cx="39322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30-July 5</a:t>
            </a:r>
          </a:p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ja-JP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vicarious calibration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X-CAL </a:t>
            </a:r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 at Railroad Valley, NV, U.S.A.  </a:t>
            </a:r>
          </a:p>
          <a:p>
            <a:endParaRPr lang="en-US" altLang="ja-JP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Vicarious Calibration</a:t>
            </a:r>
          </a:p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Albedo, AOD</a:t>
            </a:r>
          </a:p>
          <a:p>
            <a:endParaRPr lang="en-US" altLang="ja-JP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Validation</a:t>
            </a:r>
          </a:p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XCO</a:t>
            </a:r>
            <a:r>
              <a:rPr lang="en-US" altLang="ja-JP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XCH</a:t>
            </a:r>
            <a:r>
              <a:rPr lang="en-US" altLang="ja-JP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XCO by EM27 FTS</a:t>
            </a:r>
          </a:p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profile of CO</a:t>
            </a:r>
            <a:r>
              <a:rPr lang="en-US" altLang="ja-JP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US" altLang="ja-JP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SNAAX air plane</a:t>
            </a:r>
          </a:p>
          <a:p>
            <a:endParaRPr lang="en-US" altLang="ja-JP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Intercomparison </a:t>
            </a:r>
          </a:p>
        </p:txBody>
      </p:sp>
      <p:pic>
        <p:nvPicPr>
          <p:cNvPr id="6" name="図 2">
            <a:extLst>
              <a:ext uri="{FF2B5EF4-FFF2-40B4-BE49-F238E27FC236}">
                <a16:creationId xmlns:a16="http://schemas.microsoft.com/office/drawing/2014/main" id="{99B41F14-82E5-D041-B160-DF07294E7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24" y="1541092"/>
            <a:ext cx="4430455" cy="2215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985495EA-9208-9C46-8A76-5F639A49FAF7}"/>
              </a:ext>
            </a:extLst>
          </p:cNvPr>
          <p:cNvSpPr txBox="1">
            <a:spLocks/>
          </p:cNvSpPr>
          <p:nvPr/>
        </p:nvSpPr>
        <p:spPr bwMode="auto">
          <a:xfrm>
            <a:off x="3657600" y="4254160"/>
            <a:ext cx="3259520" cy="345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67866" tIns="33338" rIns="67866" bIns="333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585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1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1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1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1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5pPr>
            <a:lvl6pPr marL="457212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1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6pPr>
            <a:lvl7pPr marL="914423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1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7pPr>
            <a:lvl8pPr marL="1371634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1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8pPr>
            <a:lvl9pPr marL="1828846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1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9pPr>
          </a:lstStyle>
          <a:p>
            <a:pPr>
              <a:defRPr/>
            </a:pPr>
            <a:r>
              <a:rPr lang="en-US" altLang="ja-JP" sz="1800" dirty="0">
                <a:solidFill>
                  <a:srgbClr val="33CC33"/>
                </a:solidFill>
              </a:rPr>
              <a:t>OCO-2 TANSAT</a:t>
            </a:r>
            <a:r>
              <a:rPr lang="en-US" altLang="ja-JP" sz="1800" dirty="0">
                <a:solidFill>
                  <a:srgbClr val="000000"/>
                </a:solidFill>
              </a:rPr>
              <a:t>, </a:t>
            </a:r>
          </a:p>
          <a:p>
            <a:pPr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OCO-3, </a:t>
            </a:r>
          </a:p>
          <a:p>
            <a:pPr>
              <a:defRPr/>
            </a:pPr>
            <a:r>
              <a:rPr lang="en-US" altLang="ja-JP" sz="1800" dirty="0">
                <a:solidFill>
                  <a:srgbClr val="FF0000"/>
                </a:solidFill>
              </a:rPr>
              <a:t>GOSAT</a:t>
            </a:r>
            <a:r>
              <a:rPr lang="en-US" altLang="ja-JP" sz="1800" dirty="0">
                <a:solidFill>
                  <a:srgbClr val="000000"/>
                </a:solidFill>
              </a:rPr>
              <a:t>, </a:t>
            </a:r>
            <a:r>
              <a:rPr lang="en-US" altLang="ja-JP" sz="1800" dirty="0">
                <a:solidFill>
                  <a:srgbClr val="0000FF"/>
                </a:solidFill>
              </a:rPr>
              <a:t>GOSAT-2</a:t>
            </a:r>
          </a:p>
          <a:p>
            <a:pPr>
              <a:defRPr/>
            </a:pPr>
            <a:r>
              <a:rPr lang="en-US" altLang="ja-JP" sz="1800" dirty="0">
                <a:solidFill>
                  <a:schemeClr val="accent6">
                    <a:lumMod val="50000"/>
                  </a:schemeClr>
                </a:solidFill>
              </a:rPr>
              <a:t> + Sentinel 5P (July 1)</a:t>
            </a:r>
            <a:endParaRPr lang="ja-JP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図 18">
            <a:extLst>
              <a:ext uri="{FF2B5EF4-FFF2-40B4-BE49-F238E27FC236}">
                <a16:creationId xmlns:a16="http://schemas.microsoft.com/office/drawing/2014/main" id="{351A57CF-34CA-C94F-947C-8EEF41BC6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925" y="2334033"/>
            <a:ext cx="717461" cy="37513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B0AD309-1EC2-4115-AC76-AF17DAE42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986" y="3904314"/>
            <a:ext cx="1066800" cy="6204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280FA3-6423-4CDB-B145-8ABC44C1D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583" y="3840608"/>
            <a:ext cx="868416" cy="780475"/>
          </a:xfrm>
          <a:prstGeom prst="rect">
            <a:avLst/>
          </a:prstGeom>
        </p:spPr>
      </p:pic>
      <p:pic>
        <p:nvPicPr>
          <p:cNvPr id="11" name="Picture 2" descr="「Sentinel 5P」の画像検索結果">
            <a:extLst>
              <a:ext uri="{FF2B5EF4-FFF2-40B4-BE49-F238E27FC236}">
                <a16:creationId xmlns:a16="http://schemas.microsoft.com/office/drawing/2014/main" id="{D0B82BFD-3E02-46E0-B3D2-7FA8CED6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51" y="4968901"/>
            <a:ext cx="907528" cy="7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85567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27942</TotalTime>
  <Words>1063</Words>
  <Application>Microsoft Office PowerPoint</Application>
  <PresentationFormat>画面に合わせる (4:3)</PresentationFormat>
  <Paragraphs>193</Paragraphs>
  <Slides>11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Arial Unicode MS</vt:lpstr>
      <vt:lpstr>Avenir Roman</vt:lpstr>
      <vt:lpstr>Arial</vt:lpstr>
      <vt:lpstr>Arial Bold</vt:lpstr>
      <vt:lpstr>Calibri</vt:lpstr>
      <vt:lpstr>Helvetica</vt:lpstr>
      <vt:lpstr>Times New Roman</vt:lpstr>
      <vt:lpstr>Wingdings</vt:lpstr>
      <vt:lpstr>Default</vt:lpstr>
      <vt:lpstr>ACSG Subgroup Report &amp;  GHG gas reference standards for interoperability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久世　暁彦</cp:lastModifiedBy>
  <cp:revision>375</cp:revision>
  <dcterms:modified xsi:type="dcterms:W3CDTF">2019-07-16T21:34:54Z</dcterms:modified>
</cp:coreProperties>
</file>