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9" r:id="rId2"/>
    <p:sldMasterId id="2147483689" r:id="rId3"/>
  </p:sldMasterIdLst>
  <p:notesMasterIdLst>
    <p:notesMasterId r:id="rId33"/>
  </p:notesMasterIdLst>
  <p:handoutMasterIdLst>
    <p:handoutMasterId r:id="rId34"/>
  </p:handoutMasterIdLst>
  <p:sldIdLst>
    <p:sldId id="676" r:id="rId4"/>
    <p:sldId id="677" r:id="rId5"/>
    <p:sldId id="678" r:id="rId6"/>
    <p:sldId id="681" r:id="rId7"/>
    <p:sldId id="679" r:id="rId8"/>
    <p:sldId id="682" r:id="rId9"/>
    <p:sldId id="695" r:id="rId10"/>
    <p:sldId id="706" r:id="rId11"/>
    <p:sldId id="699" r:id="rId12"/>
    <p:sldId id="700" r:id="rId13"/>
    <p:sldId id="705" r:id="rId14"/>
    <p:sldId id="689" r:id="rId15"/>
    <p:sldId id="640" r:id="rId16"/>
    <p:sldId id="690" r:id="rId17"/>
    <p:sldId id="585" r:id="rId18"/>
    <p:sldId id="691" r:id="rId19"/>
    <p:sldId id="694" r:id="rId20"/>
    <p:sldId id="684" r:id="rId21"/>
    <p:sldId id="685" r:id="rId22"/>
    <p:sldId id="692" r:id="rId23"/>
    <p:sldId id="683" r:id="rId24"/>
    <p:sldId id="693" r:id="rId25"/>
    <p:sldId id="698" r:id="rId26"/>
    <p:sldId id="696" r:id="rId27"/>
    <p:sldId id="697" r:id="rId28"/>
    <p:sldId id="701" r:id="rId29"/>
    <p:sldId id="702" r:id="rId30"/>
    <p:sldId id="703" r:id="rId31"/>
    <p:sldId id="704" r:id="rId32"/>
  </p:sldIdLst>
  <p:sldSz cx="9144000" cy="6858000" type="screen4x3"/>
  <p:notesSz cx="7315200" cy="96012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B87"/>
    <a:srgbClr val="3FAF6F"/>
    <a:srgbClr val="E4002B"/>
    <a:srgbClr val="0106E3"/>
    <a:srgbClr val="2A754A"/>
    <a:srgbClr val="DDDDDD"/>
    <a:srgbClr val="DF1995"/>
    <a:srgbClr val="F7F7F7"/>
    <a:srgbClr val="005C3E"/>
    <a:srgbClr val="FFB8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82" autoAdjust="0"/>
    <p:restoredTop sz="99630" autoAdjust="0"/>
  </p:normalViewPr>
  <p:slideViewPr>
    <p:cSldViewPr snapToGrid="0" snapToObjects="1">
      <p:cViewPr varScale="1">
        <p:scale>
          <a:sx n="148" d="100"/>
          <a:sy n="148" d="100"/>
        </p:scale>
        <p:origin x="-120" y="-368"/>
      </p:cViewPr>
      <p:guideLst>
        <p:guide orient="horz" pos="3676"/>
        <p:guide orient="horz" pos="1880"/>
        <p:guide orient="horz" pos="804"/>
        <p:guide pos="228"/>
      </p:guideLst>
    </p:cSldViewPr>
  </p:slideViewPr>
  <p:outlineViewPr>
    <p:cViewPr>
      <p:scale>
        <a:sx n="33" d="100"/>
        <a:sy n="33" d="100"/>
      </p:scale>
      <p:origin x="0" y="85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-3834" y="-84"/>
      </p:cViewPr>
      <p:guideLst>
        <p:guide orient="horz" pos="3026"/>
        <p:guide pos="230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notesMaster" Target="notesMasters/notesMaster1.xml"/><Relationship Id="rId34" Type="http://schemas.openxmlformats.org/officeDocument/2006/relationships/handoutMaster" Target="handoutMasters/handout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9" y="12"/>
            <a:ext cx="3169918" cy="480060"/>
          </a:xfrm>
          <a:prstGeom prst="rect">
            <a:avLst/>
          </a:prstGeom>
        </p:spPr>
        <p:txBody>
          <a:bodyPr vert="horz" lIns="94848" tIns="47423" rIns="94848" bIns="47423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604" y="12"/>
            <a:ext cx="3169918" cy="480060"/>
          </a:xfrm>
          <a:prstGeom prst="rect">
            <a:avLst/>
          </a:prstGeom>
        </p:spPr>
        <p:txBody>
          <a:bodyPr vert="horz" lIns="94848" tIns="47423" rIns="94848" bIns="47423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fld id="{23F3AE43-4B8B-42E2-AD8D-8893E6575599}" type="datetimeFigureOut">
              <a:rPr lang="en-US"/>
              <a:pPr>
                <a:defRPr/>
              </a:pPr>
              <a:t>15/7/19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9" y="9119485"/>
            <a:ext cx="3169918" cy="480060"/>
          </a:xfrm>
          <a:prstGeom prst="rect">
            <a:avLst/>
          </a:prstGeom>
        </p:spPr>
        <p:txBody>
          <a:bodyPr vert="horz" lIns="94848" tIns="47423" rIns="94848" bIns="47423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604" y="9119485"/>
            <a:ext cx="3169918" cy="480060"/>
          </a:xfrm>
          <a:prstGeom prst="rect">
            <a:avLst/>
          </a:prstGeom>
        </p:spPr>
        <p:txBody>
          <a:bodyPr vert="horz" lIns="94848" tIns="47423" rIns="94848" bIns="47423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fld id="{735623A5-B868-4679-8144-13E2806342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70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9" y="12"/>
            <a:ext cx="3169918" cy="480060"/>
          </a:xfrm>
          <a:prstGeom prst="rect">
            <a:avLst/>
          </a:prstGeom>
        </p:spPr>
        <p:txBody>
          <a:bodyPr vert="horz" lIns="94848" tIns="47423" rIns="94848" bIns="47423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604" y="12"/>
            <a:ext cx="3169918" cy="480060"/>
          </a:xfrm>
          <a:prstGeom prst="rect">
            <a:avLst/>
          </a:prstGeom>
        </p:spPr>
        <p:txBody>
          <a:bodyPr vert="horz" lIns="94848" tIns="47423" rIns="94848" bIns="47423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fld id="{769BDDD4-07A3-49C3-8D04-6377578ADC4E}" type="datetimeFigureOut">
              <a:rPr lang="en-US"/>
              <a:pPr>
                <a:defRPr/>
              </a:pPr>
              <a:t>15/7/19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2538" y="712788"/>
            <a:ext cx="4810125" cy="3608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48" tIns="47423" rIns="94848" bIns="47423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82"/>
            <a:ext cx="5852160" cy="4320539"/>
          </a:xfrm>
          <a:prstGeom prst="rect">
            <a:avLst/>
          </a:prstGeom>
        </p:spPr>
        <p:txBody>
          <a:bodyPr vert="horz" lIns="94848" tIns="47423" rIns="94848" bIns="47423" rtlCol="0">
            <a:normAutofit/>
          </a:bodyPr>
          <a:lstStyle/>
          <a:p>
            <a:pPr lvl="0"/>
            <a:r>
              <a:rPr lang="en-AU" noProof="0" smtClean="0"/>
              <a:t>Click to edit Master text styles</a:t>
            </a:r>
          </a:p>
          <a:p>
            <a:pPr lvl="1"/>
            <a:r>
              <a:rPr lang="en-AU" noProof="0" smtClean="0"/>
              <a:t>Second level</a:t>
            </a:r>
          </a:p>
          <a:p>
            <a:pPr lvl="2"/>
            <a:r>
              <a:rPr lang="en-AU" noProof="0" smtClean="0"/>
              <a:t>Third level</a:t>
            </a:r>
          </a:p>
          <a:p>
            <a:pPr lvl="3"/>
            <a:r>
              <a:rPr lang="en-AU" noProof="0" smtClean="0"/>
              <a:t>Fourth level</a:t>
            </a:r>
          </a:p>
          <a:p>
            <a:pPr lvl="4"/>
            <a:r>
              <a:rPr lang="en-AU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9" y="9119485"/>
            <a:ext cx="3169918" cy="480060"/>
          </a:xfrm>
          <a:prstGeom prst="rect">
            <a:avLst/>
          </a:prstGeom>
        </p:spPr>
        <p:txBody>
          <a:bodyPr vert="horz" lIns="94848" tIns="47423" rIns="94848" bIns="47423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604" y="9119485"/>
            <a:ext cx="3169918" cy="480060"/>
          </a:xfrm>
          <a:prstGeom prst="rect">
            <a:avLst/>
          </a:prstGeom>
        </p:spPr>
        <p:txBody>
          <a:bodyPr vert="horz" lIns="94848" tIns="47423" rIns="94848" bIns="47423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fld id="{348E5230-3F12-4A60-B83A-70DD9883D0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0042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DALEC operates autonomously, technician starts at beginning of day, stops and downloads at end of day and covers</a:t>
            </a:r>
            <a:r>
              <a:rPr lang="en-AU" baseline="0" dirty="0" smtClean="0"/>
              <a:t> or retrieves during the night.</a:t>
            </a:r>
          </a:p>
          <a:p>
            <a:r>
              <a:rPr lang="en-AU" baseline="0" dirty="0" smtClean="0"/>
              <a:t>Agreement to deploy 60 days per year.</a:t>
            </a:r>
          </a:p>
          <a:p>
            <a:r>
              <a:rPr lang="en-AU" baseline="0" dirty="0" smtClean="0"/>
              <a:t>Several matchups on approach to Scott reef, some near the NE point (mooring) and a few closer to coast.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baseline="0" dirty="0" smtClean="0"/>
              <a:t>DALEC pixel size 100-300m near Scott reef, up to ~4km on transit segments. </a:t>
            </a:r>
            <a:endParaRPr lang="en-AU" dirty="0" smtClean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8E5230-3F12-4A60-B83A-70DD9883D08A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870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R2 and slope</a:t>
            </a:r>
            <a:r>
              <a:rPr lang="en-AU" baseline="0" dirty="0" smtClean="0"/>
              <a:t> similar or better than LJCO for 400-560. Low signal for wavelengths beyond 620 gives poor relationships. Both DALEC and OLCI have some negative values above 700nm.</a:t>
            </a:r>
          </a:p>
          <a:p>
            <a:r>
              <a:rPr lang="en-AU" baseline="0" dirty="0" smtClean="0"/>
              <a:t>DALEC pixel size 100-300m near Scott reef, up to ~4km on transit segments. 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8E5230-3F12-4A60-B83A-70DD9883D08A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9796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Same as LJCO, greater bias in blue.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8E5230-3F12-4A60-B83A-70DD9883D08A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896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Statistics behave similarly</a:t>
            </a:r>
            <a:r>
              <a:rPr lang="en-AU" baseline="0" dirty="0" smtClean="0"/>
              <a:t> to LJCO but noisy above 560nm. See spectra for examples, wiggle around 665-680 is sometimes seen in DALEC and reproduced in OLCI but sometimes not.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8E5230-3F12-4A60-B83A-70DD9883D08A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811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e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Collaborator logo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 userDrawn="1"/>
        </p:nvGrpSpPr>
        <p:grpSpPr>
          <a:xfrm>
            <a:off x="1497" y="5500319"/>
            <a:ext cx="9170984" cy="1357681"/>
            <a:chOff x="1497" y="5500319"/>
            <a:chExt cx="9170984" cy="1357681"/>
          </a:xfrm>
        </p:grpSpPr>
        <p:sp>
          <p:nvSpPr>
            <p:cNvPr id="2" name="Rectangle 1"/>
            <p:cNvSpPr/>
            <p:nvPr userDrawn="1"/>
          </p:nvSpPr>
          <p:spPr>
            <a:xfrm>
              <a:off x="1497" y="5940320"/>
              <a:ext cx="9158377" cy="9176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5" name="Freeform 7"/>
            <p:cNvSpPr>
              <a:spLocks noEditPoints="1"/>
            </p:cNvSpPr>
            <p:nvPr userDrawn="1"/>
          </p:nvSpPr>
          <p:spPr bwMode="auto">
            <a:xfrm>
              <a:off x="1497" y="5563679"/>
              <a:ext cx="9170984" cy="932871"/>
            </a:xfrm>
            <a:custGeom>
              <a:avLst/>
              <a:gdLst/>
              <a:ahLst/>
              <a:cxnLst>
                <a:cxn ang="0">
                  <a:pos x="2313" y="117"/>
                </a:cxn>
                <a:cxn ang="0">
                  <a:pos x="0" y="117"/>
                </a:cxn>
                <a:cxn ang="0">
                  <a:pos x="0" y="137"/>
                </a:cxn>
                <a:cxn ang="0">
                  <a:pos x="2030" y="137"/>
                </a:cxn>
                <a:cxn ang="0">
                  <a:pos x="2313" y="117"/>
                </a:cxn>
                <a:cxn ang="0">
                  <a:pos x="2880" y="0"/>
                </a:cxn>
                <a:cxn ang="0">
                  <a:pos x="2880" y="0"/>
                </a:cxn>
                <a:cxn ang="0">
                  <a:pos x="2880" y="117"/>
                </a:cxn>
                <a:cxn ang="0">
                  <a:pos x="2313" y="117"/>
                </a:cxn>
                <a:cxn ang="0">
                  <a:pos x="2784" y="293"/>
                </a:cxn>
                <a:cxn ang="0">
                  <a:pos x="2880" y="293"/>
                </a:cxn>
                <a:cxn ang="0">
                  <a:pos x="2880" y="0"/>
                </a:cxn>
              </a:cxnLst>
              <a:rect l="0" t="0" r="r" b="b"/>
              <a:pathLst>
                <a:path w="2880" h="293">
                  <a:moveTo>
                    <a:pt x="2313" y="117"/>
                  </a:moveTo>
                  <a:cubicBezTo>
                    <a:pt x="0" y="117"/>
                    <a:pt x="0" y="117"/>
                    <a:pt x="0" y="117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2030" y="137"/>
                    <a:pt x="2030" y="137"/>
                    <a:pt x="2030" y="137"/>
                  </a:cubicBezTo>
                  <a:cubicBezTo>
                    <a:pt x="2214" y="137"/>
                    <a:pt x="2274" y="132"/>
                    <a:pt x="2313" y="117"/>
                  </a:cubicBezTo>
                  <a:moveTo>
                    <a:pt x="2880" y="0"/>
                  </a:moveTo>
                  <a:cubicBezTo>
                    <a:pt x="2880" y="0"/>
                    <a:pt x="2880" y="0"/>
                    <a:pt x="2880" y="0"/>
                  </a:cubicBezTo>
                  <a:cubicBezTo>
                    <a:pt x="2880" y="117"/>
                    <a:pt x="2880" y="117"/>
                    <a:pt x="2880" y="117"/>
                  </a:cubicBezTo>
                  <a:cubicBezTo>
                    <a:pt x="2313" y="117"/>
                    <a:pt x="2313" y="117"/>
                    <a:pt x="2313" y="117"/>
                  </a:cubicBezTo>
                  <a:cubicBezTo>
                    <a:pt x="2411" y="197"/>
                    <a:pt x="2542" y="293"/>
                    <a:pt x="2784" y="293"/>
                  </a:cubicBezTo>
                  <a:cubicBezTo>
                    <a:pt x="2842" y="293"/>
                    <a:pt x="2880" y="293"/>
                    <a:pt x="2880" y="293"/>
                  </a:cubicBezTo>
                  <a:cubicBezTo>
                    <a:pt x="2880" y="0"/>
                    <a:pt x="2880" y="0"/>
                    <a:pt x="2880" y="0"/>
                  </a:cubicBezTo>
                </a:path>
              </a:pathLst>
            </a:custGeom>
            <a:solidFill>
              <a:srgbClr val="BFBFB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6" name="Freeform 8"/>
            <p:cNvSpPr>
              <a:spLocks noEditPoints="1"/>
            </p:cNvSpPr>
            <p:nvPr userDrawn="1"/>
          </p:nvSpPr>
          <p:spPr bwMode="auto">
            <a:xfrm>
              <a:off x="1497" y="5500319"/>
              <a:ext cx="9170984" cy="435430"/>
            </a:xfrm>
            <a:custGeom>
              <a:avLst/>
              <a:gdLst/>
              <a:ahLst/>
              <a:cxnLst>
                <a:cxn ang="0">
                  <a:pos x="2880" y="20"/>
                </a:cxn>
                <a:cxn ang="0">
                  <a:pos x="2789" y="20"/>
                </a:cxn>
                <a:cxn ang="0">
                  <a:pos x="2313" y="137"/>
                </a:cxn>
                <a:cxn ang="0">
                  <a:pos x="2313" y="137"/>
                </a:cxn>
                <a:cxn ang="0">
                  <a:pos x="2880" y="137"/>
                </a:cxn>
                <a:cxn ang="0">
                  <a:pos x="2880" y="20"/>
                </a:cxn>
                <a:cxn ang="0">
                  <a:pos x="1860" y="0"/>
                </a:cxn>
                <a:cxn ang="0">
                  <a:pos x="0" y="0"/>
                </a:cxn>
                <a:cxn ang="0">
                  <a:pos x="0" y="137"/>
                </a:cxn>
                <a:cxn ang="0">
                  <a:pos x="2313" y="137"/>
                </a:cxn>
                <a:cxn ang="0">
                  <a:pos x="2313" y="137"/>
                </a:cxn>
                <a:cxn ang="0">
                  <a:pos x="2313" y="137"/>
                </a:cxn>
                <a:cxn ang="0">
                  <a:pos x="2313" y="137"/>
                </a:cxn>
                <a:cxn ang="0">
                  <a:pos x="1860" y="0"/>
                </a:cxn>
              </a:cxnLst>
              <a:rect l="0" t="0" r="r" b="b"/>
              <a:pathLst>
                <a:path w="2880" h="137">
                  <a:moveTo>
                    <a:pt x="2880" y="20"/>
                  </a:moveTo>
                  <a:cubicBezTo>
                    <a:pt x="2789" y="20"/>
                    <a:pt x="2789" y="20"/>
                    <a:pt x="2789" y="20"/>
                  </a:cubicBezTo>
                  <a:cubicBezTo>
                    <a:pt x="2500" y="20"/>
                    <a:pt x="2393" y="107"/>
                    <a:pt x="2313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880" y="137"/>
                    <a:pt x="2880" y="137"/>
                    <a:pt x="2880" y="137"/>
                  </a:cubicBezTo>
                  <a:cubicBezTo>
                    <a:pt x="2880" y="20"/>
                    <a:pt x="2880" y="20"/>
                    <a:pt x="2880" y="20"/>
                  </a:cubicBezTo>
                  <a:moveTo>
                    <a:pt x="186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216" y="57"/>
                    <a:pt x="2053" y="0"/>
                    <a:pt x="186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7" name="Freeform 9"/>
            <p:cNvSpPr>
              <a:spLocks/>
            </p:cNvSpPr>
            <p:nvPr userDrawn="1"/>
          </p:nvSpPr>
          <p:spPr bwMode="auto">
            <a:xfrm>
              <a:off x="1497" y="5563679"/>
              <a:ext cx="7365906" cy="432734"/>
            </a:xfrm>
            <a:custGeom>
              <a:avLst/>
              <a:gdLst/>
              <a:ahLst/>
              <a:cxnLst>
                <a:cxn ang="0">
                  <a:pos x="2313" y="117"/>
                </a:cxn>
                <a:cxn ang="0">
                  <a:pos x="1860" y="0"/>
                </a:cxn>
                <a:cxn ang="0">
                  <a:pos x="0" y="0"/>
                </a:cxn>
                <a:cxn ang="0">
                  <a:pos x="0" y="136"/>
                </a:cxn>
                <a:cxn ang="0">
                  <a:pos x="2030" y="136"/>
                </a:cxn>
                <a:cxn ang="0">
                  <a:pos x="2313" y="117"/>
                </a:cxn>
              </a:cxnLst>
              <a:rect l="0" t="0" r="r" b="b"/>
              <a:pathLst>
                <a:path w="2313" h="136">
                  <a:moveTo>
                    <a:pt x="2313" y="117"/>
                  </a:moveTo>
                  <a:cubicBezTo>
                    <a:pt x="2204" y="55"/>
                    <a:pt x="2053" y="0"/>
                    <a:pt x="186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2030" y="136"/>
                    <a:pt x="2030" y="136"/>
                    <a:pt x="2030" y="136"/>
                  </a:cubicBezTo>
                  <a:cubicBezTo>
                    <a:pt x="2214" y="136"/>
                    <a:pt x="2274" y="132"/>
                    <a:pt x="2313" y="117"/>
                  </a:cubicBezTo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8" name="Freeform 10"/>
            <p:cNvSpPr>
              <a:spLocks/>
            </p:cNvSpPr>
            <p:nvPr userDrawn="1"/>
          </p:nvSpPr>
          <p:spPr bwMode="auto">
            <a:xfrm>
              <a:off x="7367402" y="5563679"/>
              <a:ext cx="1805078" cy="869511"/>
            </a:xfrm>
            <a:custGeom>
              <a:avLst/>
              <a:gdLst/>
              <a:ahLst/>
              <a:cxnLst>
                <a:cxn ang="0">
                  <a:pos x="476" y="0"/>
                </a:cxn>
                <a:cxn ang="0">
                  <a:pos x="0" y="117"/>
                </a:cxn>
                <a:cxn ang="0">
                  <a:pos x="471" y="273"/>
                </a:cxn>
                <a:cxn ang="0">
                  <a:pos x="567" y="273"/>
                </a:cxn>
                <a:cxn ang="0">
                  <a:pos x="567" y="0"/>
                </a:cxn>
                <a:cxn ang="0">
                  <a:pos x="476" y="0"/>
                </a:cxn>
              </a:cxnLst>
              <a:rect l="0" t="0" r="r" b="b"/>
              <a:pathLst>
                <a:path w="567" h="273">
                  <a:moveTo>
                    <a:pt x="476" y="0"/>
                  </a:moveTo>
                  <a:cubicBezTo>
                    <a:pt x="187" y="0"/>
                    <a:pt x="80" y="87"/>
                    <a:pt x="0" y="117"/>
                  </a:cubicBezTo>
                  <a:cubicBezTo>
                    <a:pt x="128" y="190"/>
                    <a:pt x="229" y="273"/>
                    <a:pt x="471" y="273"/>
                  </a:cubicBezTo>
                  <a:cubicBezTo>
                    <a:pt x="529" y="273"/>
                    <a:pt x="567" y="273"/>
                    <a:pt x="567" y="273"/>
                  </a:cubicBezTo>
                  <a:cubicBezTo>
                    <a:pt x="567" y="0"/>
                    <a:pt x="567" y="0"/>
                    <a:pt x="567" y="0"/>
                  </a:cubicBezTo>
                  <a:lnTo>
                    <a:pt x="476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pic>
          <p:nvPicPr>
            <p:cNvPr id="10" name="Picture 78"/>
            <p:cNvPicPr>
              <a:picLocks noChangeAspect="1" noChangeArrowheads="1"/>
            </p:cNvPicPr>
            <p:nvPr userDrawn="1"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169275" y="5675743"/>
              <a:ext cx="655638" cy="655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1" name="Group 19"/>
            <p:cNvGrpSpPr/>
            <p:nvPr userDrawn="1"/>
          </p:nvGrpSpPr>
          <p:grpSpPr>
            <a:xfrm>
              <a:off x="360000" y="5807505"/>
              <a:ext cx="814388" cy="95250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12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13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14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16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18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19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20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21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22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23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24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25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</p:grpSp>
      <p:sp>
        <p:nvSpPr>
          <p:cNvPr id="9" name="Text Placeholder 8"/>
          <p:cNvSpPr>
            <a:spLocks noGrp="1"/>
          </p:cNvSpPr>
          <p:nvPr userDrawn="1">
            <p:ph type="body" sz="quarter" idx="13"/>
          </p:nvPr>
        </p:nvSpPr>
        <p:spPr>
          <a:xfrm>
            <a:off x="360000" y="4267725"/>
            <a:ext cx="8043863" cy="3161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200" b="1" baseline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1417"/>
              </a:spcAft>
              <a:buNone/>
              <a:defRPr sz="4400" b="1">
                <a:solidFill>
                  <a:schemeClr val="bg1"/>
                </a:solidFill>
              </a:defRPr>
            </a:lvl2pPr>
            <a:lvl3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4400" b="1">
                <a:solidFill>
                  <a:schemeClr val="bg1"/>
                </a:solidFill>
              </a:defRPr>
            </a:lvl4pPr>
            <a:lvl5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5pPr>
            <a:lvl6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6pPr>
            <a:lvl7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7pPr>
            <a:lvl8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8pPr>
            <a:lvl9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 userDrawn="1">
            <p:ph type="body" sz="quarter" idx="17"/>
          </p:nvPr>
        </p:nvSpPr>
        <p:spPr>
          <a:xfrm>
            <a:off x="360000" y="5625959"/>
            <a:ext cx="4752000" cy="144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itle 15"/>
          <p:cNvSpPr>
            <a:spLocks noGrp="1"/>
          </p:cNvSpPr>
          <p:nvPr userDrawn="1">
            <p:ph type="title"/>
          </p:nvPr>
        </p:nvSpPr>
        <p:spPr>
          <a:xfrm>
            <a:off x="360000" y="3122613"/>
            <a:ext cx="8043863" cy="108000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 smtClean="0"/>
          </a:p>
        </p:txBody>
      </p:sp>
    </p:spTree>
    <p:extLst>
      <p:ext uri="{BB962C8B-B14F-4D97-AF65-F5344CB8AC3E}">
        <p14:creationId xmlns:p14="http://schemas.microsoft.com/office/powerpoint/2010/main" val="3413139935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363" y="1276350"/>
            <a:ext cx="4140000" cy="54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80363" y="1276350"/>
            <a:ext cx="4140000" cy="54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0363" y="270000"/>
            <a:ext cx="8460000" cy="90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3600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360363" y="1933250"/>
            <a:ext cx="4140000" cy="390240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AU" noProof="0" dirty="0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4680363" y="1933250"/>
            <a:ext cx="4140000" cy="390240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AU" noProof="0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360363" y="6516688"/>
            <a:ext cx="6119812" cy="107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smtClean="0"/>
              <a:t>Presentation title  |  Presenter name  |  Page </a:t>
            </a:r>
            <a:fld id="{D11830E3-D520-499E-B585-21C01577A13D}" type="slidenum">
              <a:rPr lang="en-AU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363" y="1273375"/>
            <a:ext cx="2700000" cy="54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44475" y="1273375"/>
            <a:ext cx="2700000" cy="54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128588" y="1273375"/>
            <a:ext cx="2700000" cy="54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0363" y="270000"/>
            <a:ext cx="8460000" cy="90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3600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360363" y="1921374"/>
            <a:ext cx="2700000" cy="3914275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AU" noProof="0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8"/>
          </p:nvPr>
        </p:nvSpPr>
        <p:spPr>
          <a:xfrm>
            <a:off x="3244475" y="1921374"/>
            <a:ext cx="2700000" cy="3914275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AU" noProof="0" dirty="0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9"/>
          </p:nvPr>
        </p:nvSpPr>
        <p:spPr>
          <a:xfrm>
            <a:off x="6128588" y="1921374"/>
            <a:ext cx="2700000" cy="3914275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AU" noProof="0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0"/>
          </p:nvPr>
        </p:nvSpPr>
        <p:spPr>
          <a:xfrm>
            <a:off x="360363" y="6516688"/>
            <a:ext cx="6119812" cy="107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smtClean="0"/>
              <a:t>Presentation title  |  Presenter name  |  Page </a:t>
            </a:r>
            <a:fld id="{134951F0-6E2E-49EC-9F25-EE0AA4A9C204}" type="slidenum">
              <a:rPr lang="en-AU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276350"/>
            <a:ext cx="8460000" cy="4555650"/>
          </a:xfrm>
          <a:prstGeom prst="rect">
            <a:avLst/>
          </a:prstGeom>
        </p:spPr>
        <p:txBody>
          <a:bodyPr numCol="2" spcCol="360000"/>
          <a:lstStyle>
            <a:lvl2pPr marL="252000" indent="-250825"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0363" y="270000"/>
            <a:ext cx="8460000" cy="90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3600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360363" y="6516688"/>
            <a:ext cx="6119812" cy="107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smtClean="0"/>
              <a:t>Presentation title  |  Presenter name  |  Page </a:t>
            </a:r>
            <a:fld id="{F4702969-83F7-48C2-9ECA-8E43BD5EF737}" type="slidenum">
              <a:rPr lang="en-AU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276350"/>
            <a:ext cx="8460000" cy="4555650"/>
          </a:xfrm>
          <a:prstGeom prst="rect">
            <a:avLst/>
          </a:prstGeom>
        </p:spPr>
        <p:txBody>
          <a:bodyPr numCol="3" spcCol="360000"/>
          <a:lstStyle>
            <a:lvl2pPr marL="252000" indent="-250825">
              <a:defRPr/>
            </a:lvl2pPr>
            <a:lvl5pPr>
              <a:buClr>
                <a:srgbClr val="4F4C4D"/>
              </a:buClr>
              <a:defRPr>
                <a:solidFill>
                  <a:srgbClr val="484647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0363" y="270000"/>
            <a:ext cx="8460000" cy="90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3600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360363" y="6516688"/>
            <a:ext cx="6119812" cy="107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smtClean="0"/>
              <a:t>Presentation title  |  Presenter name  |  Page </a:t>
            </a:r>
            <a:fld id="{E342C208-3115-4DBD-9114-0B8D59D365E1}" type="slidenum">
              <a:rPr lang="en-AU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276350"/>
            <a:ext cx="8460000" cy="4555650"/>
          </a:xfrm>
          <a:prstGeom prst="rect">
            <a:avLst/>
          </a:prstGeom>
        </p:spPr>
        <p:txBody>
          <a:bodyPr/>
          <a:lstStyle>
            <a:lvl1pPr marL="378000" indent="-378000">
              <a:buFont typeface="+mj-lt"/>
              <a:buAutoNum type="arabicPeriod"/>
              <a:defRPr/>
            </a:lvl1pPr>
            <a:lvl2pPr marL="630000" indent="-250825">
              <a:defRPr/>
            </a:lvl2pPr>
            <a:lvl3pPr marL="756000">
              <a:defRPr/>
            </a:lvl3pPr>
            <a:lvl4pPr marL="1008000">
              <a:defRPr/>
            </a:lvl4pPr>
            <a:lvl5pPr marL="1260000">
              <a:buClr>
                <a:srgbClr val="4F4C4D"/>
              </a:buClr>
              <a:defRPr>
                <a:solidFill>
                  <a:srgbClr val="4F4C4D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0363" y="270000"/>
            <a:ext cx="8460000" cy="90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3600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360363" y="6516688"/>
            <a:ext cx="6119812" cy="107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smtClean="0"/>
              <a:t>Presentation title  |  Presenter name  |  Page </a:t>
            </a:r>
            <a:fld id="{587A1278-EE95-4AC7-861D-E834167B41F0}" type="slidenum">
              <a:rPr lang="en-AU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276350"/>
            <a:ext cx="8460000" cy="4559300"/>
          </a:xfrm>
          <a:prstGeom prst="rect">
            <a:avLst/>
          </a:prstGeom>
        </p:spPr>
        <p:txBody>
          <a:bodyPr/>
          <a:lstStyle>
            <a:lvl1pPr>
              <a:lnSpc>
                <a:spcPct val="85000"/>
              </a:lnSpc>
              <a:spcAft>
                <a:spcPts val="0"/>
              </a:spcAft>
              <a:defRPr sz="4000" b="1">
                <a:solidFill>
                  <a:schemeClr val="accent1">
                    <a:lumMod val="75000"/>
                  </a:schemeClr>
                </a:solidFill>
              </a:defRPr>
            </a:lvl1pPr>
            <a:lvl2pPr marL="0" indent="0">
              <a:lnSpc>
                <a:spcPct val="85000"/>
              </a:lnSpc>
              <a:spcAft>
                <a:spcPts val="0"/>
              </a:spcAft>
              <a:buNone/>
              <a:defRPr sz="4000" b="1">
                <a:solidFill>
                  <a:schemeClr val="accent2"/>
                </a:solidFill>
              </a:defRPr>
            </a:lvl2pPr>
            <a:lvl3pPr marL="0" indent="0">
              <a:spcBef>
                <a:spcPts val="2200"/>
              </a:spcBef>
              <a:buNone/>
              <a:defRPr b="1">
                <a:solidFill>
                  <a:srgbClr val="00313C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0363" y="270000"/>
            <a:ext cx="8460000" cy="90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3600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360363" y="6516688"/>
            <a:ext cx="6119812" cy="107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smtClean="0"/>
              <a:t>Presentation title  |  Presenter name  |  Page </a:t>
            </a:r>
            <a:fld id="{1E5854D7-8F4E-48D8-A952-90FE29B5E2C4}" type="slidenum">
              <a:rPr lang="en-AU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 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360363" y="1276350"/>
            <a:ext cx="8460000" cy="455930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0363" y="270000"/>
            <a:ext cx="8460000" cy="90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3600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360363" y="6516688"/>
            <a:ext cx="6119812" cy="107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smtClean="0"/>
              <a:t>Presentation title  |  Presenter name  |  Page </a:t>
            </a:r>
            <a:fld id="{05CBCADE-D924-4152-B5BC-9A31DAE31655}" type="slidenum">
              <a:rPr lang="en-AU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-7938" y="6056313"/>
            <a:ext cx="9161463" cy="801687"/>
            <a:chOff x="-7938" y="6056313"/>
            <a:chExt cx="9161463" cy="801687"/>
          </a:xfrm>
        </p:grpSpPr>
        <p:sp>
          <p:nvSpPr>
            <p:cNvPr id="3" name="AutoShape 4"/>
            <p:cNvSpPr>
              <a:spLocks noChangeAspect="1" noChangeArrowheads="1" noTextEdit="1"/>
            </p:cNvSpPr>
            <p:nvPr userDrawn="1"/>
          </p:nvSpPr>
          <p:spPr bwMode="auto">
            <a:xfrm>
              <a:off x="-7938" y="6056313"/>
              <a:ext cx="9161463" cy="80168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grpSp>
          <p:nvGrpSpPr>
            <p:cNvPr id="6" name="Group 1"/>
            <p:cNvGrpSpPr>
              <a:grpSpLocks/>
            </p:cNvGrpSpPr>
            <p:nvPr userDrawn="1"/>
          </p:nvGrpSpPr>
          <p:grpSpPr bwMode="auto">
            <a:xfrm>
              <a:off x="1588" y="6065838"/>
              <a:ext cx="9142412" cy="690562"/>
              <a:chOff x="1495" y="6065893"/>
              <a:chExt cx="9143026" cy="690563"/>
            </a:xfrm>
          </p:grpSpPr>
          <p:sp>
            <p:nvSpPr>
              <p:cNvPr id="7" name="Freeform 8"/>
              <p:cNvSpPr>
                <a:spLocks noEditPoints="1"/>
              </p:cNvSpPr>
              <p:nvPr userDrawn="1"/>
            </p:nvSpPr>
            <p:spPr bwMode="auto">
              <a:xfrm>
                <a:off x="1495" y="6065893"/>
                <a:ext cx="9143026" cy="690563"/>
              </a:xfrm>
              <a:custGeom>
                <a:avLst/>
                <a:gdLst>
                  <a:gd name="T0" fmla="*/ 2880 w 2880"/>
                  <a:gd name="T1" fmla="*/ 14 h 217"/>
                  <a:gd name="T2" fmla="*/ 2817 w 2880"/>
                  <a:gd name="T3" fmla="*/ 14 h 217"/>
                  <a:gd name="T4" fmla="*/ 2486 w 2880"/>
                  <a:gd name="T5" fmla="*/ 95 h 217"/>
                  <a:gd name="T6" fmla="*/ 2486 w 2880"/>
                  <a:gd name="T7" fmla="*/ 95 h 217"/>
                  <a:gd name="T8" fmla="*/ 2880 w 2880"/>
                  <a:gd name="T9" fmla="*/ 95 h 217"/>
                  <a:gd name="T10" fmla="*/ 2880 w 2880"/>
                  <a:gd name="T11" fmla="*/ 217 h 217"/>
                  <a:gd name="T12" fmla="*/ 2880 w 2880"/>
                  <a:gd name="T13" fmla="*/ 217 h 217"/>
                  <a:gd name="T14" fmla="*/ 2880 w 2880"/>
                  <a:gd name="T15" fmla="*/ 14 h 217"/>
                  <a:gd name="T16" fmla="*/ 2171 w 2880"/>
                  <a:gd name="T17" fmla="*/ 0 h 217"/>
                  <a:gd name="T18" fmla="*/ 0 w 2880"/>
                  <a:gd name="T19" fmla="*/ 0 h 217"/>
                  <a:gd name="T20" fmla="*/ 0 w 2880"/>
                  <a:gd name="T21" fmla="*/ 95 h 217"/>
                  <a:gd name="T22" fmla="*/ 2486 w 2880"/>
                  <a:gd name="T23" fmla="*/ 95 h 217"/>
                  <a:gd name="T24" fmla="*/ 2486 w 2880"/>
                  <a:gd name="T25" fmla="*/ 95 h 217"/>
                  <a:gd name="T26" fmla="*/ 2486 w 2880"/>
                  <a:gd name="T27" fmla="*/ 95 h 217"/>
                  <a:gd name="T28" fmla="*/ 2486 w 2880"/>
                  <a:gd name="T29" fmla="*/ 95 h 217"/>
                  <a:gd name="T30" fmla="*/ 2171 w 2880"/>
                  <a:gd name="T31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80" h="217">
                    <a:moveTo>
                      <a:pt x="2880" y="14"/>
                    </a:moveTo>
                    <a:cubicBezTo>
                      <a:pt x="2817" y="14"/>
                      <a:pt x="2817" y="14"/>
                      <a:pt x="2817" y="14"/>
                    </a:cubicBezTo>
                    <a:cubicBezTo>
                      <a:pt x="2616" y="14"/>
                      <a:pt x="2542" y="74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880" y="95"/>
                      <a:pt x="2880" y="95"/>
                      <a:pt x="2880" y="95"/>
                    </a:cubicBezTo>
                    <a:cubicBezTo>
                      <a:pt x="2880" y="217"/>
                      <a:pt x="2880" y="217"/>
                      <a:pt x="2880" y="217"/>
                    </a:cubicBezTo>
                    <a:cubicBezTo>
                      <a:pt x="2880" y="217"/>
                      <a:pt x="2880" y="217"/>
                      <a:pt x="2880" y="217"/>
                    </a:cubicBezTo>
                    <a:cubicBezTo>
                      <a:pt x="2880" y="14"/>
                      <a:pt x="2880" y="14"/>
                      <a:pt x="2880" y="14"/>
                    </a:cubicBezTo>
                    <a:moveTo>
                      <a:pt x="217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19" y="39"/>
                      <a:pt x="2306" y="0"/>
                      <a:pt x="2171" y="0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8" name="Freeform 9"/>
              <p:cNvSpPr>
                <a:spLocks noEditPoints="1"/>
              </p:cNvSpPr>
              <p:nvPr userDrawn="1"/>
            </p:nvSpPr>
            <p:spPr bwMode="auto">
              <a:xfrm>
                <a:off x="1495" y="6367518"/>
                <a:ext cx="9143026" cy="388938"/>
              </a:xfrm>
              <a:custGeom>
                <a:avLst/>
                <a:gdLst>
                  <a:gd name="T0" fmla="*/ 2486 w 2880"/>
                  <a:gd name="T1" fmla="*/ 0 h 122"/>
                  <a:gd name="T2" fmla="*/ 0 w 2880"/>
                  <a:gd name="T3" fmla="*/ 0 h 122"/>
                  <a:gd name="T4" fmla="*/ 0 w 2880"/>
                  <a:gd name="T5" fmla="*/ 13 h 122"/>
                  <a:gd name="T6" fmla="*/ 2289 w 2880"/>
                  <a:gd name="T7" fmla="*/ 13 h 122"/>
                  <a:gd name="T8" fmla="*/ 2486 w 2880"/>
                  <a:gd name="T9" fmla="*/ 0 h 122"/>
                  <a:gd name="T10" fmla="*/ 2880 w 2880"/>
                  <a:gd name="T11" fmla="*/ 0 h 122"/>
                  <a:gd name="T12" fmla="*/ 2486 w 2880"/>
                  <a:gd name="T13" fmla="*/ 0 h 122"/>
                  <a:gd name="T14" fmla="*/ 2813 w 2880"/>
                  <a:gd name="T15" fmla="*/ 122 h 122"/>
                  <a:gd name="T16" fmla="*/ 2880 w 2880"/>
                  <a:gd name="T17" fmla="*/ 122 h 122"/>
                  <a:gd name="T18" fmla="*/ 2880 w 2880"/>
                  <a:gd name="T19" fmla="*/ 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0" h="122">
                    <a:moveTo>
                      <a:pt x="248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2289" y="13"/>
                      <a:pt x="2289" y="13"/>
                      <a:pt x="2289" y="13"/>
                    </a:cubicBezTo>
                    <a:cubicBezTo>
                      <a:pt x="2418" y="13"/>
                      <a:pt x="2459" y="10"/>
                      <a:pt x="2486" y="0"/>
                    </a:cubicBezTo>
                    <a:moveTo>
                      <a:pt x="2880" y="0"/>
                    </a:moveTo>
                    <a:cubicBezTo>
                      <a:pt x="2486" y="0"/>
                      <a:pt x="2486" y="0"/>
                      <a:pt x="2486" y="0"/>
                    </a:cubicBezTo>
                    <a:cubicBezTo>
                      <a:pt x="2554" y="56"/>
                      <a:pt x="2645" y="122"/>
                      <a:pt x="2813" y="122"/>
                    </a:cubicBezTo>
                    <a:cubicBezTo>
                      <a:pt x="2854" y="122"/>
                      <a:pt x="2880" y="122"/>
                      <a:pt x="2880" y="122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10" name="Freeform 10"/>
              <p:cNvSpPr>
                <a:spLocks/>
              </p:cNvSpPr>
              <p:nvPr userDrawn="1"/>
            </p:nvSpPr>
            <p:spPr bwMode="auto">
              <a:xfrm>
                <a:off x="1495" y="6110343"/>
                <a:ext cx="7891992" cy="298450"/>
              </a:xfrm>
              <a:custGeom>
                <a:avLst/>
                <a:gdLst>
                  <a:gd name="T0" fmla="*/ 2486 w 2486"/>
                  <a:gd name="T1" fmla="*/ 81 h 94"/>
                  <a:gd name="T2" fmla="*/ 2171 w 2486"/>
                  <a:gd name="T3" fmla="*/ 0 h 94"/>
                  <a:gd name="T4" fmla="*/ 0 w 2486"/>
                  <a:gd name="T5" fmla="*/ 0 h 94"/>
                  <a:gd name="T6" fmla="*/ 0 w 2486"/>
                  <a:gd name="T7" fmla="*/ 94 h 94"/>
                  <a:gd name="T8" fmla="*/ 2289 w 2486"/>
                  <a:gd name="T9" fmla="*/ 94 h 94"/>
                  <a:gd name="T10" fmla="*/ 2486 w 2486"/>
                  <a:gd name="T11" fmla="*/ 81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86" h="94">
                    <a:moveTo>
                      <a:pt x="2486" y="81"/>
                    </a:moveTo>
                    <a:cubicBezTo>
                      <a:pt x="2410" y="38"/>
                      <a:pt x="2306" y="0"/>
                      <a:pt x="217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2289" y="94"/>
                      <a:pt x="2289" y="94"/>
                      <a:pt x="2289" y="94"/>
                    </a:cubicBezTo>
                    <a:cubicBezTo>
                      <a:pt x="2418" y="94"/>
                      <a:pt x="2459" y="91"/>
                      <a:pt x="2486" y="8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11" name="Freeform 11"/>
              <p:cNvSpPr>
                <a:spLocks/>
              </p:cNvSpPr>
              <p:nvPr userDrawn="1"/>
            </p:nvSpPr>
            <p:spPr bwMode="auto">
              <a:xfrm>
                <a:off x="7893487" y="6110343"/>
                <a:ext cx="1251034" cy="601663"/>
              </a:xfrm>
              <a:custGeom>
                <a:avLst/>
                <a:gdLst>
                  <a:gd name="T0" fmla="*/ 331 w 394"/>
                  <a:gd name="T1" fmla="*/ 0 h 189"/>
                  <a:gd name="T2" fmla="*/ 0 w 394"/>
                  <a:gd name="T3" fmla="*/ 81 h 189"/>
                  <a:gd name="T4" fmla="*/ 327 w 394"/>
                  <a:gd name="T5" fmla="*/ 189 h 189"/>
                  <a:gd name="T6" fmla="*/ 394 w 394"/>
                  <a:gd name="T7" fmla="*/ 189 h 189"/>
                  <a:gd name="T8" fmla="*/ 394 w 394"/>
                  <a:gd name="T9" fmla="*/ 0 h 189"/>
                  <a:gd name="T10" fmla="*/ 331 w 394"/>
                  <a:gd name="T11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4" h="189">
                    <a:moveTo>
                      <a:pt x="331" y="0"/>
                    </a:moveTo>
                    <a:cubicBezTo>
                      <a:pt x="130" y="0"/>
                      <a:pt x="56" y="60"/>
                      <a:pt x="0" y="81"/>
                    </a:cubicBezTo>
                    <a:cubicBezTo>
                      <a:pt x="89" y="131"/>
                      <a:pt x="159" y="189"/>
                      <a:pt x="327" y="189"/>
                    </a:cubicBezTo>
                    <a:cubicBezTo>
                      <a:pt x="368" y="189"/>
                      <a:pt x="394" y="189"/>
                      <a:pt x="394" y="189"/>
                    </a:cubicBezTo>
                    <a:cubicBezTo>
                      <a:pt x="394" y="0"/>
                      <a:pt x="394" y="0"/>
                      <a:pt x="394" y="0"/>
                    </a:cubicBezTo>
                    <a:lnTo>
                      <a:pt x="33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  <p:pic>
          <p:nvPicPr>
            <p:cNvPr id="12" name="Picture 78"/>
            <p:cNvPicPr>
              <a:picLocks noChangeAspect="1" noChangeArrowheads="1"/>
            </p:cNvPicPr>
            <p:nvPr userDrawn="1"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459788" y="6191250"/>
              <a:ext cx="454025" cy="454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360000" y="1276350"/>
            <a:ext cx="7477125" cy="4559301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 sz="4400" b="1">
                <a:solidFill>
                  <a:schemeClr val="accent1"/>
                </a:solidFill>
              </a:defRPr>
            </a:lvl1pPr>
            <a:lvl2pPr marL="0" indent="0">
              <a:lnSpc>
                <a:spcPct val="75000"/>
              </a:lnSpc>
              <a:spcAft>
                <a:spcPts val="850"/>
              </a:spcAft>
              <a:buNone/>
              <a:defRPr sz="4400" b="1">
                <a:solidFill>
                  <a:schemeClr val="bg1"/>
                </a:solidFill>
              </a:defRPr>
            </a:lvl2pPr>
            <a:lvl3pPr marL="0" indent="0">
              <a:buNone/>
              <a:defRPr sz="2200" b="1">
                <a:solidFill>
                  <a:srgbClr val="FFFFFF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3" name="Footer Placeholder 5"/>
          <p:cNvSpPr>
            <a:spLocks noGrp="1"/>
          </p:cNvSpPr>
          <p:nvPr userDrawn="1">
            <p:ph type="ftr" sz="quarter" idx="11"/>
          </p:nvPr>
        </p:nvSpPr>
        <p:spPr>
          <a:xfrm>
            <a:off x="360363" y="6516688"/>
            <a:ext cx="6119812" cy="107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smtClean="0"/>
              <a:t>Presentation title  |  Presenter name  |  Page </a:t>
            </a:r>
            <a:fld id="{A2561617-8963-4242-9531-8D628AF0173C}" type="slidenum">
              <a:rPr lang="en-AU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0363" y="270000"/>
            <a:ext cx="8460000" cy="90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3600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360363" y="6516688"/>
            <a:ext cx="6119812" cy="107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smtClean="0"/>
              <a:t>Presentation title  |  Presenter name  |  Page </a:t>
            </a:r>
            <a:fld id="{24D93678-8C73-40AE-B009-C35CF91FBCBA}" type="slidenum">
              <a:rPr lang="en-AU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60363" y="6516688"/>
            <a:ext cx="6119812" cy="107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smtClean="0"/>
              <a:t>Presentation title  |  Presenter name  |  Page </a:t>
            </a:r>
            <a:fld id="{09DE4AD0-0A69-49F9-8AEE-A0B86116A74B}" type="slidenum">
              <a:rPr lang="en-AU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ernative Title Slide + Collaborator logo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60000" y="3123776"/>
            <a:ext cx="8042400" cy="1080000"/>
          </a:xfrm>
          <a:prstGeom prst="rect">
            <a:avLst/>
          </a:prstGeom>
        </p:spPr>
        <p:txBody>
          <a:bodyPr rtlCol="0" anchor="b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AU" sz="44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60000" y="4268888"/>
            <a:ext cx="8043863" cy="3161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200" b="1" baseline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1417"/>
              </a:spcAft>
              <a:buNone/>
              <a:defRPr sz="4400" b="1">
                <a:solidFill>
                  <a:schemeClr val="bg1"/>
                </a:solidFill>
              </a:defRPr>
            </a:lvl2pPr>
            <a:lvl3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4400" b="1">
                <a:solidFill>
                  <a:schemeClr val="bg1"/>
                </a:solidFill>
              </a:defRPr>
            </a:lvl4pPr>
            <a:lvl5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5pPr>
            <a:lvl6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6pPr>
            <a:lvl7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7pPr>
            <a:lvl8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8pPr>
            <a:lvl9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-26988" y="357188"/>
            <a:ext cx="9199469" cy="6500812"/>
            <a:chOff x="-26988" y="357188"/>
            <a:chExt cx="9199469" cy="6500812"/>
          </a:xfrm>
        </p:grpSpPr>
        <p:grpSp>
          <p:nvGrpSpPr>
            <p:cNvPr id="25" name="Group 66"/>
            <p:cNvGrpSpPr>
              <a:grpSpLocks/>
            </p:cNvGrpSpPr>
            <p:nvPr userDrawn="1"/>
          </p:nvGrpSpPr>
          <p:grpSpPr bwMode="auto">
            <a:xfrm>
              <a:off x="-26988" y="357188"/>
              <a:ext cx="9178926" cy="2571750"/>
              <a:chOff x="-17463" y="357188"/>
              <a:chExt cx="9186863" cy="2571750"/>
            </a:xfrm>
          </p:grpSpPr>
          <p:sp>
            <p:nvSpPr>
              <p:cNvPr id="26" name="Freeform 17"/>
              <p:cNvSpPr>
                <a:spLocks/>
              </p:cNvSpPr>
              <p:nvPr userDrawn="1"/>
            </p:nvSpPr>
            <p:spPr bwMode="auto">
              <a:xfrm>
                <a:off x="-17463" y="1971675"/>
                <a:ext cx="9186863" cy="957263"/>
              </a:xfrm>
              <a:custGeom>
                <a:avLst/>
                <a:gdLst>
                  <a:gd name="T0" fmla="*/ 0 w 2880"/>
                  <a:gd name="T1" fmla="*/ 0 h 300"/>
                  <a:gd name="T2" fmla="*/ 372 w 2880"/>
                  <a:gd name="T3" fmla="*/ 0 h 300"/>
                  <a:gd name="T4" fmla="*/ 890 w 2880"/>
                  <a:gd name="T5" fmla="*/ 171 h 300"/>
                  <a:gd name="T6" fmla="*/ 1389 w 2880"/>
                  <a:gd name="T7" fmla="*/ 300 h 300"/>
                  <a:gd name="T8" fmla="*/ 2880 w 2880"/>
                  <a:gd name="T9" fmla="*/ 30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300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1"/>
                      <a:pt x="890" y="171"/>
                    </a:cubicBezTo>
                    <a:cubicBezTo>
                      <a:pt x="1011" y="240"/>
                      <a:pt x="1176" y="300"/>
                      <a:pt x="1389" y="300"/>
                    </a:cubicBezTo>
                    <a:cubicBezTo>
                      <a:pt x="2880" y="300"/>
                      <a:pt x="2880" y="300"/>
                      <a:pt x="2880" y="30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27" name="Freeform 18"/>
              <p:cNvSpPr>
                <a:spLocks/>
              </p:cNvSpPr>
              <p:nvPr userDrawn="1"/>
            </p:nvSpPr>
            <p:spPr bwMode="auto">
              <a:xfrm>
                <a:off x="-17463" y="2449513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1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1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28" name="Freeform 19"/>
              <p:cNvSpPr>
                <a:spLocks/>
              </p:cNvSpPr>
              <p:nvPr userDrawn="1"/>
            </p:nvSpPr>
            <p:spPr bwMode="auto">
              <a:xfrm>
                <a:off x="-17463" y="1655763"/>
                <a:ext cx="9186863" cy="954087"/>
              </a:xfrm>
              <a:custGeom>
                <a:avLst/>
                <a:gdLst>
                  <a:gd name="T0" fmla="*/ 0 w 2880"/>
                  <a:gd name="T1" fmla="*/ 0 h 299"/>
                  <a:gd name="T2" fmla="*/ 372 w 2880"/>
                  <a:gd name="T3" fmla="*/ 0 h 299"/>
                  <a:gd name="T4" fmla="*/ 890 w 2880"/>
                  <a:gd name="T5" fmla="*/ 170 h 299"/>
                  <a:gd name="T6" fmla="*/ 1389 w 2880"/>
                  <a:gd name="T7" fmla="*/ 299 h 299"/>
                  <a:gd name="T8" fmla="*/ 2880 w 2880"/>
                  <a:gd name="T9" fmla="*/ 299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0"/>
                      <a:pt x="890" y="170"/>
                    </a:cubicBezTo>
                    <a:cubicBezTo>
                      <a:pt x="1011" y="239"/>
                      <a:pt x="1176" y="299"/>
                      <a:pt x="1389" y="299"/>
                    </a:cubicBezTo>
                    <a:cubicBezTo>
                      <a:pt x="2880" y="299"/>
                      <a:pt x="2880" y="299"/>
                      <a:pt x="2880" y="299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29" name="Freeform 20"/>
              <p:cNvSpPr>
                <a:spLocks/>
              </p:cNvSpPr>
              <p:nvPr userDrawn="1"/>
            </p:nvSpPr>
            <p:spPr bwMode="auto">
              <a:xfrm>
                <a:off x="-17463" y="2130425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1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1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0" name="Freeform 21"/>
              <p:cNvSpPr>
                <a:spLocks/>
              </p:cNvSpPr>
              <p:nvPr userDrawn="1"/>
            </p:nvSpPr>
            <p:spPr bwMode="auto">
              <a:xfrm>
                <a:off x="-17463" y="1336675"/>
                <a:ext cx="9186863" cy="954088"/>
              </a:xfrm>
              <a:custGeom>
                <a:avLst/>
                <a:gdLst>
                  <a:gd name="T0" fmla="*/ 0 w 2880"/>
                  <a:gd name="T1" fmla="*/ 0 h 299"/>
                  <a:gd name="T2" fmla="*/ 372 w 2880"/>
                  <a:gd name="T3" fmla="*/ 0 h 299"/>
                  <a:gd name="T4" fmla="*/ 890 w 2880"/>
                  <a:gd name="T5" fmla="*/ 171 h 299"/>
                  <a:gd name="T6" fmla="*/ 1389 w 2880"/>
                  <a:gd name="T7" fmla="*/ 299 h 299"/>
                  <a:gd name="T8" fmla="*/ 2880 w 2880"/>
                  <a:gd name="T9" fmla="*/ 299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0"/>
                      <a:pt x="890" y="171"/>
                    </a:cubicBezTo>
                    <a:cubicBezTo>
                      <a:pt x="1011" y="239"/>
                      <a:pt x="1176" y="299"/>
                      <a:pt x="1389" y="299"/>
                    </a:cubicBezTo>
                    <a:cubicBezTo>
                      <a:pt x="2880" y="299"/>
                      <a:pt x="2880" y="299"/>
                      <a:pt x="2880" y="299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1" name="Freeform 22"/>
              <p:cNvSpPr>
                <a:spLocks/>
              </p:cNvSpPr>
              <p:nvPr userDrawn="1"/>
            </p:nvSpPr>
            <p:spPr bwMode="auto">
              <a:xfrm>
                <a:off x="-17463" y="1811338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2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2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2" name="Freeform 23"/>
              <p:cNvSpPr>
                <a:spLocks/>
              </p:cNvSpPr>
              <p:nvPr userDrawn="1"/>
            </p:nvSpPr>
            <p:spPr bwMode="auto">
              <a:xfrm>
                <a:off x="-17463" y="357188"/>
                <a:ext cx="9186863" cy="957262"/>
              </a:xfrm>
              <a:custGeom>
                <a:avLst/>
                <a:gdLst>
                  <a:gd name="T0" fmla="*/ 2880 w 2880"/>
                  <a:gd name="T1" fmla="*/ 300 h 300"/>
                  <a:gd name="T2" fmla="*/ 2501 w 2880"/>
                  <a:gd name="T3" fmla="*/ 300 h 300"/>
                  <a:gd name="T4" fmla="*/ 1984 w 2880"/>
                  <a:gd name="T5" fmla="*/ 129 h 300"/>
                  <a:gd name="T6" fmla="*/ 1485 w 2880"/>
                  <a:gd name="T7" fmla="*/ 0 h 300"/>
                  <a:gd name="T8" fmla="*/ 0 w 2880"/>
                  <a:gd name="T9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300">
                    <a:moveTo>
                      <a:pt x="2880" y="300"/>
                    </a:moveTo>
                    <a:cubicBezTo>
                      <a:pt x="2880" y="300"/>
                      <a:pt x="2565" y="300"/>
                      <a:pt x="2501" y="300"/>
                    </a:cubicBezTo>
                    <a:cubicBezTo>
                      <a:pt x="2236" y="300"/>
                      <a:pt x="2124" y="209"/>
                      <a:pt x="1984" y="129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3" name="Freeform 24"/>
              <p:cNvSpPr>
                <a:spLocks/>
              </p:cNvSpPr>
              <p:nvPr userDrawn="1"/>
            </p:nvSpPr>
            <p:spPr bwMode="auto">
              <a:xfrm>
                <a:off x="-17463" y="357188"/>
                <a:ext cx="9186863" cy="477837"/>
              </a:xfrm>
              <a:custGeom>
                <a:avLst/>
                <a:gdLst>
                  <a:gd name="T0" fmla="*/ 0 w 2880"/>
                  <a:gd name="T1" fmla="*/ 150 h 150"/>
                  <a:gd name="T2" fmla="*/ 1672 w 2880"/>
                  <a:gd name="T3" fmla="*/ 150 h 150"/>
                  <a:gd name="T4" fmla="*/ 1984 w 2880"/>
                  <a:gd name="T5" fmla="*/ 129 h 150"/>
                  <a:gd name="T6" fmla="*/ 2507 w 2880"/>
                  <a:gd name="T7" fmla="*/ 0 h 150"/>
                  <a:gd name="T8" fmla="*/ 2880 w 2880"/>
                  <a:gd name="T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0" y="150"/>
                    </a:moveTo>
                    <a:cubicBezTo>
                      <a:pt x="1672" y="150"/>
                      <a:pt x="1672" y="150"/>
                      <a:pt x="1672" y="150"/>
                    </a:cubicBezTo>
                    <a:cubicBezTo>
                      <a:pt x="1875" y="150"/>
                      <a:pt x="1941" y="145"/>
                      <a:pt x="1984" y="129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4" name="Freeform 25"/>
              <p:cNvSpPr>
                <a:spLocks/>
              </p:cNvSpPr>
              <p:nvPr userDrawn="1"/>
            </p:nvSpPr>
            <p:spPr bwMode="auto">
              <a:xfrm>
                <a:off x="-17463" y="676275"/>
                <a:ext cx="9186863" cy="954088"/>
              </a:xfrm>
              <a:custGeom>
                <a:avLst/>
                <a:gdLst>
                  <a:gd name="T0" fmla="*/ 2880 w 2880"/>
                  <a:gd name="T1" fmla="*/ 299 h 299"/>
                  <a:gd name="T2" fmla="*/ 2501 w 2880"/>
                  <a:gd name="T3" fmla="*/ 299 h 299"/>
                  <a:gd name="T4" fmla="*/ 1984 w 2880"/>
                  <a:gd name="T5" fmla="*/ 129 h 299"/>
                  <a:gd name="T6" fmla="*/ 1485 w 2880"/>
                  <a:gd name="T7" fmla="*/ 0 h 299"/>
                  <a:gd name="T8" fmla="*/ 0 w 2880"/>
                  <a:gd name="T9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2880" y="299"/>
                    </a:moveTo>
                    <a:cubicBezTo>
                      <a:pt x="2880" y="299"/>
                      <a:pt x="2565" y="299"/>
                      <a:pt x="2501" y="299"/>
                    </a:cubicBezTo>
                    <a:cubicBezTo>
                      <a:pt x="2236" y="299"/>
                      <a:pt x="2124" y="209"/>
                      <a:pt x="1984" y="129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5" name="Freeform 26"/>
              <p:cNvSpPr>
                <a:spLocks/>
              </p:cNvSpPr>
              <p:nvPr userDrawn="1"/>
            </p:nvSpPr>
            <p:spPr bwMode="auto">
              <a:xfrm>
                <a:off x="-17463" y="676275"/>
                <a:ext cx="9186863" cy="477838"/>
              </a:xfrm>
              <a:custGeom>
                <a:avLst/>
                <a:gdLst>
                  <a:gd name="T0" fmla="*/ 0 w 2880"/>
                  <a:gd name="T1" fmla="*/ 150 h 150"/>
                  <a:gd name="T2" fmla="*/ 1672 w 2880"/>
                  <a:gd name="T3" fmla="*/ 150 h 150"/>
                  <a:gd name="T4" fmla="*/ 1984 w 2880"/>
                  <a:gd name="T5" fmla="*/ 129 h 150"/>
                  <a:gd name="T6" fmla="*/ 2507 w 2880"/>
                  <a:gd name="T7" fmla="*/ 0 h 150"/>
                  <a:gd name="T8" fmla="*/ 2880 w 2880"/>
                  <a:gd name="T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0" y="150"/>
                    </a:moveTo>
                    <a:cubicBezTo>
                      <a:pt x="1672" y="150"/>
                      <a:pt x="1672" y="150"/>
                      <a:pt x="1672" y="150"/>
                    </a:cubicBezTo>
                    <a:cubicBezTo>
                      <a:pt x="1875" y="150"/>
                      <a:pt x="1941" y="145"/>
                      <a:pt x="1984" y="129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6" name="Freeform 27"/>
              <p:cNvSpPr>
                <a:spLocks/>
              </p:cNvSpPr>
              <p:nvPr userDrawn="1"/>
            </p:nvSpPr>
            <p:spPr bwMode="auto">
              <a:xfrm>
                <a:off x="-17463" y="995363"/>
                <a:ext cx="9186863" cy="954087"/>
              </a:xfrm>
              <a:custGeom>
                <a:avLst/>
                <a:gdLst>
                  <a:gd name="T0" fmla="*/ 2880 w 2880"/>
                  <a:gd name="T1" fmla="*/ 299 h 299"/>
                  <a:gd name="T2" fmla="*/ 2501 w 2880"/>
                  <a:gd name="T3" fmla="*/ 299 h 299"/>
                  <a:gd name="T4" fmla="*/ 1984 w 2880"/>
                  <a:gd name="T5" fmla="*/ 128 h 299"/>
                  <a:gd name="T6" fmla="*/ 1485 w 2880"/>
                  <a:gd name="T7" fmla="*/ 0 h 299"/>
                  <a:gd name="T8" fmla="*/ 0 w 2880"/>
                  <a:gd name="T9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2880" y="299"/>
                    </a:moveTo>
                    <a:cubicBezTo>
                      <a:pt x="2880" y="299"/>
                      <a:pt x="2565" y="299"/>
                      <a:pt x="2501" y="299"/>
                    </a:cubicBezTo>
                    <a:cubicBezTo>
                      <a:pt x="2236" y="299"/>
                      <a:pt x="2124" y="209"/>
                      <a:pt x="1984" y="128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7" name="Freeform 28"/>
              <p:cNvSpPr>
                <a:spLocks/>
              </p:cNvSpPr>
              <p:nvPr userDrawn="1"/>
            </p:nvSpPr>
            <p:spPr bwMode="auto">
              <a:xfrm>
                <a:off x="-17463" y="995363"/>
                <a:ext cx="9186863" cy="474662"/>
              </a:xfrm>
              <a:custGeom>
                <a:avLst/>
                <a:gdLst>
                  <a:gd name="T0" fmla="*/ 0 w 2880"/>
                  <a:gd name="T1" fmla="*/ 149 h 149"/>
                  <a:gd name="T2" fmla="*/ 1672 w 2880"/>
                  <a:gd name="T3" fmla="*/ 149 h 149"/>
                  <a:gd name="T4" fmla="*/ 1984 w 2880"/>
                  <a:gd name="T5" fmla="*/ 128 h 149"/>
                  <a:gd name="T6" fmla="*/ 2507 w 2880"/>
                  <a:gd name="T7" fmla="*/ 0 h 149"/>
                  <a:gd name="T8" fmla="*/ 2880 w 2880"/>
                  <a:gd name="T9" fmla="*/ 0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49">
                    <a:moveTo>
                      <a:pt x="0" y="149"/>
                    </a:moveTo>
                    <a:cubicBezTo>
                      <a:pt x="1672" y="149"/>
                      <a:pt x="1672" y="149"/>
                      <a:pt x="1672" y="149"/>
                    </a:cubicBezTo>
                    <a:cubicBezTo>
                      <a:pt x="1875" y="149"/>
                      <a:pt x="1941" y="145"/>
                      <a:pt x="1984" y="128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  <p:grpSp>
          <p:nvGrpSpPr>
            <p:cNvPr id="38" name="Group 37"/>
            <p:cNvGrpSpPr/>
            <p:nvPr userDrawn="1"/>
          </p:nvGrpSpPr>
          <p:grpSpPr>
            <a:xfrm>
              <a:off x="1497" y="5500319"/>
              <a:ext cx="9170984" cy="1357681"/>
              <a:chOff x="1497" y="5500319"/>
              <a:chExt cx="9170984" cy="1357681"/>
            </a:xfrm>
          </p:grpSpPr>
          <p:sp>
            <p:nvSpPr>
              <p:cNvPr id="79" name="Rectangle 78"/>
              <p:cNvSpPr/>
              <p:nvPr userDrawn="1"/>
            </p:nvSpPr>
            <p:spPr>
              <a:xfrm>
                <a:off x="1497" y="5940320"/>
                <a:ext cx="9158377" cy="9176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grpSp>
            <p:nvGrpSpPr>
              <p:cNvPr id="42" name="Group 41"/>
              <p:cNvGrpSpPr/>
              <p:nvPr userDrawn="1"/>
            </p:nvGrpSpPr>
            <p:grpSpPr>
              <a:xfrm>
                <a:off x="1497" y="5500319"/>
                <a:ext cx="9170984" cy="996231"/>
                <a:chOff x="1497" y="5500319"/>
                <a:chExt cx="9170984" cy="996231"/>
              </a:xfrm>
            </p:grpSpPr>
            <p:sp>
              <p:nvSpPr>
                <p:cNvPr id="80" name="Freeform 7"/>
                <p:cNvSpPr>
                  <a:spLocks noEditPoints="1"/>
                </p:cNvSpPr>
                <p:nvPr userDrawn="1"/>
              </p:nvSpPr>
              <p:spPr bwMode="auto">
                <a:xfrm>
                  <a:off x="1497" y="5563679"/>
                  <a:ext cx="9170984" cy="932871"/>
                </a:xfrm>
                <a:custGeom>
                  <a:avLst/>
                  <a:gdLst/>
                  <a:ahLst/>
                  <a:cxnLst>
                    <a:cxn ang="0">
                      <a:pos x="2313" y="117"/>
                    </a:cxn>
                    <a:cxn ang="0">
                      <a:pos x="0" y="117"/>
                    </a:cxn>
                    <a:cxn ang="0">
                      <a:pos x="0" y="137"/>
                    </a:cxn>
                    <a:cxn ang="0">
                      <a:pos x="2030" y="137"/>
                    </a:cxn>
                    <a:cxn ang="0">
                      <a:pos x="2313" y="117"/>
                    </a:cxn>
                    <a:cxn ang="0">
                      <a:pos x="2880" y="0"/>
                    </a:cxn>
                    <a:cxn ang="0">
                      <a:pos x="2880" y="0"/>
                    </a:cxn>
                    <a:cxn ang="0">
                      <a:pos x="2880" y="117"/>
                    </a:cxn>
                    <a:cxn ang="0">
                      <a:pos x="2313" y="117"/>
                    </a:cxn>
                    <a:cxn ang="0">
                      <a:pos x="2784" y="293"/>
                    </a:cxn>
                    <a:cxn ang="0">
                      <a:pos x="2880" y="293"/>
                    </a:cxn>
                    <a:cxn ang="0">
                      <a:pos x="2880" y="0"/>
                    </a:cxn>
                  </a:cxnLst>
                  <a:rect l="0" t="0" r="r" b="b"/>
                  <a:pathLst>
                    <a:path w="2880" h="293">
                      <a:moveTo>
                        <a:pt x="2313" y="117"/>
                      </a:moveTo>
                      <a:cubicBezTo>
                        <a:pt x="0" y="117"/>
                        <a:pt x="0" y="117"/>
                        <a:pt x="0" y="117"/>
                      </a:cubicBezTo>
                      <a:cubicBezTo>
                        <a:pt x="0" y="137"/>
                        <a:pt x="0" y="137"/>
                        <a:pt x="0" y="137"/>
                      </a:cubicBezTo>
                      <a:cubicBezTo>
                        <a:pt x="2030" y="137"/>
                        <a:pt x="2030" y="137"/>
                        <a:pt x="2030" y="137"/>
                      </a:cubicBezTo>
                      <a:cubicBezTo>
                        <a:pt x="2214" y="137"/>
                        <a:pt x="2274" y="132"/>
                        <a:pt x="2313" y="117"/>
                      </a:cubicBezTo>
                      <a:moveTo>
                        <a:pt x="2880" y="0"/>
                      </a:moveTo>
                      <a:cubicBezTo>
                        <a:pt x="2880" y="0"/>
                        <a:pt x="2880" y="0"/>
                        <a:pt x="2880" y="0"/>
                      </a:cubicBezTo>
                      <a:cubicBezTo>
                        <a:pt x="2880" y="117"/>
                        <a:pt x="2880" y="117"/>
                        <a:pt x="2880" y="117"/>
                      </a:cubicBezTo>
                      <a:cubicBezTo>
                        <a:pt x="2313" y="117"/>
                        <a:pt x="2313" y="117"/>
                        <a:pt x="2313" y="117"/>
                      </a:cubicBezTo>
                      <a:cubicBezTo>
                        <a:pt x="2411" y="197"/>
                        <a:pt x="2542" y="293"/>
                        <a:pt x="2784" y="293"/>
                      </a:cubicBezTo>
                      <a:cubicBezTo>
                        <a:pt x="2842" y="293"/>
                        <a:pt x="2880" y="293"/>
                        <a:pt x="2880" y="293"/>
                      </a:cubicBezTo>
                      <a:cubicBezTo>
                        <a:pt x="2880" y="0"/>
                        <a:pt x="2880" y="0"/>
                        <a:pt x="2880" y="0"/>
                      </a:cubicBezTo>
                    </a:path>
                  </a:pathLst>
                </a:custGeom>
                <a:solidFill>
                  <a:srgbClr val="BFBFB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/>
                </a:p>
              </p:txBody>
            </p:sp>
            <p:sp>
              <p:nvSpPr>
                <p:cNvPr id="81" name="Freeform 8"/>
                <p:cNvSpPr>
                  <a:spLocks noEditPoints="1"/>
                </p:cNvSpPr>
                <p:nvPr userDrawn="1"/>
              </p:nvSpPr>
              <p:spPr bwMode="auto">
                <a:xfrm>
                  <a:off x="1497" y="5500319"/>
                  <a:ext cx="9170984" cy="435430"/>
                </a:xfrm>
                <a:custGeom>
                  <a:avLst/>
                  <a:gdLst/>
                  <a:ahLst/>
                  <a:cxnLst>
                    <a:cxn ang="0">
                      <a:pos x="2880" y="20"/>
                    </a:cxn>
                    <a:cxn ang="0">
                      <a:pos x="2789" y="20"/>
                    </a:cxn>
                    <a:cxn ang="0">
                      <a:pos x="2313" y="137"/>
                    </a:cxn>
                    <a:cxn ang="0">
                      <a:pos x="2313" y="137"/>
                    </a:cxn>
                    <a:cxn ang="0">
                      <a:pos x="2880" y="137"/>
                    </a:cxn>
                    <a:cxn ang="0">
                      <a:pos x="2880" y="20"/>
                    </a:cxn>
                    <a:cxn ang="0">
                      <a:pos x="1860" y="0"/>
                    </a:cxn>
                    <a:cxn ang="0">
                      <a:pos x="0" y="0"/>
                    </a:cxn>
                    <a:cxn ang="0">
                      <a:pos x="0" y="137"/>
                    </a:cxn>
                    <a:cxn ang="0">
                      <a:pos x="2313" y="137"/>
                    </a:cxn>
                    <a:cxn ang="0">
                      <a:pos x="2313" y="137"/>
                    </a:cxn>
                    <a:cxn ang="0">
                      <a:pos x="2313" y="137"/>
                    </a:cxn>
                    <a:cxn ang="0">
                      <a:pos x="2313" y="137"/>
                    </a:cxn>
                    <a:cxn ang="0">
                      <a:pos x="1860" y="0"/>
                    </a:cxn>
                  </a:cxnLst>
                  <a:rect l="0" t="0" r="r" b="b"/>
                  <a:pathLst>
                    <a:path w="2880" h="137">
                      <a:moveTo>
                        <a:pt x="2880" y="20"/>
                      </a:moveTo>
                      <a:cubicBezTo>
                        <a:pt x="2789" y="20"/>
                        <a:pt x="2789" y="20"/>
                        <a:pt x="2789" y="20"/>
                      </a:cubicBezTo>
                      <a:cubicBezTo>
                        <a:pt x="2500" y="20"/>
                        <a:pt x="2393" y="10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880" y="137"/>
                        <a:pt x="2880" y="137"/>
                        <a:pt x="2880" y="137"/>
                      </a:cubicBezTo>
                      <a:cubicBezTo>
                        <a:pt x="2880" y="20"/>
                        <a:pt x="2880" y="20"/>
                        <a:pt x="2880" y="20"/>
                      </a:cubicBezTo>
                      <a:moveTo>
                        <a:pt x="186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37"/>
                        <a:pt x="0" y="137"/>
                        <a:pt x="0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216" y="57"/>
                        <a:pt x="2053" y="0"/>
                        <a:pt x="1860" y="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/>
                </a:p>
              </p:txBody>
            </p:sp>
            <p:sp>
              <p:nvSpPr>
                <p:cNvPr id="82" name="Freeform 9"/>
                <p:cNvSpPr>
                  <a:spLocks/>
                </p:cNvSpPr>
                <p:nvPr userDrawn="1"/>
              </p:nvSpPr>
              <p:spPr bwMode="auto">
                <a:xfrm>
                  <a:off x="1497" y="5563679"/>
                  <a:ext cx="7365906" cy="432734"/>
                </a:xfrm>
                <a:custGeom>
                  <a:avLst/>
                  <a:gdLst/>
                  <a:ahLst/>
                  <a:cxnLst>
                    <a:cxn ang="0">
                      <a:pos x="2313" y="117"/>
                    </a:cxn>
                    <a:cxn ang="0">
                      <a:pos x="1860" y="0"/>
                    </a:cxn>
                    <a:cxn ang="0">
                      <a:pos x="0" y="0"/>
                    </a:cxn>
                    <a:cxn ang="0">
                      <a:pos x="0" y="136"/>
                    </a:cxn>
                    <a:cxn ang="0">
                      <a:pos x="2030" y="136"/>
                    </a:cxn>
                    <a:cxn ang="0">
                      <a:pos x="2313" y="117"/>
                    </a:cxn>
                  </a:cxnLst>
                  <a:rect l="0" t="0" r="r" b="b"/>
                  <a:pathLst>
                    <a:path w="2313" h="136">
                      <a:moveTo>
                        <a:pt x="2313" y="117"/>
                      </a:moveTo>
                      <a:cubicBezTo>
                        <a:pt x="2204" y="55"/>
                        <a:pt x="2053" y="0"/>
                        <a:pt x="186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36"/>
                        <a:pt x="0" y="136"/>
                        <a:pt x="0" y="136"/>
                      </a:cubicBezTo>
                      <a:cubicBezTo>
                        <a:pt x="2030" y="136"/>
                        <a:pt x="2030" y="136"/>
                        <a:pt x="2030" y="136"/>
                      </a:cubicBezTo>
                      <a:cubicBezTo>
                        <a:pt x="2214" y="136"/>
                        <a:pt x="2274" y="132"/>
                        <a:pt x="2313" y="117"/>
                      </a:cubicBezTo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/>
                </a:p>
              </p:txBody>
            </p:sp>
            <p:sp>
              <p:nvSpPr>
                <p:cNvPr id="83" name="Freeform 10"/>
                <p:cNvSpPr>
                  <a:spLocks/>
                </p:cNvSpPr>
                <p:nvPr userDrawn="1"/>
              </p:nvSpPr>
              <p:spPr bwMode="auto">
                <a:xfrm>
                  <a:off x="7367402" y="5563679"/>
                  <a:ext cx="1805078" cy="869511"/>
                </a:xfrm>
                <a:custGeom>
                  <a:avLst/>
                  <a:gdLst/>
                  <a:ahLst/>
                  <a:cxnLst>
                    <a:cxn ang="0">
                      <a:pos x="476" y="0"/>
                    </a:cxn>
                    <a:cxn ang="0">
                      <a:pos x="0" y="117"/>
                    </a:cxn>
                    <a:cxn ang="0">
                      <a:pos x="471" y="273"/>
                    </a:cxn>
                    <a:cxn ang="0">
                      <a:pos x="567" y="273"/>
                    </a:cxn>
                    <a:cxn ang="0">
                      <a:pos x="567" y="0"/>
                    </a:cxn>
                    <a:cxn ang="0">
                      <a:pos x="476" y="0"/>
                    </a:cxn>
                  </a:cxnLst>
                  <a:rect l="0" t="0" r="r" b="b"/>
                  <a:pathLst>
                    <a:path w="567" h="273">
                      <a:moveTo>
                        <a:pt x="476" y="0"/>
                      </a:moveTo>
                      <a:cubicBezTo>
                        <a:pt x="187" y="0"/>
                        <a:pt x="80" y="87"/>
                        <a:pt x="0" y="117"/>
                      </a:cubicBezTo>
                      <a:cubicBezTo>
                        <a:pt x="128" y="190"/>
                        <a:pt x="229" y="273"/>
                        <a:pt x="471" y="273"/>
                      </a:cubicBezTo>
                      <a:cubicBezTo>
                        <a:pt x="529" y="273"/>
                        <a:pt x="567" y="273"/>
                        <a:pt x="567" y="273"/>
                      </a:cubicBezTo>
                      <a:cubicBezTo>
                        <a:pt x="567" y="0"/>
                        <a:pt x="567" y="0"/>
                        <a:pt x="567" y="0"/>
                      </a:cubicBezTo>
                      <a:lnTo>
                        <a:pt x="47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/>
                </a:p>
              </p:txBody>
            </p:sp>
          </p:grpSp>
          <p:pic>
            <p:nvPicPr>
              <p:cNvPr id="84" name="Picture 78"/>
              <p:cNvPicPr>
                <a:picLocks noChangeAspect="1" noChangeArrowheads="1"/>
              </p:cNvPicPr>
              <p:nvPr userDrawn="1"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8169275" y="5675743"/>
                <a:ext cx="655638" cy="6556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43" name="Group 19"/>
              <p:cNvGrpSpPr/>
              <p:nvPr userDrawn="1"/>
            </p:nvGrpSpPr>
            <p:grpSpPr>
              <a:xfrm>
                <a:off x="360000" y="5807505"/>
                <a:ext cx="814388" cy="95250"/>
                <a:chOff x="3495675" y="5969000"/>
                <a:chExt cx="814388" cy="95250"/>
              </a:xfrm>
              <a:solidFill>
                <a:schemeClr val="accent1"/>
              </a:solidFill>
            </p:grpSpPr>
            <p:sp>
              <p:nvSpPr>
                <p:cNvPr id="44" name="Freeform 26"/>
                <p:cNvSpPr>
                  <a:spLocks/>
                </p:cNvSpPr>
                <p:nvPr/>
              </p:nvSpPr>
              <p:spPr bwMode="auto">
                <a:xfrm>
                  <a:off x="34956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1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1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1" y="13"/>
                        <a:pt x="21" y="13"/>
                        <a:pt x="21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5" name="Freeform 27"/>
                <p:cNvSpPr>
                  <a:spLocks/>
                </p:cNvSpPr>
                <p:nvPr/>
              </p:nvSpPr>
              <p:spPr bwMode="auto">
                <a:xfrm>
                  <a:off x="360362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6" name="Freeform 28"/>
                <p:cNvSpPr>
                  <a:spLocks/>
                </p:cNvSpPr>
                <p:nvPr/>
              </p:nvSpPr>
              <p:spPr bwMode="auto">
                <a:xfrm>
                  <a:off x="37115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9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7" name="Oval 29"/>
                <p:cNvSpPr>
                  <a:spLocks noChangeArrowheads="1"/>
                </p:cNvSpPr>
                <p:nvPr/>
              </p:nvSpPr>
              <p:spPr bwMode="auto">
                <a:xfrm>
                  <a:off x="3819525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8" name="Freeform 30"/>
                <p:cNvSpPr>
                  <a:spLocks/>
                </p:cNvSpPr>
                <p:nvPr/>
              </p:nvSpPr>
              <p:spPr bwMode="auto">
                <a:xfrm>
                  <a:off x="3851275" y="5997575"/>
                  <a:ext cx="50800" cy="66675"/>
                </a:xfrm>
                <a:custGeom>
                  <a:avLst/>
                  <a:gdLst>
                    <a:gd name="T0" fmla="*/ 16 w 16"/>
                    <a:gd name="T1" fmla="*/ 20 h 21"/>
                    <a:gd name="T2" fmla="*/ 10 w 16"/>
                    <a:gd name="T3" fmla="*/ 21 h 21"/>
                    <a:gd name="T4" fmla="*/ 0 w 16"/>
                    <a:gd name="T5" fmla="*/ 11 h 21"/>
                    <a:gd name="T6" fmla="*/ 10 w 16"/>
                    <a:gd name="T7" fmla="*/ 0 h 21"/>
                    <a:gd name="T8" fmla="*/ 16 w 16"/>
                    <a:gd name="T9" fmla="*/ 1 h 21"/>
                    <a:gd name="T10" fmla="*/ 14 w 16"/>
                    <a:gd name="T11" fmla="*/ 5 h 21"/>
                    <a:gd name="T12" fmla="*/ 11 w 16"/>
                    <a:gd name="T13" fmla="*/ 4 h 21"/>
                    <a:gd name="T14" fmla="*/ 6 w 16"/>
                    <a:gd name="T15" fmla="*/ 10 h 21"/>
                    <a:gd name="T16" fmla="*/ 11 w 16"/>
                    <a:gd name="T17" fmla="*/ 17 h 21"/>
                    <a:gd name="T18" fmla="*/ 15 w 16"/>
                    <a:gd name="T19" fmla="*/ 16 h 21"/>
                    <a:gd name="T20" fmla="*/ 16 w 16"/>
                    <a:gd name="T21" fmla="*/ 2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" h="21">
                      <a:moveTo>
                        <a:pt x="16" y="20"/>
                      </a:moveTo>
                      <a:cubicBezTo>
                        <a:pt x="14" y="21"/>
                        <a:pt x="12" y="21"/>
                        <a:pt x="10" y="21"/>
                      </a:cubicBez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4" y="0"/>
                        <a:pt x="10" y="0"/>
                      </a:cubicBezTo>
                      <a:cubicBezTo>
                        <a:pt x="12" y="0"/>
                        <a:pt x="14" y="0"/>
                        <a:pt x="16" y="1"/>
                      </a:cubicBezTo>
                      <a:cubicBezTo>
                        <a:pt x="14" y="5"/>
                        <a:pt x="14" y="5"/>
                        <a:pt x="14" y="5"/>
                      </a:cubicBezTo>
                      <a:cubicBezTo>
                        <a:pt x="13" y="4"/>
                        <a:pt x="12" y="4"/>
                        <a:pt x="11" y="4"/>
                      </a:cubicBezTo>
                      <a:cubicBezTo>
                        <a:pt x="7" y="4"/>
                        <a:pt x="6" y="6"/>
                        <a:pt x="6" y="10"/>
                      </a:cubicBezTo>
                      <a:cubicBezTo>
                        <a:pt x="6" y="15"/>
                        <a:pt x="7" y="17"/>
                        <a:pt x="11" y="17"/>
                      </a:cubicBezTo>
                      <a:cubicBezTo>
                        <a:pt x="12" y="17"/>
                        <a:pt x="14" y="17"/>
                        <a:pt x="15" y="16"/>
                      </a:cubicBezTo>
                      <a:lnTo>
                        <a:pt x="16" y="2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9" name="Freeform 31"/>
                <p:cNvSpPr>
                  <a:spLocks/>
                </p:cNvSpPr>
                <p:nvPr/>
              </p:nvSpPr>
              <p:spPr bwMode="auto">
                <a:xfrm>
                  <a:off x="3911600" y="5997575"/>
                  <a:ext cx="47625" cy="66675"/>
                </a:xfrm>
                <a:custGeom>
                  <a:avLst/>
                  <a:gdLst>
                    <a:gd name="T0" fmla="*/ 6 w 15"/>
                    <a:gd name="T1" fmla="*/ 21 h 21"/>
                    <a:gd name="T2" fmla="*/ 0 w 15"/>
                    <a:gd name="T3" fmla="*/ 20 h 21"/>
                    <a:gd name="T4" fmla="*/ 1 w 15"/>
                    <a:gd name="T5" fmla="*/ 16 h 21"/>
                    <a:gd name="T6" fmla="*/ 6 w 15"/>
                    <a:gd name="T7" fmla="*/ 17 h 21"/>
                    <a:gd name="T8" fmla="*/ 9 w 15"/>
                    <a:gd name="T9" fmla="*/ 15 h 21"/>
                    <a:gd name="T10" fmla="*/ 6 w 15"/>
                    <a:gd name="T11" fmla="*/ 12 h 21"/>
                    <a:gd name="T12" fmla="*/ 0 w 15"/>
                    <a:gd name="T13" fmla="*/ 6 h 21"/>
                    <a:gd name="T14" fmla="*/ 8 w 15"/>
                    <a:gd name="T15" fmla="*/ 0 h 21"/>
                    <a:gd name="T16" fmla="*/ 13 w 15"/>
                    <a:gd name="T17" fmla="*/ 0 h 21"/>
                    <a:gd name="T18" fmla="*/ 13 w 15"/>
                    <a:gd name="T19" fmla="*/ 4 h 21"/>
                    <a:gd name="T20" fmla="*/ 9 w 15"/>
                    <a:gd name="T21" fmla="*/ 4 h 21"/>
                    <a:gd name="T22" fmla="*/ 6 w 15"/>
                    <a:gd name="T23" fmla="*/ 6 h 21"/>
                    <a:gd name="T24" fmla="*/ 9 w 15"/>
                    <a:gd name="T25" fmla="*/ 9 h 21"/>
                    <a:gd name="T26" fmla="*/ 15 w 15"/>
                    <a:gd name="T27" fmla="*/ 14 h 21"/>
                    <a:gd name="T28" fmla="*/ 6 w 15"/>
                    <a:gd name="T29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5" h="21">
                      <a:moveTo>
                        <a:pt x="6" y="21"/>
                      </a:moveTo>
                      <a:cubicBezTo>
                        <a:pt x="4" y="21"/>
                        <a:pt x="2" y="21"/>
                        <a:pt x="0" y="20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3" y="17"/>
                        <a:pt x="5" y="17"/>
                        <a:pt x="6" y="17"/>
                      </a:cubicBezTo>
                      <a:cubicBezTo>
                        <a:pt x="8" y="17"/>
                        <a:pt x="9" y="16"/>
                        <a:pt x="9" y="15"/>
                      </a:cubicBezTo>
                      <a:cubicBezTo>
                        <a:pt x="9" y="14"/>
                        <a:pt x="8" y="13"/>
                        <a:pt x="6" y="12"/>
                      </a:cubicBezTo>
                      <a:cubicBezTo>
                        <a:pt x="3" y="11"/>
                        <a:pt x="0" y="10"/>
                        <a:pt x="0" y="6"/>
                      </a:cubicBezTo>
                      <a:cubicBezTo>
                        <a:pt x="0" y="2"/>
                        <a:pt x="3" y="0"/>
                        <a:pt x="8" y="0"/>
                      </a:cubicBezTo>
                      <a:cubicBezTo>
                        <a:pt x="10" y="0"/>
                        <a:pt x="12" y="0"/>
                        <a:pt x="13" y="0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1" y="4"/>
                        <a:pt x="10" y="4"/>
                        <a:pt x="9" y="4"/>
                      </a:cubicBezTo>
                      <a:cubicBezTo>
                        <a:pt x="6" y="4"/>
                        <a:pt x="6" y="5"/>
                        <a:pt x="6" y="6"/>
                      </a:cubicBezTo>
                      <a:cubicBezTo>
                        <a:pt x="6" y="7"/>
                        <a:pt x="7" y="8"/>
                        <a:pt x="9" y="9"/>
                      </a:cubicBezTo>
                      <a:cubicBezTo>
                        <a:pt x="13" y="10"/>
                        <a:pt x="15" y="11"/>
                        <a:pt x="15" y="14"/>
                      </a:cubicBezTo>
                      <a:cubicBezTo>
                        <a:pt x="15" y="18"/>
                        <a:pt x="11" y="21"/>
                        <a:pt x="6" y="21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0" name="Freeform 32"/>
                <p:cNvSpPr>
                  <a:spLocks noEditPoints="1"/>
                </p:cNvSpPr>
                <p:nvPr/>
              </p:nvSpPr>
              <p:spPr bwMode="auto">
                <a:xfrm>
                  <a:off x="3965575" y="5969000"/>
                  <a:ext cx="28575" cy="95250"/>
                </a:xfrm>
                <a:custGeom>
                  <a:avLst/>
                  <a:gdLst>
                    <a:gd name="T0" fmla="*/ 4 w 9"/>
                    <a:gd name="T1" fmla="*/ 30 h 30"/>
                    <a:gd name="T2" fmla="*/ 4 w 9"/>
                    <a:gd name="T3" fmla="*/ 13 h 30"/>
                    <a:gd name="T4" fmla="*/ 0 w 9"/>
                    <a:gd name="T5" fmla="*/ 13 h 30"/>
                    <a:gd name="T6" fmla="*/ 0 w 9"/>
                    <a:gd name="T7" fmla="*/ 9 h 30"/>
                    <a:gd name="T8" fmla="*/ 9 w 9"/>
                    <a:gd name="T9" fmla="*/ 9 h 30"/>
                    <a:gd name="T10" fmla="*/ 9 w 9"/>
                    <a:gd name="T11" fmla="*/ 30 h 30"/>
                    <a:gd name="T12" fmla="*/ 4 w 9"/>
                    <a:gd name="T13" fmla="*/ 30 h 30"/>
                    <a:gd name="T14" fmla="*/ 6 w 9"/>
                    <a:gd name="T15" fmla="*/ 6 h 30"/>
                    <a:gd name="T16" fmla="*/ 3 w 9"/>
                    <a:gd name="T17" fmla="*/ 3 h 30"/>
                    <a:gd name="T18" fmla="*/ 6 w 9"/>
                    <a:gd name="T19" fmla="*/ 0 h 30"/>
                    <a:gd name="T20" fmla="*/ 9 w 9"/>
                    <a:gd name="T21" fmla="*/ 3 h 30"/>
                    <a:gd name="T22" fmla="*/ 6 w 9"/>
                    <a:gd name="T23" fmla="*/ 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9" h="30">
                      <a:moveTo>
                        <a:pt x="4" y="30"/>
                      </a:move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9" y="9"/>
                        <a:pt x="9" y="9"/>
                        <a:pt x="9" y="9"/>
                      </a:cubicBezTo>
                      <a:cubicBezTo>
                        <a:pt x="9" y="30"/>
                        <a:pt x="9" y="30"/>
                        <a:pt x="9" y="30"/>
                      </a:cubicBezTo>
                      <a:lnTo>
                        <a:pt x="4" y="30"/>
                      </a:lnTo>
                      <a:close/>
                      <a:moveTo>
                        <a:pt x="6" y="6"/>
                      </a:moveTo>
                      <a:cubicBezTo>
                        <a:pt x="4" y="6"/>
                        <a:pt x="3" y="5"/>
                        <a:pt x="3" y="3"/>
                      </a:cubicBezTo>
                      <a:cubicBezTo>
                        <a:pt x="3" y="1"/>
                        <a:pt x="4" y="0"/>
                        <a:pt x="6" y="0"/>
                      </a:cubicBezTo>
                      <a:cubicBezTo>
                        <a:pt x="8" y="0"/>
                        <a:pt x="9" y="1"/>
                        <a:pt x="9" y="3"/>
                      </a:cubicBezTo>
                      <a:cubicBezTo>
                        <a:pt x="9" y="5"/>
                        <a:pt x="8" y="6"/>
                        <a:pt x="6" y="6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1" name="Freeform 33"/>
                <p:cNvSpPr>
                  <a:spLocks/>
                </p:cNvSpPr>
                <p:nvPr/>
              </p:nvSpPr>
              <p:spPr bwMode="auto">
                <a:xfrm>
                  <a:off x="4013200" y="5997575"/>
                  <a:ext cx="39687" cy="66675"/>
                </a:xfrm>
                <a:custGeom>
                  <a:avLst/>
                  <a:gdLst>
                    <a:gd name="T0" fmla="*/ 11 w 12"/>
                    <a:gd name="T1" fmla="*/ 5 h 21"/>
                    <a:gd name="T2" fmla="*/ 9 w 12"/>
                    <a:gd name="T3" fmla="*/ 5 h 21"/>
                    <a:gd name="T4" fmla="*/ 5 w 12"/>
                    <a:gd name="T5" fmla="*/ 8 h 21"/>
                    <a:gd name="T6" fmla="*/ 5 w 12"/>
                    <a:gd name="T7" fmla="*/ 21 h 21"/>
                    <a:gd name="T8" fmla="*/ 0 w 12"/>
                    <a:gd name="T9" fmla="*/ 21 h 21"/>
                    <a:gd name="T10" fmla="*/ 0 w 12"/>
                    <a:gd name="T11" fmla="*/ 0 h 21"/>
                    <a:gd name="T12" fmla="*/ 4 w 12"/>
                    <a:gd name="T13" fmla="*/ 0 h 21"/>
                    <a:gd name="T14" fmla="*/ 4 w 12"/>
                    <a:gd name="T15" fmla="*/ 4 h 21"/>
                    <a:gd name="T16" fmla="*/ 10 w 12"/>
                    <a:gd name="T17" fmla="*/ 0 h 21"/>
                    <a:gd name="T18" fmla="*/ 12 w 12"/>
                    <a:gd name="T19" fmla="*/ 0 h 21"/>
                    <a:gd name="T20" fmla="*/ 11 w 12"/>
                    <a:gd name="T21" fmla="*/ 5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" h="21">
                      <a:moveTo>
                        <a:pt x="11" y="5"/>
                      </a:moveTo>
                      <a:cubicBezTo>
                        <a:pt x="11" y="5"/>
                        <a:pt x="10" y="5"/>
                        <a:pt x="9" y="5"/>
                      </a:cubicBezTo>
                      <a:cubicBezTo>
                        <a:pt x="8" y="5"/>
                        <a:pt x="7" y="6"/>
                        <a:pt x="5" y="8"/>
                      </a:cubicBezTo>
                      <a:cubicBezTo>
                        <a:pt x="5" y="21"/>
                        <a:pt x="5" y="21"/>
                        <a:pt x="5" y="21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6" y="1"/>
                        <a:pt x="8" y="0"/>
                        <a:pt x="10" y="0"/>
                      </a:cubicBezTo>
                      <a:cubicBezTo>
                        <a:pt x="11" y="0"/>
                        <a:pt x="11" y="0"/>
                        <a:pt x="12" y="0"/>
                      </a:cubicBezTo>
                      <a:lnTo>
                        <a:pt x="11" y="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2" name="Freeform 34"/>
                <p:cNvSpPr>
                  <a:spLocks noEditPoints="1"/>
                </p:cNvSpPr>
                <p:nvPr/>
              </p:nvSpPr>
              <p:spPr bwMode="auto">
                <a:xfrm>
                  <a:off x="4062413" y="5997575"/>
                  <a:ext cx="66675" cy="66675"/>
                </a:xfrm>
                <a:custGeom>
                  <a:avLst/>
                  <a:gdLst>
                    <a:gd name="T0" fmla="*/ 10 w 21"/>
                    <a:gd name="T1" fmla="*/ 21 h 21"/>
                    <a:gd name="T2" fmla="*/ 0 w 21"/>
                    <a:gd name="T3" fmla="*/ 11 h 21"/>
                    <a:gd name="T4" fmla="*/ 10 w 21"/>
                    <a:gd name="T5" fmla="*/ 0 h 21"/>
                    <a:gd name="T6" fmla="*/ 21 w 21"/>
                    <a:gd name="T7" fmla="*/ 10 h 21"/>
                    <a:gd name="T8" fmla="*/ 10 w 21"/>
                    <a:gd name="T9" fmla="*/ 21 h 21"/>
                    <a:gd name="T10" fmla="*/ 10 w 21"/>
                    <a:gd name="T11" fmla="*/ 4 h 21"/>
                    <a:gd name="T12" fmla="*/ 5 w 21"/>
                    <a:gd name="T13" fmla="*/ 10 h 21"/>
                    <a:gd name="T14" fmla="*/ 10 w 21"/>
                    <a:gd name="T15" fmla="*/ 17 h 21"/>
                    <a:gd name="T16" fmla="*/ 15 w 21"/>
                    <a:gd name="T17" fmla="*/ 11 h 21"/>
                    <a:gd name="T18" fmla="*/ 10 w 21"/>
                    <a:gd name="T19" fmla="*/ 4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" h="21">
                      <a:moveTo>
                        <a:pt x="10" y="21"/>
                      </a:move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3" y="0"/>
                        <a:pt x="10" y="0"/>
                      </a:cubicBezTo>
                      <a:cubicBezTo>
                        <a:pt x="17" y="0"/>
                        <a:pt x="21" y="4"/>
                        <a:pt x="21" y="10"/>
                      </a:cubicBezTo>
                      <a:cubicBezTo>
                        <a:pt x="21" y="17"/>
                        <a:pt x="17" y="21"/>
                        <a:pt x="10" y="21"/>
                      </a:cubicBezTo>
                      <a:moveTo>
                        <a:pt x="10" y="4"/>
                      </a:moveTo>
                      <a:cubicBezTo>
                        <a:pt x="7" y="4"/>
                        <a:pt x="5" y="7"/>
                        <a:pt x="5" y="10"/>
                      </a:cubicBezTo>
                      <a:cubicBezTo>
                        <a:pt x="5" y="14"/>
                        <a:pt x="6" y="17"/>
                        <a:pt x="10" y="17"/>
                      </a:cubicBezTo>
                      <a:cubicBezTo>
                        <a:pt x="14" y="17"/>
                        <a:pt x="15" y="14"/>
                        <a:pt x="15" y="11"/>
                      </a:cubicBezTo>
                      <a:cubicBezTo>
                        <a:pt x="15" y="6"/>
                        <a:pt x="14" y="4"/>
                        <a:pt x="10" y="4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3" name="Oval 35"/>
                <p:cNvSpPr>
                  <a:spLocks noChangeArrowheads="1"/>
                </p:cNvSpPr>
                <p:nvPr/>
              </p:nvSpPr>
              <p:spPr bwMode="auto">
                <a:xfrm>
                  <a:off x="4141788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4" name="Freeform 36"/>
                <p:cNvSpPr>
                  <a:spLocks noEditPoints="1"/>
                </p:cNvSpPr>
                <p:nvPr/>
              </p:nvSpPr>
              <p:spPr bwMode="auto">
                <a:xfrm>
                  <a:off x="41767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3 w 18"/>
                    <a:gd name="T3" fmla="*/ 19 h 21"/>
                    <a:gd name="T4" fmla="*/ 7 w 18"/>
                    <a:gd name="T5" fmla="*/ 21 h 21"/>
                    <a:gd name="T6" fmla="*/ 0 w 18"/>
                    <a:gd name="T7" fmla="*/ 15 h 21"/>
                    <a:gd name="T8" fmla="*/ 10 w 18"/>
                    <a:gd name="T9" fmla="*/ 8 h 21"/>
                    <a:gd name="T10" fmla="*/ 13 w 18"/>
                    <a:gd name="T11" fmla="*/ 8 h 21"/>
                    <a:gd name="T12" fmla="*/ 13 w 18"/>
                    <a:gd name="T13" fmla="*/ 7 h 21"/>
                    <a:gd name="T14" fmla="*/ 8 w 18"/>
                    <a:gd name="T15" fmla="*/ 4 h 21"/>
                    <a:gd name="T16" fmla="*/ 2 w 18"/>
                    <a:gd name="T17" fmla="*/ 5 h 21"/>
                    <a:gd name="T18" fmla="*/ 2 w 18"/>
                    <a:gd name="T19" fmla="*/ 1 h 21"/>
                    <a:gd name="T20" fmla="*/ 9 w 18"/>
                    <a:gd name="T21" fmla="*/ 0 h 21"/>
                    <a:gd name="T22" fmla="*/ 18 w 18"/>
                    <a:gd name="T23" fmla="*/ 7 h 21"/>
                    <a:gd name="T24" fmla="*/ 18 w 18"/>
                    <a:gd name="T25" fmla="*/ 21 h 21"/>
                    <a:gd name="T26" fmla="*/ 14 w 18"/>
                    <a:gd name="T27" fmla="*/ 21 h 21"/>
                    <a:gd name="T28" fmla="*/ 13 w 18"/>
                    <a:gd name="T29" fmla="*/ 12 h 21"/>
                    <a:gd name="T30" fmla="*/ 10 w 18"/>
                    <a:gd name="T31" fmla="*/ 12 h 21"/>
                    <a:gd name="T32" fmla="*/ 5 w 18"/>
                    <a:gd name="T33" fmla="*/ 15 h 21"/>
                    <a:gd name="T34" fmla="*/ 8 w 18"/>
                    <a:gd name="T35" fmla="*/ 17 h 21"/>
                    <a:gd name="T36" fmla="*/ 13 w 18"/>
                    <a:gd name="T37" fmla="*/ 15 h 21"/>
                    <a:gd name="T38" fmla="*/ 13 w 18"/>
                    <a:gd name="T39" fmla="*/ 12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3" y="21"/>
                        <a:pt x="0" y="19"/>
                        <a:pt x="0" y="15"/>
                      </a:cubicBezTo>
                      <a:cubicBezTo>
                        <a:pt x="0" y="10"/>
                        <a:pt x="4" y="8"/>
                        <a:pt x="10" y="8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3" y="7"/>
                        <a:pt x="13" y="7"/>
                        <a:pt x="13" y="7"/>
                      </a:cubicBezTo>
                      <a:cubicBezTo>
                        <a:pt x="13" y="5"/>
                        <a:pt x="12" y="4"/>
                        <a:pt x="8" y="4"/>
                      </a:cubicBezTo>
                      <a:cubicBezTo>
                        <a:pt x="6" y="4"/>
                        <a:pt x="4" y="4"/>
                        <a:pt x="2" y="5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4" y="0"/>
                        <a:pt x="6" y="0"/>
                        <a:pt x="9" y="0"/>
                      </a:cubicBezTo>
                      <a:cubicBezTo>
                        <a:pt x="15" y="0"/>
                        <a:pt x="18" y="2"/>
                        <a:pt x="18" y="7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  <a:moveTo>
                        <a:pt x="13" y="12"/>
                      </a:moveTo>
                      <a:cubicBezTo>
                        <a:pt x="10" y="12"/>
                        <a:pt x="10" y="12"/>
                        <a:pt x="10" y="12"/>
                      </a:cubicBezTo>
                      <a:cubicBezTo>
                        <a:pt x="7" y="12"/>
                        <a:pt x="5" y="13"/>
                        <a:pt x="5" y="15"/>
                      </a:cubicBezTo>
                      <a:cubicBezTo>
                        <a:pt x="5" y="16"/>
                        <a:pt x="6" y="17"/>
                        <a:pt x="8" y="17"/>
                      </a:cubicBezTo>
                      <a:cubicBezTo>
                        <a:pt x="10" y="17"/>
                        <a:pt x="11" y="17"/>
                        <a:pt x="13" y="15"/>
                      </a:cubicBezTo>
                      <a:lnTo>
                        <a:pt x="13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5" name="Freeform 37"/>
                <p:cNvSpPr>
                  <a:spLocks/>
                </p:cNvSpPr>
                <p:nvPr/>
              </p:nvSpPr>
              <p:spPr bwMode="auto">
                <a:xfrm>
                  <a:off x="42529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4 w 18"/>
                    <a:gd name="T3" fmla="*/ 18 h 21"/>
                    <a:gd name="T4" fmla="*/ 7 w 18"/>
                    <a:gd name="T5" fmla="*/ 21 h 21"/>
                    <a:gd name="T6" fmla="*/ 0 w 18"/>
                    <a:gd name="T7" fmla="*/ 13 h 21"/>
                    <a:gd name="T8" fmla="*/ 0 w 18"/>
                    <a:gd name="T9" fmla="*/ 0 h 21"/>
                    <a:gd name="T10" fmla="*/ 5 w 18"/>
                    <a:gd name="T11" fmla="*/ 0 h 21"/>
                    <a:gd name="T12" fmla="*/ 5 w 18"/>
                    <a:gd name="T13" fmla="*/ 12 h 21"/>
                    <a:gd name="T14" fmla="*/ 8 w 18"/>
                    <a:gd name="T15" fmla="*/ 17 h 21"/>
                    <a:gd name="T16" fmla="*/ 13 w 18"/>
                    <a:gd name="T17" fmla="*/ 14 h 21"/>
                    <a:gd name="T18" fmla="*/ 13 w 18"/>
                    <a:gd name="T19" fmla="*/ 0 h 21"/>
                    <a:gd name="T20" fmla="*/ 18 w 18"/>
                    <a:gd name="T21" fmla="*/ 0 h 21"/>
                    <a:gd name="T22" fmla="*/ 18 w 18"/>
                    <a:gd name="T23" fmla="*/ 21 h 21"/>
                    <a:gd name="T24" fmla="*/ 14 w 18"/>
                    <a:gd name="T25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4" y="18"/>
                        <a:pt x="14" y="18"/>
                        <a:pt x="14" y="18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2" y="21"/>
                        <a:pt x="0" y="18"/>
                        <a:pt x="0" y="13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5" y="15"/>
                        <a:pt x="6" y="17"/>
                        <a:pt x="8" y="17"/>
                      </a:cubicBezTo>
                      <a:cubicBezTo>
                        <a:pt x="10" y="17"/>
                        <a:pt x="11" y="16"/>
                        <a:pt x="13" y="14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</p:grpSp>
        </p:grpSp>
      </p:grpSp>
      <p:sp>
        <p:nvSpPr>
          <p:cNvPr id="56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360000" y="5625959"/>
            <a:ext cx="4752000" cy="144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5130030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60000" y="2866540"/>
            <a:ext cx="7469550" cy="720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85000"/>
              </a:lnSpc>
              <a:spcAft>
                <a:spcPts val="0"/>
              </a:spcAft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360000" y="3712540"/>
            <a:ext cx="2772000" cy="1530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1600" b="1">
                <a:solidFill>
                  <a:srgbClr val="FFFFFF"/>
                </a:solidFill>
              </a:defRPr>
            </a:lvl1pPr>
            <a:lvl2pPr marL="0" indent="0">
              <a:lnSpc>
                <a:spcPct val="90000"/>
              </a:lnSpc>
              <a:spcAft>
                <a:spcPts val="567"/>
              </a:spcAft>
              <a:buNone/>
              <a:defRPr sz="1600">
                <a:solidFill>
                  <a:srgbClr val="FFFFFF"/>
                </a:solidFill>
              </a:defRPr>
            </a:lvl2pPr>
            <a:lvl3pPr marL="266700" indent="-266700">
              <a:lnSpc>
                <a:spcPct val="90000"/>
              </a:lnSpc>
              <a:spcAft>
                <a:spcPts val="0"/>
              </a:spcAft>
              <a:buNone/>
              <a:tabLst>
                <a:tab pos="266700" algn="l"/>
              </a:tabLst>
              <a:defRPr sz="1600">
                <a:solidFill>
                  <a:srgbClr val="FFFFFF"/>
                </a:solidFill>
              </a:defRPr>
            </a:lvl3pPr>
            <a:lvl4pPr>
              <a:defRPr sz="1600">
                <a:solidFill>
                  <a:srgbClr val="FFFFFF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3600000" y="3712540"/>
            <a:ext cx="2772000" cy="1530000"/>
          </a:xfrm>
          <a:prstGeom prst="rect">
            <a:avLst/>
          </a:prstGeom>
        </p:spPr>
        <p:txBody>
          <a:bodyPr>
            <a:noAutofit/>
          </a:bodyPr>
          <a:lstStyle>
            <a:lvl1pPr marL="271463" indent="-271463">
              <a:lnSpc>
                <a:spcPct val="90000"/>
              </a:lnSpc>
              <a:spcAft>
                <a:spcPts val="0"/>
              </a:spcAft>
              <a:tabLst>
                <a:tab pos="355600" algn="l"/>
              </a:tabLst>
              <a:defRPr sz="1600" b="1">
                <a:solidFill>
                  <a:srgbClr val="FFFFFF"/>
                </a:solidFill>
              </a:defRPr>
            </a:lvl1pPr>
            <a:lvl2pPr marL="0" indent="0">
              <a:lnSpc>
                <a:spcPct val="90000"/>
              </a:lnSpc>
              <a:spcAft>
                <a:spcPts val="567"/>
              </a:spcAft>
              <a:buNone/>
              <a:defRPr sz="1600">
                <a:solidFill>
                  <a:srgbClr val="FFFFFF"/>
                </a:solidFill>
              </a:defRPr>
            </a:lvl2pPr>
            <a:lvl3pPr marL="271463" indent="-271463">
              <a:lnSpc>
                <a:spcPct val="90000"/>
              </a:lnSpc>
              <a:spcAft>
                <a:spcPts val="0"/>
              </a:spcAft>
              <a:buNone/>
              <a:tabLst>
                <a:tab pos="271463" algn="l"/>
              </a:tabLst>
              <a:defRPr lang="en-AU" sz="160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>
              <a:defRPr sz="1600">
                <a:solidFill>
                  <a:srgbClr val="FFFFFF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608" y="5500319"/>
            <a:ext cx="9167813" cy="996950"/>
            <a:chOff x="608" y="5500319"/>
            <a:chExt cx="9167813" cy="996950"/>
          </a:xfrm>
        </p:grpSpPr>
        <p:grpSp>
          <p:nvGrpSpPr>
            <p:cNvPr id="62" name="Group 22"/>
            <p:cNvGrpSpPr>
              <a:grpSpLocks/>
            </p:cNvGrpSpPr>
            <p:nvPr userDrawn="1"/>
          </p:nvGrpSpPr>
          <p:grpSpPr bwMode="auto">
            <a:xfrm>
              <a:off x="608" y="5500319"/>
              <a:ext cx="9167813" cy="996950"/>
              <a:chOff x="-7938" y="5668963"/>
              <a:chExt cx="9167813" cy="996950"/>
            </a:xfrm>
          </p:grpSpPr>
          <p:sp>
            <p:nvSpPr>
              <p:cNvPr id="63" name="Freeform 11"/>
              <p:cNvSpPr>
                <a:spLocks noEditPoints="1"/>
              </p:cNvSpPr>
              <p:nvPr userDrawn="1"/>
            </p:nvSpPr>
            <p:spPr bwMode="auto">
              <a:xfrm>
                <a:off x="-7938" y="5668963"/>
                <a:ext cx="9167813" cy="996950"/>
              </a:xfrm>
              <a:custGeom>
                <a:avLst/>
                <a:gdLst>
                  <a:gd name="T0" fmla="*/ 2880 w 2880"/>
                  <a:gd name="T1" fmla="*/ 20 h 313"/>
                  <a:gd name="T2" fmla="*/ 2789 w 2880"/>
                  <a:gd name="T3" fmla="*/ 20 h 313"/>
                  <a:gd name="T4" fmla="*/ 2313 w 2880"/>
                  <a:gd name="T5" fmla="*/ 137 h 313"/>
                  <a:gd name="T6" fmla="*/ 2784 w 2880"/>
                  <a:gd name="T7" fmla="*/ 313 h 313"/>
                  <a:gd name="T8" fmla="*/ 2880 w 2880"/>
                  <a:gd name="T9" fmla="*/ 313 h 313"/>
                  <a:gd name="T10" fmla="*/ 2880 w 2880"/>
                  <a:gd name="T11" fmla="*/ 20 h 313"/>
                  <a:gd name="T12" fmla="*/ 1860 w 2880"/>
                  <a:gd name="T13" fmla="*/ 0 h 313"/>
                  <a:gd name="T14" fmla="*/ 0 w 2880"/>
                  <a:gd name="T15" fmla="*/ 0 h 313"/>
                  <a:gd name="T16" fmla="*/ 0 w 2880"/>
                  <a:gd name="T17" fmla="*/ 157 h 313"/>
                  <a:gd name="T18" fmla="*/ 2030 w 2880"/>
                  <a:gd name="T19" fmla="*/ 157 h 313"/>
                  <a:gd name="T20" fmla="*/ 2313 w 2880"/>
                  <a:gd name="T21" fmla="*/ 137 h 313"/>
                  <a:gd name="T22" fmla="*/ 2313 w 2880"/>
                  <a:gd name="T23" fmla="*/ 137 h 313"/>
                  <a:gd name="T24" fmla="*/ 2313 w 2880"/>
                  <a:gd name="T25" fmla="*/ 137 h 313"/>
                  <a:gd name="T26" fmla="*/ 1860 w 2880"/>
                  <a:gd name="T27" fmla="*/ 0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80" h="313">
                    <a:moveTo>
                      <a:pt x="2880" y="20"/>
                    </a:moveTo>
                    <a:cubicBezTo>
                      <a:pt x="2789" y="20"/>
                      <a:pt x="2789" y="20"/>
                      <a:pt x="2789" y="20"/>
                    </a:cubicBezTo>
                    <a:cubicBezTo>
                      <a:pt x="2500" y="20"/>
                      <a:pt x="2393" y="107"/>
                      <a:pt x="2313" y="137"/>
                    </a:cubicBezTo>
                    <a:cubicBezTo>
                      <a:pt x="2411" y="217"/>
                      <a:pt x="2542" y="313"/>
                      <a:pt x="2784" y="313"/>
                    </a:cubicBezTo>
                    <a:cubicBezTo>
                      <a:pt x="2842" y="313"/>
                      <a:pt x="2880" y="313"/>
                      <a:pt x="2880" y="313"/>
                    </a:cubicBezTo>
                    <a:cubicBezTo>
                      <a:pt x="2880" y="20"/>
                      <a:pt x="2880" y="20"/>
                      <a:pt x="2880" y="20"/>
                    </a:cubicBezTo>
                    <a:moveTo>
                      <a:pt x="186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7"/>
                      <a:pt x="0" y="157"/>
                      <a:pt x="0" y="157"/>
                    </a:cubicBezTo>
                    <a:cubicBezTo>
                      <a:pt x="2030" y="157"/>
                      <a:pt x="2030" y="157"/>
                      <a:pt x="2030" y="157"/>
                    </a:cubicBezTo>
                    <a:cubicBezTo>
                      <a:pt x="2214" y="157"/>
                      <a:pt x="2274" y="152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216" y="57"/>
                      <a:pt x="2053" y="0"/>
                      <a:pt x="1860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64" name="Freeform 24"/>
              <p:cNvSpPr>
                <a:spLocks/>
              </p:cNvSpPr>
              <p:nvPr userDrawn="1"/>
            </p:nvSpPr>
            <p:spPr bwMode="auto">
              <a:xfrm>
                <a:off x="-7938" y="5732463"/>
                <a:ext cx="7362826" cy="433387"/>
              </a:xfrm>
              <a:custGeom>
                <a:avLst/>
                <a:gdLst>
                  <a:gd name="T0" fmla="*/ 2313 w 2313"/>
                  <a:gd name="T1" fmla="*/ 117 h 136"/>
                  <a:gd name="T2" fmla="*/ 1860 w 2313"/>
                  <a:gd name="T3" fmla="*/ 0 h 136"/>
                  <a:gd name="T4" fmla="*/ 0 w 2313"/>
                  <a:gd name="T5" fmla="*/ 0 h 136"/>
                  <a:gd name="T6" fmla="*/ 0 w 2313"/>
                  <a:gd name="T7" fmla="*/ 136 h 136"/>
                  <a:gd name="T8" fmla="*/ 2030 w 2313"/>
                  <a:gd name="T9" fmla="*/ 136 h 136"/>
                  <a:gd name="T10" fmla="*/ 2313 w 2313"/>
                  <a:gd name="T11" fmla="*/ 117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13" h="136">
                    <a:moveTo>
                      <a:pt x="2313" y="117"/>
                    </a:moveTo>
                    <a:cubicBezTo>
                      <a:pt x="2204" y="55"/>
                      <a:pt x="2053" y="0"/>
                      <a:pt x="186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2030" y="136"/>
                      <a:pt x="2030" y="136"/>
                      <a:pt x="2030" y="136"/>
                    </a:cubicBezTo>
                    <a:cubicBezTo>
                      <a:pt x="2214" y="136"/>
                      <a:pt x="2274" y="132"/>
                      <a:pt x="2313" y="11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65" name="Freeform 25"/>
              <p:cNvSpPr>
                <a:spLocks/>
              </p:cNvSpPr>
              <p:nvPr userDrawn="1"/>
            </p:nvSpPr>
            <p:spPr bwMode="auto">
              <a:xfrm>
                <a:off x="7354888" y="5732463"/>
                <a:ext cx="1804987" cy="869950"/>
              </a:xfrm>
              <a:custGeom>
                <a:avLst/>
                <a:gdLst>
                  <a:gd name="T0" fmla="*/ 476 w 567"/>
                  <a:gd name="T1" fmla="*/ 0 h 273"/>
                  <a:gd name="T2" fmla="*/ 0 w 567"/>
                  <a:gd name="T3" fmla="*/ 117 h 273"/>
                  <a:gd name="T4" fmla="*/ 471 w 567"/>
                  <a:gd name="T5" fmla="*/ 273 h 273"/>
                  <a:gd name="T6" fmla="*/ 567 w 567"/>
                  <a:gd name="T7" fmla="*/ 273 h 273"/>
                  <a:gd name="T8" fmla="*/ 567 w 567"/>
                  <a:gd name="T9" fmla="*/ 0 h 273"/>
                  <a:gd name="T10" fmla="*/ 476 w 567"/>
                  <a:gd name="T11" fmla="*/ 0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7" h="273">
                    <a:moveTo>
                      <a:pt x="476" y="0"/>
                    </a:moveTo>
                    <a:cubicBezTo>
                      <a:pt x="187" y="0"/>
                      <a:pt x="80" y="87"/>
                      <a:pt x="0" y="117"/>
                    </a:cubicBezTo>
                    <a:cubicBezTo>
                      <a:pt x="128" y="190"/>
                      <a:pt x="229" y="273"/>
                      <a:pt x="471" y="273"/>
                    </a:cubicBezTo>
                    <a:cubicBezTo>
                      <a:pt x="529" y="273"/>
                      <a:pt x="567" y="273"/>
                      <a:pt x="567" y="273"/>
                    </a:cubicBezTo>
                    <a:cubicBezTo>
                      <a:pt x="567" y="0"/>
                      <a:pt x="567" y="0"/>
                      <a:pt x="567" y="0"/>
                    </a:cubicBez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  <p:pic>
          <p:nvPicPr>
            <p:cNvPr id="80" name="Picture 78"/>
            <p:cNvPicPr>
              <a:picLocks noChangeAspect="1" noChangeArrowheads="1"/>
            </p:cNvPicPr>
            <p:nvPr userDrawn="1"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169275" y="5675743"/>
              <a:ext cx="655638" cy="655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81" name="Group 19"/>
            <p:cNvGrpSpPr/>
            <p:nvPr userDrawn="1"/>
          </p:nvGrpSpPr>
          <p:grpSpPr>
            <a:xfrm>
              <a:off x="360000" y="5807505"/>
              <a:ext cx="814388" cy="95250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82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83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84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85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86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87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88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89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90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91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92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93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</p:grpSp>
      <p:sp>
        <p:nvSpPr>
          <p:cNvPr id="94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360000" y="5625959"/>
            <a:ext cx="4752000" cy="144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363" y="269875"/>
            <a:ext cx="8459787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363" y="1276350"/>
            <a:ext cx="8459787" cy="45593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913" y="4076700"/>
            <a:ext cx="7342187" cy="100647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2" y="98610"/>
            <a:ext cx="8928847" cy="66966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Rectangle 6"/>
          <p:cNvSpPr txBox="1">
            <a:spLocks noChangeArrowheads="1"/>
          </p:cNvSpPr>
          <p:nvPr userDrawn="1"/>
        </p:nvSpPr>
        <p:spPr bwMode="auto">
          <a:xfrm>
            <a:off x="337725" y="6292656"/>
            <a:ext cx="681978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sz="1000" b="0" i="1" dirty="0" smtClean="0">
                <a:solidFill>
                  <a:schemeClr val="bg1"/>
                </a:solidFill>
              </a:rPr>
              <a:t>Sentinel-3A Expert Users Meeting </a:t>
            </a:r>
          </a:p>
          <a:p>
            <a:r>
              <a:rPr lang="en-US" sz="1000" b="0" i="1" baseline="0" dirty="0" smtClean="0">
                <a:solidFill>
                  <a:schemeClr val="bg1"/>
                </a:solidFill>
              </a:rPr>
              <a:t>28-30 June 2016, ESA-ESRIN, </a:t>
            </a:r>
            <a:r>
              <a:rPr lang="en-US" sz="1000" b="0" i="1" baseline="0" dirty="0" err="1" smtClean="0">
                <a:solidFill>
                  <a:schemeClr val="bg1"/>
                </a:solidFill>
              </a:rPr>
              <a:t>Frascati</a:t>
            </a:r>
            <a:endParaRPr lang="en-GB" sz="1000" b="0" i="1" dirty="0" smtClean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325109" y="6081582"/>
            <a:ext cx="1517079" cy="5147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615" y="595898"/>
            <a:ext cx="1793494" cy="44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236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985" y="380745"/>
            <a:ext cx="1793494" cy="44043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8801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4406898"/>
            <a:ext cx="7789050" cy="1323439"/>
          </a:xfrm>
        </p:spPr>
        <p:txBody>
          <a:bodyPr anchor="t"/>
          <a:lstStyle>
            <a:lvl1pPr algn="l">
              <a:defRPr sz="4000" b="1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2906713"/>
            <a:ext cx="77890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985" y="380745"/>
            <a:ext cx="1793494" cy="44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031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0" y="1673225"/>
            <a:ext cx="3889376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673225"/>
            <a:ext cx="3888000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985" y="380745"/>
            <a:ext cx="1793494" cy="44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672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666800"/>
            <a:ext cx="3895200" cy="4968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66875"/>
            <a:ext cx="3896416" cy="495324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3898900" cy="381635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2174400"/>
            <a:ext cx="3898900" cy="381635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985" y="380745"/>
            <a:ext cx="1793494" cy="44043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4093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985" y="380745"/>
            <a:ext cx="1793494" cy="44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6545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985" y="380745"/>
            <a:ext cx="1793494" cy="44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299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60000" y="4267725"/>
            <a:ext cx="8043863" cy="3161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200" b="1" baseline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1417"/>
              </a:spcAft>
              <a:buNone/>
              <a:defRPr sz="4400" b="1">
                <a:solidFill>
                  <a:schemeClr val="bg1"/>
                </a:solidFill>
              </a:defRPr>
            </a:lvl2pPr>
            <a:lvl3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4400" b="1">
                <a:solidFill>
                  <a:schemeClr val="bg1"/>
                </a:solidFill>
              </a:defRPr>
            </a:lvl4pPr>
            <a:lvl5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5pPr>
            <a:lvl6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6pPr>
            <a:lvl7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7pPr>
            <a:lvl8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8pPr>
            <a:lvl9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itle 15"/>
          <p:cNvSpPr>
            <a:spLocks noGrp="1"/>
          </p:cNvSpPr>
          <p:nvPr>
            <p:ph type="title"/>
          </p:nvPr>
        </p:nvSpPr>
        <p:spPr>
          <a:xfrm>
            <a:off x="360000" y="3122613"/>
            <a:ext cx="8043863" cy="108000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 smtClean="0"/>
          </a:p>
        </p:txBody>
      </p:sp>
      <p:grpSp>
        <p:nvGrpSpPr>
          <p:cNvPr id="26" name="Group 25"/>
          <p:cNvGrpSpPr/>
          <p:nvPr userDrawn="1"/>
        </p:nvGrpSpPr>
        <p:grpSpPr>
          <a:xfrm>
            <a:off x="608" y="5500319"/>
            <a:ext cx="9167813" cy="996950"/>
            <a:chOff x="608" y="5500319"/>
            <a:chExt cx="9167813" cy="996950"/>
          </a:xfrm>
        </p:grpSpPr>
        <p:grpSp>
          <p:nvGrpSpPr>
            <p:cNvPr id="24" name="Group 22"/>
            <p:cNvGrpSpPr>
              <a:grpSpLocks/>
            </p:cNvGrpSpPr>
            <p:nvPr userDrawn="1"/>
          </p:nvGrpSpPr>
          <p:grpSpPr bwMode="auto">
            <a:xfrm>
              <a:off x="608" y="5500319"/>
              <a:ext cx="9167813" cy="996950"/>
              <a:chOff x="-7938" y="5668963"/>
              <a:chExt cx="9167813" cy="996950"/>
            </a:xfrm>
          </p:grpSpPr>
          <p:sp>
            <p:nvSpPr>
              <p:cNvPr id="25" name="Freeform 11"/>
              <p:cNvSpPr>
                <a:spLocks noEditPoints="1"/>
              </p:cNvSpPr>
              <p:nvPr userDrawn="1"/>
            </p:nvSpPr>
            <p:spPr bwMode="auto">
              <a:xfrm>
                <a:off x="-7938" y="5668963"/>
                <a:ext cx="9167813" cy="996950"/>
              </a:xfrm>
              <a:custGeom>
                <a:avLst/>
                <a:gdLst>
                  <a:gd name="T0" fmla="*/ 2880 w 2880"/>
                  <a:gd name="T1" fmla="*/ 20 h 313"/>
                  <a:gd name="T2" fmla="*/ 2789 w 2880"/>
                  <a:gd name="T3" fmla="*/ 20 h 313"/>
                  <a:gd name="T4" fmla="*/ 2313 w 2880"/>
                  <a:gd name="T5" fmla="*/ 137 h 313"/>
                  <a:gd name="T6" fmla="*/ 2784 w 2880"/>
                  <a:gd name="T7" fmla="*/ 313 h 313"/>
                  <a:gd name="T8" fmla="*/ 2880 w 2880"/>
                  <a:gd name="T9" fmla="*/ 313 h 313"/>
                  <a:gd name="T10" fmla="*/ 2880 w 2880"/>
                  <a:gd name="T11" fmla="*/ 20 h 313"/>
                  <a:gd name="T12" fmla="*/ 1860 w 2880"/>
                  <a:gd name="T13" fmla="*/ 0 h 313"/>
                  <a:gd name="T14" fmla="*/ 0 w 2880"/>
                  <a:gd name="T15" fmla="*/ 0 h 313"/>
                  <a:gd name="T16" fmla="*/ 0 w 2880"/>
                  <a:gd name="T17" fmla="*/ 157 h 313"/>
                  <a:gd name="T18" fmla="*/ 2030 w 2880"/>
                  <a:gd name="T19" fmla="*/ 157 h 313"/>
                  <a:gd name="T20" fmla="*/ 2313 w 2880"/>
                  <a:gd name="T21" fmla="*/ 137 h 313"/>
                  <a:gd name="T22" fmla="*/ 2313 w 2880"/>
                  <a:gd name="T23" fmla="*/ 137 h 313"/>
                  <a:gd name="T24" fmla="*/ 2313 w 2880"/>
                  <a:gd name="T25" fmla="*/ 137 h 313"/>
                  <a:gd name="T26" fmla="*/ 1860 w 2880"/>
                  <a:gd name="T27" fmla="*/ 0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80" h="313">
                    <a:moveTo>
                      <a:pt x="2880" y="20"/>
                    </a:moveTo>
                    <a:cubicBezTo>
                      <a:pt x="2789" y="20"/>
                      <a:pt x="2789" y="20"/>
                      <a:pt x="2789" y="20"/>
                    </a:cubicBezTo>
                    <a:cubicBezTo>
                      <a:pt x="2500" y="20"/>
                      <a:pt x="2393" y="107"/>
                      <a:pt x="2313" y="137"/>
                    </a:cubicBezTo>
                    <a:cubicBezTo>
                      <a:pt x="2411" y="217"/>
                      <a:pt x="2542" y="313"/>
                      <a:pt x="2784" y="313"/>
                    </a:cubicBezTo>
                    <a:cubicBezTo>
                      <a:pt x="2842" y="313"/>
                      <a:pt x="2880" y="313"/>
                      <a:pt x="2880" y="313"/>
                    </a:cubicBezTo>
                    <a:cubicBezTo>
                      <a:pt x="2880" y="20"/>
                      <a:pt x="2880" y="20"/>
                      <a:pt x="2880" y="20"/>
                    </a:cubicBezTo>
                    <a:moveTo>
                      <a:pt x="186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7"/>
                      <a:pt x="0" y="157"/>
                      <a:pt x="0" y="157"/>
                    </a:cubicBezTo>
                    <a:cubicBezTo>
                      <a:pt x="2030" y="157"/>
                      <a:pt x="2030" y="157"/>
                      <a:pt x="2030" y="157"/>
                    </a:cubicBezTo>
                    <a:cubicBezTo>
                      <a:pt x="2214" y="157"/>
                      <a:pt x="2274" y="152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216" y="57"/>
                      <a:pt x="2053" y="0"/>
                      <a:pt x="1860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5" name="Freeform 24"/>
              <p:cNvSpPr>
                <a:spLocks/>
              </p:cNvSpPr>
              <p:nvPr userDrawn="1"/>
            </p:nvSpPr>
            <p:spPr bwMode="auto">
              <a:xfrm>
                <a:off x="-7938" y="5732463"/>
                <a:ext cx="7362826" cy="433387"/>
              </a:xfrm>
              <a:custGeom>
                <a:avLst/>
                <a:gdLst>
                  <a:gd name="T0" fmla="*/ 2313 w 2313"/>
                  <a:gd name="T1" fmla="*/ 117 h 136"/>
                  <a:gd name="T2" fmla="*/ 1860 w 2313"/>
                  <a:gd name="T3" fmla="*/ 0 h 136"/>
                  <a:gd name="T4" fmla="*/ 0 w 2313"/>
                  <a:gd name="T5" fmla="*/ 0 h 136"/>
                  <a:gd name="T6" fmla="*/ 0 w 2313"/>
                  <a:gd name="T7" fmla="*/ 136 h 136"/>
                  <a:gd name="T8" fmla="*/ 2030 w 2313"/>
                  <a:gd name="T9" fmla="*/ 136 h 136"/>
                  <a:gd name="T10" fmla="*/ 2313 w 2313"/>
                  <a:gd name="T11" fmla="*/ 117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13" h="136">
                    <a:moveTo>
                      <a:pt x="2313" y="117"/>
                    </a:moveTo>
                    <a:cubicBezTo>
                      <a:pt x="2204" y="55"/>
                      <a:pt x="2053" y="0"/>
                      <a:pt x="186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2030" y="136"/>
                      <a:pt x="2030" y="136"/>
                      <a:pt x="2030" y="136"/>
                    </a:cubicBezTo>
                    <a:cubicBezTo>
                      <a:pt x="2214" y="136"/>
                      <a:pt x="2274" y="132"/>
                      <a:pt x="2313" y="11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6" name="Freeform 25"/>
              <p:cNvSpPr>
                <a:spLocks/>
              </p:cNvSpPr>
              <p:nvPr userDrawn="1"/>
            </p:nvSpPr>
            <p:spPr bwMode="auto">
              <a:xfrm>
                <a:off x="7354888" y="5732463"/>
                <a:ext cx="1804987" cy="869950"/>
              </a:xfrm>
              <a:custGeom>
                <a:avLst/>
                <a:gdLst>
                  <a:gd name="T0" fmla="*/ 476 w 567"/>
                  <a:gd name="T1" fmla="*/ 0 h 273"/>
                  <a:gd name="T2" fmla="*/ 0 w 567"/>
                  <a:gd name="T3" fmla="*/ 117 h 273"/>
                  <a:gd name="T4" fmla="*/ 471 w 567"/>
                  <a:gd name="T5" fmla="*/ 273 h 273"/>
                  <a:gd name="T6" fmla="*/ 567 w 567"/>
                  <a:gd name="T7" fmla="*/ 273 h 273"/>
                  <a:gd name="T8" fmla="*/ 567 w 567"/>
                  <a:gd name="T9" fmla="*/ 0 h 273"/>
                  <a:gd name="T10" fmla="*/ 476 w 567"/>
                  <a:gd name="T11" fmla="*/ 0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7" h="273">
                    <a:moveTo>
                      <a:pt x="476" y="0"/>
                    </a:moveTo>
                    <a:cubicBezTo>
                      <a:pt x="187" y="0"/>
                      <a:pt x="80" y="87"/>
                      <a:pt x="0" y="117"/>
                    </a:cubicBezTo>
                    <a:cubicBezTo>
                      <a:pt x="128" y="190"/>
                      <a:pt x="229" y="273"/>
                      <a:pt x="471" y="273"/>
                    </a:cubicBezTo>
                    <a:cubicBezTo>
                      <a:pt x="529" y="273"/>
                      <a:pt x="567" y="273"/>
                      <a:pt x="567" y="273"/>
                    </a:cubicBezTo>
                    <a:cubicBezTo>
                      <a:pt x="567" y="0"/>
                      <a:pt x="567" y="0"/>
                      <a:pt x="567" y="0"/>
                    </a:cubicBez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  <p:pic>
          <p:nvPicPr>
            <p:cNvPr id="23" name="Picture 78"/>
            <p:cNvPicPr>
              <a:picLocks noChangeAspect="1" noChangeArrowheads="1"/>
            </p:cNvPicPr>
            <p:nvPr userDrawn="1"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169275" y="5675743"/>
              <a:ext cx="655638" cy="655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2" name="Group 19"/>
            <p:cNvGrpSpPr/>
            <p:nvPr userDrawn="1"/>
          </p:nvGrpSpPr>
          <p:grpSpPr>
            <a:xfrm>
              <a:off x="360000" y="5807505"/>
              <a:ext cx="814388" cy="95250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53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4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5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6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7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8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9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60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61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62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63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64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</p:grpSp>
      <p:sp>
        <p:nvSpPr>
          <p:cNvPr id="65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360000" y="5625959"/>
            <a:ext cx="4752000" cy="144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66874"/>
            <a:ext cx="4968875" cy="4324351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666800"/>
            <a:ext cx="2846388" cy="4324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985" y="380745"/>
            <a:ext cx="1793494" cy="44043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19851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5069086"/>
            <a:ext cx="5932800" cy="30777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666873"/>
            <a:ext cx="5932488" cy="339090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5372100"/>
            <a:ext cx="5932800" cy="61912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985" y="380745"/>
            <a:ext cx="1793494" cy="44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5011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2BCAB98-5625-254B-AA3F-BA84DA141940}" type="datetimeFigureOut">
              <a:rPr lang="fr-FR" smtClean="0"/>
              <a:pPr/>
              <a:t>15/7/19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993DF3-8925-654C-AF12-7892447223EC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29884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2BCAB98-5625-254B-AA3F-BA84DA141940}" type="datetimeFigureOut">
              <a:rPr lang="fr-FR" smtClean="0"/>
              <a:pPr/>
              <a:t>15/7/19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993DF3-8925-654C-AF12-7892447223EC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75680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2BCAB98-5625-254B-AA3F-BA84DA141940}" type="datetimeFigureOut">
              <a:rPr lang="fr-FR" smtClean="0"/>
              <a:pPr/>
              <a:t>15/7/19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993DF3-8925-654C-AF12-7892447223EC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55235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2BCAB98-5625-254B-AA3F-BA84DA141940}" type="datetimeFigureOut">
              <a:rPr lang="fr-FR" smtClean="0"/>
              <a:pPr/>
              <a:t>15/7/19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993DF3-8925-654C-AF12-7892447223EC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1428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2BCAB98-5625-254B-AA3F-BA84DA141940}" type="datetimeFigureOut">
              <a:rPr lang="fr-FR" smtClean="0"/>
              <a:pPr/>
              <a:t>15/7/19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993DF3-8925-654C-AF12-7892447223EC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21933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2BCAB98-5625-254B-AA3F-BA84DA141940}" type="datetimeFigureOut">
              <a:rPr lang="fr-FR" smtClean="0"/>
              <a:pPr/>
              <a:t>15/7/19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993DF3-8925-654C-AF12-7892447223EC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8986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2BCAB98-5625-254B-AA3F-BA84DA141940}" type="datetimeFigureOut">
              <a:rPr lang="fr-FR" smtClean="0"/>
              <a:pPr/>
              <a:t>15/7/19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993DF3-8925-654C-AF12-7892447223EC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88169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2BCAB98-5625-254B-AA3F-BA84DA141940}" type="datetimeFigureOut">
              <a:rPr lang="fr-FR" smtClean="0"/>
              <a:pPr/>
              <a:t>15/7/19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993DF3-8925-654C-AF12-7892447223EC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5792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ernative 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60000" y="3122613"/>
            <a:ext cx="8042400" cy="1080000"/>
          </a:xfrm>
          <a:prstGeom prst="rect">
            <a:avLst/>
          </a:prstGeom>
        </p:spPr>
        <p:txBody>
          <a:bodyPr rtlCol="0" anchor="b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AU" sz="44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60000" y="4267725"/>
            <a:ext cx="8043863" cy="3161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200" b="1" baseline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1417"/>
              </a:spcAft>
              <a:buNone/>
              <a:defRPr sz="4400" b="1">
                <a:solidFill>
                  <a:schemeClr val="bg1"/>
                </a:solidFill>
              </a:defRPr>
            </a:lvl2pPr>
            <a:lvl3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4400" b="1">
                <a:solidFill>
                  <a:schemeClr val="bg1"/>
                </a:solidFill>
              </a:defRPr>
            </a:lvl4pPr>
            <a:lvl5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5pPr>
            <a:lvl6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6pPr>
            <a:lvl7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7pPr>
            <a:lvl8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8pPr>
            <a:lvl9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6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360000" y="5625959"/>
            <a:ext cx="4752000" cy="144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37" name="Group 36"/>
          <p:cNvGrpSpPr/>
          <p:nvPr userDrawn="1"/>
        </p:nvGrpSpPr>
        <p:grpSpPr>
          <a:xfrm>
            <a:off x="-26988" y="357188"/>
            <a:ext cx="9195409" cy="6140081"/>
            <a:chOff x="-26988" y="357188"/>
            <a:chExt cx="9195409" cy="6140081"/>
          </a:xfrm>
        </p:grpSpPr>
        <p:grpSp>
          <p:nvGrpSpPr>
            <p:cNvPr id="36" name="Group 35"/>
            <p:cNvGrpSpPr/>
            <p:nvPr userDrawn="1"/>
          </p:nvGrpSpPr>
          <p:grpSpPr>
            <a:xfrm>
              <a:off x="608" y="5500319"/>
              <a:ext cx="9167813" cy="996950"/>
              <a:chOff x="608" y="5500319"/>
              <a:chExt cx="9167813" cy="996950"/>
            </a:xfrm>
          </p:grpSpPr>
          <p:grpSp>
            <p:nvGrpSpPr>
              <p:cNvPr id="57" name="Group 22"/>
              <p:cNvGrpSpPr>
                <a:grpSpLocks/>
              </p:cNvGrpSpPr>
              <p:nvPr userDrawn="1"/>
            </p:nvGrpSpPr>
            <p:grpSpPr bwMode="auto">
              <a:xfrm>
                <a:off x="608" y="5500319"/>
                <a:ext cx="9167813" cy="996950"/>
                <a:chOff x="-7938" y="5668963"/>
                <a:chExt cx="9167813" cy="996950"/>
              </a:xfrm>
            </p:grpSpPr>
            <p:sp>
              <p:nvSpPr>
                <p:cNvPr id="58" name="Freeform 11"/>
                <p:cNvSpPr>
                  <a:spLocks noEditPoints="1"/>
                </p:cNvSpPr>
                <p:nvPr userDrawn="1"/>
              </p:nvSpPr>
              <p:spPr bwMode="auto">
                <a:xfrm>
                  <a:off x="-7938" y="5668963"/>
                  <a:ext cx="9167813" cy="996950"/>
                </a:xfrm>
                <a:custGeom>
                  <a:avLst/>
                  <a:gdLst>
                    <a:gd name="T0" fmla="*/ 2880 w 2880"/>
                    <a:gd name="T1" fmla="*/ 20 h 313"/>
                    <a:gd name="T2" fmla="*/ 2789 w 2880"/>
                    <a:gd name="T3" fmla="*/ 20 h 313"/>
                    <a:gd name="T4" fmla="*/ 2313 w 2880"/>
                    <a:gd name="T5" fmla="*/ 137 h 313"/>
                    <a:gd name="T6" fmla="*/ 2784 w 2880"/>
                    <a:gd name="T7" fmla="*/ 313 h 313"/>
                    <a:gd name="T8" fmla="*/ 2880 w 2880"/>
                    <a:gd name="T9" fmla="*/ 313 h 313"/>
                    <a:gd name="T10" fmla="*/ 2880 w 2880"/>
                    <a:gd name="T11" fmla="*/ 20 h 313"/>
                    <a:gd name="T12" fmla="*/ 1860 w 2880"/>
                    <a:gd name="T13" fmla="*/ 0 h 313"/>
                    <a:gd name="T14" fmla="*/ 0 w 2880"/>
                    <a:gd name="T15" fmla="*/ 0 h 313"/>
                    <a:gd name="T16" fmla="*/ 0 w 2880"/>
                    <a:gd name="T17" fmla="*/ 157 h 313"/>
                    <a:gd name="T18" fmla="*/ 2030 w 2880"/>
                    <a:gd name="T19" fmla="*/ 157 h 313"/>
                    <a:gd name="T20" fmla="*/ 2313 w 2880"/>
                    <a:gd name="T21" fmla="*/ 137 h 313"/>
                    <a:gd name="T22" fmla="*/ 2313 w 2880"/>
                    <a:gd name="T23" fmla="*/ 137 h 313"/>
                    <a:gd name="T24" fmla="*/ 2313 w 2880"/>
                    <a:gd name="T25" fmla="*/ 137 h 313"/>
                    <a:gd name="T26" fmla="*/ 1860 w 2880"/>
                    <a:gd name="T27" fmla="*/ 0 h 3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880" h="313">
                      <a:moveTo>
                        <a:pt x="2880" y="20"/>
                      </a:moveTo>
                      <a:cubicBezTo>
                        <a:pt x="2789" y="20"/>
                        <a:pt x="2789" y="20"/>
                        <a:pt x="2789" y="20"/>
                      </a:cubicBezTo>
                      <a:cubicBezTo>
                        <a:pt x="2500" y="20"/>
                        <a:pt x="2393" y="107"/>
                        <a:pt x="2313" y="137"/>
                      </a:cubicBezTo>
                      <a:cubicBezTo>
                        <a:pt x="2411" y="217"/>
                        <a:pt x="2542" y="313"/>
                        <a:pt x="2784" y="313"/>
                      </a:cubicBezTo>
                      <a:cubicBezTo>
                        <a:pt x="2842" y="313"/>
                        <a:pt x="2880" y="313"/>
                        <a:pt x="2880" y="313"/>
                      </a:cubicBezTo>
                      <a:cubicBezTo>
                        <a:pt x="2880" y="20"/>
                        <a:pt x="2880" y="20"/>
                        <a:pt x="2880" y="20"/>
                      </a:cubicBezTo>
                      <a:moveTo>
                        <a:pt x="186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57"/>
                        <a:pt x="0" y="157"/>
                        <a:pt x="0" y="157"/>
                      </a:cubicBezTo>
                      <a:cubicBezTo>
                        <a:pt x="2030" y="157"/>
                        <a:pt x="2030" y="157"/>
                        <a:pt x="2030" y="157"/>
                      </a:cubicBezTo>
                      <a:cubicBezTo>
                        <a:pt x="2214" y="157"/>
                        <a:pt x="2274" y="152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216" y="57"/>
                        <a:pt x="2053" y="0"/>
                        <a:pt x="1860" y="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9" name="Freeform 24"/>
                <p:cNvSpPr>
                  <a:spLocks/>
                </p:cNvSpPr>
                <p:nvPr userDrawn="1"/>
              </p:nvSpPr>
              <p:spPr bwMode="auto">
                <a:xfrm>
                  <a:off x="-7938" y="5732463"/>
                  <a:ext cx="7362826" cy="433387"/>
                </a:xfrm>
                <a:custGeom>
                  <a:avLst/>
                  <a:gdLst>
                    <a:gd name="T0" fmla="*/ 2313 w 2313"/>
                    <a:gd name="T1" fmla="*/ 117 h 136"/>
                    <a:gd name="T2" fmla="*/ 1860 w 2313"/>
                    <a:gd name="T3" fmla="*/ 0 h 136"/>
                    <a:gd name="T4" fmla="*/ 0 w 2313"/>
                    <a:gd name="T5" fmla="*/ 0 h 136"/>
                    <a:gd name="T6" fmla="*/ 0 w 2313"/>
                    <a:gd name="T7" fmla="*/ 136 h 136"/>
                    <a:gd name="T8" fmla="*/ 2030 w 2313"/>
                    <a:gd name="T9" fmla="*/ 136 h 136"/>
                    <a:gd name="T10" fmla="*/ 2313 w 2313"/>
                    <a:gd name="T11" fmla="*/ 117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13" h="136">
                      <a:moveTo>
                        <a:pt x="2313" y="117"/>
                      </a:moveTo>
                      <a:cubicBezTo>
                        <a:pt x="2204" y="55"/>
                        <a:pt x="2053" y="0"/>
                        <a:pt x="186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36"/>
                        <a:pt x="0" y="136"/>
                        <a:pt x="0" y="136"/>
                      </a:cubicBezTo>
                      <a:cubicBezTo>
                        <a:pt x="2030" y="136"/>
                        <a:pt x="2030" y="136"/>
                        <a:pt x="2030" y="136"/>
                      </a:cubicBezTo>
                      <a:cubicBezTo>
                        <a:pt x="2214" y="136"/>
                        <a:pt x="2274" y="132"/>
                        <a:pt x="2313" y="117"/>
                      </a:cubicBezTo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60" name="Freeform 25"/>
                <p:cNvSpPr>
                  <a:spLocks/>
                </p:cNvSpPr>
                <p:nvPr userDrawn="1"/>
              </p:nvSpPr>
              <p:spPr bwMode="auto">
                <a:xfrm>
                  <a:off x="7354888" y="5732463"/>
                  <a:ext cx="1804987" cy="869950"/>
                </a:xfrm>
                <a:custGeom>
                  <a:avLst/>
                  <a:gdLst>
                    <a:gd name="T0" fmla="*/ 476 w 567"/>
                    <a:gd name="T1" fmla="*/ 0 h 273"/>
                    <a:gd name="T2" fmla="*/ 0 w 567"/>
                    <a:gd name="T3" fmla="*/ 117 h 273"/>
                    <a:gd name="T4" fmla="*/ 471 w 567"/>
                    <a:gd name="T5" fmla="*/ 273 h 273"/>
                    <a:gd name="T6" fmla="*/ 567 w 567"/>
                    <a:gd name="T7" fmla="*/ 273 h 273"/>
                    <a:gd name="T8" fmla="*/ 567 w 567"/>
                    <a:gd name="T9" fmla="*/ 0 h 273"/>
                    <a:gd name="T10" fmla="*/ 476 w 567"/>
                    <a:gd name="T11" fmla="*/ 0 h 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67" h="273">
                      <a:moveTo>
                        <a:pt x="476" y="0"/>
                      </a:moveTo>
                      <a:cubicBezTo>
                        <a:pt x="187" y="0"/>
                        <a:pt x="80" y="87"/>
                        <a:pt x="0" y="117"/>
                      </a:cubicBezTo>
                      <a:cubicBezTo>
                        <a:pt x="128" y="190"/>
                        <a:pt x="229" y="273"/>
                        <a:pt x="471" y="273"/>
                      </a:cubicBezTo>
                      <a:cubicBezTo>
                        <a:pt x="529" y="273"/>
                        <a:pt x="567" y="273"/>
                        <a:pt x="567" y="273"/>
                      </a:cubicBezTo>
                      <a:cubicBezTo>
                        <a:pt x="567" y="0"/>
                        <a:pt x="567" y="0"/>
                        <a:pt x="567" y="0"/>
                      </a:cubicBezTo>
                      <a:lnTo>
                        <a:pt x="47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</p:grpSp>
          <p:pic>
            <p:nvPicPr>
              <p:cNvPr id="62" name="Picture 78"/>
              <p:cNvPicPr>
                <a:picLocks noChangeAspect="1" noChangeArrowheads="1"/>
              </p:cNvPicPr>
              <p:nvPr userDrawn="1"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8169275" y="5675743"/>
                <a:ext cx="655638" cy="6556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63" name="Group 19"/>
              <p:cNvGrpSpPr/>
              <p:nvPr userDrawn="1"/>
            </p:nvGrpSpPr>
            <p:grpSpPr>
              <a:xfrm>
                <a:off x="360000" y="5807505"/>
                <a:ext cx="814388" cy="95250"/>
                <a:chOff x="3495675" y="5969000"/>
                <a:chExt cx="814388" cy="95250"/>
              </a:xfrm>
              <a:solidFill>
                <a:schemeClr val="accent1"/>
              </a:solidFill>
            </p:grpSpPr>
            <p:sp>
              <p:nvSpPr>
                <p:cNvPr id="64" name="Freeform 26"/>
                <p:cNvSpPr>
                  <a:spLocks/>
                </p:cNvSpPr>
                <p:nvPr/>
              </p:nvSpPr>
              <p:spPr bwMode="auto">
                <a:xfrm>
                  <a:off x="34956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1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1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1" y="13"/>
                        <a:pt x="21" y="13"/>
                        <a:pt x="21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65" name="Freeform 27"/>
                <p:cNvSpPr>
                  <a:spLocks/>
                </p:cNvSpPr>
                <p:nvPr/>
              </p:nvSpPr>
              <p:spPr bwMode="auto">
                <a:xfrm>
                  <a:off x="360362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66" name="Freeform 28"/>
                <p:cNvSpPr>
                  <a:spLocks/>
                </p:cNvSpPr>
                <p:nvPr/>
              </p:nvSpPr>
              <p:spPr bwMode="auto">
                <a:xfrm>
                  <a:off x="37115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9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67" name="Oval 29"/>
                <p:cNvSpPr>
                  <a:spLocks noChangeArrowheads="1"/>
                </p:cNvSpPr>
                <p:nvPr/>
              </p:nvSpPr>
              <p:spPr bwMode="auto">
                <a:xfrm>
                  <a:off x="3819525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68" name="Freeform 30"/>
                <p:cNvSpPr>
                  <a:spLocks/>
                </p:cNvSpPr>
                <p:nvPr/>
              </p:nvSpPr>
              <p:spPr bwMode="auto">
                <a:xfrm>
                  <a:off x="3851275" y="5997575"/>
                  <a:ext cx="50800" cy="66675"/>
                </a:xfrm>
                <a:custGeom>
                  <a:avLst/>
                  <a:gdLst>
                    <a:gd name="T0" fmla="*/ 16 w 16"/>
                    <a:gd name="T1" fmla="*/ 20 h 21"/>
                    <a:gd name="T2" fmla="*/ 10 w 16"/>
                    <a:gd name="T3" fmla="*/ 21 h 21"/>
                    <a:gd name="T4" fmla="*/ 0 w 16"/>
                    <a:gd name="T5" fmla="*/ 11 h 21"/>
                    <a:gd name="T6" fmla="*/ 10 w 16"/>
                    <a:gd name="T7" fmla="*/ 0 h 21"/>
                    <a:gd name="T8" fmla="*/ 16 w 16"/>
                    <a:gd name="T9" fmla="*/ 1 h 21"/>
                    <a:gd name="T10" fmla="*/ 14 w 16"/>
                    <a:gd name="T11" fmla="*/ 5 h 21"/>
                    <a:gd name="T12" fmla="*/ 11 w 16"/>
                    <a:gd name="T13" fmla="*/ 4 h 21"/>
                    <a:gd name="T14" fmla="*/ 6 w 16"/>
                    <a:gd name="T15" fmla="*/ 10 h 21"/>
                    <a:gd name="T16" fmla="*/ 11 w 16"/>
                    <a:gd name="T17" fmla="*/ 17 h 21"/>
                    <a:gd name="T18" fmla="*/ 15 w 16"/>
                    <a:gd name="T19" fmla="*/ 16 h 21"/>
                    <a:gd name="T20" fmla="*/ 16 w 16"/>
                    <a:gd name="T21" fmla="*/ 2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" h="21">
                      <a:moveTo>
                        <a:pt x="16" y="20"/>
                      </a:moveTo>
                      <a:cubicBezTo>
                        <a:pt x="14" y="21"/>
                        <a:pt x="12" y="21"/>
                        <a:pt x="10" y="21"/>
                      </a:cubicBez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4" y="0"/>
                        <a:pt x="10" y="0"/>
                      </a:cubicBezTo>
                      <a:cubicBezTo>
                        <a:pt x="12" y="0"/>
                        <a:pt x="14" y="0"/>
                        <a:pt x="16" y="1"/>
                      </a:cubicBezTo>
                      <a:cubicBezTo>
                        <a:pt x="14" y="5"/>
                        <a:pt x="14" y="5"/>
                        <a:pt x="14" y="5"/>
                      </a:cubicBezTo>
                      <a:cubicBezTo>
                        <a:pt x="13" y="4"/>
                        <a:pt x="12" y="4"/>
                        <a:pt x="11" y="4"/>
                      </a:cubicBezTo>
                      <a:cubicBezTo>
                        <a:pt x="7" y="4"/>
                        <a:pt x="6" y="6"/>
                        <a:pt x="6" y="10"/>
                      </a:cubicBezTo>
                      <a:cubicBezTo>
                        <a:pt x="6" y="15"/>
                        <a:pt x="7" y="17"/>
                        <a:pt x="11" y="17"/>
                      </a:cubicBezTo>
                      <a:cubicBezTo>
                        <a:pt x="12" y="17"/>
                        <a:pt x="14" y="17"/>
                        <a:pt x="15" y="16"/>
                      </a:cubicBezTo>
                      <a:lnTo>
                        <a:pt x="16" y="2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69" name="Freeform 31"/>
                <p:cNvSpPr>
                  <a:spLocks/>
                </p:cNvSpPr>
                <p:nvPr/>
              </p:nvSpPr>
              <p:spPr bwMode="auto">
                <a:xfrm>
                  <a:off x="3911600" y="5997575"/>
                  <a:ext cx="47625" cy="66675"/>
                </a:xfrm>
                <a:custGeom>
                  <a:avLst/>
                  <a:gdLst>
                    <a:gd name="T0" fmla="*/ 6 w 15"/>
                    <a:gd name="T1" fmla="*/ 21 h 21"/>
                    <a:gd name="T2" fmla="*/ 0 w 15"/>
                    <a:gd name="T3" fmla="*/ 20 h 21"/>
                    <a:gd name="T4" fmla="*/ 1 w 15"/>
                    <a:gd name="T5" fmla="*/ 16 h 21"/>
                    <a:gd name="T6" fmla="*/ 6 w 15"/>
                    <a:gd name="T7" fmla="*/ 17 h 21"/>
                    <a:gd name="T8" fmla="*/ 9 w 15"/>
                    <a:gd name="T9" fmla="*/ 15 h 21"/>
                    <a:gd name="T10" fmla="*/ 6 w 15"/>
                    <a:gd name="T11" fmla="*/ 12 h 21"/>
                    <a:gd name="T12" fmla="*/ 0 w 15"/>
                    <a:gd name="T13" fmla="*/ 6 h 21"/>
                    <a:gd name="T14" fmla="*/ 8 w 15"/>
                    <a:gd name="T15" fmla="*/ 0 h 21"/>
                    <a:gd name="T16" fmla="*/ 13 w 15"/>
                    <a:gd name="T17" fmla="*/ 0 h 21"/>
                    <a:gd name="T18" fmla="*/ 13 w 15"/>
                    <a:gd name="T19" fmla="*/ 4 h 21"/>
                    <a:gd name="T20" fmla="*/ 9 w 15"/>
                    <a:gd name="T21" fmla="*/ 4 h 21"/>
                    <a:gd name="T22" fmla="*/ 6 w 15"/>
                    <a:gd name="T23" fmla="*/ 6 h 21"/>
                    <a:gd name="T24" fmla="*/ 9 w 15"/>
                    <a:gd name="T25" fmla="*/ 9 h 21"/>
                    <a:gd name="T26" fmla="*/ 15 w 15"/>
                    <a:gd name="T27" fmla="*/ 14 h 21"/>
                    <a:gd name="T28" fmla="*/ 6 w 15"/>
                    <a:gd name="T29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5" h="21">
                      <a:moveTo>
                        <a:pt x="6" y="21"/>
                      </a:moveTo>
                      <a:cubicBezTo>
                        <a:pt x="4" y="21"/>
                        <a:pt x="2" y="21"/>
                        <a:pt x="0" y="20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3" y="17"/>
                        <a:pt x="5" y="17"/>
                        <a:pt x="6" y="17"/>
                      </a:cubicBezTo>
                      <a:cubicBezTo>
                        <a:pt x="8" y="17"/>
                        <a:pt x="9" y="16"/>
                        <a:pt x="9" y="15"/>
                      </a:cubicBezTo>
                      <a:cubicBezTo>
                        <a:pt x="9" y="14"/>
                        <a:pt x="8" y="13"/>
                        <a:pt x="6" y="12"/>
                      </a:cubicBezTo>
                      <a:cubicBezTo>
                        <a:pt x="3" y="11"/>
                        <a:pt x="0" y="10"/>
                        <a:pt x="0" y="6"/>
                      </a:cubicBezTo>
                      <a:cubicBezTo>
                        <a:pt x="0" y="2"/>
                        <a:pt x="3" y="0"/>
                        <a:pt x="8" y="0"/>
                      </a:cubicBezTo>
                      <a:cubicBezTo>
                        <a:pt x="10" y="0"/>
                        <a:pt x="12" y="0"/>
                        <a:pt x="13" y="0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1" y="4"/>
                        <a:pt x="10" y="4"/>
                        <a:pt x="9" y="4"/>
                      </a:cubicBezTo>
                      <a:cubicBezTo>
                        <a:pt x="6" y="4"/>
                        <a:pt x="6" y="5"/>
                        <a:pt x="6" y="6"/>
                      </a:cubicBezTo>
                      <a:cubicBezTo>
                        <a:pt x="6" y="7"/>
                        <a:pt x="7" y="8"/>
                        <a:pt x="9" y="9"/>
                      </a:cubicBezTo>
                      <a:cubicBezTo>
                        <a:pt x="13" y="10"/>
                        <a:pt x="15" y="11"/>
                        <a:pt x="15" y="14"/>
                      </a:cubicBezTo>
                      <a:cubicBezTo>
                        <a:pt x="15" y="18"/>
                        <a:pt x="11" y="21"/>
                        <a:pt x="6" y="21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70" name="Freeform 32"/>
                <p:cNvSpPr>
                  <a:spLocks noEditPoints="1"/>
                </p:cNvSpPr>
                <p:nvPr/>
              </p:nvSpPr>
              <p:spPr bwMode="auto">
                <a:xfrm>
                  <a:off x="3965575" y="5969000"/>
                  <a:ext cx="28575" cy="95250"/>
                </a:xfrm>
                <a:custGeom>
                  <a:avLst/>
                  <a:gdLst>
                    <a:gd name="T0" fmla="*/ 4 w 9"/>
                    <a:gd name="T1" fmla="*/ 30 h 30"/>
                    <a:gd name="T2" fmla="*/ 4 w 9"/>
                    <a:gd name="T3" fmla="*/ 13 h 30"/>
                    <a:gd name="T4" fmla="*/ 0 w 9"/>
                    <a:gd name="T5" fmla="*/ 13 h 30"/>
                    <a:gd name="T6" fmla="*/ 0 w 9"/>
                    <a:gd name="T7" fmla="*/ 9 h 30"/>
                    <a:gd name="T8" fmla="*/ 9 w 9"/>
                    <a:gd name="T9" fmla="*/ 9 h 30"/>
                    <a:gd name="T10" fmla="*/ 9 w 9"/>
                    <a:gd name="T11" fmla="*/ 30 h 30"/>
                    <a:gd name="T12" fmla="*/ 4 w 9"/>
                    <a:gd name="T13" fmla="*/ 30 h 30"/>
                    <a:gd name="T14" fmla="*/ 6 w 9"/>
                    <a:gd name="T15" fmla="*/ 6 h 30"/>
                    <a:gd name="T16" fmla="*/ 3 w 9"/>
                    <a:gd name="T17" fmla="*/ 3 h 30"/>
                    <a:gd name="T18" fmla="*/ 6 w 9"/>
                    <a:gd name="T19" fmla="*/ 0 h 30"/>
                    <a:gd name="T20" fmla="*/ 9 w 9"/>
                    <a:gd name="T21" fmla="*/ 3 h 30"/>
                    <a:gd name="T22" fmla="*/ 6 w 9"/>
                    <a:gd name="T23" fmla="*/ 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9" h="30">
                      <a:moveTo>
                        <a:pt x="4" y="30"/>
                      </a:move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9" y="9"/>
                        <a:pt x="9" y="9"/>
                        <a:pt x="9" y="9"/>
                      </a:cubicBezTo>
                      <a:cubicBezTo>
                        <a:pt x="9" y="30"/>
                        <a:pt x="9" y="30"/>
                        <a:pt x="9" y="30"/>
                      </a:cubicBezTo>
                      <a:lnTo>
                        <a:pt x="4" y="30"/>
                      </a:lnTo>
                      <a:close/>
                      <a:moveTo>
                        <a:pt x="6" y="6"/>
                      </a:moveTo>
                      <a:cubicBezTo>
                        <a:pt x="4" y="6"/>
                        <a:pt x="3" y="5"/>
                        <a:pt x="3" y="3"/>
                      </a:cubicBezTo>
                      <a:cubicBezTo>
                        <a:pt x="3" y="1"/>
                        <a:pt x="4" y="0"/>
                        <a:pt x="6" y="0"/>
                      </a:cubicBezTo>
                      <a:cubicBezTo>
                        <a:pt x="8" y="0"/>
                        <a:pt x="9" y="1"/>
                        <a:pt x="9" y="3"/>
                      </a:cubicBezTo>
                      <a:cubicBezTo>
                        <a:pt x="9" y="5"/>
                        <a:pt x="8" y="6"/>
                        <a:pt x="6" y="6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71" name="Freeform 33"/>
                <p:cNvSpPr>
                  <a:spLocks/>
                </p:cNvSpPr>
                <p:nvPr/>
              </p:nvSpPr>
              <p:spPr bwMode="auto">
                <a:xfrm>
                  <a:off x="4013200" y="5997575"/>
                  <a:ext cx="39687" cy="66675"/>
                </a:xfrm>
                <a:custGeom>
                  <a:avLst/>
                  <a:gdLst>
                    <a:gd name="T0" fmla="*/ 11 w 12"/>
                    <a:gd name="T1" fmla="*/ 5 h 21"/>
                    <a:gd name="T2" fmla="*/ 9 w 12"/>
                    <a:gd name="T3" fmla="*/ 5 h 21"/>
                    <a:gd name="T4" fmla="*/ 5 w 12"/>
                    <a:gd name="T5" fmla="*/ 8 h 21"/>
                    <a:gd name="T6" fmla="*/ 5 w 12"/>
                    <a:gd name="T7" fmla="*/ 21 h 21"/>
                    <a:gd name="T8" fmla="*/ 0 w 12"/>
                    <a:gd name="T9" fmla="*/ 21 h 21"/>
                    <a:gd name="T10" fmla="*/ 0 w 12"/>
                    <a:gd name="T11" fmla="*/ 0 h 21"/>
                    <a:gd name="T12" fmla="*/ 4 w 12"/>
                    <a:gd name="T13" fmla="*/ 0 h 21"/>
                    <a:gd name="T14" fmla="*/ 4 w 12"/>
                    <a:gd name="T15" fmla="*/ 4 h 21"/>
                    <a:gd name="T16" fmla="*/ 10 w 12"/>
                    <a:gd name="T17" fmla="*/ 0 h 21"/>
                    <a:gd name="T18" fmla="*/ 12 w 12"/>
                    <a:gd name="T19" fmla="*/ 0 h 21"/>
                    <a:gd name="T20" fmla="*/ 11 w 12"/>
                    <a:gd name="T21" fmla="*/ 5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" h="21">
                      <a:moveTo>
                        <a:pt x="11" y="5"/>
                      </a:moveTo>
                      <a:cubicBezTo>
                        <a:pt x="11" y="5"/>
                        <a:pt x="10" y="5"/>
                        <a:pt x="9" y="5"/>
                      </a:cubicBezTo>
                      <a:cubicBezTo>
                        <a:pt x="8" y="5"/>
                        <a:pt x="7" y="6"/>
                        <a:pt x="5" y="8"/>
                      </a:cubicBezTo>
                      <a:cubicBezTo>
                        <a:pt x="5" y="21"/>
                        <a:pt x="5" y="21"/>
                        <a:pt x="5" y="21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6" y="1"/>
                        <a:pt x="8" y="0"/>
                        <a:pt x="10" y="0"/>
                      </a:cubicBezTo>
                      <a:cubicBezTo>
                        <a:pt x="11" y="0"/>
                        <a:pt x="11" y="0"/>
                        <a:pt x="12" y="0"/>
                      </a:cubicBezTo>
                      <a:lnTo>
                        <a:pt x="11" y="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72" name="Freeform 34"/>
                <p:cNvSpPr>
                  <a:spLocks noEditPoints="1"/>
                </p:cNvSpPr>
                <p:nvPr/>
              </p:nvSpPr>
              <p:spPr bwMode="auto">
                <a:xfrm>
                  <a:off x="4062413" y="5997575"/>
                  <a:ext cx="66675" cy="66675"/>
                </a:xfrm>
                <a:custGeom>
                  <a:avLst/>
                  <a:gdLst>
                    <a:gd name="T0" fmla="*/ 10 w 21"/>
                    <a:gd name="T1" fmla="*/ 21 h 21"/>
                    <a:gd name="T2" fmla="*/ 0 w 21"/>
                    <a:gd name="T3" fmla="*/ 11 h 21"/>
                    <a:gd name="T4" fmla="*/ 10 w 21"/>
                    <a:gd name="T5" fmla="*/ 0 h 21"/>
                    <a:gd name="T6" fmla="*/ 21 w 21"/>
                    <a:gd name="T7" fmla="*/ 10 h 21"/>
                    <a:gd name="T8" fmla="*/ 10 w 21"/>
                    <a:gd name="T9" fmla="*/ 21 h 21"/>
                    <a:gd name="T10" fmla="*/ 10 w 21"/>
                    <a:gd name="T11" fmla="*/ 4 h 21"/>
                    <a:gd name="T12" fmla="*/ 5 w 21"/>
                    <a:gd name="T13" fmla="*/ 10 h 21"/>
                    <a:gd name="T14" fmla="*/ 10 w 21"/>
                    <a:gd name="T15" fmla="*/ 17 h 21"/>
                    <a:gd name="T16" fmla="*/ 15 w 21"/>
                    <a:gd name="T17" fmla="*/ 11 h 21"/>
                    <a:gd name="T18" fmla="*/ 10 w 21"/>
                    <a:gd name="T19" fmla="*/ 4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" h="21">
                      <a:moveTo>
                        <a:pt x="10" y="21"/>
                      </a:move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3" y="0"/>
                        <a:pt x="10" y="0"/>
                      </a:cubicBezTo>
                      <a:cubicBezTo>
                        <a:pt x="17" y="0"/>
                        <a:pt x="21" y="4"/>
                        <a:pt x="21" y="10"/>
                      </a:cubicBezTo>
                      <a:cubicBezTo>
                        <a:pt x="21" y="17"/>
                        <a:pt x="17" y="21"/>
                        <a:pt x="10" y="21"/>
                      </a:cubicBezTo>
                      <a:moveTo>
                        <a:pt x="10" y="4"/>
                      </a:moveTo>
                      <a:cubicBezTo>
                        <a:pt x="7" y="4"/>
                        <a:pt x="5" y="7"/>
                        <a:pt x="5" y="10"/>
                      </a:cubicBezTo>
                      <a:cubicBezTo>
                        <a:pt x="5" y="14"/>
                        <a:pt x="6" y="17"/>
                        <a:pt x="10" y="17"/>
                      </a:cubicBezTo>
                      <a:cubicBezTo>
                        <a:pt x="14" y="17"/>
                        <a:pt x="15" y="14"/>
                        <a:pt x="15" y="11"/>
                      </a:cubicBezTo>
                      <a:cubicBezTo>
                        <a:pt x="15" y="6"/>
                        <a:pt x="14" y="4"/>
                        <a:pt x="10" y="4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73" name="Oval 35"/>
                <p:cNvSpPr>
                  <a:spLocks noChangeArrowheads="1"/>
                </p:cNvSpPr>
                <p:nvPr/>
              </p:nvSpPr>
              <p:spPr bwMode="auto">
                <a:xfrm>
                  <a:off x="4141788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74" name="Freeform 36"/>
                <p:cNvSpPr>
                  <a:spLocks noEditPoints="1"/>
                </p:cNvSpPr>
                <p:nvPr/>
              </p:nvSpPr>
              <p:spPr bwMode="auto">
                <a:xfrm>
                  <a:off x="41767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3 w 18"/>
                    <a:gd name="T3" fmla="*/ 19 h 21"/>
                    <a:gd name="T4" fmla="*/ 7 w 18"/>
                    <a:gd name="T5" fmla="*/ 21 h 21"/>
                    <a:gd name="T6" fmla="*/ 0 w 18"/>
                    <a:gd name="T7" fmla="*/ 15 h 21"/>
                    <a:gd name="T8" fmla="*/ 10 w 18"/>
                    <a:gd name="T9" fmla="*/ 8 h 21"/>
                    <a:gd name="T10" fmla="*/ 13 w 18"/>
                    <a:gd name="T11" fmla="*/ 8 h 21"/>
                    <a:gd name="T12" fmla="*/ 13 w 18"/>
                    <a:gd name="T13" fmla="*/ 7 h 21"/>
                    <a:gd name="T14" fmla="*/ 8 w 18"/>
                    <a:gd name="T15" fmla="*/ 4 h 21"/>
                    <a:gd name="T16" fmla="*/ 2 w 18"/>
                    <a:gd name="T17" fmla="*/ 5 h 21"/>
                    <a:gd name="T18" fmla="*/ 2 w 18"/>
                    <a:gd name="T19" fmla="*/ 1 h 21"/>
                    <a:gd name="T20" fmla="*/ 9 w 18"/>
                    <a:gd name="T21" fmla="*/ 0 h 21"/>
                    <a:gd name="T22" fmla="*/ 18 w 18"/>
                    <a:gd name="T23" fmla="*/ 7 h 21"/>
                    <a:gd name="T24" fmla="*/ 18 w 18"/>
                    <a:gd name="T25" fmla="*/ 21 h 21"/>
                    <a:gd name="T26" fmla="*/ 14 w 18"/>
                    <a:gd name="T27" fmla="*/ 21 h 21"/>
                    <a:gd name="T28" fmla="*/ 13 w 18"/>
                    <a:gd name="T29" fmla="*/ 12 h 21"/>
                    <a:gd name="T30" fmla="*/ 10 w 18"/>
                    <a:gd name="T31" fmla="*/ 12 h 21"/>
                    <a:gd name="T32" fmla="*/ 5 w 18"/>
                    <a:gd name="T33" fmla="*/ 15 h 21"/>
                    <a:gd name="T34" fmla="*/ 8 w 18"/>
                    <a:gd name="T35" fmla="*/ 17 h 21"/>
                    <a:gd name="T36" fmla="*/ 13 w 18"/>
                    <a:gd name="T37" fmla="*/ 15 h 21"/>
                    <a:gd name="T38" fmla="*/ 13 w 18"/>
                    <a:gd name="T39" fmla="*/ 12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3" y="21"/>
                        <a:pt x="0" y="19"/>
                        <a:pt x="0" y="15"/>
                      </a:cubicBezTo>
                      <a:cubicBezTo>
                        <a:pt x="0" y="10"/>
                        <a:pt x="4" y="8"/>
                        <a:pt x="10" y="8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3" y="7"/>
                        <a:pt x="13" y="7"/>
                        <a:pt x="13" y="7"/>
                      </a:cubicBezTo>
                      <a:cubicBezTo>
                        <a:pt x="13" y="5"/>
                        <a:pt x="12" y="4"/>
                        <a:pt x="8" y="4"/>
                      </a:cubicBezTo>
                      <a:cubicBezTo>
                        <a:pt x="6" y="4"/>
                        <a:pt x="4" y="4"/>
                        <a:pt x="2" y="5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4" y="0"/>
                        <a:pt x="6" y="0"/>
                        <a:pt x="9" y="0"/>
                      </a:cubicBezTo>
                      <a:cubicBezTo>
                        <a:pt x="15" y="0"/>
                        <a:pt x="18" y="2"/>
                        <a:pt x="18" y="7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  <a:moveTo>
                        <a:pt x="13" y="12"/>
                      </a:moveTo>
                      <a:cubicBezTo>
                        <a:pt x="10" y="12"/>
                        <a:pt x="10" y="12"/>
                        <a:pt x="10" y="12"/>
                      </a:cubicBezTo>
                      <a:cubicBezTo>
                        <a:pt x="7" y="12"/>
                        <a:pt x="5" y="13"/>
                        <a:pt x="5" y="15"/>
                      </a:cubicBezTo>
                      <a:cubicBezTo>
                        <a:pt x="5" y="16"/>
                        <a:pt x="6" y="17"/>
                        <a:pt x="8" y="17"/>
                      </a:cubicBezTo>
                      <a:cubicBezTo>
                        <a:pt x="10" y="17"/>
                        <a:pt x="11" y="17"/>
                        <a:pt x="13" y="15"/>
                      </a:cubicBezTo>
                      <a:lnTo>
                        <a:pt x="13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75" name="Freeform 37"/>
                <p:cNvSpPr>
                  <a:spLocks/>
                </p:cNvSpPr>
                <p:nvPr/>
              </p:nvSpPr>
              <p:spPr bwMode="auto">
                <a:xfrm>
                  <a:off x="42529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4 w 18"/>
                    <a:gd name="T3" fmla="*/ 18 h 21"/>
                    <a:gd name="T4" fmla="*/ 7 w 18"/>
                    <a:gd name="T5" fmla="*/ 21 h 21"/>
                    <a:gd name="T6" fmla="*/ 0 w 18"/>
                    <a:gd name="T7" fmla="*/ 13 h 21"/>
                    <a:gd name="T8" fmla="*/ 0 w 18"/>
                    <a:gd name="T9" fmla="*/ 0 h 21"/>
                    <a:gd name="T10" fmla="*/ 5 w 18"/>
                    <a:gd name="T11" fmla="*/ 0 h 21"/>
                    <a:gd name="T12" fmla="*/ 5 w 18"/>
                    <a:gd name="T13" fmla="*/ 12 h 21"/>
                    <a:gd name="T14" fmla="*/ 8 w 18"/>
                    <a:gd name="T15" fmla="*/ 17 h 21"/>
                    <a:gd name="T16" fmla="*/ 13 w 18"/>
                    <a:gd name="T17" fmla="*/ 14 h 21"/>
                    <a:gd name="T18" fmla="*/ 13 w 18"/>
                    <a:gd name="T19" fmla="*/ 0 h 21"/>
                    <a:gd name="T20" fmla="*/ 18 w 18"/>
                    <a:gd name="T21" fmla="*/ 0 h 21"/>
                    <a:gd name="T22" fmla="*/ 18 w 18"/>
                    <a:gd name="T23" fmla="*/ 21 h 21"/>
                    <a:gd name="T24" fmla="*/ 14 w 18"/>
                    <a:gd name="T25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4" y="18"/>
                        <a:pt x="14" y="18"/>
                        <a:pt x="14" y="18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2" y="21"/>
                        <a:pt x="0" y="18"/>
                        <a:pt x="0" y="13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5" y="15"/>
                        <a:pt x="6" y="17"/>
                        <a:pt x="8" y="17"/>
                      </a:cubicBezTo>
                      <a:cubicBezTo>
                        <a:pt x="10" y="17"/>
                        <a:pt x="11" y="16"/>
                        <a:pt x="13" y="14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</p:grpSp>
        </p:grpSp>
        <p:grpSp>
          <p:nvGrpSpPr>
            <p:cNvPr id="95" name="Group 66"/>
            <p:cNvGrpSpPr>
              <a:grpSpLocks/>
            </p:cNvGrpSpPr>
            <p:nvPr userDrawn="1"/>
          </p:nvGrpSpPr>
          <p:grpSpPr bwMode="auto">
            <a:xfrm>
              <a:off x="-26988" y="357188"/>
              <a:ext cx="9178926" cy="2571750"/>
              <a:chOff x="-17463" y="357188"/>
              <a:chExt cx="9186863" cy="2571750"/>
            </a:xfrm>
          </p:grpSpPr>
          <p:sp>
            <p:nvSpPr>
              <p:cNvPr id="96" name="Freeform 17"/>
              <p:cNvSpPr>
                <a:spLocks/>
              </p:cNvSpPr>
              <p:nvPr userDrawn="1"/>
            </p:nvSpPr>
            <p:spPr bwMode="auto">
              <a:xfrm>
                <a:off x="-17463" y="1971675"/>
                <a:ext cx="9186863" cy="957263"/>
              </a:xfrm>
              <a:custGeom>
                <a:avLst/>
                <a:gdLst>
                  <a:gd name="T0" fmla="*/ 0 w 2880"/>
                  <a:gd name="T1" fmla="*/ 0 h 300"/>
                  <a:gd name="T2" fmla="*/ 372 w 2880"/>
                  <a:gd name="T3" fmla="*/ 0 h 300"/>
                  <a:gd name="T4" fmla="*/ 890 w 2880"/>
                  <a:gd name="T5" fmla="*/ 171 h 300"/>
                  <a:gd name="T6" fmla="*/ 1389 w 2880"/>
                  <a:gd name="T7" fmla="*/ 300 h 300"/>
                  <a:gd name="T8" fmla="*/ 2880 w 2880"/>
                  <a:gd name="T9" fmla="*/ 30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300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1"/>
                      <a:pt x="890" y="171"/>
                    </a:cubicBezTo>
                    <a:cubicBezTo>
                      <a:pt x="1011" y="240"/>
                      <a:pt x="1176" y="300"/>
                      <a:pt x="1389" y="300"/>
                    </a:cubicBezTo>
                    <a:cubicBezTo>
                      <a:pt x="2880" y="300"/>
                      <a:pt x="2880" y="300"/>
                      <a:pt x="2880" y="30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97" name="Freeform 18"/>
              <p:cNvSpPr>
                <a:spLocks/>
              </p:cNvSpPr>
              <p:nvPr userDrawn="1"/>
            </p:nvSpPr>
            <p:spPr bwMode="auto">
              <a:xfrm>
                <a:off x="-17463" y="2449513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1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1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98" name="Freeform 19"/>
              <p:cNvSpPr>
                <a:spLocks/>
              </p:cNvSpPr>
              <p:nvPr userDrawn="1"/>
            </p:nvSpPr>
            <p:spPr bwMode="auto">
              <a:xfrm>
                <a:off x="-17463" y="1655763"/>
                <a:ext cx="9186863" cy="954087"/>
              </a:xfrm>
              <a:custGeom>
                <a:avLst/>
                <a:gdLst>
                  <a:gd name="T0" fmla="*/ 0 w 2880"/>
                  <a:gd name="T1" fmla="*/ 0 h 299"/>
                  <a:gd name="T2" fmla="*/ 372 w 2880"/>
                  <a:gd name="T3" fmla="*/ 0 h 299"/>
                  <a:gd name="T4" fmla="*/ 890 w 2880"/>
                  <a:gd name="T5" fmla="*/ 170 h 299"/>
                  <a:gd name="T6" fmla="*/ 1389 w 2880"/>
                  <a:gd name="T7" fmla="*/ 299 h 299"/>
                  <a:gd name="T8" fmla="*/ 2880 w 2880"/>
                  <a:gd name="T9" fmla="*/ 299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0"/>
                      <a:pt x="890" y="170"/>
                    </a:cubicBezTo>
                    <a:cubicBezTo>
                      <a:pt x="1011" y="239"/>
                      <a:pt x="1176" y="299"/>
                      <a:pt x="1389" y="299"/>
                    </a:cubicBezTo>
                    <a:cubicBezTo>
                      <a:pt x="2880" y="299"/>
                      <a:pt x="2880" y="299"/>
                      <a:pt x="2880" y="299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99" name="Freeform 20"/>
              <p:cNvSpPr>
                <a:spLocks/>
              </p:cNvSpPr>
              <p:nvPr userDrawn="1"/>
            </p:nvSpPr>
            <p:spPr bwMode="auto">
              <a:xfrm>
                <a:off x="-17463" y="2130425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1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1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100" name="Freeform 21"/>
              <p:cNvSpPr>
                <a:spLocks/>
              </p:cNvSpPr>
              <p:nvPr userDrawn="1"/>
            </p:nvSpPr>
            <p:spPr bwMode="auto">
              <a:xfrm>
                <a:off x="-17463" y="1336675"/>
                <a:ext cx="9186863" cy="954088"/>
              </a:xfrm>
              <a:custGeom>
                <a:avLst/>
                <a:gdLst>
                  <a:gd name="T0" fmla="*/ 0 w 2880"/>
                  <a:gd name="T1" fmla="*/ 0 h 299"/>
                  <a:gd name="T2" fmla="*/ 372 w 2880"/>
                  <a:gd name="T3" fmla="*/ 0 h 299"/>
                  <a:gd name="T4" fmla="*/ 890 w 2880"/>
                  <a:gd name="T5" fmla="*/ 171 h 299"/>
                  <a:gd name="T6" fmla="*/ 1389 w 2880"/>
                  <a:gd name="T7" fmla="*/ 299 h 299"/>
                  <a:gd name="T8" fmla="*/ 2880 w 2880"/>
                  <a:gd name="T9" fmla="*/ 299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0"/>
                      <a:pt x="890" y="171"/>
                    </a:cubicBezTo>
                    <a:cubicBezTo>
                      <a:pt x="1011" y="239"/>
                      <a:pt x="1176" y="299"/>
                      <a:pt x="1389" y="299"/>
                    </a:cubicBezTo>
                    <a:cubicBezTo>
                      <a:pt x="2880" y="299"/>
                      <a:pt x="2880" y="299"/>
                      <a:pt x="2880" y="299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101" name="Freeform 22"/>
              <p:cNvSpPr>
                <a:spLocks/>
              </p:cNvSpPr>
              <p:nvPr userDrawn="1"/>
            </p:nvSpPr>
            <p:spPr bwMode="auto">
              <a:xfrm>
                <a:off x="-17463" y="1811338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2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2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102" name="Freeform 23"/>
              <p:cNvSpPr>
                <a:spLocks/>
              </p:cNvSpPr>
              <p:nvPr userDrawn="1"/>
            </p:nvSpPr>
            <p:spPr bwMode="auto">
              <a:xfrm>
                <a:off x="-17463" y="357188"/>
                <a:ext cx="9186863" cy="957262"/>
              </a:xfrm>
              <a:custGeom>
                <a:avLst/>
                <a:gdLst>
                  <a:gd name="T0" fmla="*/ 2880 w 2880"/>
                  <a:gd name="T1" fmla="*/ 300 h 300"/>
                  <a:gd name="T2" fmla="*/ 2501 w 2880"/>
                  <a:gd name="T3" fmla="*/ 300 h 300"/>
                  <a:gd name="T4" fmla="*/ 1984 w 2880"/>
                  <a:gd name="T5" fmla="*/ 129 h 300"/>
                  <a:gd name="T6" fmla="*/ 1485 w 2880"/>
                  <a:gd name="T7" fmla="*/ 0 h 300"/>
                  <a:gd name="T8" fmla="*/ 0 w 2880"/>
                  <a:gd name="T9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300">
                    <a:moveTo>
                      <a:pt x="2880" y="300"/>
                    </a:moveTo>
                    <a:cubicBezTo>
                      <a:pt x="2880" y="300"/>
                      <a:pt x="2565" y="300"/>
                      <a:pt x="2501" y="300"/>
                    </a:cubicBezTo>
                    <a:cubicBezTo>
                      <a:pt x="2236" y="300"/>
                      <a:pt x="2124" y="209"/>
                      <a:pt x="1984" y="129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103" name="Freeform 24"/>
              <p:cNvSpPr>
                <a:spLocks/>
              </p:cNvSpPr>
              <p:nvPr userDrawn="1"/>
            </p:nvSpPr>
            <p:spPr bwMode="auto">
              <a:xfrm>
                <a:off x="-17463" y="357188"/>
                <a:ext cx="9186863" cy="477837"/>
              </a:xfrm>
              <a:custGeom>
                <a:avLst/>
                <a:gdLst>
                  <a:gd name="T0" fmla="*/ 0 w 2880"/>
                  <a:gd name="T1" fmla="*/ 150 h 150"/>
                  <a:gd name="T2" fmla="*/ 1672 w 2880"/>
                  <a:gd name="T3" fmla="*/ 150 h 150"/>
                  <a:gd name="T4" fmla="*/ 1984 w 2880"/>
                  <a:gd name="T5" fmla="*/ 129 h 150"/>
                  <a:gd name="T6" fmla="*/ 2507 w 2880"/>
                  <a:gd name="T7" fmla="*/ 0 h 150"/>
                  <a:gd name="T8" fmla="*/ 2880 w 2880"/>
                  <a:gd name="T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0" y="150"/>
                    </a:moveTo>
                    <a:cubicBezTo>
                      <a:pt x="1672" y="150"/>
                      <a:pt x="1672" y="150"/>
                      <a:pt x="1672" y="150"/>
                    </a:cubicBezTo>
                    <a:cubicBezTo>
                      <a:pt x="1875" y="150"/>
                      <a:pt x="1941" y="145"/>
                      <a:pt x="1984" y="129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104" name="Freeform 25"/>
              <p:cNvSpPr>
                <a:spLocks/>
              </p:cNvSpPr>
              <p:nvPr userDrawn="1"/>
            </p:nvSpPr>
            <p:spPr bwMode="auto">
              <a:xfrm>
                <a:off x="-17463" y="676275"/>
                <a:ext cx="9186863" cy="954088"/>
              </a:xfrm>
              <a:custGeom>
                <a:avLst/>
                <a:gdLst>
                  <a:gd name="T0" fmla="*/ 2880 w 2880"/>
                  <a:gd name="T1" fmla="*/ 299 h 299"/>
                  <a:gd name="T2" fmla="*/ 2501 w 2880"/>
                  <a:gd name="T3" fmla="*/ 299 h 299"/>
                  <a:gd name="T4" fmla="*/ 1984 w 2880"/>
                  <a:gd name="T5" fmla="*/ 129 h 299"/>
                  <a:gd name="T6" fmla="*/ 1485 w 2880"/>
                  <a:gd name="T7" fmla="*/ 0 h 299"/>
                  <a:gd name="T8" fmla="*/ 0 w 2880"/>
                  <a:gd name="T9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2880" y="299"/>
                    </a:moveTo>
                    <a:cubicBezTo>
                      <a:pt x="2880" y="299"/>
                      <a:pt x="2565" y="299"/>
                      <a:pt x="2501" y="299"/>
                    </a:cubicBezTo>
                    <a:cubicBezTo>
                      <a:pt x="2236" y="299"/>
                      <a:pt x="2124" y="209"/>
                      <a:pt x="1984" y="129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105" name="Freeform 26"/>
              <p:cNvSpPr>
                <a:spLocks/>
              </p:cNvSpPr>
              <p:nvPr userDrawn="1"/>
            </p:nvSpPr>
            <p:spPr bwMode="auto">
              <a:xfrm>
                <a:off x="-17463" y="676275"/>
                <a:ext cx="9186863" cy="477838"/>
              </a:xfrm>
              <a:custGeom>
                <a:avLst/>
                <a:gdLst>
                  <a:gd name="T0" fmla="*/ 0 w 2880"/>
                  <a:gd name="T1" fmla="*/ 150 h 150"/>
                  <a:gd name="T2" fmla="*/ 1672 w 2880"/>
                  <a:gd name="T3" fmla="*/ 150 h 150"/>
                  <a:gd name="T4" fmla="*/ 1984 w 2880"/>
                  <a:gd name="T5" fmla="*/ 129 h 150"/>
                  <a:gd name="T6" fmla="*/ 2507 w 2880"/>
                  <a:gd name="T7" fmla="*/ 0 h 150"/>
                  <a:gd name="T8" fmla="*/ 2880 w 2880"/>
                  <a:gd name="T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0" y="150"/>
                    </a:moveTo>
                    <a:cubicBezTo>
                      <a:pt x="1672" y="150"/>
                      <a:pt x="1672" y="150"/>
                      <a:pt x="1672" y="150"/>
                    </a:cubicBezTo>
                    <a:cubicBezTo>
                      <a:pt x="1875" y="150"/>
                      <a:pt x="1941" y="145"/>
                      <a:pt x="1984" y="129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106" name="Freeform 27"/>
              <p:cNvSpPr>
                <a:spLocks/>
              </p:cNvSpPr>
              <p:nvPr userDrawn="1"/>
            </p:nvSpPr>
            <p:spPr bwMode="auto">
              <a:xfrm>
                <a:off x="-17463" y="995363"/>
                <a:ext cx="9186863" cy="954087"/>
              </a:xfrm>
              <a:custGeom>
                <a:avLst/>
                <a:gdLst>
                  <a:gd name="T0" fmla="*/ 2880 w 2880"/>
                  <a:gd name="T1" fmla="*/ 299 h 299"/>
                  <a:gd name="T2" fmla="*/ 2501 w 2880"/>
                  <a:gd name="T3" fmla="*/ 299 h 299"/>
                  <a:gd name="T4" fmla="*/ 1984 w 2880"/>
                  <a:gd name="T5" fmla="*/ 128 h 299"/>
                  <a:gd name="T6" fmla="*/ 1485 w 2880"/>
                  <a:gd name="T7" fmla="*/ 0 h 299"/>
                  <a:gd name="T8" fmla="*/ 0 w 2880"/>
                  <a:gd name="T9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2880" y="299"/>
                    </a:moveTo>
                    <a:cubicBezTo>
                      <a:pt x="2880" y="299"/>
                      <a:pt x="2565" y="299"/>
                      <a:pt x="2501" y="299"/>
                    </a:cubicBezTo>
                    <a:cubicBezTo>
                      <a:pt x="2236" y="299"/>
                      <a:pt x="2124" y="209"/>
                      <a:pt x="1984" y="128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107" name="Freeform 28"/>
              <p:cNvSpPr>
                <a:spLocks/>
              </p:cNvSpPr>
              <p:nvPr userDrawn="1"/>
            </p:nvSpPr>
            <p:spPr bwMode="auto">
              <a:xfrm>
                <a:off x="-17463" y="995363"/>
                <a:ext cx="9186863" cy="474662"/>
              </a:xfrm>
              <a:custGeom>
                <a:avLst/>
                <a:gdLst>
                  <a:gd name="T0" fmla="*/ 0 w 2880"/>
                  <a:gd name="T1" fmla="*/ 149 h 149"/>
                  <a:gd name="T2" fmla="*/ 1672 w 2880"/>
                  <a:gd name="T3" fmla="*/ 149 h 149"/>
                  <a:gd name="T4" fmla="*/ 1984 w 2880"/>
                  <a:gd name="T5" fmla="*/ 128 h 149"/>
                  <a:gd name="T6" fmla="*/ 2507 w 2880"/>
                  <a:gd name="T7" fmla="*/ 0 h 149"/>
                  <a:gd name="T8" fmla="*/ 2880 w 2880"/>
                  <a:gd name="T9" fmla="*/ 0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49">
                    <a:moveTo>
                      <a:pt x="0" y="149"/>
                    </a:moveTo>
                    <a:cubicBezTo>
                      <a:pt x="1672" y="149"/>
                      <a:pt x="1672" y="149"/>
                      <a:pt x="1672" y="149"/>
                    </a:cubicBezTo>
                    <a:cubicBezTo>
                      <a:pt x="1875" y="149"/>
                      <a:pt x="1941" y="145"/>
                      <a:pt x="1984" y="128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</p:grpSp>
    </p:spTree>
  </p:cSld>
  <p:clrMapOvr>
    <a:masterClrMapping/>
  </p:clrMapOvr>
  <p:transition xmlns:p14="http://schemas.microsoft.com/office/powerpoint/2010/main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2BCAB98-5625-254B-AA3F-BA84DA141940}" type="datetimeFigureOut">
              <a:rPr lang="fr-FR" smtClean="0"/>
              <a:pPr/>
              <a:t>15/7/19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993DF3-8925-654C-AF12-7892447223EC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86791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2BCAB98-5625-254B-AA3F-BA84DA141940}" type="datetimeFigureOut">
              <a:rPr lang="fr-FR" smtClean="0"/>
              <a:pPr/>
              <a:t>15/7/19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993DF3-8925-654C-AF12-7892447223EC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24404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2BCAB98-5625-254B-AA3F-BA84DA141940}" type="datetimeFigureOut">
              <a:rPr lang="fr-FR" smtClean="0"/>
              <a:pPr/>
              <a:t>15/7/19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993DF3-8925-654C-AF12-7892447223EC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0581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0363" y="270000"/>
            <a:ext cx="8460000" cy="90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2800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360363" y="1276350"/>
            <a:ext cx="8459787" cy="4559300"/>
          </a:xfrm>
          <a:prstGeom prst="rect">
            <a:avLst/>
          </a:prstGeom>
        </p:spPr>
        <p:txBody>
          <a:bodyPr>
            <a:noAutofit/>
          </a:bodyPr>
          <a:lstStyle>
            <a:lvl1pPr marL="378000" indent="-378000">
              <a:buFont typeface="+mj-lt"/>
              <a:buAutoNum type="arabicPeriod"/>
              <a:defRPr/>
            </a:lvl1pPr>
            <a:lvl2pPr marL="648000" indent="-270000">
              <a:defRPr/>
            </a:lvl2pPr>
            <a:lvl3pPr marL="648000" indent="-270000">
              <a:defRPr/>
            </a:lvl3pPr>
            <a:lvl4pPr marL="648000" indent="-270000">
              <a:defRPr/>
            </a:lvl4pPr>
            <a:lvl5pPr marL="648000" indent="-270000">
              <a:defRPr/>
            </a:lvl5pPr>
            <a:lvl6pPr marL="648000" indent="-270000">
              <a:defRPr/>
            </a:lvl6pPr>
            <a:lvl7pPr marL="648000" indent="-270000">
              <a:defRPr/>
            </a:lvl7pPr>
            <a:lvl8pPr marL="648000" indent="-270000">
              <a:defRPr/>
            </a:lvl8pPr>
            <a:lvl9pPr marL="648000" indent="-270000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6"/>
          </p:nvPr>
        </p:nvSpPr>
        <p:spPr>
          <a:xfrm>
            <a:off x="360363" y="6516688"/>
            <a:ext cx="6119812" cy="107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smtClean="0"/>
              <a:t>Presentation title  |  Presenter name  |  Page </a:t>
            </a:r>
            <a:fld id="{66C5F79B-5943-4E11-8723-925FAF46B8D0}" type="slidenum">
              <a:rPr lang="en-AU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276350"/>
            <a:ext cx="8460000" cy="4555650"/>
          </a:xfrm>
          <a:prstGeom prst="rect">
            <a:avLst/>
          </a:prstGeom>
        </p:spPr>
        <p:txBody>
          <a:bodyPr/>
          <a:lstStyle>
            <a:lvl2pPr marL="252000" indent="-250825"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0363" y="270000"/>
            <a:ext cx="8460000" cy="89378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3600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2"/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360363" y="6516688"/>
            <a:ext cx="6119812" cy="107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 smtClean="0"/>
              <a:t>Ecological Risk Assessment 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276350"/>
            <a:ext cx="8460000" cy="4555650"/>
          </a:xfrm>
          <a:prstGeom prst="rect">
            <a:avLst/>
          </a:prstGeom>
        </p:spPr>
        <p:txBody>
          <a:bodyPr/>
          <a:lstStyle>
            <a:lvl2pPr marL="252000" indent="-250825"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0363" y="270000"/>
            <a:ext cx="8460000" cy="90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3200" b="1" baseline="0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360363" y="6516688"/>
            <a:ext cx="6119812" cy="107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smtClean="0"/>
              <a:t>Presentation title  |  Presenter name  |  Page </a:t>
            </a:r>
            <a:fld id="{068B3BDC-8683-43AD-8034-E74997EE6242}" type="slidenum">
              <a:rPr lang="en-AU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- text o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0363" y="1276350"/>
            <a:ext cx="4140000" cy="45556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0363" y="270000"/>
            <a:ext cx="8460000" cy="90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3600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680363" y="1276350"/>
            <a:ext cx="4140000" cy="455565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AU" noProof="0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>
          <a:xfrm>
            <a:off x="360363" y="6516688"/>
            <a:ext cx="6119812" cy="107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smtClean="0"/>
              <a:t>Presentation title  |  Presenter name  |  Page </a:t>
            </a:r>
            <a:fld id="{FC5CE32E-49CE-4709-BAD5-8C2A85040E30}" type="slidenum">
              <a:rPr lang="en-AU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 2 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0363" y="1276350"/>
            <a:ext cx="4140000" cy="45556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680363" y="1276350"/>
            <a:ext cx="4140000" cy="225165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4680363" y="3708000"/>
            <a:ext cx="4140000" cy="212400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0363" y="270000"/>
            <a:ext cx="8460000" cy="90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3600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>
          <a:xfrm>
            <a:off x="360363" y="6516688"/>
            <a:ext cx="6119812" cy="107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smtClean="0"/>
              <a:t>Presentation title  |  Presenter name  |  Page </a:t>
            </a:r>
            <a:fld id="{04C6CC18-7C41-420C-A026-3139FBA279B0}" type="slidenum">
              <a:rPr lang="en-AU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.png"/><Relationship Id="rId12" Type="http://schemas.openxmlformats.org/officeDocument/2006/relationships/image" Target="../media/image3.png"/><Relationship Id="rId13" Type="http://schemas.openxmlformats.org/officeDocument/2006/relationships/image" Target="../media/image4.png"/><Relationship Id="rId14" Type="http://schemas.openxmlformats.org/officeDocument/2006/relationships/image" Target="../media/image5.pn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2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3.xml"/><Relationship Id="rId3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6.xml"/><Relationship Id="rId6" Type="http://schemas.openxmlformats.org/officeDocument/2006/relationships/slideLayout" Target="../slideLayouts/slideLayout37.xml"/><Relationship Id="rId7" Type="http://schemas.openxmlformats.org/officeDocument/2006/relationships/slideLayout" Target="../slideLayouts/slideLayout38.xml"/><Relationship Id="rId8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 userDrawn="1"/>
        </p:nvSpPr>
        <p:spPr>
          <a:xfrm>
            <a:off x="6379309" y="6662615"/>
            <a:ext cx="28597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9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CEOS WGCV #45, 16-19 July 2019, Perth, Australia </a:t>
            </a:r>
            <a:endParaRPr lang="en-AU" sz="900" b="0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0" r:id="rId3"/>
    <p:sldLayoutId id="2147483671" r:id="rId4"/>
    <p:sldLayoutId id="2147483666" r:id="rId5"/>
    <p:sldLayoutId id="2147483665" r:id="rId6"/>
    <p:sldLayoutId id="2147483664" r:id="rId7"/>
    <p:sldLayoutId id="2147483663" r:id="rId8"/>
    <p:sldLayoutId id="2147483662" r:id="rId9"/>
    <p:sldLayoutId id="2147483661" r:id="rId10"/>
    <p:sldLayoutId id="2147483660" r:id="rId11"/>
    <p:sldLayoutId id="2147483659" r:id="rId12"/>
    <p:sldLayoutId id="2147483658" r:id="rId13"/>
    <p:sldLayoutId id="2147483657" r:id="rId14"/>
    <p:sldLayoutId id="2147483656" r:id="rId15"/>
    <p:sldLayoutId id="2147483655" r:id="rId16"/>
    <p:sldLayoutId id="2147483672" r:id="rId17"/>
    <p:sldLayoutId id="2147483654" r:id="rId18"/>
    <p:sldLayoutId id="2147483653" r:id="rId19"/>
    <p:sldLayoutId id="2147483673" r:id="rId20"/>
    <p:sldLayoutId id="2147483676" r:id="rId21"/>
    <p:sldLayoutId id="2147483678" r:id="rId22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sldNum="0" hdr="0"/>
  <p:txStyles>
    <p:titleStyle>
      <a:lvl1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chemeClr val="accent2"/>
          </a:solidFill>
          <a:latin typeface="+mj-lt"/>
          <a:ea typeface="+mj-ea"/>
          <a:cs typeface="+mj-cs"/>
        </a:defRPr>
      </a:lvl1pPr>
      <a:lvl2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Calibri" pitchFamily="34" charset="0"/>
        </a:defRPr>
      </a:lvl2pPr>
      <a:lvl3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Calibri" pitchFamily="34" charset="0"/>
        </a:defRPr>
      </a:lvl3pPr>
      <a:lvl4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Calibri" pitchFamily="34" charset="0"/>
        </a:defRPr>
      </a:lvl4pPr>
      <a:lvl5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Calibri" pitchFamily="34" charset="0"/>
        </a:defRPr>
      </a:lvl5pPr>
      <a:lvl6pPr marL="457200"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Calibri" pitchFamily="34" charset="0"/>
        </a:defRPr>
      </a:lvl6pPr>
      <a:lvl7pPr marL="914400"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Calibri" pitchFamily="34" charset="0"/>
        </a:defRPr>
      </a:lvl7pPr>
      <a:lvl8pPr marL="1371600"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Calibri" pitchFamily="34" charset="0"/>
        </a:defRPr>
      </a:lvl8pPr>
      <a:lvl9pPr marL="1828800"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Calibri" pitchFamily="34" charset="0"/>
        </a:defRPr>
      </a:lvl9pPr>
    </p:titleStyle>
    <p:bodyStyle>
      <a:lvl1pPr algn="l" defTabSz="457200" rtl="0" eaLnBrk="1" fontAlgn="base" hangingPunct="1">
        <a:lnSpc>
          <a:spcPct val="90000"/>
        </a:lnSpc>
        <a:spcBef>
          <a:spcPts val="600"/>
        </a:spcBef>
        <a:spcAft>
          <a:spcPts val="563"/>
        </a:spcAft>
        <a:buFont typeface="Arial" charset="0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250825" indent="-250825" algn="l" defTabSz="457200" rtl="0" eaLnBrk="1" fontAlgn="base" hangingPunct="1">
        <a:lnSpc>
          <a:spcPct val="90000"/>
        </a:lnSpc>
        <a:spcBef>
          <a:spcPct val="0"/>
        </a:spcBef>
        <a:spcAft>
          <a:spcPts val="563"/>
        </a:spcAft>
        <a:buFont typeface="Symbol" pitchFamily="18" charset="2"/>
        <a:buChar char="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03238" indent="-250825" algn="l" defTabSz="457200" rtl="0" eaLnBrk="1" fontAlgn="base" hangingPunct="1">
        <a:lnSpc>
          <a:spcPct val="90000"/>
        </a:lnSpc>
        <a:spcBef>
          <a:spcPct val="0"/>
        </a:spcBef>
        <a:spcAft>
          <a:spcPts val="563"/>
        </a:spcAft>
        <a:buClr>
          <a:srgbClr val="484647"/>
        </a:buClr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755650" indent="-250825" algn="l" defTabSz="457200" rtl="0" eaLnBrk="1" fontAlgn="base" hangingPunct="1">
        <a:lnSpc>
          <a:spcPct val="90000"/>
        </a:lnSpc>
        <a:spcBef>
          <a:spcPct val="0"/>
        </a:spcBef>
        <a:spcAft>
          <a:spcPts val="563"/>
        </a:spcAft>
        <a:buClr>
          <a:srgbClr val="484647"/>
        </a:buClr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08000" indent="-252000" algn="l" defTabSz="457200" rtl="0" eaLnBrk="1" fontAlgn="base" hangingPunct="1">
        <a:lnSpc>
          <a:spcPct val="90000"/>
        </a:lnSpc>
        <a:spcBef>
          <a:spcPct val="0"/>
        </a:spcBef>
        <a:spcAft>
          <a:spcPts val="563"/>
        </a:spcAft>
        <a:buClr>
          <a:schemeClr val="accent2"/>
        </a:buClr>
        <a:buFont typeface="Arial" pitchFamily="34" charset="0"/>
        <a:buChar char="•"/>
        <a:defRPr sz="1800" kern="1200" baseline="0">
          <a:solidFill>
            <a:schemeClr val="accent2"/>
          </a:solidFill>
          <a:latin typeface="+mn-lt"/>
          <a:ea typeface="+mn-ea"/>
          <a:cs typeface="+mn-cs"/>
        </a:defRPr>
      </a:lvl5pPr>
      <a:lvl6pPr marL="756000" indent="-252000" algn="l" defTabSz="457200" rtl="0" eaLnBrk="1" latinLnBrk="0" hangingPunct="1">
        <a:lnSpc>
          <a:spcPct val="90000"/>
        </a:lnSpc>
        <a:spcBef>
          <a:spcPts val="0"/>
        </a:spcBef>
        <a:spcAft>
          <a:spcPts val="567"/>
        </a:spcAft>
        <a:buClr>
          <a:schemeClr val="tx2"/>
        </a:buClr>
        <a:buFont typeface="Arial" pitchFamily="34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6pPr>
      <a:lvl7pPr marL="756000" indent="-252000" algn="l" defTabSz="457200" rtl="0" eaLnBrk="1" latinLnBrk="0" hangingPunct="1">
        <a:lnSpc>
          <a:spcPct val="90000"/>
        </a:lnSpc>
        <a:spcBef>
          <a:spcPts val="0"/>
        </a:spcBef>
        <a:spcAft>
          <a:spcPts val="567"/>
        </a:spcAft>
        <a:buClr>
          <a:schemeClr val="tx2"/>
        </a:buClr>
        <a:buFont typeface="Arial" pitchFamily="34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7pPr>
      <a:lvl8pPr marL="756000" indent="-252000" algn="l" defTabSz="457200" rtl="0" eaLnBrk="1" latinLnBrk="0" hangingPunct="1">
        <a:lnSpc>
          <a:spcPct val="90000"/>
        </a:lnSpc>
        <a:spcBef>
          <a:spcPts val="0"/>
        </a:spcBef>
        <a:spcAft>
          <a:spcPts val="567"/>
        </a:spcAft>
        <a:buClr>
          <a:schemeClr val="tx2"/>
        </a:buClr>
        <a:buFont typeface="Arial" pitchFamily="34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8pPr>
      <a:lvl9pPr marL="756000" indent="-252000" algn="l" defTabSz="457200" rtl="0" eaLnBrk="1" latinLnBrk="0" hangingPunct="1">
        <a:lnSpc>
          <a:spcPct val="90000"/>
        </a:lnSpc>
        <a:spcBef>
          <a:spcPts val="0"/>
        </a:spcBef>
        <a:spcAft>
          <a:spcPts val="567"/>
        </a:spcAft>
        <a:buClr>
          <a:schemeClr val="tx2"/>
        </a:buClr>
        <a:buFont typeface="Arial" pitchFamily="34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31" name="Picture 35" descr="PPT_Header02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71041" y="1359626"/>
            <a:ext cx="8649551" cy="4504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 smtClean="0"/>
          </a:p>
        </p:txBody>
      </p:sp>
      <p:sp>
        <p:nvSpPr>
          <p:cNvPr id="55301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49295" y="225479"/>
            <a:ext cx="440764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 smtClean="0"/>
          </a:p>
        </p:txBody>
      </p:sp>
      <p:sp>
        <p:nvSpPr>
          <p:cNvPr id="55330" name="Text Box 34"/>
          <p:cNvSpPr txBox="1">
            <a:spLocks noChangeAspect="1" noChangeArrowheads="1"/>
          </p:cNvSpPr>
          <p:nvPr/>
        </p:nvSpPr>
        <p:spPr bwMode="auto">
          <a:xfrm>
            <a:off x="630238" y="6197600"/>
            <a:ext cx="6977062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spcBef>
                <a:spcPct val="50000"/>
              </a:spcBef>
            </a:pPr>
            <a:endParaRPr lang="en-GB" sz="800" noProof="1">
              <a:solidFill>
                <a:schemeClr val="bg2"/>
              </a:solidFill>
            </a:endParaRPr>
          </a:p>
        </p:txBody>
      </p:sp>
      <p:sp>
        <p:nvSpPr>
          <p:cNvPr id="55334" name="Text Box 38"/>
          <p:cNvSpPr txBox="1">
            <a:spLocks noChangeArrowheads="1"/>
          </p:cNvSpPr>
          <p:nvPr/>
        </p:nvSpPr>
        <p:spPr bwMode="auto">
          <a:xfrm>
            <a:off x="631825" y="6429375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09" y="107952"/>
            <a:ext cx="1363957" cy="947049"/>
          </a:xfrm>
          <a:prstGeom prst="rect">
            <a:avLst/>
          </a:prstGeom>
        </p:spPr>
      </p:pic>
      <p:sp>
        <p:nvSpPr>
          <p:cNvPr id="12" name="Rectangle 6"/>
          <p:cNvSpPr txBox="1">
            <a:spLocks noChangeArrowheads="1"/>
          </p:cNvSpPr>
          <p:nvPr userDrawn="1"/>
        </p:nvSpPr>
        <p:spPr bwMode="auto">
          <a:xfrm>
            <a:off x="0" y="6392595"/>
            <a:ext cx="681978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sz="1000" b="0" i="1" dirty="0" smtClean="0">
                <a:solidFill>
                  <a:schemeClr val="bg2">
                    <a:lumMod val="75000"/>
                  </a:schemeClr>
                </a:solidFill>
              </a:rPr>
              <a:t>Sentinel-3A Expert Users Meeting </a:t>
            </a:r>
          </a:p>
          <a:p>
            <a:r>
              <a:rPr lang="en-US" sz="1000" b="0" i="1" baseline="0" dirty="0" smtClean="0">
                <a:solidFill>
                  <a:schemeClr val="bg2">
                    <a:lumMod val="75000"/>
                  </a:schemeClr>
                </a:solidFill>
              </a:rPr>
              <a:t>28-30 June 2016, ESA-ESRIN, </a:t>
            </a:r>
            <a:r>
              <a:rPr lang="en-US" sz="1000" b="0" i="1" baseline="0" dirty="0" err="1" smtClean="0">
                <a:solidFill>
                  <a:schemeClr val="bg2">
                    <a:lumMod val="75000"/>
                  </a:schemeClr>
                </a:solidFill>
              </a:rPr>
              <a:t>Frascati</a:t>
            </a:r>
            <a:endParaRPr lang="en-GB" sz="1000" b="0" i="1" dirty="0" smtClean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7432686" y="6203576"/>
            <a:ext cx="1517079" cy="5147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985" y="380745"/>
            <a:ext cx="1793494" cy="44043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AutoNum type="arabicPeriod"/>
        <a:defRPr sz="1600">
          <a:solidFill>
            <a:schemeClr val="bg2"/>
          </a:solidFill>
          <a:latin typeface="+mn-lt"/>
          <a:ea typeface="+mn-ea"/>
          <a:cs typeface="+mn-cs"/>
        </a:defRPr>
      </a:lvl1pPr>
      <a:lvl2pPr marL="1227138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AutoNum type="alphaLcPeriod"/>
        <a:defRPr sz="1600">
          <a:solidFill>
            <a:schemeClr val="bg2"/>
          </a:solidFill>
          <a:latin typeface="+mn-lt"/>
        </a:defRPr>
      </a:lvl2pPr>
      <a:lvl3pPr marL="1825625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3pPr>
      <a:lvl4pPr marL="2424113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4pPr>
      <a:lvl5pPr marL="30226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 userDrawn="1"/>
        </p:nvSpPr>
        <p:spPr>
          <a:xfrm>
            <a:off x="6237268" y="6647652"/>
            <a:ext cx="299139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900" noProof="0" dirty="0" smtClean="0">
                <a:latin typeface="Corbel"/>
                <a:cs typeface="Corbel"/>
              </a:rPr>
              <a:t>IMOS Annual</a:t>
            </a:r>
            <a:r>
              <a:rPr lang="en-AU" sz="900" baseline="0" noProof="0" dirty="0" smtClean="0">
                <a:latin typeface="Corbel"/>
                <a:cs typeface="Corbel"/>
              </a:rPr>
              <a:t> Planning Meeting, 14-16 February 2017, Perth</a:t>
            </a:r>
            <a:endParaRPr lang="en-AU" sz="900" noProof="0" dirty="0"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091367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9.png"/><Relationship Id="rId3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30.png"/><Relationship Id="rId3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gif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5" Type="http://schemas.openxmlformats.org/officeDocument/2006/relationships/image" Target="../media/image13.jpeg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41.png"/><Relationship Id="rId9" Type="http://schemas.openxmlformats.org/officeDocument/2006/relationships/image" Target="../media/image42.png"/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jpg"/><Relationship Id="rId6" Type="http://schemas.openxmlformats.org/officeDocument/2006/relationships/image" Target="../media/image49.jp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hyperlink" Target="http://www.iopan.gda.pl/RSL/equipment.html" TargetMode="External"/><Relationship Id="rId5" Type="http://schemas.openxmlformats.org/officeDocument/2006/relationships/image" Target="../media/image53.jpg"/><Relationship Id="rId6" Type="http://schemas.openxmlformats.org/officeDocument/2006/relationships/image" Target="../media/image54.jpg"/><Relationship Id="rId7" Type="http://schemas.openxmlformats.org/officeDocument/2006/relationships/image" Target="../media/image55.png"/><Relationship Id="rId1" Type="http://schemas.openxmlformats.org/officeDocument/2006/relationships/slideLayout" Target="../slideLayouts/slideLayout19.xml"/><Relationship Id="rId2" Type="http://schemas.openxmlformats.org/officeDocument/2006/relationships/hyperlink" Target="http://dx.doi.org/10.3390/rs8020150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9.png"/><Relationship Id="rId3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jpeg"/><Relationship Id="rId5" Type="http://schemas.openxmlformats.org/officeDocument/2006/relationships/image" Target="../media/image60.jpe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57.jpe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63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65.jpeg"/><Relationship Id="rId5" Type="http://schemas.openxmlformats.org/officeDocument/2006/relationships/image" Target="../media/image66.jpeg"/><Relationship Id="rId6" Type="http://schemas.openxmlformats.org/officeDocument/2006/relationships/image" Target="../media/image67.jpeg"/><Relationship Id="rId7" Type="http://schemas.openxmlformats.org/officeDocument/2006/relationships/image" Target="../media/image13.jpeg"/><Relationship Id="rId8" Type="http://schemas.openxmlformats.org/officeDocument/2006/relationships/image" Target="../media/image37.pn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37.png"/><Relationship Id="rId5" Type="http://schemas.openxmlformats.org/officeDocument/2006/relationships/image" Target="../media/image13.jpe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13.jpeg"/><Relationship Id="rId5" Type="http://schemas.openxmlformats.org/officeDocument/2006/relationships/image" Target="../media/image70.jpeg"/><Relationship Id="rId6" Type="http://schemas.openxmlformats.org/officeDocument/2006/relationships/image" Target="../media/image71.png"/><Relationship Id="rId7" Type="http://schemas.openxmlformats.org/officeDocument/2006/relationships/image" Target="../media/image72.png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13.jpeg"/><Relationship Id="rId5" Type="http://schemas.openxmlformats.org/officeDocument/2006/relationships/image" Target="../media/image73.png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13.jpeg"/><Relationship Id="rId5" Type="http://schemas.openxmlformats.org/officeDocument/2006/relationships/image" Target="../media/image74.png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13.jpeg"/><Relationship Id="rId5" Type="http://schemas.openxmlformats.org/officeDocument/2006/relationships/image" Target="../media/image75.png"/><Relationship Id="rId6" Type="http://schemas.openxmlformats.org/officeDocument/2006/relationships/image" Target="../media/image76.png"/><Relationship Id="rId7" Type="http://schemas.openxmlformats.org/officeDocument/2006/relationships/image" Target="../media/image77.png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png"/><Relationship Id="rId5" Type="http://schemas.openxmlformats.org/officeDocument/2006/relationships/image" Target="../media/image13.jpeg"/><Relationship Id="rId6" Type="http://schemas.openxmlformats.org/officeDocument/2006/relationships/image" Target="../media/image8.jpg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5.jpg"/><Relationship Id="rId3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hyperlink" Target="http://www.iioe-2.incois.gov.in/IIOE-2/EP06.jsp" TargetMode="External"/><Relationship Id="rId8" Type="http://schemas.openxmlformats.org/officeDocument/2006/relationships/image" Target="../media/image21.png"/><Relationship Id="rId9" Type="http://schemas.openxmlformats.org/officeDocument/2006/relationships/image" Target="../media/image22.png"/><Relationship Id="rId1" Type="http://schemas.openxmlformats.org/officeDocument/2006/relationships/slideLayout" Target="../slideLayouts/slideLayout19.xml"/><Relationship Id="rId2" Type="http://schemas.openxmlformats.org/officeDocument/2006/relationships/hyperlink" Target="http://www.mnf.csiro.au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6.jpg"/><Relationship Id="rId3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8.png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7-08-21 at 5.25.1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39906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13863" y="1149761"/>
            <a:ext cx="6765636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solidFill>
                  <a:srgbClr val="000090"/>
                </a:solidFill>
                <a:latin typeface="Calibri"/>
                <a:cs typeface="Calibri"/>
              </a:rPr>
              <a:t>Current Australia’s</a:t>
            </a:r>
          </a:p>
          <a:p>
            <a:pPr algn="ctr"/>
            <a:r>
              <a:rPr lang="en-US" sz="3600" dirty="0" err="1">
                <a:solidFill>
                  <a:srgbClr val="000090"/>
                </a:solidFill>
                <a:latin typeface="Calibri"/>
                <a:cs typeface="Calibri"/>
              </a:rPr>
              <a:t>cal</a:t>
            </a:r>
            <a:r>
              <a:rPr lang="en-US" sz="3600" dirty="0">
                <a:solidFill>
                  <a:srgbClr val="000090"/>
                </a:solidFill>
                <a:latin typeface="Calibri"/>
                <a:cs typeface="Calibri"/>
              </a:rPr>
              <a:t>/</a:t>
            </a:r>
            <a:r>
              <a:rPr lang="en-US" sz="3600" dirty="0" err="1">
                <a:solidFill>
                  <a:srgbClr val="000090"/>
                </a:solidFill>
                <a:latin typeface="Calibri"/>
                <a:cs typeface="Calibri"/>
              </a:rPr>
              <a:t>val</a:t>
            </a:r>
            <a:r>
              <a:rPr lang="en-US" sz="3600" dirty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lang="en-US" sz="3600" dirty="0" smtClean="0">
                <a:solidFill>
                  <a:srgbClr val="000090"/>
                </a:solidFill>
                <a:latin typeface="Calibri"/>
                <a:cs typeface="Calibri"/>
              </a:rPr>
              <a:t>activities</a:t>
            </a:r>
          </a:p>
          <a:p>
            <a:pPr algn="ctr"/>
            <a:r>
              <a:rPr lang="en-US" sz="3600" dirty="0" smtClean="0">
                <a:solidFill>
                  <a:srgbClr val="000090"/>
                </a:solidFill>
                <a:latin typeface="Calibri"/>
                <a:cs typeface="Calibri"/>
              </a:rPr>
              <a:t>For Ocean </a:t>
            </a:r>
            <a:r>
              <a:rPr lang="en-US" sz="3600" dirty="0" err="1" smtClean="0">
                <a:solidFill>
                  <a:srgbClr val="000090"/>
                </a:solidFill>
                <a:latin typeface="Calibri"/>
                <a:cs typeface="Calibri"/>
              </a:rPr>
              <a:t>Colour</a:t>
            </a:r>
            <a:r>
              <a:rPr lang="en-US" sz="3600" dirty="0" smtClean="0">
                <a:solidFill>
                  <a:srgbClr val="000090"/>
                </a:solidFill>
                <a:latin typeface="Calibri"/>
                <a:cs typeface="Calibri"/>
              </a:rPr>
              <a:t> Radiometry</a:t>
            </a:r>
          </a:p>
          <a:p>
            <a:r>
              <a:rPr lang="en-US" sz="3200" i="1" dirty="0" smtClean="0">
                <a:solidFill>
                  <a:srgbClr val="FF6600"/>
                </a:solidFill>
                <a:latin typeface="Calibri"/>
                <a:cs typeface="Calibri"/>
              </a:rPr>
              <a:t>David Antoine, </a:t>
            </a:r>
            <a:r>
              <a:rPr lang="en-US" sz="3200" dirty="0" smtClean="0">
                <a:solidFill>
                  <a:srgbClr val="FF6600"/>
                </a:solidFill>
                <a:latin typeface="Calibri"/>
                <a:cs typeface="Calibri"/>
              </a:rPr>
              <a:t>Curtin University</a:t>
            </a:r>
          </a:p>
          <a:p>
            <a:pPr algn="ctr"/>
            <a:r>
              <a:rPr lang="en-US" sz="3200" i="1" dirty="0" smtClean="0">
                <a:solidFill>
                  <a:srgbClr val="FF6600"/>
                </a:solidFill>
                <a:latin typeface="Calibri"/>
                <a:cs typeface="Calibri"/>
              </a:rPr>
              <a:t>              Thomas Schroeder, </a:t>
            </a:r>
            <a:r>
              <a:rPr lang="en-US" sz="3200" dirty="0" smtClean="0">
                <a:solidFill>
                  <a:srgbClr val="FF6600"/>
                </a:solidFill>
                <a:latin typeface="Calibri"/>
                <a:cs typeface="Calibri"/>
              </a:rPr>
              <a:t>CSIRO O&amp;A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3833" y="6396335"/>
            <a:ext cx="896576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Calibri"/>
                <a:cs typeface="Calibri"/>
              </a:rPr>
              <a:t>Composite image (March 2017) of the phytoplankton biomass around Australia, from observations of the ESA Sentinel3 “OLCI” sensor. RSSRG algorithms applied on 6 10</a:t>
            </a:r>
            <a:r>
              <a:rPr lang="en-US" sz="1200" baseline="30000" dirty="0" smtClean="0">
                <a:latin typeface="Calibri"/>
                <a:cs typeface="Calibri"/>
              </a:rPr>
              <a:t>8</a:t>
            </a:r>
            <a:r>
              <a:rPr lang="en-US" sz="1200" dirty="0" smtClean="0">
                <a:latin typeface="Calibri"/>
                <a:cs typeface="Calibri"/>
              </a:rPr>
              <a:t> pixels using </a:t>
            </a:r>
            <a:r>
              <a:rPr lang="en-US" sz="1200" dirty="0" err="1" smtClean="0">
                <a:latin typeface="Calibri"/>
                <a:cs typeface="Calibri"/>
              </a:rPr>
              <a:t>Pawsey</a:t>
            </a:r>
            <a:r>
              <a:rPr lang="en-US" sz="1200" dirty="0" smtClean="0">
                <a:latin typeface="Calibri"/>
                <a:cs typeface="Calibri"/>
              </a:rPr>
              <a:t> computing resources and the Australia “Copernicus data Hub”  </a:t>
            </a:r>
            <a:endParaRPr lang="en-US" sz="1200" dirty="0">
              <a:latin typeface="Calibri"/>
              <a:cs typeface="Calibri"/>
            </a:endParaRPr>
          </a:p>
        </p:txBody>
      </p:sp>
      <p:pic>
        <p:nvPicPr>
          <p:cNvPr id="13" name="Picture 12" descr="logo-for-we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5485422"/>
            <a:ext cx="3018690" cy="503115"/>
          </a:xfrm>
          <a:prstGeom prst="rect">
            <a:avLst/>
          </a:prstGeom>
        </p:spPr>
      </p:pic>
      <p:pic>
        <p:nvPicPr>
          <p:cNvPr id="14" name="Picture 13" descr="CSIRO-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341" y="5166019"/>
            <a:ext cx="1190105" cy="112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6040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9144000" cy="5319224"/>
          </a:xfrm>
          <a:prstGeom prst="rect">
            <a:avLst/>
          </a:prstGeom>
        </p:spPr>
      </p:pic>
      <p:pic>
        <p:nvPicPr>
          <p:cNvPr id="4" name="Picture 3" descr="CSIRO-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284" y="161120"/>
            <a:ext cx="1230181" cy="11602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509210" y="23336"/>
            <a:ext cx="27026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800" dirty="0" smtClean="0">
                <a:solidFill>
                  <a:srgbClr val="FF0000"/>
                </a:solidFill>
                <a:latin typeface="Calibri"/>
                <a:cs typeface="Calibri"/>
              </a:rPr>
              <a:t>Schroeder et al.</a:t>
            </a:r>
            <a:endParaRPr lang="en-US" sz="28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6254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4458" y="390947"/>
            <a:ext cx="9144000" cy="6284914"/>
          </a:xfrm>
          <a:prstGeom prst="rect">
            <a:avLst/>
          </a:prstGeom>
        </p:spPr>
      </p:pic>
      <p:pic>
        <p:nvPicPr>
          <p:cNvPr id="4" name="Picture 3" descr="CSIRO-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284" y="161120"/>
            <a:ext cx="1230181" cy="11602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509210" y="23336"/>
            <a:ext cx="27026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800" dirty="0" smtClean="0">
                <a:solidFill>
                  <a:srgbClr val="FF0000"/>
                </a:solidFill>
                <a:latin typeface="Calibri"/>
                <a:cs typeface="Calibri"/>
              </a:rPr>
              <a:t>Schroeder et al.</a:t>
            </a:r>
            <a:endParaRPr lang="en-US" sz="28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20534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JCO_Herbert_flooding_IMG_2137_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468618" y="6527936"/>
            <a:ext cx="16872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chemeClr val="bg1"/>
                </a:solidFill>
                <a:latin typeface="+mn-lt"/>
              </a:rPr>
              <a:t>(Image credit D. </a:t>
            </a:r>
            <a:r>
              <a:rPr lang="en-US" sz="1200" i="1" dirty="0" err="1" smtClean="0">
                <a:solidFill>
                  <a:schemeClr val="bg1"/>
                </a:solidFill>
                <a:latin typeface="+mn-lt"/>
              </a:rPr>
              <a:t>Boadle</a:t>
            </a:r>
            <a:r>
              <a:rPr lang="en-US" sz="1200" i="1" dirty="0" smtClean="0">
                <a:solidFill>
                  <a:schemeClr val="bg1"/>
                </a:solidFill>
                <a:latin typeface="+mn-lt"/>
              </a:rPr>
              <a:t>)</a:t>
            </a:r>
          </a:p>
        </p:txBody>
      </p:sp>
      <p:pic>
        <p:nvPicPr>
          <p:cNvPr id="5" name="Picture 4" descr="LJCO_NM_01_C.png"/>
          <p:cNvPicPr>
            <a:picLocks noChangeAspect="1"/>
          </p:cNvPicPr>
          <p:nvPr/>
        </p:nvPicPr>
        <p:blipFill>
          <a:blip r:embed="rId3"/>
          <a:srcRect l="25424" t="24264" r="34745" b="28889"/>
          <a:stretch>
            <a:fillRect/>
          </a:stretch>
        </p:blipFill>
        <p:spPr>
          <a:xfrm>
            <a:off x="5700859" y="-1"/>
            <a:ext cx="3444353" cy="3485067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62158" y="296875"/>
            <a:ext cx="8326096" cy="1423155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r>
              <a:rPr lang="en-AU" sz="3200" dirty="0" smtClean="0">
                <a:solidFill>
                  <a:schemeClr val="bg1"/>
                </a:solidFill>
              </a:rPr>
              <a:t>LJCO is variable coastal site</a:t>
            </a:r>
            <a:br>
              <a:rPr lang="en-AU" sz="3200" dirty="0" smtClean="0">
                <a:solidFill>
                  <a:schemeClr val="bg1"/>
                </a:solidFill>
              </a:rPr>
            </a:br>
            <a:r>
              <a:rPr lang="en-AU" sz="2000" dirty="0" smtClean="0">
                <a:solidFill>
                  <a:schemeClr val="bg1"/>
                </a:solidFill>
              </a:rPr>
              <a:t>Tidal range 0.2-4 m</a:t>
            </a:r>
            <a:br>
              <a:rPr lang="en-AU" sz="2000" dirty="0" smtClean="0">
                <a:solidFill>
                  <a:schemeClr val="bg1"/>
                </a:solidFill>
              </a:rPr>
            </a:br>
            <a:r>
              <a:rPr lang="en-AU" sz="2000" dirty="0" smtClean="0">
                <a:solidFill>
                  <a:schemeClr val="bg1"/>
                </a:solidFill>
              </a:rPr>
              <a:t>Water temperature 22-31°C </a:t>
            </a:r>
            <a:br>
              <a:rPr lang="en-AU" sz="2000" dirty="0" smtClean="0">
                <a:solidFill>
                  <a:schemeClr val="bg1"/>
                </a:solidFill>
              </a:rPr>
            </a:br>
            <a:r>
              <a:rPr lang="en-AU" sz="2000" dirty="0" smtClean="0">
                <a:solidFill>
                  <a:schemeClr val="bg1"/>
                </a:solidFill>
              </a:rPr>
              <a:t>Salinity 27-36.5</a:t>
            </a:r>
            <a:br>
              <a:rPr lang="en-AU" sz="2000" dirty="0" smtClean="0">
                <a:solidFill>
                  <a:schemeClr val="bg1"/>
                </a:solidFill>
              </a:rPr>
            </a:br>
            <a:r>
              <a:rPr lang="en-AU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TSS		1.17-35.7 g m</a:t>
            </a:r>
            <a:r>
              <a:rPr lang="en-AU" sz="2000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-3</a:t>
            </a:r>
            <a:r>
              <a:rPr lang="en-AU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en-AU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AU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CDOM	0.22-6.35 mg m</a:t>
            </a:r>
            <a:r>
              <a:rPr lang="en-AU" sz="2000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-3</a:t>
            </a:r>
            <a:r>
              <a:rPr lang="en-AU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en-AU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AU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Chl</a:t>
            </a:r>
            <a:r>
              <a:rPr lang="en-AU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-a	0.01-0.49 m</a:t>
            </a:r>
            <a:r>
              <a:rPr lang="en-AU" sz="2000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-1</a:t>
            </a:r>
            <a:endParaRPr lang="en-AU" sz="2000" baseline="30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Picture 7" descr="eReefs_LJCO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0859" y="3122762"/>
            <a:ext cx="3443141" cy="266356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544376" y="5509325"/>
            <a:ext cx="16289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latin typeface="+mn-lt"/>
              </a:rPr>
              <a:t>(Image credit M. Baird)</a:t>
            </a:r>
          </a:p>
        </p:txBody>
      </p:sp>
    </p:spTree>
    <p:extLst>
      <p:ext uri="{BB962C8B-B14F-4D97-AF65-F5344CB8AC3E}">
        <p14:creationId xmlns:p14="http://schemas.microsoft.com/office/powerpoint/2010/main" val="24450756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P5712__800x800.JPG"/>
          <p:cNvPicPr>
            <a:picLocks noChangeAspect="1"/>
          </p:cNvPicPr>
          <p:nvPr/>
        </p:nvPicPr>
        <p:blipFill>
          <a:blip r:embed="rId2"/>
          <a:srcRect r="3793"/>
          <a:stretch>
            <a:fillRect/>
          </a:stretch>
        </p:blipFill>
        <p:spPr>
          <a:xfrm>
            <a:off x="3820583" y="1194890"/>
            <a:ext cx="5319039" cy="414565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49295" y="225479"/>
            <a:ext cx="4407646" cy="923330"/>
          </a:xfrm>
        </p:spPr>
        <p:txBody>
          <a:bodyPr/>
          <a:lstStyle/>
          <a:p>
            <a:r>
              <a:rPr lang="en-US" dirty="0" smtClean="0"/>
              <a:t>S3VT-OC </a:t>
            </a:r>
            <a:br>
              <a:rPr lang="en-US" dirty="0" smtClean="0"/>
            </a:br>
            <a:r>
              <a:rPr lang="en-US" sz="1600" b="0" dirty="0" smtClean="0"/>
              <a:t>Radiometric measurements </a:t>
            </a:r>
            <a:br>
              <a:rPr lang="en-US" sz="1600" b="0" dirty="0" smtClean="0"/>
            </a:br>
            <a:r>
              <a:rPr lang="en-US" sz="1600" b="0" dirty="0" smtClean="0"/>
              <a:t>Lucinda Jetty &amp; Ship-borne</a:t>
            </a:r>
            <a:endParaRPr lang="en-US" sz="1600" b="0" dirty="0"/>
          </a:p>
        </p:txBody>
      </p:sp>
      <p:pic>
        <p:nvPicPr>
          <p:cNvPr id="4" name="Picture 3" descr="IMG_20160120_114931861__800x8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337" y="1194539"/>
            <a:ext cx="2321719" cy="4146005"/>
          </a:xfrm>
          <a:prstGeom prst="rect">
            <a:avLst/>
          </a:prstGeom>
        </p:spPr>
      </p:pic>
      <p:pic>
        <p:nvPicPr>
          <p:cNvPr id="5" name="Picture 4" descr="IMG_20160119_143143791__800x80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95279"/>
            <a:ext cx="2318147" cy="4145265"/>
          </a:xfrm>
          <a:prstGeom prst="rect">
            <a:avLst/>
          </a:prstGeom>
        </p:spPr>
      </p:pic>
      <p:pic>
        <p:nvPicPr>
          <p:cNvPr id="8" name="Picture 7" descr="front_imos.jpg"/>
          <p:cNvPicPr>
            <a:picLocks noChangeAspect="1"/>
          </p:cNvPicPr>
          <p:nvPr/>
        </p:nvPicPr>
        <p:blipFill>
          <a:blip r:embed="rId5"/>
          <a:srcRect t="19585" b="24056"/>
          <a:stretch>
            <a:fillRect/>
          </a:stretch>
        </p:blipFill>
        <p:spPr>
          <a:xfrm>
            <a:off x="7955976" y="4804269"/>
            <a:ext cx="1028217" cy="37253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27000" y="1263650"/>
            <a:ext cx="20585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SeaPRISM</a:t>
            </a:r>
            <a:r>
              <a:rPr lang="en-US" sz="1200" dirty="0" smtClean="0"/>
              <a:t> AERONET-OC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2400300" y="1263650"/>
            <a:ext cx="6992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DALEC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4686300" y="1270000"/>
            <a:ext cx="28306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Lucinda Jetty Coastal Observatory</a:t>
            </a:r>
            <a:endParaRPr lang="en-US" sz="1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62750" y="6137567"/>
            <a:ext cx="655498" cy="675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ectangle 12"/>
          <p:cNvSpPr/>
          <p:nvPr/>
        </p:nvSpPr>
        <p:spPr>
          <a:xfrm>
            <a:off x="0" y="6317673"/>
            <a:ext cx="5856941" cy="5403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>
          <a:xfrm>
            <a:off x="134109" y="5372245"/>
            <a:ext cx="8649551" cy="1076057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dirty="0" smtClean="0">
                <a:solidFill>
                  <a:schemeClr val="tx1"/>
                </a:solidFill>
                <a:latin typeface="Calibri" pitchFamily="34" charset="0"/>
              </a:rPr>
              <a:t>Hyper-spectral measurements (DALEC) added to Lucinda (ad-hoc deployments)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dirty="0" smtClean="0">
                <a:solidFill>
                  <a:schemeClr val="tx1"/>
                </a:solidFill>
                <a:latin typeface="Calibri" pitchFamily="34" charset="0"/>
              </a:rPr>
              <a:t>Update on quality assessment of operational and C2RCC processors to be presented at March 2018 S3VT meeting in Darmstadt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dirty="0" smtClean="0">
                <a:solidFill>
                  <a:schemeClr val="tx1"/>
                </a:solidFill>
                <a:latin typeface="Calibri" pitchFamily="34" charset="0"/>
              </a:rPr>
              <a:t>IMOS inter-comparison task helped to quantify instrument uncertainties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94540" y="822130"/>
            <a:ext cx="3318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</a:rPr>
              <a:t>Contact: Thomas.Schroeder@csiro.au</a:t>
            </a:r>
            <a:endParaRPr lang="en-US" sz="16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9525" y="6051550"/>
            <a:ext cx="9169400" cy="849313"/>
            <a:chOff x="-9525" y="6051550"/>
            <a:chExt cx="9169400" cy="849313"/>
          </a:xfrm>
        </p:grpSpPr>
        <p:sp>
          <p:nvSpPr>
            <p:cNvPr id="16" name="AutoShape 4"/>
            <p:cNvSpPr>
              <a:spLocks noChangeAspect="1" noChangeArrowheads="1" noTextEdit="1"/>
            </p:cNvSpPr>
            <p:nvPr userDrawn="1"/>
          </p:nvSpPr>
          <p:spPr bwMode="auto">
            <a:xfrm>
              <a:off x="-7938" y="6056313"/>
              <a:ext cx="9161463" cy="80168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7" name="Rectangle 6"/>
            <p:cNvSpPr>
              <a:spLocks noChangeArrowheads="1"/>
            </p:cNvSpPr>
            <p:nvPr userDrawn="1"/>
          </p:nvSpPr>
          <p:spPr bwMode="auto">
            <a:xfrm>
              <a:off x="1588" y="6367463"/>
              <a:ext cx="9142412" cy="49053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8" name="Rectangle 7"/>
            <p:cNvSpPr>
              <a:spLocks noChangeArrowheads="1"/>
            </p:cNvSpPr>
            <p:nvPr userDrawn="1"/>
          </p:nvSpPr>
          <p:spPr bwMode="auto">
            <a:xfrm>
              <a:off x="1588" y="6367463"/>
              <a:ext cx="9142412" cy="49053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9" name="Freeform 8"/>
            <p:cNvSpPr>
              <a:spLocks noEditPoints="1"/>
            </p:cNvSpPr>
            <p:nvPr userDrawn="1"/>
          </p:nvSpPr>
          <p:spPr bwMode="auto">
            <a:xfrm>
              <a:off x="1588" y="6065837"/>
              <a:ext cx="9142412" cy="690562"/>
            </a:xfrm>
            <a:custGeom>
              <a:avLst/>
              <a:gdLst>
                <a:gd name="T0" fmla="*/ 2880 w 2880"/>
                <a:gd name="T1" fmla="*/ 14 h 217"/>
                <a:gd name="T2" fmla="*/ 2817 w 2880"/>
                <a:gd name="T3" fmla="*/ 14 h 217"/>
                <a:gd name="T4" fmla="*/ 2486 w 2880"/>
                <a:gd name="T5" fmla="*/ 95 h 217"/>
                <a:gd name="T6" fmla="*/ 2486 w 2880"/>
                <a:gd name="T7" fmla="*/ 95 h 217"/>
                <a:gd name="T8" fmla="*/ 2880 w 2880"/>
                <a:gd name="T9" fmla="*/ 95 h 217"/>
                <a:gd name="T10" fmla="*/ 2880 w 2880"/>
                <a:gd name="T11" fmla="*/ 217 h 217"/>
                <a:gd name="T12" fmla="*/ 2880 w 2880"/>
                <a:gd name="T13" fmla="*/ 217 h 217"/>
                <a:gd name="T14" fmla="*/ 2880 w 2880"/>
                <a:gd name="T15" fmla="*/ 14 h 217"/>
                <a:gd name="T16" fmla="*/ 2171 w 2880"/>
                <a:gd name="T17" fmla="*/ 0 h 217"/>
                <a:gd name="T18" fmla="*/ 0 w 2880"/>
                <a:gd name="T19" fmla="*/ 0 h 217"/>
                <a:gd name="T20" fmla="*/ 0 w 2880"/>
                <a:gd name="T21" fmla="*/ 95 h 217"/>
                <a:gd name="T22" fmla="*/ 2486 w 2880"/>
                <a:gd name="T23" fmla="*/ 95 h 217"/>
                <a:gd name="T24" fmla="*/ 2486 w 2880"/>
                <a:gd name="T25" fmla="*/ 95 h 217"/>
                <a:gd name="T26" fmla="*/ 2486 w 2880"/>
                <a:gd name="T27" fmla="*/ 95 h 217"/>
                <a:gd name="T28" fmla="*/ 2486 w 2880"/>
                <a:gd name="T29" fmla="*/ 95 h 217"/>
                <a:gd name="T30" fmla="*/ 2171 w 2880"/>
                <a:gd name="T31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80" h="217">
                  <a:moveTo>
                    <a:pt x="2880" y="14"/>
                  </a:moveTo>
                  <a:cubicBezTo>
                    <a:pt x="2817" y="14"/>
                    <a:pt x="2817" y="14"/>
                    <a:pt x="2817" y="14"/>
                  </a:cubicBezTo>
                  <a:cubicBezTo>
                    <a:pt x="2616" y="14"/>
                    <a:pt x="2542" y="74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880" y="95"/>
                    <a:pt x="2880" y="95"/>
                    <a:pt x="2880" y="95"/>
                  </a:cubicBezTo>
                  <a:cubicBezTo>
                    <a:pt x="2880" y="217"/>
                    <a:pt x="2880" y="217"/>
                    <a:pt x="2880" y="217"/>
                  </a:cubicBezTo>
                  <a:cubicBezTo>
                    <a:pt x="2880" y="217"/>
                    <a:pt x="2880" y="217"/>
                    <a:pt x="2880" y="217"/>
                  </a:cubicBezTo>
                  <a:cubicBezTo>
                    <a:pt x="2880" y="14"/>
                    <a:pt x="2880" y="14"/>
                    <a:pt x="2880" y="14"/>
                  </a:cubicBezTo>
                  <a:moveTo>
                    <a:pt x="217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19" y="39"/>
                    <a:pt x="2306" y="0"/>
                    <a:pt x="2171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20" name="Freeform 9"/>
            <p:cNvSpPr>
              <a:spLocks noEditPoints="1"/>
            </p:cNvSpPr>
            <p:nvPr userDrawn="1"/>
          </p:nvSpPr>
          <p:spPr bwMode="auto">
            <a:xfrm>
              <a:off x="1588" y="6367463"/>
              <a:ext cx="9142412" cy="388937"/>
            </a:xfrm>
            <a:custGeom>
              <a:avLst/>
              <a:gdLst>
                <a:gd name="T0" fmla="*/ 2486 w 2880"/>
                <a:gd name="T1" fmla="*/ 0 h 122"/>
                <a:gd name="T2" fmla="*/ 0 w 2880"/>
                <a:gd name="T3" fmla="*/ 0 h 122"/>
                <a:gd name="T4" fmla="*/ 0 w 2880"/>
                <a:gd name="T5" fmla="*/ 13 h 122"/>
                <a:gd name="T6" fmla="*/ 2289 w 2880"/>
                <a:gd name="T7" fmla="*/ 13 h 122"/>
                <a:gd name="T8" fmla="*/ 2486 w 2880"/>
                <a:gd name="T9" fmla="*/ 0 h 122"/>
                <a:gd name="T10" fmla="*/ 2880 w 2880"/>
                <a:gd name="T11" fmla="*/ 0 h 122"/>
                <a:gd name="T12" fmla="*/ 2486 w 2880"/>
                <a:gd name="T13" fmla="*/ 0 h 122"/>
                <a:gd name="T14" fmla="*/ 2813 w 2880"/>
                <a:gd name="T15" fmla="*/ 122 h 122"/>
                <a:gd name="T16" fmla="*/ 2880 w 2880"/>
                <a:gd name="T17" fmla="*/ 122 h 122"/>
                <a:gd name="T18" fmla="*/ 2880 w 2880"/>
                <a:gd name="T1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80" h="122">
                  <a:moveTo>
                    <a:pt x="248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2289" y="13"/>
                    <a:pt x="2289" y="13"/>
                    <a:pt x="2289" y="13"/>
                  </a:cubicBezTo>
                  <a:cubicBezTo>
                    <a:pt x="2418" y="13"/>
                    <a:pt x="2459" y="10"/>
                    <a:pt x="2486" y="0"/>
                  </a:cubicBezTo>
                  <a:moveTo>
                    <a:pt x="2880" y="0"/>
                  </a:moveTo>
                  <a:cubicBezTo>
                    <a:pt x="2486" y="0"/>
                    <a:pt x="2486" y="0"/>
                    <a:pt x="2486" y="0"/>
                  </a:cubicBezTo>
                  <a:cubicBezTo>
                    <a:pt x="2554" y="56"/>
                    <a:pt x="2645" y="122"/>
                    <a:pt x="2813" y="122"/>
                  </a:cubicBezTo>
                  <a:cubicBezTo>
                    <a:pt x="2854" y="122"/>
                    <a:pt x="2880" y="122"/>
                    <a:pt x="2880" y="122"/>
                  </a:cubicBezTo>
                  <a:cubicBezTo>
                    <a:pt x="2880" y="0"/>
                    <a:pt x="2880" y="0"/>
                    <a:pt x="2880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21" name="Freeform 10"/>
            <p:cNvSpPr>
              <a:spLocks/>
            </p:cNvSpPr>
            <p:nvPr userDrawn="1"/>
          </p:nvSpPr>
          <p:spPr bwMode="auto">
            <a:xfrm>
              <a:off x="1588" y="6110288"/>
              <a:ext cx="7891462" cy="298450"/>
            </a:xfrm>
            <a:custGeom>
              <a:avLst/>
              <a:gdLst>
                <a:gd name="T0" fmla="*/ 2486 w 2486"/>
                <a:gd name="T1" fmla="*/ 81 h 94"/>
                <a:gd name="T2" fmla="*/ 2171 w 2486"/>
                <a:gd name="T3" fmla="*/ 0 h 94"/>
                <a:gd name="T4" fmla="*/ 0 w 2486"/>
                <a:gd name="T5" fmla="*/ 0 h 94"/>
                <a:gd name="T6" fmla="*/ 0 w 2486"/>
                <a:gd name="T7" fmla="*/ 94 h 94"/>
                <a:gd name="T8" fmla="*/ 2289 w 2486"/>
                <a:gd name="T9" fmla="*/ 94 h 94"/>
                <a:gd name="T10" fmla="*/ 2486 w 2486"/>
                <a:gd name="T11" fmla="*/ 8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86" h="94">
                  <a:moveTo>
                    <a:pt x="2486" y="81"/>
                  </a:moveTo>
                  <a:cubicBezTo>
                    <a:pt x="2410" y="38"/>
                    <a:pt x="2306" y="0"/>
                    <a:pt x="217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2289" y="94"/>
                    <a:pt x="2289" y="94"/>
                    <a:pt x="2289" y="94"/>
                  </a:cubicBezTo>
                  <a:cubicBezTo>
                    <a:pt x="2418" y="94"/>
                    <a:pt x="2459" y="91"/>
                    <a:pt x="2486" y="81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22" name="Freeform 11"/>
            <p:cNvSpPr>
              <a:spLocks/>
            </p:cNvSpPr>
            <p:nvPr userDrawn="1"/>
          </p:nvSpPr>
          <p:spPr bwMode="auto">
            <a:xfrm>
              <a:off x="7893050" y="6110285"/>
              <a:ext cx="1250950" cy="601662"/>
            </a:xfrm>
            <a:custGeom>
              <a:avLst/>
              <a:gdLst>
                <a:gd name="T0" fmla="*/ 331 w 394"/>
                <a:gd name="T1" fmla="*/ 0 h 189"/>
                <a:gd name="T2" fmla="*/ 0 w 394"/>
                <a:gd name="T3" fmla="*/ 81 h 189"/>
                <a:gd name="T4" fmla="*/ 327 w 394"/>
                <a:gd name="T5" fmla="*/ 189 h 189"/>
                <a:gd name="T6" fmla="*/ 394 w 394"/>
                <a:gd name="T7" fmla="*/ 189 h 189"/>
                <a:gd name="T8" fmla="*/ 394 w 394"/>
                <a:gd name="T9" fmla="*/ 0 h 189"/>
                <a:gd name="T10" fmla="*/ 331 w 394"/>
                <a:gd name="T11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4" h="189">
                  <a:moveTo>
                    <a:pt x="331" y="0"/>
                  </a:moveTo>
                  <a:cubicBezTo>
                    <a:pt x="130" y="0"/>
                    <a:pt x="56" y="60"/>
                    <a:pt x="0" y="81"/>
                  </a:cubicBezTo>
                  <a:cubicBezTo>
                    <a:pt x="89" y="131"/>
                    <a:pt x="159" y="189"/>
                    <a:pt x="327" y="189"/>
                  </a:cubicBezTo>
                  <a:cubicBezTo>
                    <a:pt x="368" y="189"/>
                    <a:pt x="394" y="189"/>
                    <a:pt x="394" y="189"/>
                  </a:cubicBezTo>
                  <a:cubicBezTo>
                    <a:pt x="394" y="0"/>
                    <a:pt x="394" y="0"/>
                    <a:pt x="394" y="0"/>
                  </a:cubicBezTo>
                  <a:lnTo>
                    <a:pt x="331" y="0"/>
                  </a:ln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23" name="AutoShape 81"/>
            <p:cNvSpPr>
              <a:spLocks noChangeAspect="1" noChangeArrowheads="1" noTextEdit="1"/>
            </p:cNvSpPr>
            <p:nvPr/>
          </p:nvSpPr>
          <p:spPr bwMode="auto">
            <a:xfrm>
              <a:off x="-9525" y="6051550"/>
              <a:ext cx="9169400" cy="849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" name="Rectangle 84"/>
            <p:cNvSpPr>
              <a:spLocks noChangeArrowheads="1"/>
            </p:cNvSpPr>
            <p:nvPr/>
          </p:nvSpPr>
          <p:spPr bwMode="auto">
            <a:xfrm>
              <a:off x="-9525" y="6356350"/>
              <a:ext cx="9167813" cy="544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25" name="Picture 78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459788" y="6191250"/>
              <a:ext cx="454025" cy="454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6" name="Footer Placeholder 4"/>
          <p:cNvSpPr txBox="1">
            <a:spLocks/>
          </p:cNvSpPr>
          <p:nvPr/>
        </p:nvSpPr>
        <p:spPr>
          <a:xfrm>
            <a:off x="360363" y="6516688"/>
            <a:ext cx="6119812" cy="10795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9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AU" smtClean="0"/>
              <a:t>Presentation title  |  Presenter name  |  Page </a:t>
            </a:r>
            <a:fld id="{9438EBDE-86EA-4B02-9903-C0F010044C90}" type="slidenum">
              <a:rPr lang="en-AU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27" name="Rectangle 46"/>
          <p:cNvSpPr>
            <a:spLocks noChangeArrowheads="1"/>
          </p:cNvSpPr>
          <p:nvPr/>
        </p:nvSpPr>
        <p:spPr bwMode="auto">
          <a:xfrm>
            <a:off x="-71438" y="6365875"/>
            <a:ext cx="9317038" cy="54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406827" y="210404"/>
            <a:ext cx="8326096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106E3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IMOS</a:t>
            </a:r>
            <a:r>
              <a:rPr kumimoji="0" lang="en-AU" sz="2800" i="0" u="none" strike="noStrike" kern="1200" cap="none" spc="0" normalizeH="0" noProof="0" dirty="0" smtClean="0">
                <a:ln>
                  <a:noFill/>
                </a:ln>
                <a:solidFill>
                  <a:srgbClr val="0106E3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Ocean Colour </a:t>
            </a:r>
            <a:r>
              <a:rPr lang="en-AU" sz="2800" dirty="0" smtClean="0">
                <a:solidFill>
                  <a:srgbClr val="0106E3"/>
                </a:solidFill>
                <a:latin typeface="Calibri"/>
                <a:ea typeface="+mj-ea"/>
                <a:cs typeface="+mj-cs"/>
              </a:rPr>
              <a:t>Validation</a:t>
            </a:r>
            <a:endParaRPr kumimoji="0" lang="en-AU" sz="2800" i="0" u="none" strike="noStrike" kern="1200" cap="none" spc="0" normalizeH="0" noProof="0" dirty="0" smtClean="0">
              <a:ln>
                <a:noFill/>
              </a:ln>
              <a:solidFill>
                <a:srgbClr val="0106E3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0135" y="960876"/>
            <a:ext cx="8612163" cy="13080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pPr marL="180000" indent="-180000">
              <a:spcAft>
                <a:spcPts val="600"/>
              </a:spcAft>
              <a:buSzPct val="104000"/>
            </a:pPr>
            <a:r>
              <a:rPr lang="en-AU" sz="1600" dirty="0" smtClean="0">
                <a:latin typeface="+mj-lt"/>
              </a:rPr>
              <a:t>Sub-facility generates daily Level-3 (gridded) ocean colour products from MODIS-Aqua and VIIRS </a:t>
            </a:r>
          </a:p>
          <a:p>
            <a:pPr marL="180000" indent="-180000">
              <a:spcAft>
                <a:spcPts val="600"/>
              </a:spcAft>
              <a:buSzPct val="104000"/>
            </a:pPr>
            <a:r>
              <a:rPr lang="en-AU" sz="1600" dirty="0" smtClean="0">
                <a:latin typeface="+mj-lt"/>
              </a:rPr>
              <a:t>Product validation using IMOS Bio-optical Database – freely available via AODN</a:t>
            </a:r>
          </a:p>
          <a:p>
            <a:pPr marL="180000" indent="-180000">
              <a:spcAft>
                <a:spcPts val="600"/>
              </a:spcAft>
              <a:buSzPct val="104000"/>
            </a:pPr>
            <a:r>
              <a:rPr lang="en-AU" sz="1600" dirty="0" smtClean="0">
                <a:latin typeface="+mj-lt"/>
              </a:rPr>
              <a:t>Match-up are separated into Optical Water Types (Moore et al. 2009)</a:t>
            </a:r>
          </a:p>
          <a:p>
            <a:pPr marL="180000" indent="-180000">
              <a:spcAft>
                <a:spcPts val="600"/>
              </a:spcAft>
              <a:buSzPct val="104000"/>
            </a:pPr>
            <a:r>
              <a:rPr lang="en-AU" sz="1600" dirty="0" smtClean="0">
                <a:latin typeface="+mj-lt"/>
              </a:rPr>
              <a:t>Annual validation reports</a:t>
            </a:r>
          </a:p>
        </p:txBody>
      </p:sp>
      <p:pic>
        <p:nvPicPr>
          <p:cNvPr id="11" name="Picture 10" descr="front_imos.jpg"/>
          <p:cNvPicPr>
            <a:picLocks noChangeAspect="1"/>
          </p:cNvPicPr>
          <p:nvPr/>
        </p:nvPicPr>
        <p:blipFill>
          <a:blip r:embed="rId3"/>
          <a:srcRect t="19585" b="24056"/>
          <a:stretch>
            <a:fillRect/>
          </a:stretch>
        </p:blipFill>
        <p:spPr>
          <a:xfrm>
            <a:off x="4758299" y="6160891"/>
            <a:ext cx="1331205" cy="48230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89504" y="6160890"/>
            <a:ext cx="467690" cy="482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370135" y="535435"/>
            <a:ext cx="29306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4B87"/>
                </a:solidFill>
                <a:latin typeface="Calibri" pitchFamily="34" charset="0"/>
              </a:rPr>
              <a:t>Contact: Thomas.Schroeder@csiro.au</a:t>
            </a:r>
            <a:endParaRPr lang="en-US" sz="1400" dirty="0">
              <a:solidFill>
                <a:srgbClr val="004B87"/>
              </a:solidFill>
              <a:latin typeface="Calibri" pitchFamily="34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53872" y="4283641"/>
            <a:ext cx="2484492" cy="2516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17745" y="4827120"/>
            <a:ext cx="259690" cy="1651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07309" y="2340865"/>
            <a:ext cx="2545686" cy="1965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717941" y="2414015"/>
            <a:ext cx="2325431" cy="3295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</p:pic>
      <p:pic>
        <p:nvPicPr>
          <p:cNvPr id="13" name="Picture 12" descr="aodn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315" y="2384755"/>
            <a:ext cx="4139242" cy="447324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65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131031_144231__1024x76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838802" y="957536"/>
            <a:ext cx="1683111" cy="106104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 err="1" smtClean="0">
                <a:solidFill>
                  <a:schemeClr val="tx1"/>
                </a:solidFill>
              </a:rPr>
              <a:t>WetStar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fluorometer</a:t>
            </a:r>
            <a:endParaRPr lang="en-US" sz="1200" b="1" dirty="0" smtClean="0">
              <a:solidFill>
                <a:schemeClr val="tx1"/>
              </a:solidFill>
            </a:endParaRPr>
          </a:p>
          <a:p>
            <a:r>
              <a:rPr lang="en-US" sz="1200" dirty="0" smtClean="0">
                <a:solidFill>
                  <a:schemeClr val="tx1"/>
                </a:solidFill>
              </a:rPr>
              <a:t>CDOM absorption</a:t>
            </a:r>
          </a:p>
          <a:p>
            <a:r>
              <a:rPr lang="en-US" sz="1200" dirty="0" smtClean="0">
                <a:solidFill>
                  <a:schemeClr val="tx1"/>
                </a:solidFill>
              </a:rPr>
              <a:t>Chlorophyll-a</a:t>
            </a:r>
          </a:p>
          <a:p>
            <a:r>
              <a:rPr lang="en-US" sz="1200" dirty="0" err="1" smtClean="0">
                <a:solidFill>
                  <a:schemeClr val="tx1"/>
                </a:solidFill>
              </a:rPr>
              <a:t>Uranine</a:t>
            </a:r>
            <a:endParaRPr lang="en-US" sz="1200" dirty="0" smtClean="0">
              <a:solidFill>
                <a:schemeClr val="tx1"/>
              </a:solidFill>
            </a:endParaRPr>
          </a:p>
          <a:p>
            <a:r>
              <a:rPr lang="en-US" sz="1200" dirty="0" err="1" smtClean="0">
                <a:solidFill>
                  <a:schemeClr val="tx1"/>
                </a:solidFill>
              </a:rPr>
              <a:t>Phycoeryhrin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061483" y="2225609"/>
            <a:ext cx="1917941" cy="156138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 smtClean="0">
                <a:solidFill>
                  <a:schemeClr val="tx1"/>
                </a:solidFill>
              </a:rPr>
              <a:t>WQM</a:t>
            </a:r>
          </a:p>
          <a:p>
            <a:r>
              <a:rPr lang="en-US" sz="1200" dirty="0" smtClean="0">
                <a:solidFill>
                  <a:schemeClr val="tx1"/>
                </a:solidFill>
              </a:rPr>
              <a:t>Temperature</a:t>
            </a:r>
          </a:p>
          <a:p>
            <a:r>
              <a:rPr lang="en-US" sz="1200" dirty="0" smtClean="0">
                <a:solidFill>
                  <a:schemeClr val="tx1"/>
                </a:solidFill>
              </a:rPr>
              <a:t>Salinity</a:t>
            </a:r>
          </a:p>
          <a:p>
            <a:r>
              <a:rPr lang="en-US" sz="1200" dirty="0" smtClean="0">
                <a:solidFill>
                  <a:schemeClr val="tx1"/>
                </a:solidFill>
              </a:rPr>
              <a:t>Depth</a:t>
            </a:r>
          </a:p>
          <a:p>
            <a:r>
              <a:rPr lang="en-US" sz="1200" dirty="0" smtClean="0">
                <a:solidFill>
                  <a:schemeClr val="tx1"/>
                </a:solidFill>
              </a:rPr>
              <a:t>Dissolved oxygen</a:t>
            </a:r>
          </a:p>
          <a:p>
            <a:r>
              <a:rPr lang="en-US" sz="1200" dirty="0" smtClean="0">
                <a:solidFill>
                  <a:schemeClr val="tx1"/>
                </a:solidFill>
              </a:rPr>
              <a:t>Turbidity</a:t>
            </a:r>
          </a:p>
          <a:p>
            <a:r>
              <a:rPr lang="en-US" sz="1200" dirty="0" smtClean="0">
                <a:solidFill>
                  <a:schemeClr val="tx1"/>
                </a:solidFill>
              </a:rPr>
              <a:t>Back scattering</a:t>
            </a:r>
          </a:p>
          <a:p>
            <a:r>
              <a:rPr lang="en-US" sz="1200" dirty="0" smtClean="0">
                <a:solidFill>
                  <a:schemeClr val="tx1"/>
                </a:solidFill>
              </a:rPr>
              <a:t>Chlorophyll fluorescence 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320515" y="2346388"/>
            <a:ext cx="1636143" cy="62110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 smtClean="0">
                <a:solidFill>
                  <a:schemeClr val="tx1"/>
                </a:solidFill>
              </a:rPr>
              <a:t>ACs</a:t>
            </a:r>
            <a:r>
              <a:rPr lang="en-US" sz="1200" dirty="0" smtClean="0">
                <a:solidFill>
                  <a:schemeClr val="tx1"/>
                </a:solidFill>
              </a:rPr>
              <a:t> (80 wavelengths)</a:t>
            </a:r>
          </a:p>
          <a:p>
            <a:r>
              <a:rPr lang="en-US" sz="1200" dirty="0" smtClean="0">
                <a:solidFill>
                  <a:schemeClr val="tx1"/>
                </a:solidFill>
              </a:rPr>
              <a:t>Total absorption</a:t>
            </a:r>
          </a:p>
          <a:p>
            <a:r>
              <a:rPr lang="en-US" sz="1200" dirty="0" smtClean="0">
                <a:solidFill>
                  <a:schemeClr val="tx1"/>
                </a:solidFill>
              </a:rPr>
              <a:t>Total attenuation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065252" y="5361302"/>
            <a:ext cx="1650521" cy="56071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 smtClean="0">
                <a:solidFill>
                  <a:schemeClr val="tx1"/>
                </a:solidFill>
              </a:rPr>
              <a:t>ACs switching unit</a:t>
            </a:r>
          </a:p>
          <a:p>
            <a:r>
              <a:rPr lang="en-US" sz="1200" dirty="0" smtClean="0">
                <a:solidFill>
                  <a:schemeClr val="tx1"/>
                </a:solidFill>
              </a:rPr>
              <a:t>(filtered/unfiltered)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234066" y="4235557"/>
            <a:ext cx="1620330" cy="62110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 smtClean="0">
                <a:solidFill>
                  <a:schemeClr val="tx1"/>
                </a:solidFill>
              </a:rPr>
              <a:t>BB9 </a:t>
            </a:r>
            <a:r>
              <a:rPr lang="en-US" sz="1200" dirty="0" smtClean="0">
                <a:solidFill>
                  <a:schemeClr val="tx1"/>
                </a:solidFill>
              </a:rPr>
              <a:t>(9 wavelengths)</a:t>
            </a:r>
          </a:p>
          <a:p>
            <a:r>
              <a:rPr lang="en-US" sz="1200" dirty="0" smtClean="0">
                <a:solidFill>
                  <a:schemeClr val="tx1"/>
                </a:solidFill>
              </a:rPr>
              <a:t>Back-scattering 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386007" y="3666226"/>
            <a:ext cx="1388853" cy="93165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 smtClean="0">
                <a:solidFill>
                  <a:schemeClr val="tx1"/>
                </a:solidFill>
              </a:rPr>
              <a:t>DAPCS</a:t>
            </a:r>
          </a:p>
          <a:p>
            <a:r>
              <a:rPr lang="en-US" sz="1200" dirty="0" smtClean="0">
                <a:solidFill>
                  <a:schemeClr val="tx1"/>
                </a:solidFill>
              </a:rPr>
              <a:t>Network enabled real-time data logger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525162" y="785000"/>
            <a:ext cx="2170264" cy="56934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 smtClean="0">
                <a:solidFill>
                  <a:schemeClr val="tx1"/>
                </a:solidFill>
              </a:rPr>
              <a:t>Automatic winch controller </a:t>
            </a:r>
            <a:r>
              <a:rPr lang="en-US" sz="1200" dirty="0" smtClean="0">
                <a:solidFill>
                  <a:schemeClr val="tx1"/>
                </a:solidFill>
              </a:rPr>
              <a:t>keeps cage at a constant depth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2536165" y="3976777"/>
            <a:ext cx="1202290" cy="1588"/>
          </a:xfrm>
          <a:prstGeom prst="line">
            <a:avLst/>
          </a:prstGeom>
          <a:ln w="22225">
            <a:solidFill>
              <a:schemeClr val="bg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 flipH="1" flipV="1">
            <a:off x="4367130" y="4906267"/>
            <a:ext cx="530510" cy="379562"/>
          </a:xfrm>
          <a:prstGeom prst="line">
            <a:avLst/>
          </a:prstGeom>
          <a:ln w="22225">
            <a:solidFill>
              <a:schemeClr val="bg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5400000" flipH="1" flipV="1">
            <a:off x="3022848" y="4979591"/>
            <a:ext cx="763422" cy="1"/>
          </a:xfrm>
          <a:prstGeom prst="line">
            <a:avLst/>
          </a:prstGeom>
          <a:ln w="22225">
            <a:solidFill>
              <a:schemeClr val="bg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10800000">
            <a:off x="4822166" y="3812875"/>
            <a:ext cx="489534" cy="448560"/>
          </a:xfrm>
          <a:prstGeom prst="line">
            <a:avLst/>
          </a:prstGeom>
          <a:ln w="22225">
            <a:solidFill>
              <a:schemeClr val="bg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804253" y="2828668"/>
            <a:ext cx="517751" cy="302726"/>
          </a:xfrm>
          <a:prstGeom prst="line">
            <a:avLst/>
          </a:prstGeom>
          <a:ln w="22225">
            <a:solidFill>
              <a:schemeClr val="bg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>
            <a:off x="4789820" y="2221303"/>
            <a:ext cx="405436" cy="1588"/>
          </a:xfrm>
          <a:prstGeom prst="line">
            <a:avLst/>
          </a:prstGeom>
          <a:ln w="22225">
            <a:solidFill>
              <a:schemeClr val="bg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5" idx="1"/>
          </p:cNvCxnSpPr>
          <p:nvPr/>
        </p:nvCxnSpPr>
        <p:spPr>
          <a:xfrm rot="10800000" flipV="1">
            <a:off x="5521913" y="3006299"/>
            <a:ext cx="539571" cy="324289"/>
          </a:xfrm>
          <a:prstGeom prst="line">
            <a:avLst/>
          </a:prstGeom>
          <a:ln w="22225">
            <a:solidFill>
              <a:schemeClr val="bg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16200000" flipH="1">
            <a:off x="6564634" y="1488850"/>
            <a:ext cx="286260" cy="1"/>
          </a:xfrm>
          <a:prstGeom prst="line">
            <a:avLst/>
          </a:prstGeom>
          <a:ln w="22225">
            <a:solidFill>
              <a:schemeClr val="bg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ounded Rectangle 39"/>
          <p:cNvSpPr/>
          <p:nvPr/>
        </p:nvSpPr>
        <p:spPr>
          <a:xfrm>
            <a:off x="231478" y="231320"/>
            <a:ext cx="4484295" cy="32939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Overview in-water optical measurements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31479" y="6135783"/>
            <a:ext cx="36379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+mn-lt"/>
              </a:rPr>
              <a:t>Fortnightly servicing and water sampling</a:t>
            </a:r>
          </a:p>
          <a:p>
            <a:r>
              <a:rPr lang="en-US" sz="1600" b="1" dirty="0" smtClean="0">
                <a:solidFill>
                  <a:schemeClr val="bg1"/>
                </a:solidFill>
                <a:latin typeface="+mn-lt"/>
              </a:rPr>
              <a:t> optimized for satellite match-ups</a:t>
            </a:r>
          </a:p>
        </p:txBody>
      </p:sp>
      <p:pic>
        <p:nvPicPr>
          <p:cNvPr id="23" name="Picture 22" descr="front_imos.jpg"/>
          <p:cNvPicPr>
            <a:picLocks noChangeAspect="1"/>
          </p:cNvPicPr>
          <p:nvPr/>
        </p:nvPicPr>
        <p:blipFill>
          <a:blip r:embed="rId3"/>
          <a:srcRect t="19585" b="24056"/>
          <a:stretch>
            <a:fillRect/>
          </a:stretch>
        </p:blipFill>
        <p:spPr>
          <a:xfrm>
            <a:off x="7171959" y="5973939"/>
            <a:ext cx="1349190" cy="48882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</p:pic>
      <p:sp>
        <p:nvSpPr>
          <p:cNvPr id="25" name="TextBox 24"/>
          <p:cNvSpPr txBox="1"/>
          <p:nvPr/>
        </p:nvSpPr>
        <p:spPr>
          <a:xfrm>
            <a:off x="6403390" y="6462761"/>
            <a:ext cx="273889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chemeClr val="bg1"/>
                </a:solidFill>
                <a:latin typeface="Calibri" pitchFamily="34" charset="0"/>
              </a:rPr>
              <a:t>Contact: Thomas.Schroeder@csiro.au</a:t>
            </a:r>
            <a:endParaRPr lang="en-US" sz="130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40550" y="5973940"/>
            <a:ext cx="474009" cy="488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9525" y="6051550"/>
            <a:ext cx="9169400" cy="849313"/>
            <a:chOff x="-9525" y="6051550"/>
            <a:chExt cx="9169400" cy="849313"/>
          </a:xfrm>
        </p:grpSpPr>
        <p:sp>
          <p:nvSpPr>
            <p:cNvPr id="12" name="AutoShape 4"/>
            <p:cNvSpPr>
              <a:spLocks noChangeAspect="1" noChangeArrowheads="1" noTextEdit="1"/>
            </p:cNvSpPr>
            <p:nvPr userDrawn="1"/>
          </p:nvSpPr>
          <p:spPr bwMode="auto">
            <a:xfrm>
              <a:off x="-7938" y="6056313"/>
              <a:ext cx="9161463" cy="80168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3" name="Rectangle 6"/>
            <p:cNvSpPr>
              <a:spLocks noChangeArrowheads="1"/>
            </p:cNvSpPr>
            <p:nvPr userDrawn="1"/>
          </p:nvSpPr>
          <p:spPr bwMode="auto">
            <a:xfrm>
              <a:off x="1588" y="6367463"/>
              <a:ext cx="9142412" cy="49053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4" name="Rectangle 7"/>
            <p:cNvSpPr>
              <a:spLocks noChangeArrowheads="1"/>
            </p:cNvSpPr>
            <p:nvPr userDrawn="1"/>
          </p:nvSpPr>
          <p:spPr bwMode="auto">
            <a:xfrm>
              <a:off x="1588" y="6367463"/>
              <a:ext cx="9142412" cy="49053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auto">
            <a:xfrm>
              <a:off x="1588" y="6065837"/>
              <a:ext cx="9142412" cy="690562"/>
            </a:xfrm>
            <a:custGeom>
              <a:avLst/>
              <a:gdLst>
                <a:gd name="T0" fmla="*/ 2880 w 2880"/>
                <a:gd name="T1" fmla="*/ 14 h 217"/>
                <a:gd name="T2" fmla="*/ 2817 w 2880"/>
                <a:gd name="T3" fmla="*/ 14 h 217"/>
                <a:gd name="T4" fmla="*/ 2486 w 2880"/>
                <a:gd name="T5" fmla="*/ 95 h 217"/>
                <a:gd name="T6" fmla="*/ 2486 w 2880"/>
                <a:gd name="T7" fmla="*/ 95 h 217"/>
                <a:gd name="T8" fmla="*/ 2880 w 2880"/>
                <a:gd name="T9" fmla="*/ 95 h 217"/>
                <a:gd name="T10" fmla="*/ 2880 w 2880"/>
                <a:gd name="T11" fmla="*/ 217 h 217"/>
                <a:gd name="T12" fmla="*/ 2880 w 2880"/>
                <a:gd name="T13" fmla="*/ 217 h 217"/>
                <a:gd name="T14" fmla="*/ 2880 w 2880"/>
                <a:gd name="T15" fmla="*/ 14 h 217"/>
                <a:gd name="T16" fmla="*/ 2171 w 2880"/>
                <a:gd name="T17" fmla="*/ 0 h 217"/>
                <a:gd name="T18" fmla="*/ 0 w 2880"/>
                <a:gd name="T19" fmla="*/ 0 h 217"/>
                <a:gd name="T20" fmla="*/ 0 w 2880"/>
                <a:gd name="T21" fmla="*/ 95 h 217"/>
                <a:gd name="T22" fmla="*/ 2486 w 2880"/>
                <a:gd name="T23" fmla="*/ 95 h 217"/>
                <a:gd name="T24" fmla="*/ 2486 w 2880"/>
                <a:gd name="T25" fmla="*/ 95 h 217"/>
                <a:gd name="T26" fmla="*/ 2486 w 2880"/>
                <a:gd name="T27" fmla="*/ 95 h 217"/>
                <a:gd name="T28" fmla="*/ 2486 w 2880"/>
                <a:gd name="T29" fmla="*/ 95 h 217"/>
                <a:gd name="T30" fmla="*/ 2171 w 2880"/>
                <a:gd name="T31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80" h="217">
                  <a:moveTo>
                    <a:pt x="2880" y="14"/>
                  </a:moveTo>
                  <a:cubicBezTo>
                    <a:pt x="2817" y="14"/>
                    <a:pt x="2817" y="14"/>
                    <a:pt x="2817" y="14"/>
                  </a:cubicBezTo>
                  <a:cubicBezTo>
                    <a:pt x="2616" y="14"/>
                    <a:pt x="2542" y="74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880" y="95"/>
                    <a:pt x="2880" y="95"/>
                    <a:pt x="2880" y="95"/>
                  </a:cubicBezTo>
                  <a:cubicBezTo>
                    <a:pt x="2880" y="217"/>
                    <a:pt x="2880" y="217"/>
                    <a:pt x="2880" y="217"/>
                  </a:cubicBezTo>
                  <a:cubicBezTo>
                    <a:pt x="2880" y="217"/>
                    <a:pt x="2880" y="217"/>
                    <a:pt x="2880" y="217"/>
                  </a:cubicBezTo>
                  <a:cubicBezTo>
                    <a:pt x="2880" y="14"/>
                    <a:pt x="2880" y="14"/>
                    <a:pt x="2880" y="14"/>
                  </a:cubicBezTo>
                  <a:moveTo>
                    <a:pt x="217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19" y="39"/>
                    <a:pt x="2306" y="0"/>
                    <a:pt x="2171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6" name="Freeform 9"/>
            <p:cNvSpPr>
              <a:spLocks noEditPoints="1"/>
            </p:cNvSpPr>
            <p:nvPr userDrawn="1"/>
          </p:nvSpPr>
          <p:spPr bwMode="auto">
            <a:xfrm>
              <a:off x="1588" y="6367463"/>
              <a:ext cx="9142412" cy="388937"/>
            </a:xfrm>
            <a:custGeom>
              <a:avLst/>
              <a:gdLst>
                <a:gd name="T0" fmla="*/ 2486 w 2880"/>
                <a:gd name="T1" fmla="*/ 0 h 122"/>
                <a:gd name="T2" fmla="*/ 0 w 2880"/>
                <a:gd name="T3" fmla="*/ 0 h 122"/>
                <a:gd name="T4" fmla="*/ 0 w 2880"/>
                <a:gd name="T5" fmla="*/ 13 h 122"/>
                <a:gd name="T6" fmla="*/ 2289 w 2880"/>
                <a:gd name="T7" fmla="*/ 13 h 122"/>
                <a:gd name="T8" fmla="*/ 2486 w 2880"/>
                <a:gd name="T9" fmla="*/ 0 h 122"/>
                <a:gd name="T10" fmla="*/ 2880 w 2880"/>
                <a:gd name="T11" fmla="*/ 0 h 122"/>
                <a:gd name="T12" fmla="*/ 2486 w 2880"/>
                <a:gd name="T13" fmla="*/ 0 h 122"/>
                <a:gd name="T14" fmla="*/ 2813 w 2880"/>
                <a:gd name="T15" fmla="*/ 122 h 122"/>
                <a:gd name="T16" fmla="*/ 2880 w 2880"/>
                <a:gd name="T17" fmla="*/ 122 h 122"/>
                <a:gd name="T18" fmla="*/ 2880 w 2880"/>
                <a:gd name="T1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80" h="122">
                  <a:moveTo>
                    <a:pt x="248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2289" y="13"/>
                    <a:pt x="2289" y="13"/>
                    <a:pt x="2289" y="13"/>
                  </a:cubicBezTo>
                  <a:cubicBezTo>
                    <a:pt x="2418" y="13"/>
                    <a:pt x="2459" y="10"/>
                    <a:pt x="2486" y="0"/>
                  </a:cubicBezTo>
                  <a:moveTo>
                    <a:pt x="2880" y="0"/>
                  </a:moveTo>
                  <a:cubicBezTo>
                    <a:pt x="2486" y="0"/>
                    <a:pt x="2486" y="0"/>
                    <a:pt x="2486" y="0"/>
                  </a:cubicBezTo>
                  <a:cubicBezTo>
                    <a:pt x="2554" y="56"/>
                    <a:pt x="2645" y="122"/>
                    <a:pt x="2813" y="122"/>
                  </a:cubicBezTo>
                  <a:cubicBezTo>
                    <a:pt x="2854" y="122"/>
                    <a:pt x="2880" y="122"/>
                    <a:pt x="2880" y="122"/>
                  </a:cubicBezTo>
                  <a:cubicBezTo>
                    <a:pt x="2880" y="0"/>
                    <a:pt x="2880" y="0"/>
                    <a:pt x="2880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7" name="Freeform 10"/>
            <p:cNvSpPr>
              <a:spLocks/>
            </p:cNvSpPr>
            <p:nvPr userDrawn="1"/>
          </p:nvSpPr>
          <p:spPr bwMode="auto">
            <a:xfrm>
              <a:off x="1588" y="6110288"/>
              <a:ext cx="7891462" cy="298450"/>
            </a:xfrm>
            <a:custGeom>
              <a:avLst/>
              <a:gdLst>
                <a:gd name="T0" fmla="*/ 2486 w 2486"/>
                <a:gd name="T1" fmla="*/ 81 h 94"/>
                <a:gd name="T2" fmla="*/ 2171 w 2486"/>
                <a:gd name="T3" fmla="*/ 0 h 94"/>
                <a:gd name="T4" fmla="*/ 0 w 2486"/>
                <a:gd name="T5" fmla="*/ 0 h 94"/>
                <a:gd name="T6" fmla="*/ 0 w 2486"/>
                <a:gd name="T7" fmla="*/ 94 h 94"/>
                <a:gd name="T8" fmla="*/ 2289 w 2486"/>
                <a:gd name="T9" fmla="*/ 94 h 94"/>
                <a:gd name="T10" fmla="*/ 2486 w 2486"/>
                <a:gd name="T11" fmla="*/ 8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86" h="94">
                  <a:moveTo>
                    <a:pt x="2486" y="81"/>
                  </a:moveTo>
                  <a:cubicBezTo>
                    <a:pt x="2410" y="38"/>
                    <a:pt x="2306" y="0"/>
                    <a:pt x="217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2289" y="94"/>
                    <a:pt x="2289" y="94"/>
                    <a:pt x="2289" y="94"/>
                  </a:cubicBezTo>
                  <a:cubicBezTo>
                    <a:pt x="2418" y="94"/>
                    <a:pt x="2459" y="91"/>
                    <a:pt x="2486" y="81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8" name="Freeform 11"/>
            <p:cNvSpPr>
              <a:spLocks/>
            </p:cNvSpPr>
            <p:nvPr userDrawn="1"/>
          </p:nvSpPr>
          <p:spPr bwMode="auto">
            <a:xfrm>
              <a:off x="7893050" y="6110285"/>
              <a:ext cx="1250950" cy="601662"/>
            </a:xfrm>
            <a:custGeom>
              <a:avLst/>
              <a:gdLst>
                <a:gd name="T0" fmla="*/ 331 w 394"/>
                <a:gd name="T1" fmla="*/ 0 h 189"/>
                <a:gd name="T2" fmla="*/ 0 w 394"/>
                <a:gd name="T3" fmla="*/ 81 h 189"/>
                <a:gd name="T4" fmla="*/ 327 w 394"/>
                <a:gd name="T5" fmla="*/ 189 h 189"/>
                <a:gd name="T6" fmla="*/ 394 w 394"/>
                <a:gd name="T7" fmla="*/ 189 h 189"/>
                <a:gd name="T8" fmla="*/ 394 w 394"/>
                <a:gd name="T9" fmla="*/ 0 h 189"/>
                <a:gd name="T10" fmla="*/ 331 w 394"/>
                <a:gd name="T11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4" h="189">
                  <a:moveTo>
                    <a:pt x="331" y="0"/>
                  </a:moveTo>
                  <a:cubicBezTo>
                    <a:pt x="130" y="0"/>
                    <a:pt x="56" y="60"/>
                    <a:pt x="0" y="81"/>
                  </a:cubicBezTo>
                  <a:cubicBezTo>
                    <a:pt x="89" y="131"/>
                    <a:pt x="159" y="189"/>
                    <a:pt x="327" y="189"/>
                  </a:cubicBezTo>
                  <a:cubicBezTo>
                    <a:pt x="368" y="189"/>
                    <a:pt x="394" y="189"/>
                    <a:pt x="394" y="189"/>
                  </a:cubicBezTo>
                  <a:cubicBezTo>
                    <a:pt x="394" y="0"/>
                    <a:pt x="394" y="0"/>
                    <a:pt x="394" y="0"/>
                  </a:cubicBezTo>
                  <a:lnTo>
                    <a:pt x="331" y="0"/>
                  </a:ln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9" name="AutoShape 81"/>
            <p:cNvSpPr>
              <a:spLocks noChangeAspect="1" noChangeArrowheads="1" noTextEdit="1"/>
            </p:cNvSpPr>
            <p:nvPr/>
          </p:nvSpPr>
          <p:spPr bwMode="auto">
            <a:xfrm>
              <a:off x="-9525" y="6051550"/>
              <a:ext cx="9169400" cy="849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" name="Rectangle 84"/>
            <p:cNvSpPr>
              <a:spLocks noChangeArrowheads="1"/>
            </p:cNvSpPr>
            <p:nvPr/>
          </p:nvSpPr>
          <p:spPr bwMode="auto">
            <a:xfrm>
              <a:off x="-9525" y="6356350"/>
              <a:ext cx="9167813" cy="544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21" name="Picture 78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459788" y="6191250"/>
              <a:ext cx="454025" cy="454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3" name="Rectangle 46"/>
          <p:cNvSpPr>
            <a:spLocks noChangeArrowheads="1"/>
          </p:cNvSpPr>
          <p:nvPr/>
        </p:nvSpPr>
        <p:spPr bwMode="auto">
          <a:xfrm>
            <a:off x="-71438" y="6365875"/>
            <a:ext cx="9317038" cy="54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9279" y="304388"/>
            <a:ext cx="8326096" cy="85725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r>
              <a:rPr lang="en-AU" sz="3200" b="0" dirty="0" smtClean="0">
                <a:solidFill>
                  <a:srgbClr val="0106E3"/>
                </a:solidFill>
              </a:rPr>
              <a:t>Lucinda Jetty – bio-optical relationships</a:t>
            </a:r>
            <a:br>
              <a:rPr lang="en-AU" sz="3200" b="0" dirty="0" smtClean="0">
                <a:solidFill>
                  <a:srgbClr val="0106E3"/>
                </a:solidFill>
              </a:rPr>
            </a:br>
            <a:r>
              <a:rPr lang="en-AU" sz="1600" b="0" dirty="0" smtClean="0">
                <a:solidFill>
                  <a:srgbClr val="0106E3"/>
                </a:solidFill>
              </a:rPr>
              <a:t>Proxies to derive continuous concentration time series</a:t>
            </a:r>
            <a:r>
              <a:rPr lang="en-AU" sz="3200" b="0" dirty="0" smtClean="0">
                <a:solidFill>
                  <a:srgbClr val="0106E3"/>
                </a:solidFill>
              </a:rPr>
              <a:t/>
            </a:r>
            <a:br>
              <a:rPr lang="en-AU" sz="3200" b="0" dirty="0" smtClean="0">
                <a:solidFill>
                  <a:srgbClr val="0106E3"/>
                </a:solidFill>
              </a:rPr>
            </a:br>
            <a:endParaRPr lang="en-AU" sz="2000" b="0" dirty="0">
              <a:solidFill>
                <a:srgbClr val="0106E3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3114" y="978779"/>
            <a:ext cx="4625149" cy="3678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53883" y="1102371"/>
            <a:ext cx="4311807" cy="3444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305820" y="5020744"/>
            <a:ext cx="8612163" cy="9848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marL="180000" indent="-180000">
              <a:spcAft>
                <a:spcPts val="1200"/>
              </a:spcAft>
              <a:buSzPct val="104000"/>
            </a:pPr>
            <a:r>
              <a:rPr lang="en-AU" sz="1600" dirty="0" smtClean="0">
                <a:latin typeface="+mj-lt"/>
              </a:rPr>
              <a:t>	In addition regression of AC-s absorption at 678 nm </a:t>
            </a:r>
            <a:r>
              <a:rPr lang="en-AU" sz="1600" dirty="0" err="1" smtClean="0">
                <a:latin typeface="+mj-lt"/>
              </a:rPr>
              <a:t>vs</a:t>
            </a:r>
            <a:r>
              <a:rPr lang="en-AU" sz="1600" dirty="0" smtClean="0">
                <a:latin typeface="+mj-lt"/>
              </a:rPr>
              <a:t> HPLC chlorophyll.</a:t>
            </a:r>
          </a:p>
          <a:p>
            <a:pPr marL="180000" indent="-180000">
              <a:spcAft>
                <a:spcPts val="1200"/>
              </a:spcAft>
              <a:buSzPct val="104000"/>
            </a:pPr>
            <a:r>
              <a:rPr lang="en-AU" sz="1600" dirty="0" smtClean="0">
                <a:latin typeface="+mj-lt"/>
              </a:rPr>
              <a:t>	Relationships will be used to derive a </a:t>
            </a:r>
            <a:r>
              <a:rPr lang="en-AU" sz="1600" b="1" dirty="0" smtClean="0">
                <a:latin typeface="+mj-lt"/>
              </a:rPr>
              <a:t>continuous time water quality series </a:t>
            </a:r>
            <a:r>
              <a:rPr lang="en-AU" sz="1600" dirty="0" smtClean="0">
                <a:latin typeface="+mj-lt"/>
              </a:rPr>
              <a:t>of TSS and chlorophyll-a from in-water optical AC-s and WQM measurements.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7273" y="4606700"/>
            <a:ext cx="8630709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marL="180000" indent="-180000">
              <a:buSzPct val="104000"/>
            </a:pPr>
            <a:r>
              <a:rPr lang="en-AU" sz="1600" dirty="0" smtClean="0">
                <a:latin typeface="+mj-lt"/>
              </a:rPr>
              <a:t>	Relationship between attenuation (AC-s) and lab TSS used to calculate TSS from WQM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82043" y="3594368"/>
            <a:ext cx="16333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latin typeface="+mn-lt"/>
              </a:rPr>
              <a:t>(Analysis: Wozniak, M.)</a:t>
            </a:r>
          </a:p>
        </p:txBody>
      </p:sp>
    </p:spTree>
    <p:extLst>
      <p:ext uri="{BB962C8B-B14F-4D97-AF65-F5344CB8AC3E}">
        <p14:creationId xmlns:p14="http://schemas.microsoft.com/office/powerpoint/2010/main" val="26706581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655341" y="6617402"/>
            <a:ext cx="3488659" cy="2405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6221" y="1069249"/>
            <a:ext cx="90801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600" dirty="0" smtClean="0">
                <a:solidFill>
                  <a:srgbClr val="0000FF"/>
                </a:solidFill>
                <a:latin typeface="Corbel"/>
                <a:cs typeface="Corbel"/>
              </a:rPr>
              <a:t>IMOS “Radiometry Task Team”</a:t>
            </a:r>
            <a:endParaRPr lang="fr-FR" sz="3600" dirty="0">
              <a:solidFill>
                <a:srgbClr val="0000FF"/>
              </a:solidFill>
              <a:latin typeface="Corbel"/>
              <a:cs typeface="Corbe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559" y="1715580"/>
            <a:ext cx="9115441" cy="40472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000" b="1" dirty="0" smtClean="0">
                <a:latin typeface="Corbel"/>
                <a:cs typeface="Corbel"/>
              </a:rPr>
              <a:t>David Antoine</a:t>
            </a:r>
            <a:r>
              <a:rPr lang="en-AU" sz="3000" dirty="0" smtClean="0">
                <a:latin typeface="Corbel"/>
                <a:cs typeface="Corbel"/>
              </a:rPr>
              <a:t>, Curtin University,</a:t>
            </a:r>
          </a:p>
          <a:p>
            <a:pPr algn="ctr"/>
            <a:r>
              <a:rPr lang="en-AU" sz="3000" b="1" dirty="0" smtClean="0">
                <a:latin typeface="Corbel"/>
                <a:cs typeface="Corbel"/>
              </a:rPr>
              <a:t>Thomas Schroeder</a:t>
            </a:r>
            <a:r>
              <a:rPr lang="en-AU" sz="3000" dirty="0" smtClean="0">
                <a:latin typeface="Corbel"/>
                <a:cs typeface="Corbel"/>
              </a:rPr>
              <a:t>, CSIRO O&amp;A flagship,</a:t>
            </a:r>
          </a:p>
          <a:p>
            <a:pPr algn="ctr"/>
            <a:endParaRPr lang="en-AU" dirty="0" smtClean="0">
              <a:latin typeface="Corbel"/>
              <a:cs typeface="Corbel"/>
            </a:endParaRPr>
          </a:p>
          <a:p>
            <a:pPr algn="ctr"/>
            <a:r>
              <a:rPr lang="en-AU" sz="2600" dirty="0" smtClean="0">
                <a:latin typeface="Corbel"/>
                <a:cs typeface="Corbel"/>
              </a:rPr>
              <a:t>and the task team members, by alphabetic order:</a:t>
            </a:r>
          </a:p>
          <a:p>
            <a:pPr algn="ctr"/>
            <a:endParaRPr lang="en-AU" sz="900" dirty="0" smtClean="0">
              <a:latin typeface="Corbel"/>
              <a:cs typeface="Corbel"/>
            </a:endParaRPr>
          </a:p>
          <a:p>
            <a:pPr algn="ctr"/>
            <a:r>
              <a:rPr lang="en-AU" sz="2400" b="1" dirty="0" smtClean="0">
                <a:latin typeface="Corbel"/>
                <a:cs typeface="Corbel"/>
              </a:rPr>
              <a:t>Elizabeth Botha </a:t>
            </a:r>
            <a:r>
              <a:rPr lang="en-AU" sz="2400" dirty="0" smtClean="0">
                <a:latin typeface="Corbel"/>
                <a:cs typeface="Corbel"/>
              </a:rPr>
              <a:t>(CSIRO), </a:t>
            </a:r>
            <a:r>
              <a:rPr lang="en-AU" sz="2400" b="1" dirty="0" err="1" smtClean="0">
                <a:latin typeface="Corbel"/>
                <a:cs typeface="Corbel"/>
              </a:rPr>
              <a:t>Nagur</a:t>
            </a:r>
            <a:r>
              <a:rPr lang="en-AU" sz="2400" b="1" dirty="0" smtClean="0">
                <a:latin typeface="Corbel"/>
                <a:cs typeface="Corbel"/>
              </a:rPr>
              <a:t> </a:t>
            </a:r>
            <a:r>
              <a:rPr lang="en-AU" sz="2400" b="1" dirty="0" err="1">
                <a:latin typeface="Corbel"/>
                <a:cs typeface="Corbel"/>
              </a:rPr>
              <a:t>Cherukuru</a:t>
            </a:r>
            <a:r>
              <a:rPr lang="en-AU" sz="2400" b="1" dirty="0">
                <a:latin typeface="Corbel"/>
                <a:cs typeface="Corbel"/>
              </a:rPr>
              <a:t> </a:t>
            </a:r>
            <a:r>
              <a:rPr lang="en-AU" sz="2400" dirty="0">
                <a:latin typeface="Corbel"/>
                <a:cs typeface="Corbel"/>
              </a:rPr>
              <a:t>(CSIRO), </a:t>
            </a:r>
            <a:r>
              <a:rPr lang="en-AU" sz="2400" b="1" dirty="0">
                <a:latin typeface="Corbel"/>
                <a:cs typeface="Corbel"/>
              </a:rPr>
              <a:t>Arnold Dekker </a:t>
            </a:r>
            <a:r>
              <a:rPr lang="en-AU" sz="2400" dirty="0">
                <a:latin typeface="Corbel"/>
                <a:cs typeface="Corbel"/>
              </a:rPr>
              <a:t>(CSIRO), </a:t>
            </a:r>
            <a:r>
              <a:rPr lang="en-AU" sz="2400" b="1" dirty="0">
                <a:latin typeface="Corbel"/>
                <a:cs typeface="Corbel"/>
              </a:rPr>
              <a:t>Martina Doblin </a:t>
            </a:r>
            <a:r>
              <a:rPr lang="en-AU" sz="2400" dirty="0">
                <a:latin typeface="Corbel"/>
                <a:cs typeface="Corbel"/>
              </a:rPr>
              <a:t>(UTS), </a:t>
            </a:r>
            <a:r>
              <a:rPr lang="en-AU" sz="2400" b="1" dirty="0">
                <a:latin typeface="Corbel"/>
                <a:cs typeface="Corbel"/>
              </a:rPr>
              <a:t>Peter </a:t>
            </a:r>
            <a:r>
              <a:rPr lang="en-AU" sz="2400" b="1" dirty="0" err="1">
                <a:latin typeface="Corbel"/>
                <a:cs typeface="Corbel"/>
              </a:rPr>
              <a:t>Fearns</a:t>
            </a:r>
            <a:r>
              <a:rPr lang="en-AU" sz="2400" b="1" dirty="0">
                <a:latin typeface="Corbel"/>
                <a:cs typeface="Corbel"/>
              </a:rPr>
              <a:t> </a:t>
            </a:r>
            <a:r>
              <a:rPr lang="en-AU" sz="2400" dirty="0">
                <a:latin typeface="Corbel"/>
                <a:cs typeface="Corbel"/>
              </a:rPr>
              <a:t>(Curtin), </a:t>
            </a:r>
            <a:endParaRPr lang="en-AU" sz="2400" dirty="0" smtClean="0">
              <a:latin typeface="Corbel"/>
              <a:cs typeface="Corbel"/>
            </a:endParaRPr>
          </a:p>
          <a:p>
            <a:pPr algn="ctr"/>
            <a:r>
              <a:rPr lang="en-AU" sz="2400" b="1" dirty="0" smtClean="0">
                <a:latin typeface="Corbel"/>
                <a:cs typeface="Corbel"/>
              </a:rPr>
              <a:t>Nick </a:t>
            </a:r>
            <a:r>
              <a:rPr lang="en-AU" sz="2400" b="1" dirty="0">
                <a:latin typeface="Corbel"/>
                <a:cs typeface="Corbel"/>
              </a:rPr>
              <a:t>Hardman-</a:t>
            </a:r>
            <a:r>
              <a:rPr lang="en-AU" sz="2400" b="1" dirty="0" err="1">
                <a:latin typeface="Corbel"/>
                <a:cs typeface="Corbel"/>
              </a:rPr>
              <a:t>Mountford</a:t>
            </a:r>
            <a:r>
              <a:rPr lang="en-AU" sz="2400" b="1" dirty="0">
                <a:latin typeface="Corbel"/>
                <a:cs typeface="Corbel"/>
              </a:rPr>
              <a:t> </a:t>
            </a:r>
            <a:r>
              <a:rPr lang="en-AU" sz="2400" dirty="0">
                <a:latin typeface="Corbel"/>
                <a:cs typeface="Corbel"/>
              </a:rPr>
              <a:t>(CSIRO), </a:t>
            </a:r>
            <a:r>
              <a:rPr lang="en-AU" sz="2400" b="1" dirty="0" smtClean="0">
                <a:latin typeface="Corbel"/>
                <a:cs typeface="Corbel"/>
              </a:rPr>
              <a:t>Rob Johnson </a:t>
            </a:r>
            <a:r>
              <a:rPr lang="en-AU" sz="2400" dirty="0" smtClean="0">
                <a:latin typeface="Corbel"/>
                <a:cs typeface="Corbel"/>
              </a:rPr>
              <a:t>(BoM), </a:t>
            </a:r>
          </a:p>
          <a:p>
            <a:pPr algn="ctr"/>
            <a:r>
              <a:rPr lang="en-AU" sz="2400" b="1" dirty="0" smtClean="0">
                <a:latin typeface="Corbel"/>
                <a:cs typeface="Corbel"/>
              </a:rPr>
              <a:t>Edward </a:t>
            </a:r>
            <a:r>
              <a:rPr lang="en-AU" sz="2400" b="1" dirty="0">
                <a:latin typeface="Corbel"/>
                <a:cs typeface="Corbel"/>
              </a:rPr>
              <a:t>King </a:t>
            </a:r>
            <a:r>
              <a:rPr lang="en-AU" sz="2400" dirty="0">
                <a:latin typeface="Corbel"/>
                <a:cs typeface="Corbel"/>
              </a:rPr>
              <a:t>(CSIRO), </a:t>
            </a:r>
            <a:r>
              <a:rPr lang="en-AU" sz="2400" b="1" dirty="0" err="1" smtClean="0">
                <a:latin typeface="Corbel"/>
                <a:cs typeface="Corbel"/>
              </a:rPr>
              <a:t>Wojciech</a:t>
            </a:r>
            <a:r>
              <a:rPr lang="en-AU" sz="2400" b="1" dirty="0" smtClean="0">
                <a:latin typeface="Corbel"/>
                <a:cs typeface="Corbel"/>
              </a:rPr>
              <a:t> </a:t>
            </a:r>
            <a:r>
              <a:rPr lang="en-AU" sz="2400" b="1" dirty="0" err="1" smtClean="0">
                <a:latin typeface="Corbel"/>
                <a:cs typeface="Corbel"/>
              </a:rPr>
              <a:t>Klonowski</a:t>
            </a:r>
            <a:r>
              <a:rPr lang="en-AU" sz="2400" b="1" dirty="0" smtClean="0">
                <a:latin typeface="Corbel"/>
                <a:cs typeface="Corbel"/>
              </a:rPr>
              <a:t> </a:t>
            </a:r>
            <a:r>
              <a:rPr lang="en-AU" sz="2400" dirty="0" smtClean="0">
                <a:latin typeface="Corbel"/>
                <a:cs typeface="Corbel"/>
              </a:rPr>
              <a:t>(IMO), </a:t>
            </a:r>
            <a:r>
              <a:rPr lang="en-AU" sz="2400" b="1" dirty="0" smtClean="0">
                <a:latin typeface="Corbel"/>
                <a:cs typeface="Corbel"/>
              </a:rPr>
              <a:t>Jenny </a:t>
            </a:r>
            <a:r>
              <a:rPr lang="en-AU" sz="2400" b="1" dirty="0">
                <a:latin typeface="Corbel"/>
                <a:cs typeface="Corbel"/>
              </a:rPr>
              <a:t>Lovell </a:t>
            </a:r>
            <a:r>
              <a:rPr lang="en-AU" sz="2400" dirty="0">
                <a:latin typeface="Corbel"/>
                <a:cs typeface="Corbel"/>
              </a:rPr>
              <a:t>(CSIRO), </a:t>
            </a:r>
            <a:r>
              <a:rPr lang="en-AU" sz="2400" b="1" dirty="0">
                <a:latin typeface="Corbel"/>
                <a:cs typeface="Corbel"/>
              </a:rPr>
              <a:t>Tim Malthus </a:t>
            </a:r>
            <a:r>
              <a:rPr lang="en-AU" sz="2400" dirty="0">
                <a:latin typeface="Corbel"/>
                <a:cs typeface="Corbel"/>
              </a:rPr>
              <a:t>(CSIRO), </a:t>
            </a:r>
            <a:r>
              <a:rPr lang="en-AU" sz="2400" b="1" dirty="0" smtClean="0">
                <a:latin typeface="Corbel"/>
                <a:cs typeface="Corbel"/>
              </a:rPr>
              <a:t>Ross Mitchell </a:t>
            </a:r>
            <a:r>
              <a:rPr lang="en-AU" sz="2400" dirty="0" smtClean="0">
                <a:latin typeface="Corbel"/>
                <a:cs typeface="Corbel"/>
              </a:rPr>
              <a:t>(CSIRO), </a:t>
            </a:r>
            <a:r>
              <a:rPr lang="en-AU" sz="2400" b="1" dirty="0" smtClean="0">
                <a:latin typeface="Corbel"/>
                <a:cs typeface="Corbel"/>
              </a:rPr>
              <a:t>Matt </a:t>
            </a:r>
            <a:r>
              <a:rPr lang="en-AU" sz="2400" b="1" dirty="0" err="1" smtClean="0">
                <a:latin typeface="Corbel"/>
                <a:cs typeface="Corbel"/>
              </a:rPr>
              <a:t>Slivkoff</a:t>
            </a:r>
            <a:r>
              <a:rPr lang="en-AU" sz="2400" b="1" dirty="0" smtClean="0">
                <a:latin typeface="Corbel"/>
                <a:cs typeface="Corbel"/>
              </a:rPr>
              <a:t> </a:t>
            </a:r>
            <a:r>
              <a:rPr lang="en-AU" sz="2400" dirty="0" smtClean="0">
                <a:latin typeface="Corbel"/>
                <a:cs typeface="Corbel"/>
              </a:rPr>
              <a:t>(Curtin), </a:t>
            </a:r>
            <a:r>
              <a:rPr lang="en-AU" sz="2400" b="1" dirty="0" smtClean="0">
                <a:latin typeface="Corbel"/>
                <a:cs typeface="Corbel"/>
              </a:rPr>
              <a:t>Peter </a:t>
            </a:r>
            <a:r>
              <a:rPr lang="en-AU" sz="2400" b="1" dirty="0">
                <a:latin typeface="Corbel"/>
                <a:cs typeface="Corbel"/>
              </a:rPr>
              <a:t>Thompson </a:t>
            </a:r>
            <a:r>
              <a:rPr lang="en-AU" sz="2400" dirty="0">
                <a:latin typeface="Corbel"/>
                <a:cs typeface="Corbel"/>
              </a:rPr>
              <a:t>(CSIRO</a:t>
            </a:r>
            <a:r>
              <a:rPr lang="en-AU" sz="2400" dirty="0" smtClean="0">
                <a:latin typeface="Corbel"/>
                <a:cs typeface="Corbel"/>
              </a:rPr>
              <a:t>), </a:t>
            </a:r>
            <a:r>
              <a:rPr lang="en-AU" sz="2400" b="1" dirty="0" smtClean="0">
                <a:latin typeface="Corbel"/>
                <a:cs typeface="Corbel"/>
              </a:rPr>
              <a:t>Paul Van Ruth </a:t>
            </a:r>
            <a:r>
              <a:rPr lang="en-AU" sz="2400" dirty="0" smtClean="0">
                <a:latin typeface="Corbel"/>
                <a:cs typeface="Corbel"/>
              </a:rPr>
              <a:t>(SARDI)</a:t>
            </a:r>
            <a:endParaRPr lang="fr-FR" sz="2400" dirty="0">
              <a:latin typeface="Corbel"/>
              <a:cs typeface="Corbel"/>
            </a:endParaRPr>
          </a:p>
        </p:txBody>
      </p:sp>
      <p:pic>
        <p:nvPicPr>
          <p:cNvPr id="6" name="Image 5" descr="logo-for-we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0" y="6195784"/>
            <a:ext cx="2286000" cy="381000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036" y="83738"/>
            <a:ext cx="4920486" cy="942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 descr="CSIRO_Logo.sv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079" y="6053800"/>
            <a:ext cx="664968" cy="664968"/>
          </a:xfrm>
          <a:prstGeom prst="rect">
            <a:avLst/>
          </a:prstGeom>
        </p:spPr>
      </p:pic>
      <p:pic>
        <p:nvPicPr>
          <p:cNvPr id="9" name="Image 8" descr="University_of_Technology_Sydney_logo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7" t="28101" r="18847" b="21627"/>
          <a:stretch/>
        </p:blipFill>
        <p:spPr>
          <a:xfrm>
            <a:off x="3384040" y="6093741"/>
            <a:ext cx="1296794" cy="585086"/>
          </a:xfrm>
          <a:prstGeom prst="rect">
            <a:avLst/>
          </a:prstGeom>
        </p:spPr>
      </p:pic>
      <p:pic>
        <p:nvPicPr>
          <p:cNvPr id="10" name="Image 9" descr="21435BOM_logo_stack_mono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718" y="5987440"/>
            <a:ext cx="1177765" cy="797689"/>
          </a:xfrm>
          <a:prstGeom prst="rect">
            <a:avLst/>
          </a:prstGeom>
        </p:spPr>
      </p:pic>
      <p:pic>
        <p:nvPicPr>
          <p:cNvPr id="11" name="Picture 2" descr="Screen Shot 2017-01-30 at 3.06.10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71" y="6069076"/>
            <a:ext cx="664271" cy="634416"/>
          </a:xfrm>
          <a:prstGeom prst="rect">
            <a:avLst/>
          </a:prstGeom>
        </p:spPr>
      </p:pic>
      <p:pic>
        <p:nvPicPr>
          <p:cNvPr id="12" name="Picture 3" descr="Screen Shot 2017-01-30 at 3.07.23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836" y="6123807"/>
            <a:ext cx="1344396" cy="524955"/>
          </a:xfrm>
          <a:prstGeom prst="rect">
            <a:avLst/>
          </a:prstGeom>
        </p:spPr>
      </p:pic>
      <p:sp>
        <p:nvSpPr>
          <p:cNvPr id="13" name="TextBox 10"/>
          <p:cNvSpPr txBox="1"/>
          <p:nvPr/>
        </p:nvSpPr>
        <p:spPr>
          <a:xfrm>
            <a:off x="6716342" y="6201618"/>
            <a:ext cx="599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rbel"/>
                <a:cs typeface="Corbel"/>
              </a:rPr>
              <a:t>IMO</a:t>
            </a:r>
            <a:endParaRPr lang="en-US" dirty="0"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494232690"/>
      </p:ext>
    </p:extLst>
  </p:cSld>
  <p:clrMapOvr>
    <a:masterClrMapping/>
  </p:clrMapOvr>
  <p:transition xmlns:p14="http://schemas.microsoft.com/office/powerpoint/2010/main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48317" y="13955"/>
            <a:ext cx="82036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4000" dirty="0" smtClean="0">
                <a:solidFill>
                  <a:srgbClr val="0000FF"/>
                </a:solidFill>
                <a:latin typeface="Calibri"/>
                <a:cs typeface="Calibri"/>
              </a:rPr>
              <a:t>What the Australian community does?</a:t>
            </a:r>
            <a:endParaRPr lang="en-AU" sz="4000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2753" y="359243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i="1" dirty="0" smtClean="0">
                <a:latin typeface="Calibri"/>
                <a:cs typeface="Calibri"/>
              </a:rPr>
              <a:t>Brando et al., </a:t>
            </a:r>
            <a:r>
              <a:rPr lang="fr-FR" i="1" dirty="0" err="1" smtClean="0">
                <a:latin typeface="Calibri"/>
                <a:cs typeface="Calibri"/>
              </a:rPr>
              <a:t>Remote</a:t>
            </a:r>
            <a:r>
              <a:rPr lang="fr-FR" i="1" dirty="0" smtClean="0">
                <a:latin typeface="Calibri"/>
                <a:cs typeface="Calibri"/>
              </a:rPr>
              <a:t> </a:t>
            </a:r>
            <a:r>
              <a:rPr lang="fr-FR" i="1" dirty="0">
                <a:latin typeface="Calibri"/>
                <a:cs typeface="Calibri"/>
              </a:rPr>
              <a:t>Sens.</a:t>
            </a:r>
            <a:r>
              <a:rPr lang="fr-FR" dirty="0">
                <a:latin typeface="Calibri"/>
                <a:cs typeface="Calibri"/>
              </a:rPr>
              <a:t> </a:t>
            </a:r>
            <a:r>
              <a:rPr lang="fr-FR" b="1" dirty="0">
                <a:latin typeface="Calibri"/>
                <a:cs typeface="Calibri"/>
              </a:rPr>
              <a:t>2016</a:t>
            </a:r>
            <a:r>
              <a:rPr lang="fr-FR" dirty="0">
                <a:latin typeface="Calibri"/>
                <a:cs typeface="Calibri"/>
              </a:rPr>
              <a:t>, </a:t>
            </a:r>
            <a:r>
              <a:rPr lang="fr-FR" i="1" dirty="0">
                <a:latin typeface="Calibri"/>
                <a:cs typeface="Calibri"/>
              </a:rPr>
              <a:t>8</a:t>
            </a:r>
            <a:r>
              <a:rPr lang="fr-FR" dirty="0">
                <a:latin typeface="Calibri"/>
                <a:cs typeface="Calibri"/>
              </a:rPr>
              <a:t>(2), 150; doi:</a:t>
            </a:r>
            <a:r>
              <a:rPr lang="fr-FR" dirty="0">
                <a:latin typeface="Calibri"/>
                <a:cs typeface="Calibri"/>
                <a:hlinkClick r:id="rId2"/>
              </a:rPr>
              <a:t>10.3390/rs8020150</a:t>
            </a:r>
            <a:endParaRPr lang="fr-FR" dirty="0">
              <a:latin typeface="Calibri"/>
              <a:cs typeface="Calibri"/>
            </a:endParaRPr>
          </a:p>
        </p:txBody>
      </p:sp>
      <p:pic>
        <p:nvPicPr>
          <p:cNvPr id="4" name="Image 3" descr="remotesensing-08-00150-g001-102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55" y="1230743"/>
            <a:ext cx="4030188" cy="24007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39158" y="3646442"/>
            <a:ext cx="4556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latin typeface="Calibri"/>
                <a:cs typeface="Calibri"/>
                <a:hlinkClick r:id="rId4"/>
              </a:rPr>
              <a:t>http://www.iopan.gda.pl/RSL/</a:t>
            </a:r>
            <a:r>
              <a:rPr lang="fr-FR" dirty="0" smtClean="0">
                <a:latin typeface="Calibri"/>
                <a:cs typeface="Calibri"/>
                <a:hlinkClick r:id="rId4"/>
              </a:rPr>
              <a:t>equipment.html</a:t>
            </a:r>
            <a:r>
              <a:rPr lang="fr-FR" dirty="0" smtClean="0">
                <a:latin typeface="Calibri"/>
                <a:cs typeface="Calibri"/>
              </a:rPr>
              <a:t> </a:t>
            </a:r>
            <a:endParaRPr lang="fr-FR" dirty="0">
              <a:latin typeface="Calibri"/>
              <a:cs typeface="Calibri"/>
            </a:endParaRPr>
          </a:p>
        </p:txBody>
      </p:sp>
      <p:pic>
        <p:nvPicPr>
          <p:cNvPr id="6" name="Image 5" descr="trio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017" y="1329889"/>
            <a:ext cx="3492500" cy="2336800"/>
          </a:xfrm>
          <a:prstGeom prst="rect">
            <a:avLst/>
          </a:prstGeom>
        </p:spPr>
      </p:pic>
      <p:pic>
        <p:nvPicPr>
          <p:cNvPr id="7" name="Image 7" descr="50416-8045529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55" y="4238767"/>
            <a:ext cx="2543833" cy="238683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6914" y="861411"/>
            <a:ext cx="14937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i="1" dirty="0" smtClean="0">
                <a:solidFill>
                  <a:srgbClr val="0000FF"/>
                </a:solidFill>
                <a:latin typeface="Calibri"/>
                <a:cs typeface="Calibri"/>
              </a:rPr>
              <a:t>DALEC (IMO)</a:t>
            </a:r>
            <a:endParaRPr lang="fr-FR" b="1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79203" y="917505"/>
            <a:ext cx="19475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i="1" dirty="0" smtClean="0">
                <a:solidFill>
                  <a:srgbClr val="0000FF"/>
                </a:solidFill>
                <a:latin typeface="Calibri"/>
                <a:cs typeface="Calibri"/>
              </a:rPr>
              <a:t>RAMSES (Trios)</a:t>
            </a:r>
            <a:endParaRPr lang="fr-FR" b="1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27649" y="5979267"/>
            <a:ext cx="18308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i="1" dirty="0" err="1" smtClean="0">
                <a:solidFill>
                  <a:srgbClr val="0000FF"/>
                </a:solidFill>
                <a:latin typeface="Calibri"/>
                <a:cs typeface="Calibri"/>
              </a:rPr>
              <a:t>HyperOCR</a:t>
            </a:r>
            <a:r>
              <a:rPr lang="fr-FR" b="1" i="1" dirty="0" smtClean="0">
                <a:solidFill>
                  <a:srgbClr val="0000FF"/>
                </a:solidFill>
                <a:latin typeface="Calibri"/>
                <a:cs typeface="Calibri"/>
              </a:rPr>
              <a:t> (</a:t>
            </a:r>
            <a:r>
              <a:rPr lang="fr-FR" b="1" i="1" dirty="0" err="1" smtClean="0">
                <a:solidFill>
                  <a:srgbClr val="0000FF"/>
                </a:solidFill>
                <a:latin typeface="Calibri"/>
                <a:cs typeface="Calibri"/>
              </a:rPr>
              <a:t>Satlantic</a:t>
            </a:r>
            <a:r>
              <a:rPr lang="fr-FR" b="1" i="1" dirty="0" smtClean="0">
                <a:solidFill>
                  <a:srgbClr val="0000FF"/>
                </a:solidFill>
                <a:latin typeface="Calibri"/>
                <a:cs typeface="Calibri"/>
              </a:rPr>
              <a:t>)</a:t>
            </a:r>
            <a:endParaRPr lang="fr-FR" b="1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pic>
        <p:nvPicPr>
          <p:cNvPr id="11" name="Image 11" descr="csm_fig5_667d58998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240" y="4125017"/>
            <a:ext cx="3311341" cy="247936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77147" y="5979267"/>
            <a:ext cx="18308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b="1" i="1" dirty="0" err="1" smtClean="0">
                <a:solidFill>
                  <a:srgbClr val="0000FF"/>
                </a:solidFill>
                <a:latin typeface="Calibri"/>
                <a:cs typeface="Calibri"/>
              </a:rPr>
              <a:t>SeaPRISM</a:t>
            </a:r>
            <a:endParaRPr lang="fr-FR" b="1" i="1" dirty="0" smtClean="0">
              <a:solidFill>
                <a:srgbClr val="0000FF"/>
              </a:solidFill>
              <a:latin typeface="Calibri"/>
              <a:cs typeface="Calibri"/>
            </a:endParaRPr>
          </a:p>
          <a:p>
            <a:pPr algn="r"/>
            <a:r>
              <a:rPr lang="fr-FR" b="1" i="1" dirty="0" smtClean="0">
                <a:solidFill>
                  <a:srgbClr val="0000FF"/>
                </a:solidFill>
                <a:latin typeface="Calibri"/>
                <a:cs typeface="Calibri"/>
              </a:rPr>
              <a:t>(CIMEL)</a:t>
            </a:r>
            <a:endParaRPr lang="fr-FR" b="1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08938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42728" y="17743"/>
            <a:ext cx="870050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3800" dirty="0" smtClean="0">
                <a:solidFill>
                  <a:srgbClr val="0000FF"/>
                </a:solidFill>
                <a:latin typeface="Corbel"/>
                <a:cs typeface="Corbel"/>
              </a:rPr>
              <a:t>1</a:t>
            </a:r>
            <a:r>
              <a:rPr lang="en-AU" sz="3800" baseline="30000" dirty="0" smtClean="0">
                <a:solidFill>
                  <a:srgbClr val="0000FF"/>
                </a:solidFill>
                <a:latin typeface="Corbel"/>
                <a:cs typeface="Corbel"/>
              </a:rPr>
              <a:t>st</a:t>
            </a:r>
            <a:r>
              <a:rPr lang="en-AU" sz="3800" dirty="0" smtClean="0">
                <a:solidFill>
                  <a:srgbClr val="0000FF"/>
                </a:solidFill>
                <a:latin typeface="Corbel"/>
                <a:cs typeface="Corbel"/>
              </a:rPr>
              <a:t> activity: lab calibration/characterization</a:t>
            </a:r>
            <a:endParaRPr lang="en-AU" sz="3800" dirty="0">
              <a:solidFill>
                <a:srgbClr val="0000FF"/>
              </a:solidFill>
              <a:latin typeface="Corbel"/>
              <a:cs typeface="Corbel"/>
            </a:endParaRPr>
          </a:p>
        </p:txBody>
      </p:sp>
      <p:pic>
        <p:nvPicPr>
          <p:cNvPr id="3" name="Image 3" descr="Screen Shot 2017-02-14 at 6.54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1" y="907187"/>
            <a:ext cx="4954776" cy="528088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992986" y="752154"/>
            <a:ext cx="415101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AU" sz="2000" dirty="0">
                <a:latin typeface="Corbel"/>
                <a:cs typeface="Corbel"/>
              </a:rPr>
              <a:t>Overall consistency of the calibration </a:t>
            </a:r>
            <a:r>
              <a:rPr lang="en-AU" sz="2000" dirty="0" smtClean="0">
                <a:latin typeface="Corbel"/>
                <a:cs typeface="Corbel"/>
              </a:rPr>
              <a:t>lamps</a:t>
            </a:r>
          </a:p>
          <a:p>
            <a:pPr marL="285750" indent="-285750">
              <a:buFont typeface="Wingdings" charset="2"/>
              <a:buChar char="§"/>
            </a:pPr>
            <a:r>
              <a:rPr lang="en-AU" sz="2000" dirty="0" smtClean="0">
                <a:latin typeface="Corbel"/>
                <a:cs typeface="Corbel"/>
              </a:rPr>
              <a:t>No “out-of-range” instrument</a:t>
            </a:r>
            <a:endParaRPr lang="en-AU" sz="2000" dirty="0">
              <a:latin typeface="Corbel"/>
              <a:cs typeface="Corbel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AU" sz="2000" dirty="0" smtClean="0">
                <a:latin typeface="Corbel"/>
                <a:cs typeface="Corbel"/>
              </a:rPr>
              <a:t>Temperature </a:t>
            </a:r>
            <a:r>
              <a:rPr lang="en-AU" sz="2000" dirty="0">
                <a:latin typeface="Corbel"/>
                <a:cs typeface="Corbel"/>
              </a:rPr>
              <a:t>is to be monitored for spectrometer-based instruments</a:t>
            </a:r>
          </a:p>
          <a:p>
            <a:pPr marL="285750" indent="-285750">
              <a:buFont typeface="Wingdings" charset="2"/>
              <a:buChar char="§"/>
            </a:pPr>
            <a:r>
              <a:rPr lang="en-AU" sz="2000" dirty="0" smtClean="0">
                <a:latin typeface="Corbel"/>
                <a:cs typeface="Corbel"/>
              </a:rPr>
              <a:t>Calibration </a:t>
            </a:r>
            <a:r>
              <a:rPr lang="en-AU" sz="2000" dirty="0">
                <a:latin typeface="Corbel"/>
                <a:cs typeface="Corbel"/>
              </a:rPr>
              <a:t>must be done at different internal </a:t>
            </a:r>
            <a:r>
              <a:rPr lang="en-AU" sz="2000" dirty="0" smtClean="0">
                <a:latin typeface="Corbel"/>
                <a:cs typeface="Corbel"/>
              </a:rPr>
              <a:t>temperatures</a:t>
            </a:r>
          </a:p>
          <a:p>
            <a:pPr marL="285750" indent="-285750">
              <a:buFont typeface="Wingdings" charset="2"/>
              <a:buChar char="§"/>
            </a:pPr>
            <a:r>
              <a:rPr lang="en-AU" sz="2000" dirty="0" smtClean="0">
                <a:latin typeface="Corbel"/>
                <a:cs typeface="Corbel"/>
              </a:rPr>
              <a:t>Manufacturer </a:t>
            </a:r>
            <a:r>
              <a:rPr lang="en-AU" sz="2000" dirty="0" err="1" smtClean="0">
                <a:latin typeface="Corbel"/>
                <a:cs typeface="Corbel"/>
              </a:rPr>
              <a:t>cal</a:t>
            </a:r>
            <a:r>
              <a:rPr lang="en-AU" sz="2000" dirty="0" smtClean="0">
                <a:latin typeface="Corbel"/>
                <a:cs typeface="Corbel"/>
              </a:rPr>
              <a:t>/</a:t>
            </a:r>
            <a:r>
              <a:rPr lang="en-AU" sz="2000" dirty="0" err="1" smtClean="0">
                <a:latin typeface="Corbel"/>
                <a:cs typeface="Corbel"/>
              </a:rPr>
              <a:t>charact</a:t>
            </a:r>
            <a:r>
              <a:rPr lang="en-AU" sz="2000" dirty="0" smtClean="0">
                <a:latin typeface="Corbel"/>
                <a:cs typeface="Corbel"/>
              </a:rPr>
              <a:t>. </a:t>
            </a:r>
            <a:r>
              <a:rPr lang="en-AU" sz="2000" dirty="0">
                <a:latin typeface="Corbel"/>
                <a:cs typeface="Corbel"/>
              </a:rPr>
              <a:t>w</a:t>
            </a:r>
            <a:r>
              <a:rPr lang="en-AU" sz="2000" dirty="0" smtClean="0">
                <a:latin typeface="Corbel"/>
                <a:cs typeface="Corbel"/>
              </a:rPr>
              <a:t>ork insufficient</a:t>
            </a:r>
          </a:p>
          <a:p>
            <a:pPr marL="285750" indent="-285750">
              <a:buFont typeface="Wingdings" charset="2"/>
              <a:buChar char="§"/>
            </a:pPr>
            <a:r>
              <a:rPr lang="en-AU" sz="2000" dirty="0">
                <a:latin typeface="Corbel"/>
                <a:cs typeface="Corbel"/>
              </a:rPr>
              <a:t>Look at counts when using a spectrometer, and don’t try to get measurements for too low/high </a:t>
            </a:r>
            <a:r>
              <a:rPr lang="en-AU" sz="2000" dirty="0" smtClean="0">
                <a:latin typeface="Corbel"/>
                <a:cs typeface="Corbel"/>
              </a:rPr>
              <a:t>counts</a:t>
            </a:r>
          </a:p>
          <a:p>
            <a:pPr marL="285750" indent="-285750">
              <a:buFont typeface="Wingdings" charset="2"/>
              <a:buChar char="§"/>
            </a:pPr>
            <a:r>
              <a:rPr lang="en-AU" sz="2000" dirty="0" smtClean="0">
                <a:latin typeface="Corbel"/>
                <a:cs typeface="Corbel"/>
              </a:rPr>
              <a:t>This </a:t>
            </a:r>
            <a:r>
              <a:rPr lang="en-AU" sz="2000" dirty="0">
                <a:latin typeface="Corbel"/>
                <a:cs typeface="Corbel"/>
              </a:rPr>
              <a:t>will be pursued with </a:t>
            </a:r>
            <a:r>
              <a:rPr lang="en-AU" sz="2000" dirty="0" smtClean="0">
                <a:latin typeface="Corbel"/>
                <a:cs typeface="Corbel"/>
              </a:rPr>
              <a:t>the presentation </a:t>
            </a:r>
            <a:r>
              <a:rPr lang="en-AU" sz="2000" dirty="0">
                <a:latin typeface="Corbel"/>
                <a:cs typeface="Corbel"/>
              </a:rPr>
              <a:t>at the </a:t>
            </a:r>
            <a:r>
              <a:rPr lang="en-AU" sz="2000" dirty="0" smtClean="0">
                <a:latin typeface="Corbel"/>
                <a:cs typeface="Corbel"/>
              </a:rPr>
              <a:t>ESA’s FRM4SOC workshop (next week), </a:t>
            </a:r>
            <a:r>
              <a:rPr lang="en-AU" sz="2000" dirty="0">
                <a:latin typeface="Corbel"/>
                <a:cs typeface="Corbel"/>
              </a:rPr>
              <a:t>plus lamps </a:t>
            </a:r>
            <a:r>
              <a:rPr lang="en-AU" sz="2000" dirty="0" smtClean="0">
                <a:latin typeface="Corbel"/>
                <a:cs typeface="Corbel"/>
              </a:rPr>
              <a:t>will be </a:t>
            </a:r>
            <a:r>
              <a:rPr lang="en-AU" sz="2000" dirty="0">
                <a:latin typeface="Corbel"/>
                <a:cs typeface="Corbel"/>
              </a:rPr>
              <a:t>part of the “LCE1” exercise as </a:t>
            </a:r>
            <a:r>
              <a:rPr lang="en-AU" sz="2000" dirty="0" smtClean="0">
                <a:latin typeface="Corbel"/>
                <a:cs typeface="Corbel"/>
              </a:rPr>
              <a:t>well</a:t>
            </a:r>
            <a:endParaRPr lang="en-AU" sz="2000" dirty="0"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551936482"/>
      </p:ext>
    </p:extLst>
  </p:cSld>
  <p:clrMapOvr>
    <a:masterClrMapping/>
  </p:clrMapOvr>
  <p:transition xmlns:p14="http://schemas.microsoft.com/office/powerpoint/2010/main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029" y="88766"/>
            <a:ext cx="8983009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 smtClean="0">
                <a:solidFill>
                  <a:srgbClr val="0106E3"/>
                </a:solidFill>
                <a:latin typeface="Calibri"/>
                <a:cs typeface="Calibri"/>
              </a:rPr>
              <a:t>Currently two major “spots”</a:t>
            </a:r>
            <a:endParaRPr lang="en-AU" sz="3200" dirty="0">
              <a:solidFill>
                <a:srgbClr val="0106E3"/>
              </a:solidFill>
              <a:latin typeface="Calibri"/>
              <a:cs typeface="Calibri"/>
            </a:endParaRP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xmlns="" id="{D7CB734B-F758-7445-8F26-3EDDC010B1E1}"/>
              </a:ext>
            </a:extLst>
          </p:cNvPr>
          <p:cNvSpPr txBox="1"/>
          <p:nvPr/>
        </p:nvSpPr>
        <p:spPr>
          <a:xfrm>
            <a:off x="1356838" y="920104"/>
            <a:ext cx="57073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>
                <a:latin typeface="Calibri"/>
                <a:cs typeface="Calibri"/>
              </a:rPr>
              <a:t>CSIRO O&amp;A, Brisbane, Canberra, Hobart</a:t>
            </a:r>
            <a:endParaRPr lang="en-AU" sz="2000" i="1" dirty="0" smtClean="0">
              <a:latin typeface="Calibri"/>
              <a:cs typeface="Calibri"/>
            </a:endParaRPr>
          </a:p>
          <a:p>
            <a:r>
              <a:rPr lang="en-AU" sz="2000" i="1" dirty="0" smtClean="0">
                <a:latin typeface="Calibri"/>
                <a:cs typeface="Calibri"/>
              </a:rPr>
              <a:t>(</a:t>
            </a:r>
            <a:r>
              <a:rPr lang="en-AU" sz="2000" b="1" i="1" dirty="0" smtClean="0">
                <a:latin typeface="Calibri"/>
                <a:cs typeface="Calibri"/>
              </a:rPr>
              <a:t>Schroeder</a:t>
            </a:r>
            <a:r>
              <a:rPr lang="en-AU" sz="2000" i="1" dirty="0" smtClean="0">
                <a:latin typeface="Calibri"/>
                <a:cs typeface="Calibri"/>
              </a:rPr>
              <a:t>, Lovell, King, </a:t>
            </a:r>
            <a:r>
              <a:rPr lang="en-AU" sz="2000" i="1" dirty="0" err="1" smtClean="0">
                <a:latin typeface="Calibri"/>
                <a:cs typeface="Calibri"/>
              </a:rPr>
              <a:t>Cherukuru</a:t>
            </a:r>
            <a:r>
              <a:rPr lang="en-AU" sz="2000" i="1" dirty="0" smtClean="0">
                <a:latin typeface="Calibri"/>
                <a:cs typeface="Calibri"/>
              </a:rPr>
              <a:t> et al.)</a:t>
            </a:r>
            <a:endParaRPr lang="en-AU" sz="2000" i="1" dirty="0">
              <a:latin typeface="Calibri"/>
              <a:cs typeface="Calibri"/>
            </a:endParaRPr>
          </a:p>
        </p:txBody>
      </p:sp>
      <p:pic>
        <p:nvPicPr>
          <p:cNvPr id="6" name="Picture 13" descr="CSIRO-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9" y="679050"/>
            <a:ext cx="1190105" cy="11224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7CB734B-F758-7445-8F26-3EDDC010B1E1}"/>
              </a:ext>
            </a:extLst>
          </p:cNvPr>
          <p:cNvSpPr txBox="1"/>
          <p:nvPr/>
        </p:nvSpPr>
        <p:spPr>
          <a:xfrm>
            <a:off x="1086434" y="1583458"/>
            <a:ext cx="784454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AU" sz="2000" dirty="0" smtClean="0">
                <a:latin typeface="Calibri"/>
                <a:cs typeface="Calibri"/>
              </a:rPr>
              <a:t>Have developed and manage the “Lucinda Jetty Coastal Observatory”</a:t>
            </a:r>
          </a:p>
          <a:p>
            <a:pPr marL="285750" indent="-285750">
              <a:buFontTx/>
              <a:buChar char="-"/>
            </a:pPr>
            <a:r>
              <a:rPr lang="en-AU" sz="2000" dirty="0" smtClean="0">
                <a:latin typeface="Calibri"/>
                <a:cs typeface="Calibri"/>
              </a:rPr>
              <a:t>Run underway above-surface radiometry measurements on a vessel from AIMS</a:t>
            </a:r>
          </a:p>
          <a:p>
            <a:pPr marL="285750" indent="-285750">
              <a:buFontTx/>
              <a:buChar char="-"/>
            </a:pPr>
            <a:r>
              <a:rPr lang="en-AU" sz="2000" dirty="0">
                <a:latin typeface="Calibri"/>
                <a:cs typeface="Calibri"/>
              </a:rPr>
              <a:t>Participate to research voyages </a:t>
            </a:r>
            <a:endParaRPr lang="en-AU" sz="2000" dirty="0" smtClean="0">
              <a:latin typeface="Calibri"/>
              <a:cs typeface="Calibri"/>
            </a:endParaRPr>
          </a:p>
          <a:p>
            <a:pPr marL="285750" indent="-285750">
              <a:buFontTx/>
              <a:buChar char="-"/>
            </a:pPr>
            <a:r>
              <a:rPr lang="en-AU" sz="2000" dirty="0" smtClean="0">
                <a:latin typeface="Calibri"/>
                <a:cs typeface="Calibri"/>
              </a:rPr>
              <a:t>Generate matchups from the above data collection efforts</a:t>
            </a:r>
          </a:p>
          <a:p>
            <a:pPr marL="285750" indent="-285750">
              <a:buFontTx/>
              <a:buChar char="-"/>
            </a:pPr>
            <a:r>
              <a:rPr lang="en-AU" sz="2000" dirty="0" smtClean="0">
                <a:latin typeface="Calibri"/>
                <a:cs typeface="Calibri"/>
              </a:rPr>
              <a:t>Manage the IMOS satellite ocean colour facility</a:t>
            </a:r>
          </a:p>
          <a:p>
            <a:pPr marL="285750" indent="-285750">
              <a:buFontTx/>
              <a:buChar char="-"/>
            </a:pPr>
            <a:r>
              <a:rPr lang="en-AU" sz="2000" dirty="0" smtClean="0">
                <a:latin typeface="Calibri"/>
                <a:cs typeface="Calibri"/>
              </a:rPr>
              <a:t>Participate to international </a:t>
            </a:r>
            <a:r>
              <a:rPr lang="en-AU" sz="2000" dirty="0" err="1" smtClean="0">
                <a:latin typeface="Calibri"/>
                <a:cs typeface="Calibri"/>
              </a:rPr>
              <a:t>cal</a:t>
            </a:r>
            <a:r>
              <a:rPr lang="en-AU" sz="2000" dirty="0" smtClean="0">
                <a:latin typeface="Calibri"/>
                <a:cs typeface="Calibri"/>
              </a:rPr>
              <a:t>/</a:t>
            </a:r>
            <a:r>
              <a:rPr lang="en-AU" sz="2000" dirty="0" err="1" smtClean="0">
                <a:latin typeface="Calibri"/>
                <a:cs typeface="Calibri"/>
              </a:rPr>
              <a:t>val</a:t>
            </a:r>
            <a:r>
              <a:rPr lang="en-AU" sz="2000" dirty="0" smtClean="0">
                <a:latin typeface="Calibri"/>
                <a:cs typeface="Calibri"/>
              </a:rPr>
              <a:t> groups (e.g., S3VT)</a:t>
            </a:r>
            <a:endParaRPr lang="en-AU" sz="2000" dirty="0">
              <a:latin typeface="Calibri"/>
              <a:cs typeface="Calibri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19429" y="3743630"/>
            <a:ext cx="9324807" cy="2942812"/>
            <a:chOff x="219429" y="3743630"/>
            <a:chExt cx="9324807" cy="2942812"/>
          </a:xfrm>
        </p:grpSpPr>
        <p:sp>
          <p:nvSpPr>
            <p:cNvPr id="4" name="TextBox 6">
              <a:extLst>
                <a:ext uri="{FF2B5EF4-FFF2-40B4-BE49-F238E27FC236}">
                  <a16:creationId xmlns:a16="http://schemas.microsoft.com/office/drawing/2014/main" xmlns="" id="{D7CB734B-F758-7445-8F26-3EDDC010B1E1}"/>
                </a:ext>
              </a:extLst>
            </p:cNvPr>
            <p:cNvSpPr txBox="1"/>
            <p:nvPr/>
          </p:nvSpPr>
          <p:spPr>
            <a:xfrm>
              <a:off x="3186040" y="3743630"/>
              <a:ext cx="635819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400" dirty="0" smtClean="0">
                  <a:latin typeface="Calibri"/>
                  <a:cs typeface="Calibri"/>
                </a:rPr>
                <a:t>Curtin University, Perth, Western Australia</a:t>
              </a:r>
              <a:endParaRPr lang="en-AU" sz="2000" i="1" dirty="0" smtClean="0">
                <a:latin typeface="Calibri"/>
                <a:cs typeface="Calibri"/>
              </a:endParaRPr>
            </a:p>
            <a:p>
              <a:r>
                <a:rPr lang="en-AU" sz="2000" i="1" dirty="0" smtClean="0">
                  <a:latin typeface="Calibri"/>
                  <a:cs typeface="Calibri"/>
                </a:rPr>
                <a:t>Remote Sensing &amp; Satellite Research Group (RSSRG)</a:t>
              </a:r>
            </a:p>
            <a:p>
              <a:r>
                <a:rPr lang="en-AU" sz="2000" i="1" dirty="0" smtClean="0">
                  <a:latin typeface="Calibri"/>
                  <a:cs typeface="Calibri"/>
                </a:rPr>
                <a:t>(</a:t>
              </a:r>
              <a:r>
                <a:rPr lang="en-AU" sz="2000" b="1" i="1" dirty="0" smtClean="0">
                  <a:latin typeface="Calibri"/>
                  <a:cs typeface="Calibri"/>
                </a:rPr>
                <a:t>Antoine</a:t>
              </a:r>
              <a:r>
                <a:rPr lang="en-AU" sz="2000" i="1" dirty="0" smtClean="0">
                  <a:latin typeface="Calibri"/>
                  <a:cs typeface="Calibri"/>
                </a:rPr>
                <a:t>, </a:t>
              </a:r>
              <a:r>
                <a:rPr lang="en-AU" sz="2000" i="1" dirty="0" err="1" smtClean="0">
                  <a:latin typeface="Calibri"/>
                  <a:cs typeface="Calibri"/>
                </a:rPr>
                <a:t>Slivkoff</a:t>
              </a:r>
              <a:r>
                <a:rPr lang="en-AU" sz="2000" i="1" dirty="0" smtClean="0">
                  <a:latin typeface="Calibri"/>
                  <a:cs typeface="Calibri"/>
                </a:rPr>
                <a:t>, Robinson,</a:t>
              </a:r>
              <a:r>
                <a:rPr lang="en-AU" sz="2000" i="1" dirty="0">
                  <a:latin typeface="Calibri"/>
                  <a:cs typeface="Calibri"/>
                </a:rPr>
                <a:t> </a:t>
              </a:r>
              <a:r>
                <a:rPr lang="en-AU" sz="2000" i="1" dirty="0" err="1" smtClean="0">
                  <a:latin typeface="Calibri"/>
                  <a:cs typeface="Calibri"/>
                </a:rPr>
                <a:t>Fearns</a:t>
              </a:r>
              <a:r>
                <a:rPr lang="en-AU" sz="2000" i="1" dirty="0" smtClean="0">
                  <a:latin typeface="Calibri"/>
                  <a:cs typeface="Calibri"/>
                </a:rPr>
                <a:t>, Lynch, </a:t>
              </a:r>
              <a:r>
                <a:rPr lang="en-AU" sz="2000" i="1" dirty="0" err="1" smtClean="0">
                  <a:latin typeface="Calibri"/>
                  <a:cs typeface="Calibri"/>
                </a:rPr>
                <a:t>Chedzey</a:t>
              </a:r>
              <a:r>
                <a:rPr lang="en-AU" sz="2000" i="1" dirty="0" smtClean="0">
                  <a:latin typeface="Calibri"/>
                  <a:cs typeface="Calibri"/>
                </a:rPr>
                <a:t> et al.)</a:t>
              </a:r>
              <a:endParaRPr lang="en-AU" sz="2000" i="1" dirty="0">
                <a:latin typeface="Calibri"/>
                <a:cs typeface="Calibri"/>
              </a:endParaRPr>
            </a:p>
          </p:txBody>
        </p:sp>
        <p:pic>
          <p:nvPicPr>
            <p:cNvPr id="5" name="Picture 12" descr="logo-for-web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429" y="4045202"/>
              <a:ext cx="3018690" cy="503115"/>
            </a:xfrm>
            <a:prstGeom prst="rect">
              <a:avLst/>
            </a:prstGeom>
          </p:spPr>
        </p:pic>
        <p:sp>
          <p:nvSpPr>
            <p:cNvPr id="8" name="TextBox 6">
              <a:extLst>
                <a:ext uri="{FF2B5EF4-FFF2-40B4-BE49-F238E27FC236}">
                  <a16:creationId xmlns:a16="http://schemas.microsoft.com/office/drawing/2014/main" xmlns="" id="{D7CB734B-F758-7445-8F26-3EDDC010B1E1}"/>
                </a:ext>
              </a:extLst>
            </p:cNvPr>
            <p:cNvSpPr txBox="1"/>
            <p:nvPr/>
          </p:nvSpPr>
          <p:spPr>
            <a:xfrm>
              <a:off x="1086434" y="4747450"/>
              <a:ext cx="784454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n-AU" sz="2000" dirty="0" smtClean="0">
                  <a:latin typeface="Calibri"/>
                  <a:cs typeface="Calibri"/>
                </a:rPr>
                <a:t>Have started deployments off Perth of a profiling mooring (prefiguration of a “blue water” </a:t>
              </a:r>
              <a:r>
                <a:rPr lang="en-AU" sz="2000" dirty="0" err="1" smtClean="0">
                  <a:latin typeface="Calibri"/>
                  <a:cs typeface="Calibri"/>
                </a:rPr>
                <a:t>cal</a:t>
              </a:r>
              <a:r>
                <a:rPr lang="en-AU" sz="2000" dirty="0" smtClean="0">
                  <a:latin typeface="Calibri"/>
                  <a:cs typeface="Calibri"/>
                </a:rPr>
                <a:t>/</a:t>
              </a:r>
              <a:r>
                <a:rPr lang="en-AU" sz="2000" dirty="0" err="1" smtClean="0">
                  <a:latin typeface="Calibri"/>
                  <a:cs typeface="Calibri"/>
                </a:rPr>
                <a:t>val</a:t>
              </a:r>
              <a:r>
                <a:rPr lang="en-AU" sz="2000" dirty="0" smtClean="0">
                  <a:latin typeface="Calibri"/>
                  <a:cs typeface="Calibri"/>
                </a:rPr>
                <a:t> site?)</a:t>
              </a:r>
            </a:p>
            <a:p>
              <a:pPr marL="285750" indent="-285750">
                <a:buFontTx/>
                <a:buChar char="-"/>
              </a:pPr>
              <a:r>
                <a:rPr lang="en-AU" sz="2000" dirty="0" smtClean="0">
                  <a:latin typeface="Calibri"/>
                  <a:cs typeface="Calibri"/>
                </a:rPr>
                <a:t>Generate matchups from the profiler data</a:t>
              </a:r>
            </a:p>
            <a:p>
              <a:pPr marL="285750" indent="-285750">
                <a:buFontTx/>
                <a:buChar char="-"/>
              </a:pPr>
              <a:r>
                <a:rPr lang="en-AU" sz="2000" dirty="0" smtClean="0">
                  <a:latin typeface="Calibri"/>
                  <a:cs typeface="Calibri"/>
                </a:rPr>
                <a:t>Participate to research voyages (southern ocean, Indian ocean)</a:t>
              </a:r>
            </a:p>
            <a:p>
              <a:pPr marL="285750" indent="-285750">
                <a:buFontTx/>
                <a:buChar char="-"/>
              </a:pPr>
              <a:r>
                <a:rPr lang="en-AU" sz="2000" dirty="0" smtClean="0">
                  <a:latin typeface="Calibri"/>
                  <a:cs typeface="Calibri"/>
                </a:rPr>
                <a:t>Contribute to the IMOS satellite ocean colour facility</a:t>
              </a:r>
            </a:p>
            <a:p>
              <a:pPr marL="285750" indent="-285750">
                <a:buFontTx/>
                <a:buChar char="-"/>
              </a:pPr>
              <a:r>
                <a:rPr lang="en-AU" sz="2000" dirty="0" smtClean="0">
                  <a:latin typeface="Calibri"/>
                  <a:cs typeface="Calibri"/>
                </a:rPr>
                <a:t>Participate to international </a:t>
              </a:r>
              <a:r>
                <a:rPr lang="en-AU" sz="2000" dirty="0" err="1" smtClean="0">
                  <a:latin typeface="Calibri"/>
                  <a:cs typeface="Calibri"/>
                </a:rPr>
                <a:t>cal</a:t>
              </a:r>
              <a:r>
                <a:rPr lang="en-AU" sz="2000" dirty="0" smtClean="0">
                  <a:latin typeface="Calibri"/>
                  <a:cs typeface="Calibri"/>
                </a:rPr>
                <a:t>/</a:t>
              </a:r>
              <a:r>
                <a:rPr lang="en-AU" sz="2000" dirty="0" err="1" smtClean="0">
                  <a:latin typeface="Calibri"/>
                  <a:cs typeface="Calibri"/>
                </a:rPr>
                <a:t>val</a:t>
              </a:r>
              <a:r>
                <a:rPr lang="en-AU" sz="2000" dirty="0" smtClean="0">
                  <a:latin typeface="Calibri"/>
                  <a:cs typeface="Calibri"/>
                </a:rPr>
                <a:t> groups (e.g., S3VT)</a:t>
              </a:r>
              <a:endParaRPr lang="en-AU" sz="2000" dirty="0"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63963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C:\Users\215203b\Desktop\RTT\Lucinda\report\apparatus\daveb_apparatus2_ANNOTATED2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55" b="7929"/>
          <a:stretch/>
        </p:blipFill>
        <p:spPr bwMode="auto">
          <a:xfrm>
            <a:off x="2172673" y="846642"/>
            <a:ext cx="4880527" cy="34824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2" descr="C:\Users\215203b\Desktop\RTT\Lucinda\report\apparatus\matt_apparatus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02" y="4409073"/>
            <a:ext cx="2723475" cy="2220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3" descr="C:\Users\215203b\Desktop\RTT\Lucinda\report\apparatus\Jenny_LU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060" y="4409072"/>
            <a:ext cx="2747439" cy="2220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4" descr="C:\Users\215203b\Desktop\RTT\Lucinda\report\apparatus\matt_apparatus3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0" r="1997" b="6444"/>
          <a:stretch/>
        </p:blipFill>
        <p:spPr bwMode="auto">
          <a:xfrm>
            <a:off x="6316196" y="4409072"/>
            <a:ext cx="2182791" cy="22202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ZoneTexte 1"/>
          <p:cNvSpPr txBox="1"/>
          <p:nvPr/>
        </p:nvSpPr>
        <p:spPr>
          <a:xfrm>
            <a:off x="206170" y="14769"/>
            <a:ext cx="868797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3800" dirty="0" smtClean="0">
                <a:solidFill>
                  <a:srgbClr val="0000FF"/>
                </a:solidFill>
                <a:latin typeface="Corbel"/>
                <a:cs typeface="Corbel"/>
              </a:rPr>
              <a:t>2</a:t>
            </a:r>
            <a:r>
              <a:rPr lang="en-AU" sz="3800" baseline="30000" dirty="0" smtClean="0">
                <a:solidFill>
                  <a:srgbClr val="0000FF"/>
                </a:solidFill>
                <a:latin typeface="Corbel"/>
                <a:cs typeface="Corbel"/>
              </a:rPr>
              <a:t>nd</a:t>
            </a:r>
            <a:r>
              <a:rPr lang="en-AU" sz="3800" dirty="0" smtClean="0">
                <a:solidFill>
                  <a:srgbClr val="0000FF"/>
                </a:solidFill>
                <a:latin typeface="Corbel"/>
                <a:cs typeface="Corbel"/>
              </a:rPr>
              <a:t> activity: field inter-comparison at LJCO</a:t>
            </a:r>
            <a:endParaRPr lang="en-AU" sz="3800" dirty="0">
              <a:solidFill>
                <a:srgbClr val="0000FF"/>
              </a:solidFill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120797167"/>
      </p:ext>
    </p:extLst>
  </p:cSld>
  <p:clrMapOvr>
    <a:masterClrMapping/>
  </p:clrMapOvr>
  <p:transition xmlns:p14="http://schemas.microsoft.com/office/powerpoint/2010/main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ed_COSINE4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89" y="3238195"/>
            <a:ext cx="4637495" cy="3312496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827" y="1029554"/>
            <a:ext cx="8181082" cy="2105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406827" y="210404"/>
            <a:ext cx="8326096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2800" dirty="0" smtClean="0">
                <a:solidFill>
                  <a:srgbClr val="0106E3"/>
                </a:solidFill>
                <a:latin typeface="Calibri"/>
                <a:ea typeface="+mj-ea"/>
                <a:cs typeface="+mj-cs"/>
              </a:rPr>
              <a:t>Improving consistency of radiometric measurements</a:t>
            </a:r>
          </a:p>
          <a:p>
            <a:pPr marL="0" marR="0" lvl="0" indent="0" algn="l" defTabSz="4572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0106E3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IMOS Radiometry Task Team (Antoine, Schroeder et al.)</a:t>
            </a:r>
            <a:endParaRPr kumimoji="0" lang="en-AU" sz="1600" i="0" u="none" strike="noStrike" kern="1200" cap="none" spc="0" normalizeH="0" baseline="0" noProof="0" dirty="0">
              <a:ln>
                <a:noFill/>
              </a:ln>
              <a:solidFill>
                <a:srgbClr val="0106E3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9" name="Picture 8" descr="C:\Users\215203b\Desktop\RTT\Lucinda\report\apparatus\daveb_apparatus2_ANNOTATED2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55" b="7929"/>
          <a:stretch/>
        </p:blipFill>
        <p:spPr bwMode="auto">
          <a:xfrm>
            <a:off x="4725584" y="3458126"/>
            <a:ext cx="3674116" cy="27522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018151" y="6273692"/>
            <a:ext cx="2381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latin typeface="+mn-lt"/>
              </a:rPr>
              <a:t>(Analysis: </a:t>
            </a:r>
            <a:r>
              <a:rPr lang="en-US" sz="1200" i="1" dirty="0" err="1" smtClean="0">
                <a:latin typeface="+mn-lt"/>
              </a:rPr>
              <a:t>Slivkoff</a:t>
            </a:r>
            <a:r>
              <a:rPr lang="en-US" sz="1200" i="1" dirty="0" smtClean="0">
                <a:latin typeface="+mn-lt"/>
              </a:rPr>
              <a:t> M., </a:t>
            </a:r>
            <a:r>
              <a:rPr lang="en-US" sz="1200" i="1" dirty="0" err="1" smtClean="0">
                <a:latin typeface="+mn-lt"/>
              </a:rPr>
              <a:t>Klonowski</a:t>
            </a:r>
            <a:r>
              <a:rPr lang="en-US" sz="1200" i="1" dirty="0" smtClean="0">
                <a:latin typeface="+mn-lt"/>
              </a:rPr>
              <a:t> W.)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57250" y="3059393"/>
            <a:ext cx="69320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Spectral approach for temperature correction of cal. </a:t>
            </a:r>
            <a:r>
              <a:rPr lang="en-US" sz="1600" dirty="0" err="1" smtClean="0">
                <a:latin typeface="+mn-lt"/>
              </a:rPr>
              <a:t>coeff</a:t>
            </a:r>
            <a:r>
              <a:rPr lang="en-US" sz="1600" dirty="0" smtClean="0">
                <a:latin typeface="+mn-lt"/>
              </a:rPr>
              <a:t>. should be investigated</a:t>
            </a:r>
          </a:p>
        </p:txBody>
      </p:sp>
    </p:spTree>
    <p:extLst>
      <p:ext uri="{BB962C8B-B14F-4D97-AF65-F5344CB8AC3E}">
        <p14:creationId xmlns:p14="http://schemas.microsoft.com/office/powerpoint/2010/main" val="24396501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661296" y="5934670"/>
            <a:ext cx="78214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5400" b="1" dirty="0" smtClean="0">
                <a:latin typeface="Corbel"/>
                <a:cs typeface="Corbel"/>
              </a:rPr>
              <a:t>Thanks for your attention</a:t>
            </a:r>
            <a:endParaRPr lang="en-AU" sz="5400" b="1" dirty="0">
              <a:latin typeface="Corbel"/>
              <a:cs typeface="Corbel"/>
            </a:endParaRPr>
          </a:p>
        </p:txBody>
      </p:sp>
      <p:pic>
        <p:nvPicPr>
          <p:cNvPr id="4" name="Picture 1" descr="IMG_127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36" y="0"/>
            <a:ext cx="9152136" cy="610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553084"/>
      </p:ext>
    </p:extLst>
  </p:cSld>
  <p:clrMapOvr>
    <a:masterClrMapping/>
  </p:clrMapOvr>
  <p:transition xmlns:p14="http://schemas.microsoft.com/office/powerpoint/2010/main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700073" y="2416647"/>
            <a:ext cx="37438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5400" b="1" dirty="0" smtClean="0">
                <a:latin typeface="Corbel"/>
                <a:cs typeface="Corbel"/>
              </a:rPr>
              <a:t>Spares / Old</a:t>
            </a:r>
            <a:endParaRPr lang="en-AU" sz="5400" b="1" dirty="0"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765197516"/>
      </p:ext>
    </p:extLst>
  </p:cSld>
  <p:clrMapOvr>
    <a:masterClrMapping/>
  </p:clrMapOvr>
  <p:transition xmlns:p14="http://schemas.microsoft.com/office/powerpoint/2010/main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P5712__800x8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 descr="cimel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649" y="778592"/>
            <a:ext cx="1751324" cy="214950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</p:pic>
      <p:sp>
        <p:nvSpPr>
          <p:cNvPr id="9" name="Rounded Rectangle 8"/>
          <p:cNvSpPr/>
          <p:nvPr/>
        </p:nvSpPr>
        <p:spPr>
          <a:xfrm>
            <a:off x="6598574" y="3001970"/>
            <a:ext cx="2096851" cy="235501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 err="1" smtClean="0">
                <a:solidFill>
                  <a:schemeClr val="tx1"/>
                </a:solidFill>
              </a:rPr>
              <a:t>SeaPRISM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dirty="0" smtClean="0">
                <a:solidFill>
                  <a:schemeClr val="tx1"/>
                </a:solidFill>
              </a:rPr>
              <a:t>(7 wavelengths)</a:t>
            </a:r>
          </a:p>
          <a:p>
            <a:r>
              <a:rPr lang="en-US" sz="1200" dirty="0" smtClean="0">
                <a:solidFill>
                  <a:schemeClr val="tx1"/>
                </a:solidFill>
              </a:rPr>
              <a:t>Water-leaving radiance </a:t>
            </a:r>
          </a:p>
          <a:p>
            <a:r>
              <a:rPr lang="en-US" sz="1200" dirty="0" smtClean="0">
                <a:solidFill>
                  <a:schemeClr val="tx1"/>
                </a:solidFill>
              </a:rPr>
              <a:t>Aerosol optical thickness</a:t>
            </a:r>
          </a:p>
          <a:p>
            <a:r>
              <a:rPr lang="en-US" sz="1200" dirty="0" smtClean="0">
                <a:solidFill>
                  <a:schemeClr val="tx1"/>
                </a:solidFill>
              </a:rPr>
              <a:t>Aerosol absorption</a:t>
            </a:r>
          </a:p>
          <a:p>
            <a:r>
              <a:rPr lang="en-US" sz="1200" dirty="0" smtClean="0">
                <a:solidFill>
                  <a:schemeClr val="tx1"/>
                </a:solidFill>
              </a:rPr>
              <a:t>Aerosol size distribution</a:t>
            </a:r>
          </a:p>
          <a:p>
            <a:r>
              <a:rPr lang="en-US" sz="1200" dirty="0" smtClean="0">
                <a:solidFill>
                  <a:schemeClr val="tx1"/>
                </a:solidFill>
              </a:rPr>
              <a:t>Refractive index</a:t>
            </a:r>
          </a:p>
          <a:p>
            <a:r>
              <a:rPr lang="en-US" sz="1200" dirty="0" smtClean="0">
                <a:solidFill>
                  <a:schemeClr val="tx1"/>
                </a:solidFill>
              </a:rPr>
              <a:t>Single scattering </a:t>
            </a:r>
            <a:r>
              <a:rPr lang="en-US" sz="1200" dirty="0" err="1" smtClean="0">
                <a:solidFill>
                  <a:schemeClr val="tx1"/>
                </a:solidFill>
              </a:rPr>
              <a:t>albedo</a:t>
            </a:r>
            <a:endParaRPr lang="en-US" sz="1200" dirty="0" smtClean="0">
              <a:solidFill>
                <a:schemeClr val="tx1"/>
              </a:solidFill>
            </a:endParaRPr>
          </a:p>
          <a:p>
            <a:r>
              <a:rPr lang="en-US" sz="1200" dirty="0" err="1" smtClean="0">
                <a:solidFill>
                  <a:schemeClr val="tx1"/>
                </a:solidFill>
              </a:rPr>
              <a:t>Phasefunction</a:t>
            </a:r>
            <a:endParaRPr lang="en-US" sz="1200" dirty="0" smtClean="0">
              <a:solidFill>
                <a:schemeClr val="tx1"/>
              </a:solidFill>
            </a:endParaRPr>
          </a:p>
          <a:p>
            <a:r>
              <a:rPr lang="en-US" sz="1200" dirty="0" smtClean="0">
                <a:solidFill>
                  <a:schemeClr val="tx1"/>
                </a:solidFill>
              </a:rPr>
              <a:t>Water vapor</a:t>
            </a:r>
          </a:p>
          <a:p>
            <a:r>
              <a:rPr lang="en-US" sz="1200" dirty="0" smtClean="0">
                <a:solidFill>
                  <a:schemeClr val="tx1"/>
                </a:solidFill>
              </a:rPr>
              <a:t>Spectral flux</a:t>
            </a:r>
          </a:p>
          <a:p>
            <a:r>
              <a:rPr lang="en-US" sz="1200" dirty="0" smtClean="0">
                <a:solidFill>
                  <a:schemeClr val="tx1"/>
                </a:solidFill>
              </a:rPr>
              <a:t>Radiative forcing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064557" y="810845"/>
            <a:ext cx="1445645" cy="119045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 smtClean="0">
                <a:solidFill>
                  <a:schemeClr val="tx1"/>
                </a:solidFill>
              </a:rPr>
              <a:t>Weather Station</a:t>
            </a:r>
          </a:p>
          <a:p>
            <a:r>
              <a:rPr lang="en-US" sz="1200" dirty="0" smtClean="0">
                <a:solidFill>
                  <a:schemeClr val="tx1"/>
                </a:solidFill>
              </a:rPr>
              <a:t>Temperature</a:t>
            </a:r>
          </a:p>
          <a:p>
            <a:r>
              <a:rPr lang="en-US" sz="1200" dirty="0" smtClean="0">
                <a:solidFill>
                  <a:schemeClr val="tx1"/>
                </a:solidFill>
              </a:rPr>
              <a:t>Pressure</a:t>
            </a:r>
          </a:p>
          <a:p>
            <a:r>
              <a:rPr lang="en-US" sz="1200" dirty="0" smtClean="0">
                <a:solidFill>
                  <a:schemeClr val="tx1"/>
                </a:solidFill>
              </a:rPr>
              <a:t>Humidity</a:t>
            </a:r>
          </a:p>
          <a:p>
            <a:r>
              <a:rPr lang="en-US" sz="1200" dirty="0" smtClean="0">
                <a:solidFill>
                  <a:schemeClr val="tx1"/>
                </a:solidFill>
              </a:rPr>
              <a:t>Dew point</a:t>
            </a:r>
          </a:p>
          <a:p>
            <a:r>
              <a:rPr lang="en-US" sz="1200" dirty="0" smtClean="0">
                <a:solidFill>
                  <a:schemeClr val="tx1"/>
                </a:solidFill>
              </a:rPr>
              <a:t>Wind speed etc</a:t>
            </a:r>
          </a:p>
        </p:txBody>
      </p:sp>
      <p:pic>
        <p:nvPicPr>
          <p:cNvPr id="7" name="Picture 6" descr="IMG_0093_C_WeatherS__800x800.JPG"/>
          <p:cNvPicPr>
            <a:picLocks noChangeAspect="1"/>
          </p:cNvPicPr>
          <p:nvPr/>
        </p:nvPicPr>
        <p:blipFill>
          <a:blip r:embed="rId4"/>
          <a:srcRect b="30717"/>
          <a:stretch>
            <a:fillRect/>
          </a:stretch>
        </p:blipFill>
        <p:spPr>
          <a:xfrm>
            <a:off x="4563708" y="209758"/>
            <a:ext cx="1100515" cy="188263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</p:pic>
      <p:pic>
        <p:nvPicPr>
          <p:cNvPr id="5" name="Picture 4" descr="IMG_0095_C_Satlantic__800x80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2844" y="1488514"/>
            <a:ext cx="1049080" cy="243264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</p:pic>
      <p:sp>
        <p:nvSpPr>
          <p:cNvPr id="12" name="Rounded Rectangle 11"/>
          <p:cNvSpPr/>
          <p:nvPr/>
        </p:nvSpPr>
        <p:spPr>
          <a:xfrm>
            <a:off x="386760" y="1915038"/>
            <a:ext cx="1454272" cy="56934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 err="1" smtClean="0">
                <a:solidFill>
                  <a:schemeClr val="tx1"/>
                </a:solidFill>
              </a:rPr>
              <a:t>Satlantic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</a:p>
          <a:p>
            <a:r>
              <a:rPr lang="en-US" sz="1200" dirty="0" smtClean="0">
                <a:solidFill>
                  <a:schemeClr val="tx1"/>
                </a:solidFill>
              </a:rPr>
              <a:t>Spectral irradiance</a:t>
            </a:r>
          </a:p>
        </p:txBody>
      </p:sp>
      <p:pic>
        <p:nvPicPr>
          <p:cNvPr id="6" name="Picture 5" descr="IMG_0099_C_Skycam__800x800.JPG"/>
          <p:cNvPicPr>
            <a:picLocks noChangeAspect="1"/>
          </p:cNvPicPr>
          <p:nvPr/>
        </p:nvPicPr>
        <p:blipFill>
          <a:blip r:embed="rId6"/>
          <a:srcRect l="11483" r="11005" b="18720"/>
          <a:stretch>
            <a:fillRect/>
          </a:stretch>
        </p:blipFill>
        <p:spPr>
          <a:xfrm>
            <a:off x="805354" y="4572952"/>
            <a:ext cx="2022317" cy="123262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</p:pic>
      <p:sp>
        <p:nvSpPr>
          <p:cNvPr id="11" name="Rounded Rectangle 10"/>
          <p:cNvSpPr/>
          <p:nvPr/>
        </p:nvSpPr>
        <p:spPr>
          <a:xfrm>
            <a:off x="805354" y="4045790"/>
            <a:ext cx="1053838" cy="56934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 smtClean="0">
                <a:solidFill>
                  <a:schemeClr val="tx1"/>
                </a:solidFill>
              </a:rPr>
              <a:t>Webcams</a:t>
            </a:r>
          </a:p>
          <a:p>
            <a:r>
              <a:rPr lang="en-US" sz="1200" dirty="0" smtClean="0">
                <a:solidFill>
                  <a:schemeClr val="tx1"/>
                </a:solidFill>
              </a:rPr>
              <a:t>Sky and Sea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269419" y="2023687"/>
            <a:ext cx="4459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+mn-lt"/>
              </a:rPr>
              <a:t>(A) </a:t>
            </a:r>
            <a:endParaRPr lang="en-US" sz="1400" dirty="0">
              <a:latin typeface="+mn-lt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215225" y="1479888"/>
            <a:ext cx="5212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+mn-lt"/>
              </a:rPr>
              <a:t>(A) </a:t>
            </a:r>
            <a:endParaRPr lang="en-US" dirty="0">
              <a:latin typeface="+mn-lt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533799" y="2503265"/>
            <a:ext cx="4379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+mn-lt"/>
              </a:rPr>
              <a:t>(B) </a:t>
            </a:r>
            <a:endParaRPr lang="en-US" sz="1400" dirty="0">
              <a:latin typeface="+mn-lt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149976" y="2765565"/>
            <a:ext cx="4379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+mn-lt"/>
              </a:rPr>
              <a:t>(B) </a:t>
            </a:r>
            <a:endParaRPr lang="en-US" sz="1400" dirty="0">
              <a:latin typeface="+mn-lt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444852" y="5375861"/>
            <a:ext cx="5116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+mn-lt"/>
              </a:rPr>
              <a:t>(B) </a:t>
            </a:r>
            <a:endParaRPr lang="en-US" dirty="0">
              <a:latin typeface="+mn-lt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273778" y="155269"/>
            <a:ext cx="5036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+mn-lt"/>
              </a:rPr>
              <a:t>(C) </a:t>
            </a:r>
            <a:endParaRPr lang="en-US" dirty="0">
              <a:latin typeface="+mn-lt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226617" y="2269001"/>
            <a:ext cx="4315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+mn-lt"/>
              </a:rPr>
              <a:t>(C) </a:t>
            </a:r>
            <a:endParaRPr lang="en-US" sz="1400" dirty="0">
              <a:latin typeface="+mn-lt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8057562" y="744088"/>
            <a:ext cx="5277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+mn-lt"/>
              </a:rPr>
              <a:t>(D) </a:t>
            </a:r>
            <a:endParaRPr lang="en-US" dirty="0">
              <a:latin typeface="+mn-lt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337926" y="108619"/>
            <a:ext cx="4507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+mn-lt"/>
              </a:rPr>
              <a:t>(D) </a:t>
            </a:r>
            <a:endParaRPr lang="en-US" sz="1400" dirty="0">
              <a:latin typeface="+mn-lt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231478" y="231320"/>
            <a:ext cx="4217930" cy="32939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Overview above-water measurements</a:t>
            </a:r>
          </a:p>
        </p:txBody>
      </p:sp>
      <p:pic>
        <p:nvPicPr>
          <p:cNvPr id="21" name="Picture 20" descr="front_imos.jpg"/>
          <p:cNvPicPr>
            <a:picLocks noChangeAspect="1"/>
          </p:cNvPicPr>
          <p:nvPr/>
        </p:nvPicPr>
        <p:blipFill>
          <a:blip r:embed="rId7"/>
          <a:srcRect t="19585" b="24056"/>
          <a:stretch>
            <a:fillRect/>
          </a:stretch>
        </p:blipFill>
        <p:spPr>
          <a:xfrm>
            <a:off x="7171959" y="5973939"/>
            <a:ext cx="1349190" cy="48882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</p:pic>
      <p:sp>
        <p:nvSpPr>
          <p:cNvPr id="22" name="TextBox 21"/>
          <p:cNvSpPr txBox="1"/>
          <p:nvPr/>
        </p:nvSpPr>
        <p:spPr>
          <a:xfrm>
            <a:off x="6403390" y="6462761"/>
            <a:ext cx="273889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chemeClr val="bg1"/>
                </a:solidFill>
                <a:latin typeface="Calibri" pitchFamily="34" charset="0"/>
              </a:rPr>
              <a:t>Contact: Thomas.Schroeder@csiro.au</a:t>
            </a:r>
            <a:endParaRPr lang="en-US" sz="130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540550" y="5973940"/>
            <a:ext cx="474009" cy="488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531032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auto">
          <a:xfrm>
            <a:off x="406827" y="210404"/>
            <a:ext cx="8326096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3200" b="1" dirty="0" smtClean="0">
                <a:solidFill>
                  <a:srgbClr val="004B87"/>
                </a:solidFill>
                <a:latin typeface="Calibri"/>
                <a:ea typeface="+mj-ea"/>
                <a:cs typeface="+mj-cs"/>
              </a:rPr>
              <a:t>Aligning observing geometries</a:t>
            </a:r>
            <a:r>
              <a:rPr kumimoji="0" lang="en-A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B87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/>
            </a:r>
            <a:br>
              <a:rPr kumimoji="0" lang="en-A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B87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lang="en-AU" sz="1600" b="1" dirty="0" smtClean="0">
                <a:solidFill>
                  <a:srgbClr val="004B87"/>
                </a:solidFill>
                <a:latin typeface="Calibri"/>
                <a:ea typeface="+mj-ea"/>
                <a:cs typeface="+mj-cs"/>
              </a:rPr>
              <a:t>Data quality improved - DALEC and </a:t>
            </a:r>
            <a:r>
              <a:rPr lang="en-AU" sz="1600" b="1" dirty="0" err="1" smtClean="0">
                <a:solidFill>
                  <a:srgbClr val="004B87"/>
                </a:solidFill>
                <a:latin typeface="Calibri"/>
                <a:ea typeface="+mj-ea"/>
                <a:cs typeface="+mj-cs"/>
              </a:rPr>
              <a:t>SeaPRISM</a:t>
            </a:r>
            <a:r>
              <a:rPr lang="en-AU" sz="1600" b="1" dirty="0" smtClean="0">
                <a:solidFill>
                  <a:srgbClr val="004B87"/>
                </a:solidFill>
                <a:latin typeface="Calibri"/>
                <a:ea typeface="+mj-ea"/>
                <a:cs typeface="+mj-cs"/>
              </a:rPr>
              <a:t> now 90° with respect to the Sun</a:t>
            </a:r>
          </a:p>
          <a:p>
            <a:pPr marL="0" marR="0" lvl="0" indent="0" algn="l" defTabSz="4572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004B87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Example 4 Dec 2016</a:t>
            </a:r>
            <a:endParaRPr kumimoji="0" lang="en-AU" sz="1600" i="0" u="none" strike="noStrike" kern="1200" cap="none" spc="0" normalizeH="0" baseline="0" noProof="0" dirty="0">
              <a:ln>
                <a:noFill/>
              </a:ln>
              <a:solidFill>
                <a:srgbClr val="004B87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2128" y="1322835"/>
            <a:ext cx="3857475" cy="3848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</p:pic>
      <p:pic>
        <p:nvPicPr>
          <p:cNvPr id="6" name="Picture 5" descr="20161204_Rrs_AOC_DALE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5423" y="1184755"/>
            <a:ext cx="4276440" cy="39865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430841" y="5324513"/>
            <a:ext cx="8649551" cy="77414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DALEC and </a:t>
            </a:r>
            <a:r>
              <a:rPr kumimoji="0" lang="en-GB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SeaPRISM</a:t>
            </a:r>
            <a:r>
              <a:rPr kumimoji="0" lang="en-GB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radiometry now in good agreement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GB" dirty="0" smtClean="0">
                <a:latin typeface="+mn-lt"/>
              </a:rPr>
              <a:t> M</a:t>
            </a:r>
            <a:r>
              <a:rPr kumimoji="0" lang="en-GB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ore detailed quantitative analysis under RTT based on Level 2 data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GB" baseline="0" dirty="0" smtClean="0">
                <a:latin typeface="+mn-lt"/>
              </a:rPr>
              <a:t> Working with In-situ Marine Optics on improving DALEC stability and remote operations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DALEC required to capture AM satellite passes (Sentinel-3A)</a:t>
            </a:r>
            <a:endParaRPr kumimoji="0" lang="en-GB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endParaRPr kumimoji="0" lang="en-GB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57750" y="6638925"/>
            <a:ext cx="4276725" cy="200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86365" y="210404"/>
            <a:ext cx="655498" cy="675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5921063" y="1067654"/>
            <a:ext cx="29306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alibri" pitchFamily="34" charset="0"/>
              </a:rPr>
              <a:t>Contact: Thomas.Schroeder@csiro.au</a:t>
            </a:r>
            <a:endParaRPr lang="en-US" sz="1400" dirty="0">
              <a:latin typeface="Calibri" pitchFamily="34" charset="0"/>
            </a:endParaRPr>
          </a:p>
        </p:txBody>
      </p:sp>
      <p:pic>
        <p:nvPicPr>
          <p:cNvPr id="12" name="Picture 11" descr="front_imos.jpg"/>
          <p:cNvPicPr>
            <a:picLocks noChangeAspect="1"/>
          </p:cNvPicPr>
          <p:nvPr/>
        </p:nvPicPr>
        <p:blipFill>
          <a:blip r:embed="rId5"/>
          <a:srcRect t="19585" b="24056"/>
          <a:stretch>
            <a:fillRect/>
          </a:stretch>
        </p:blipFill>
        <p:spPr>
          <a:xfrm>
            <a:off x="7811979" y="6262236"/>
            <a:ext cx="1039694" cy="37668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0459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9525" y="6051550"/>
            <a:ext cx="9169400" cy="849313"/>
            <a:chOff x="-9525" y="6051550"/>
            <a:chExt cx="9169400" cy="849313"/>
          </a:xfrm>
        </p:grpSpPr>
        <p:sp>
          <p:nvSpPr>
            <p:cNvPr id="11" name="AutoShape 4"/>
            <p:cNvSpPr>
              <a:spLocks noChangeAspect="1" noChangeArrowheads="1" noTextEdit="1"/>
            </p:cNvSpPr>
            <p:nvPr userDrawn="1"/>
          </p:nvSpPr>
          <p:spPr bwMode="auto">
            <a:xfrm>
              <a:off x="-7938" y="6056313"/>
              <a:ext cx="9161463" cy="80168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2" name="Rectangle 6"/>
            <p:cNvSpPr>
              <a:spLocks noChangeArrowheads="1"/>
            </p:cNvSpPr>
            <p:nvPr userDrawn="1"/>
          </p:nvSpPr>
          <p:spPr bwMode="auto">
            <a:xfrm>
              <a:off x="1588" y="6367463"/>
              <a:ext cx="9142412" cy="49053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3" name="Rectangle 7"/>
            <p:cNvSpPr>
              <a:spLocks noChangeArrowheads="1"/>
            </p:cNvSpPr>
            <p:nvPr userDrawn="1"/>
          </p:nvSpPr>
          <p:spPr bwMode="auto">
            <a:xfrm>
              <a:off x="1588" y="6367463"/>
              <a:ext cx="9142412" cy="49053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4" name="Freeform 8"/>
            <p:cNvSpPr>
              <a:spLocks noEditPoints="1"/>
            </p:cNvSpPr>
            <p:nvPr userDrawn="1"/>
          </p:nvSpPr>
          <p:spPr bwMode="auto">
            <a:xfrm>
              <a:off x="1588" y="6065837"/>
              <a:ext cx="9142412" cy="690562"/>
            </a:xfrm>
            <a:custGeom>
              <a:avLst/>
              <a:gdLst>
                <a:gd name="T0" fmla="*/ 2880 w 2880"/>
                <a:gd name="T1" fmla="*/ 14 h 217"/>
                <a:gd name="T2" fmla="*/ 2817 w 2880"/>
                <a:gd name="T3" fmla="*/ 14 h 217"/>
                <a:gd name="T4" fmla="*/ 2486 w 2880"/>
                <a:gd name="T5" fmla="*/ 95 h 217"/>
                <a:gd name="T6" fmla="*/ 2486 w 2880"/>
                <a:gd name="T7" fmla="*/ 95 h 217"/>
                <a:gd name="T8" fmla="*/ 2880 w 2880"/>
                <a:gd name="T9" fmla="*/ 95 h 217"/>
                <a:gd name="T10" fmla="*/ 2880 w 2880"/>
                <a:gd name="T11" fmla="*/ 217 h 217"/>
                <a:gd name="T12" fmla="*/ 2880 w 2880"/>
                <a:gd name="T13" fmla="*/ 217 h 217"/>
                <a:gd name="T14" fmla="*/ 2880 w 2880"/>
                <a:gd name="T15" fmla="*/ 14 h 217"/>
                <a:gd name="T16" fmla="*/ 2171 w 2880"/>
                <a:gd name="T17" fmla="*/ 0 h 217"/>
                <a:gd name="T18" fmla="*/ 0 w 2880"/>
                <a:gd name="T19" fmla="*/ 0 h 217"/>
                <a:gd name="T20" fmla="*/ 0 w 2880"/>
                <a:gd name="T21" fmla="*/ 95 h 217"/>
                <a:gd name="T22" fmla="*/ 2486 w 2880"/>
                <a:gd name="T23" fmla="*/ 95 h 217"/>
                <a:gd name="T24" fmla="*/ 2486 w 2880"/>
                <a:gd name="T25" fmla="*/ 95 h 217"/>
                <a:gd name="T26" fmla="*/ 2486 w 2880"/>
                <a:gd name="T27" fmla="*/ 95 h 217"/>
                <a:gd name="T28" fmla="*/ 2486 w 2880"/>
                <a:gd name="T29" fmla="*/ 95 h 217"/>
                <a:gd name="T30" fmla="*/ 2171 w 2880"/>
                <a:gd name="T31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80" h="217">
                  <a:moveTo>
                    <a:pt x="2880" y="14"/>
                  </a:moveTo>
                  <a:cubicBezTo>
                    <a:pt x="2817" y="14"/>
                    <a:pt x="2817" y="14"/>
                    <a:pt x="2817" y="14"/>
                  </a:cubicBezTo>
                  <a:cubicBezTo>
                    <a:pt x="2616" y="14"/>
                    <a:pt x="2542" y="74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880" y="95"/>
                    <a:pt x="2880" y="95"/>
                    <a:pt x="2880" y="95"/>
                  </a:cubicBezTo>
                  <a:cubicBezTo>
                    <a:pt x="2880" y="217"/>
                    <a:pt x="2880" y="217"/>
                    <a:pt x="2880" y="217"/>
                  </a:cubicBezTo>
                  <a:cubicBezTo>
                    <a:pt x="2880" y="217"/>
                    <a:pt x="2880" y="217"/>
                    <a:pt x="2880" y="217"/>
                  </a:cubicBezTo>
                  <a:cubicBezTo>
                    <a:pt x="2880" y="14"/>
                    <a:pt x="2880" y="14"/>
                    <a:pt x="2880" y="14"/>
                  </a:cubicBezTo>
                  <a:moveTo>
                    <a:pt x="217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19" y="39"/>
                    <a:pt x="2306" y="0"/>
                    <a:pt x="2171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5" name="Freeform 9"/>
            <p:cNvSpPr>
              <a:spLocks noEditPoints="1"/>
            </p:cNvSpPr>
            <p:nvPr userDrawn="1"/>
          </p:nvSpPr>
          <p:spPr bwMode="auto">
            <a:xfrm>
              <a:off x="1588" y="6367463"/>
              <a:ext cx="9142412" cy="388937"/>
            </a:xfrm>
            <a:custGeom>
              <a:avLst/>
              <a:gdLst>
                <a:gd name="T0" fmla="*/ 2486 w 2880"/>
                <a:gd name="T1" fmla="*/ 0 h 122"/>
                <a:gd name="T2" fmla="*/ 0 w 2880"/>
                <a:gd name="T3" fmla="*/ 0 h 122"/>
                <a:gd name="T4" fmla="*/ 0 w 2880"/>
                <a:gd name="T5" fmla="*/ 13 h 122"/>
                <a:gd name="T6" fmla="*/ 2289 w 2880"/>
                <a:gd name="T7" fmla="*/ 13 h 122"/>
                <a:gd name="T8" fmla="*/ 2486 w 2880"/>
                <a:gd name="T9" fmla="*/ 0 h 122"/>
                <a:gd name="T10" fmla="*/ 2880 w 2880"/>
                <a:gd name="T11" fmla="*/ 0 h 122"/>
                <a:gd name="T12" fmla="*/ 2486 w 2880"/>
                <a:gd name="T13" fmla="*/ 0 h 122"/>
                <a:gd name="T14" fmla="*/ 2813 w 2880"/>
                <a:gd name="T15" fmla="*/ 122 h 122"/>
                <a:gd name="T16" fmla="*/ 2880 w 2880"/>
                <a:gd name="T17" fmla="*/ 122 h 122"/>
                <a:gd name="T18" fmla="*/ 2880 w 2880"/>
                <a:gd name="T1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80" h="122">
                  <a:moveTo>
                    <a:pt x="248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2289" y="13"/>
                    <a:pt x="2289" y="13"/>
                    <a:pt x="2289" y="13"/>
                  </a:cubicBezTo>
                  <a:cubicBezTo>
                    <a:pt x="2418" y="13"/>
                    <a:pt x="2459" y="10"/>
                    <a:pt x="2486" y="0"/>
                  </a:cubicBezTo>
                  <a:moveTo>
                    <a:pt x="2880" y="0"/>
                  </a:moveTo>
                  <a:cubicBezTo>
                    <a:pt x="2486" y="0"/>
                    <a:pt x="2486" y="0"/>
                    <a:pt x="2486" y="0"/>
                  </a:cubicBezTo>
                  <a:cubicBezTo>
                    <a:pt x="2554" y="56"/>
                    <a:pt x="2645" y="122"/>
                    <a:pt x="2813" y="122"/>
                  </a:cubicBezTo>
                  <a:cubicBezTo>
                    <a:pt x="2854" y="122"/>
                    <a:pt x="2880" y="122"/>
                    <a:pt x="2880" y="122"/>
                  </a:cubicBezTo>
                  <a:cubicBezTo>
                    <a:pt x="2880" y="0"/>
                    <a:pt x="2880" y="0"/>
                    <a:pt x="2880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7" name="Freeform 10"/>
            <p:cNvSpPr>
              <a:spLocks/>
            </p:cNvSpPr>
            <p:nvPr userDrawn="1"/>
          </p:nvSpPr>
          <p:spPr bwMode="auto">
            <a:xfrm>
              <a:off x="1588" y="6110288"/>
              <a:ext cx="7891462" cy="298450"/>
            </a:xfrm>
            <a:custGeom>
              <a:avLst/>
              <a:gdLst>
                <a:gd name="T0" fmla="*/ 2486 w 2486"/>
                <a:gd name="T1" fmla="*/ 81 h 94"/>
                <a:gd name="T2" fmla="*/ 2171 w 2486"/>
                <a:gd name="T3" fmla="*/ 0 h 94"/>
                <a:gd name="T4" fmla="*/ 0 w 2486"/>
                <a:gd name="T5" fmla="*/ 0 h 94"/>
                <a:gd name="T6" fmla="*/ 0 w 2486"/>
                <a:gd name="T7" fmla="*/ 94 h 94"/>
                <a:gd name="T8" fmla="*/ 2289 w 2486"/>
                <a:gd name="T9" fmla="*/ 94 h 94"/>
                <a:gd name="T10" fmla="*/ 2486 w 2486"/>
                <a:gd name="T11" fmla="*/ 8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86" h="94">
                  <a:moveTo>
                    <a:pt x="2486" y="81"/>
                  </a:moveTo>
                  <a:cubicBezTo>
                    <a:pt x="2410" y="38"/>
                    <a:pt x="2306" y="0"/>
                    <a:pt x="217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2289" y="94"/>
                    <a:pt x="2289" y="94"/>
                    <a:pt x="2289" y="94"/>
                  </a:cubicBezTo>
                  <a:cubicBezTo>
                    <a:pt x="2418" y="94"/>
                    <a:pt x="2459" y="91"/>
                    <a:pt x="2486" y="81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8" name="Freeform 11"/>
            <p:cNvSpPr>
              <a:spLocks/>
            </p:cNvSpPr>
            <p:nvPr userDrawn="1"/>
          </p:nvSpPr>
          <p:spPr bwMode="auto">
            <a:xfrm>
              <a:off x="7893050" y="6110285"/>
              <a:ext cx="1250950" cy="601662"/>
            </a:xfrm>
            <a:custGeom>
              <a:avLst/>
              <a:gdLst>
                <a:gd name="T0" fmla="*/ 331 w 394"/>
                <a:gd name="T1" fmla="*/ 0 h 189"/>
                <a:gd name="T2" fmla="*/ 0 w 394"/>
                <a:gd name="T3" fmla="*/ 81 h 189"/>
                <a:gd name="T4" fmla="*/ 327 w 394"/>
                <a:gd name="T5" fmla="*/ 189 h 189"/>
                <a:gd name="T6" fmla="*/ 394 w 394"/>
                <a:gd name="T7" fmla="*/ 189 h 189"/>
                <a:gd name="T8" fmla="*/ 394 w 394"/>
                <a:gd name="T9" fmla="*/ 0 h 189"/>
                <a:gd name="T10" fmla="*/ 331 w 394"/>
                <a:gd name="T11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4" h="189">
                  <a:moveTo>
                    <a:pt x="331" y="0"/>
                  </a:moveTo>
                  <a:cubicBezTo>
                    <a:pt x="130" y="0"/>
                    <a:pt x="56" y="60"/>
                    <a:pt x="0" y="81"/>
                  </a:cubicBezTo>
                  <a:cubicBezTo>
                    <a:pt x="89" y="131"/>
                    <a:pt x="159" y="189"/>
                    <a:pt x="327" y="189"/>
                  </a:cubicBezTo>
                  <a:cubicBezTo>
                    <a:pt x="368" y="189"/>
                    <a:pt x="394" y="189"/>
                    <a:pt x="394" y="189"/>
                  </a:cubicBezTo>
                  <a:cubicBezTo>
                    <a:pt x="394" y="0"/>
                    <a:pt x="394" y="0"/>
                    <a:pt x="394" y="0"/>
                  </a:cubicBezTo>
                  <a:lnTo>
                    <a:pt x="331" y="0"/>
                  </a:ln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9" name="AutoShape 81"/>
            <p:cNvSpPr>
              <a:spLocks noChangeAspect="1" noChangeArrowheads="1" noTextEdit="1"/>
            </p:cNvSpPr>
            <p:nvPr/>
          </p:nvSpPr>
          <p:spPr bwMode="auto">
            <a:xfrm>
              <a:off x="-9525" y="6051550"/>
              <a:ext cx="9169400" cy="849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" name="Rectangle 84"/>
            <p:cNvSpPr>
              <a:spLocks noChangeArrowheads="1"/>
            </p:cNvSpPr>
            <p:nvPr/>
          </p:nvSpPr>
          <p:spPr bwMode="auto">
            <a:xfrm>
              <a:off x="-9525" y="6356350"/>
              <a:ext cx="9167813" cy="544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21" name="Picture 7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459788" y="6191250"/>
              <a:ext cx="454025" cy="454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3" name="Rectangle 46"/>
          <p:cNvSpPr>
            <a:spLocks noChangeArrowheads="1"/>
          </p:cNvSpPr>
          <p:nvPr/>
        </p:nvSpPr>
        <p:spPr bwMode="auto">
          <a:xfrm>
            <a:off x="-71438" y="6365875"/>
            <a:ext cx="9317038" cy="54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047880" y="1743873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>
              <a:solidFill>
                <a:srgbClr val="3FAF6F"/>
              </a:solidFill>
            </a:endParaRPr>
          </a:p>
          <a:p>
            <a:endParaRPr lang="en-US" dirty="0" err="1" smtClean="0"/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406827" y="210404"/>
            <a:ext cx="8326096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3200" b="1" dirty="0" smtClean="0">
                <a:solidFill>
                  <a:srgbClr val="004B87"/>
                </a:solidFill>
                <a:latin typeface="Calibri"/>
                <a:ea typeface="+mj-ea"/>
                <a:cs typeface="+mj-cs"/>
              </a:rPr>
              <a:t>DALEC on RV Solander</a:t>
            </a:r>
            <a:r>
              <a:rPr kumimoji="0" lang="en-A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B87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/>
            </a:r>
            <a:br>
              <a:rPr kumimoji="0" lang="en-A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B87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lang="en-AU" sz="1600" b="1" noProof="0" dirty="0" smtClean="0">
                <a:solidFill>
                  <a:srgbClr val="004B87"/>
                </a:solidFill>
                <a:latin typeface="Calibri"/>
                <a:ea typeface="+mj-ea"/>
                <a:cs typeface="+mj-cs"/>
              </a:rPr>
              <a:t>O</a:t>
            </a:r>
            <a:r>
              <a:rPr lang="en-AU" sz="1600" b="1" dirty="0" err="1" smtClean="0">
                <a:solidFill>
                  <a:srgbClr val="004B87"/>
                </a:solidFill>
                <a:latin typeface="Calibri"/>
                <a:ea typeface="+mj-ea"/>
                <a:cs typeface="+mj-cs"/>
              </a:rPr>
              <a:t>perated</a:t>
            </a:r>
            <a:r>
              <a:rPr lang="en-AU" sz="1600" b="1" dirty="0" smtClean="0">
                <a:solidFill>
                  <a:srgbClr val="004B87"/>
                </a:solidFill>
                <a:latin typeface="Calibri"/>
                <a:ea typeface="+mj-ea"/>
                <a:cs typeface="+mj-cs"/>
              </a:rPr>
              <a:t> by Australian Institute of Marine Science, DALEC deployed ~60 days per year</a:t>
            </a:r>
          </a:p>
        </p:txBody>
      </p:sp>
      <p:pic>
        <p:nvPicPr>
          <p:cNvPr id="16" name="Picture 15" descr="front_imos.jpg"/>
          <p:cNvPicPr>
            <a:picLocks noChangeAspect="1"/>
          </p:cNvPicPr>
          <p:nvPr/>
        </p:nvPicPr>
        <p:blipFill>
          <a:blip r:embed="rId4"/>
          <a:srcRect t="19585" b="24056"/>
          <a:stretch>
            <a:fillRect/>
          </a:stretch>
        </p:blipFill>
        <p:spPr>
          <a:xfrm>
            <a:off x="383917" y="6224225"/>
            <a:ext cx="1028217" cy="3725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2" b="9425"/>
          <a:stretch/>
        </p:blipFill>
        <p:spPr>
          <a:xfrm>
            <a:off x="11766" y="884781"/>
            <a:ext cx="5073706" cy="37269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472" y="884173"/>
            <a:ext cx="4058528" cy="46407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763" y="4777115"/>
            <a:ext cx="1407888" cy="12625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1318" y="4777115"/>
            <a:ext cx="48343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>
                <a:latin typeface="+mn-lt"/>
              </a:rPr>
              <a:t>Continental shelf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latin typeface="+mn-lt"/>
              </a:rPr>
              <a:t>5</a:t>
            </a:r>
            <a:r>
              <a:rPr lang="en-AU" dirty="0" smtClean="0">
                <a:latin typeface="+mn-lt"/>
              </a:rPr>
              <a:t> OLCI scenes, 3x3 median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>
                <a:latin typeface="+mn-lt"/>
              </a:rPr>
              <a:t>DALEC </a:t>
            </a:r>
            <a:r>
              <a:rPr lang="en-AU" dirty="0" err="1" smtClean="0">
                <a:latin typeface="+mn-lt"/>
              </a:rPr>
              <a:t>R</a:t>
            </a:r>
            <a:r>
              <a:rPr lang="en-AU" baseline="-25000" dirty="0" err="1" smtClean="0">
                <a:latin typeface="+mn-lt"/>
              </a:rPr>
              <a:t>rs</a:t>
            </a:r>
            <a:r>
              <a:rPr lang="en-AU" baseline="-25000" dirty="0" smtClean="0">
                <a:latin typeface="+mn-lt"/>
              </a:rPr>
              <a:t> </a:t>
            </a:r>
            <a:r>
              <a:rPr lang="en-AU" dirty="0">
                <a:latin typeface="+mn-lt"/>
              </a:rPr>
              <a:t>15 min </a:t>
            </a:r>
            <a:r>
              <a:rPr lang="en-AU" dirty="0" smtClean="0">
                <a:latin typeface="+mn-lt"/>
              </a:rPr>
              <a:t>mean</a:t>
            </a:r>
            <a:endParaRPr lang="en-AU" baseline="-25000" dirty="0" smtClean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>
                <a:latin typeface="+mn-lt"/>
              </a:rPr>
              <a:t>Matchups ±1 hr</a:t>
            </a:r>
          </a:p>
        </p:txBody>
      </p:sp>
    </p:spTree>
    <p:extLst>
      <p:ext uri="{BB962C8B-B14F-4D97-AF65-F5344CB8AC3E}">
        <p14:creationId xmlns:p14="http://schemas.microsoft.com/office/powerpoint/2010/main" val="8087030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9525" y="6051550"/>
            <a:ext cx="9169400" cy="849313"/>
            <a:chOff x="-9525" y="6051550"/>
            <a:chExt cx="9169400" cy="849313"/>
          </a:xfrm>
        </p:grpSpPr>
        <p:sp>
          <p:nvSpPr>
            <p:cNvPr id="10" name="AutoShape 4"/>
            <p:cNvSpPr>
              <a:spLocks noChangeAspect="1" noChangeArrowheads="1" noTextEdit="1"/>
            </p:cNvSpPr>
            <p:nvPr userDrawn="1"/>
          </p:nvSpPr>
          <p:spPr bwMode="auto">
            <a:xfrm>
              <a:off x="-7938" y="6056313"/>
              <a:ext cx="9161463" cy="80168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1" name="Rectangle 6"/>
            <p:cNvSpPr>
              <a:spLocks noChangeArrowheads="1"/>
            </p:cNvSpPr>
            <p:nvPr userDrawn="1"/>
          </p:nvSpPr>
          <p:spPr bwMode="auto">
            <a:xfrm>
              <a:off x="1588" y="6367463"/>
              <a:ext cx="9142412" cy="49053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2" name="Rectangle 7"/>
            <p:cNvSpPr>
              <a:spLocks noChangeArrowheads="1"/>
            </p:cNvSpPr>
            <p:nvPr userDrawn="1"/>
          </p:nvSpPr>
          <p:spPr bwMode="auto">
            <a:xfrm>
              <a:off x="1588" y="6367463"/>
              <a:ext cx="9142412" cy="49053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1588" y="6065837"/>
              <a:ext cx="9142412" cy="690562"/>
            </a:xfrm>
            <a:custGeom>
              <a:avLst/>
              <a:gdLst>
                <a:gd name="T0" fmla="*/ 2880 w 2880"/>
                <a:gd name="T1" fmla="*/ 14 h 217"/>
                <a:gd name="T2" fmla="*/ 2817 w 2880"/>
                <a:gd name="T3" fmla="*/ 14 h 217"/>
                <a:gd name="T4" fmla="*/ 2486 w 2880"/>
                <a:gd name="T5" fmla="*/ 95 h 217"/>
                <a:gd name="T6" fmla="*/ 2486 w 2880"/>
                <a:gd name="T7" fmla="*/ 95 h 217"/>
                <a:gd name="T8" fmla="*/ 2880 w 2880"/>
                <a:gd name="T9" fmla="*/ 95 h 217"/>
                <a:gd name="T10" fmla="*/ 2880 w 2880"/>
                <a:gd name="T11" fmla="*/ 217 h 217"/>
                <a:gd name="T12" fmla="*/ 2880 w 2880"/>
                <a:gd name="T13" fmla="*/ 217 h 217"/>
                <a:gd name="T14" fmla="*/ 2880 w 2880"/>
                <a:gd name="T15" fmla="*/ 14 h 217"/>
                <a:gd name="T16" fmla="*/ 2171 w 2880"/>
                <a:gd name="T17" fmla="*/ 0 h 217"/>
                <a:gd name="T18" fmla="*/ 0 w 2880"/>
                <a:gd name="T19" fmla="*/ 0 h 217"/>
                <a:gd name="T20" fmla="*/ 0 w 2880"/>
                <a:gd name="T21" fmla="*/ 95 h 217"/>
                <a:gd name="T22" fmla="*/ 2486 w 2880"/>
                <a:gd name="T23" fmla="*/ 95 h 217"/>
                <a:gd name="T24" fmla="*/ 2486 w 2880"/>
                <a:gd name="T25" fmla="*/ 95 h 217"/>
                <a:gd name="T26" fmla="*/ 2486 w 2880"/>
                <a:gd name="T27" fmla="*/ 95 h 217"/>
                <a:gd name="T28" fmla="*/ 2486 w 2880"/>
                <a:gd name="T29" fmla="*/ 95 h 217"/>
                <a:gd name="T30" fmla="*/ 2171 w 2880"/>
                <a:gd name="T31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80" h="217">
                  <a:moveTo>
                    <a:pt x="2880" y="14"/>
                  </a:moveTo>
                  <a:cubicBezTo>
                    <a:pt x="2817" y="14"/>
                    <a:pt x="2817" y="14"/>
                    <a:pt x="2817" y="14"/>
                  </a:cubicBezTo>
                  <a:cubicBezTo>
                    <a:pt x="2616" y="14"/>
                    <a:pt x="2542" y="74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880" y="95"/>
                    <a:pt x="2880" y="95"/>
                    <a:pt x="2880" y="95"/>
                  </a:cubicBezTo>
                  <a:cubicBezTo>
                    <a:pt x="2880" y="217"/>
                    <a:pt x="2880" y="217"/>
                    <a:pt x="2880" y="217"/>
                  </a:cubicBezTo>
                  <a:cubicBezTo>
                    <a:pt x="2880" y="217"/>
                    <a:pt x="2880" y="217"/>
                    <a:pt x="2880" y="217"/>
                  </a:cubicBezTo>
                  <a:cubicBezTo>
                    <a:pt x="2880" y="14"/>
                    <a:pt x="2880" y="14"/>
                    <a:pt x="2880" y="14"/>
                  </a:cubicBezTo>
                  <a:moveTo>
                    <a:pt x="217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19" y="39"/>
                    <a:pt x="2306" y="0"/>
                    <a:pt x="2171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4" name="Freeform 9"/>
            <p:cNvSpPr>
              <a:spLocks noEditPoints="1"/>
            </p:cNvSpPr>
            <p:nvPr userDrawn="1"/>
          </p:nvSpPr>
          <p:spPr bwMode="auto">
            <a:xfrm>
              <a:off x="1588" y="6367463"/>
              <a:ext cx="9142412" cy="388937"/>
            </a:xfrm>
            <a:custGeom>
              <a:avLst/>
              <a:gdLst>
                <a:gd name="T0" fmla="*/ 2486 w 2880"/>
                <a:gd name="T1" fmla="*/ 0 h 122"/>
                <a:gd name="T2" fmla="*/ 0 w 2880"/>
                <a:gd name="T3" fmla="*/ 0 h 122"/>
                <a:gd name="T4" fmla="*/ 0 w 2880"/>
                <a:gd name="T5" fmla="*/ 13 h 122"/>
                <a:gd name="T6" fmla="*/ 2289 w 2880"/>
                <a:gd name="T7" fmla="*/ 13 h 122"/>
                <a:gd name="T8" fmla="*/ 2486 w 2880"/>
                <a:gd name="T9" fmla="*/ 0 h 122"/>
                <a:gd name="T10" fmla="*/ 2880 w 2880"/>
                <a:gd name="T11" fmla="*/ 0 h 122"/>
                <a:gd name="T12" fmla="*/ 2486 w 2880"/>
                <a:gd name="T13" fmla="*/ 0 h 122"/>
                <a:gd name="T14" fmla="*/ 2813 w 2880"/>
                <a:gd name="T15" fmla="*/ 122 h 122"/>
                <a:gd name="T16" fmla="*/ 2880 w 2880"/>
                <a:gd name="T17" fmla="*/ 122 h 122"/>
                <a:gd name="T18" fmla="*/ 2880 w 2880"/>
                <a:gd name="T1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80" h="122">
                  <a:moveTo>
                    <a:pt x="248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2289" y="13"/>
                    <a:pt x="2289" y="13"/>
                    <a:pt x="2289" y="13"/>
                  </a:cubicBezTo>
                  <a:cubicBezTo>
                    <a:pt x="2418" y="13"/>
                    <a:pt x="2459" y="10"/>
                    <a:pt x="2486" y="0"/>
                  </a:cubicBezTo>
                  <a:moveTo>
                    <a:pt x="2880" y="0"/>
                  </a:moveTo>
                  <a:cubicBezTo>
                    <a:pt x="2486" y="0"/>
                    <a:pt x="2486" y="0"/>
                    <a:pt x="2486" y="0"/>
                  </a:cubicBezTo>
                  <a:cubicBezTo>
                    <a:pt x="2554" y="56"/>
                    <a:pt x="2645" y="122"/>
                    <a:pt x="2813" y="122"/>
                  </a:cubicBezTo>
                  <a:cubicBezTo>
                    <a:pt x="2854" y="122"/>
                    <a:pt x="2880" y="122"/>
                    <a:pt x="2880" y="122"/>
                  </a:cubicBezTo>
                  <a:cubicBezTo>
                    <a:pt x="2880" y="0"/>
                    <a:pt x="2880" y="0"/>
                    <a:pt x="2880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1588" y="6110288"/>
              <a:ext cx="7891462" cy="298450"/>
            </a:xfrm>
            <a:custGeom>
              <a:avLst/>
              <a:gdLst>
                <a:gd name="T0" fmla="*/ 2486 w 2486"/>
                <a:gd name="T1" fmla="*/ 81 h 94"/>
                <a:gd name="T2" fmla="*/ 2171 w 2486"/>
                <a:gd name="T3" fmla="*/ 0 h 94"/>
                <a:gd name="T4" fmla="*/ 0 w 2486"/>
                <a:gd name="T5" fmla="*/ 0 h 94"/>
                <a:gd name="T6" fmla="*/ 0 w 2486"/>
                <a:gd name="T7" fmla="*/ 94 h 94"/>
                <a:gd name="T8" fmla="*/ 2289 w 2486"/>
                <a:gd name="T9" fmla="*/ 94 h 94"/>
                <a:gd name="T10" fmla="*/ 2486 w 2486"/>
                <a:gd name="T11" fmla="*/ 8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86" h="94">
                  <a:moveTo>
                    <a:pt x="2486" y="81"/>
                  </a:moveTo>
                  <a:cubicBezTo>
                    <a:pt x="2410" y="38"/>
                    <a:pt x="2306" y="0"/>
                    <a:pt x="217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2289" y="94"/>
                    <a:pt x="2289" y="94"/>
                    <a:pt x="2289" y="94"/>
                  </a:cubicBezTo>
                  <a:cubicBezTo>
                    <a:pt x="2418" y="94"/>
                    <a:pt x="2459" y="91"/>
                    <a:pt x="2486" y="81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6" name="Freeform 11"/>
            <p:cNvSpPr>
              <a:spLocks/>
            </p:cNvSpPr>
            <p:nvPr userDrawn="1"/>
          </p:nvSpPr>
          <p:spPr bwMode="auto">
            <a:xfrm>
              <a:off x="7893050" y="6110285"/>
              <a:ext cx="1250950" cy="601662"/>
            </a:xfrm>
            <a:custGeom>
              <a:avLst/>
              <a:gdLst>
                <a:gd name="T0" fmla="*/ 331 w 394"/>
                <a:gd name="T1" fmla="*/ 0 h 189"/>
                <a:gd name="T2" fmla="*/ 0 w 394"/>
                <a:gd name="T3" fmla="*/ 81 h 189"/>
                <a:gd name="T4" fmla="*/ 327 w 394"/>
                <a:gd name="T5" fmla="*/ 189 h 189"/>
                <a:gd name="T6" fmla="*/ 394 w 394"/>
                <a:gd name="T7" fmla="*/ 189 h 189"/>
                <a:gd name="T8" fmla="*/ 394 w 394"/>
                <a:gd name="T9" fmla="*/ 0 h 189"/>
                <a:gd name="T10" fmla="*/ 331 w 394"/>
                <a:gd name="T11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4" h="189">
                  <a:moveTo>
                    <a:pt x="331" y="0"/>
                  </a:moveTo>
                  <a:cubicBezTo>
                    <a:pt x="130" y="0"/>
                    <a:pt x="56" y="60"/>
                    <a:pt x="0" y="81"/>
                  </a:cubicBezTo>
                  <a:cubicBezTo>
                    <a:pt x="89" y="131"/>
                    <a:pt x="159" y="189"/>
                    <a:pt x="327" y="189"/>
                  </a:cubicBezTo>
                  <a:cubicBezTo>
                    <a:pt x="368" y="189"/>
                    <a:pt x="394" y="189"/>
                    <a:pt x="394" y="189"/>
                  </a:cubicBezTo>
                  <a:cubicBezTo>
                    <a:pt x="394" y="0"/>
                    <a:pt x="394" y="0"/>
                    <a:pt x="394" y="0"/>
                  </a:cubicBezTo>
                  <a:lnTo>
                    <a:pt x="331" y="0"/>
                  </a:ln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7" name="AutoShape 81"/>
            <p:cNvSpPr>
              <a:spLocks noChangeAspect="1" noChangeArrowheads="1" noTextEdit="1"/>
            </p:cNvSpPr>
            <p:nvPr/>
          </p:nvSpPr>
          <p:spPr bwMode="auto">
            <a:xfrm>
              <a:off x="-9525" y="6051550"/>
              <a:ext cx="9169400" cy="849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" name="Rectangle 84"/>
            <p:cNvSpPr>
              <a:spLocks noChangeArrowheads="1"/>
            </p:cNvSpPr>
            <p:nvPr/>
          </p:nvSpPr>
          <p:spPr bwMode="auto">
            <a:xfrm>
              <a:off x="-9525" y="6356350"/>
              <a:ext cx="9167813" cy="544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19" name="Picture 7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459788" y="6191250"/>
              <a:ext cx="454025" cy="454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" name="Rectangle 46"/>
          <p:cNvSpPr>
            <a:spLocks noChangeArrowheads="1"/>
          </p:cNvSpPr>
          <p:nvPr/>
        </p:nvSpPr>
        <p:spPr bwMode="auto">
          <a:xfrm>
            <a:off x="-71438" y="6365875"/>
            <a:ext cx="9317038" cy="54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047880" y="1743873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>
              <a:solidFill>
                <a:srgbClr val="3FAF6F"/>
              </a:solidFill>
            </a:endParaRPr>
          </a:p>
          <a:p>
            <a:endParaRPr lang="en-US" dirty="0" err="1" smtClean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9279" y="430438"/>
            <a:ext cx="8326096" cy="85725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r>
              <a:rPr lang="en-AU" sz="3200" dirty="0"/>
              <a:t>OLCI original data release vs DALEC</a:t>
            </a:r>
            <a:r>
              <a:rPr lang="en-AU" sz="3200" dirty="0" smtClean="0"/>
              <a:t> </a:t>
            </a:r>
            <a:r>
              <a:rPr lang="en-AU" sz="3200" dirty="0"/>
              <a:t/>
            </a:r>
            <a:br>
              <a:rPr lang="en-AU" sz="3200" dirty="0"/>
            </a:br>
            <a:r>
              <a:rPr lang="en-AU" sz="3200" dirty="0" smtClean="0"/>
              <a:t>N=35,  400-665 </a:t>
            </a:r>
            <a:r>
              <a:rPr lang="en-AU" sz="3200" dirty="0"/>
              <a:t>nm </a:t>
            </a:r>
            <a:r>
              <a:rPr lang="en-AU" sz="3200" dirty="0" smtClean="0"/>
              <a:t/>
            </a:r>
            <a:br>
              <a:rPr lang="en-AU" sz="3200" dirty="0" smtClean="0"/>
            </a:br>
            <a:endParaRPr lang="en-AU" sz="2000" dirty="0"/>
          </a:p>
        </p:txBody>
      </p:sp>
      <p:pic>
        <p:nvPicPr>
          <p:cNvPr id="8" name="Picture 7" descr="front_imos.jpg"/>
          <p:cNvPicPr>
            <a:picLocks noChangeAspect="1"/>
          </p:cNvPicPr>
          <p:nvPr/>
        </p:nvPicPr>
        <p:blipFill>
          <a:blip r:embed="rId4"/>
          <a:srcRect t="19585" b="24056"/>
          <a:stretch>
            <a:fillRect/>
          </a:stretch>
        </p:blipFill>
        <p:spPr>
          <a:xfrm>
            <a:off x="383917" y="6224225"/>
            <a:ext cx="1028217" cy="3725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b="52213"/>
          <a:stretch/>
        </p:blipFill>
        <p:spPr>
          <a:xfrm>
            <a:off x="1140245" y="1743873"/>
            <a:ext cx="6858000" cy="327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1031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9525" y="6051550"/>
            <a:ext cx="9169400" cy="849313"/>
            <a:chOff x="-9525" y="6051550"/>
            <a:chExt cx="9169400" cy="849313"/>
          </a:xfrm>
        </p:grpSpPr>
        <p:sp>
          <p:nvSpPr>
            <p:cNvPr id="10" name="AutoShape 4"/>
            <p:cNvSpPr>
              <a:spLocks noChangeAspect="1" noChangeArrowheads="1" noTextEdit="1"/>
            </p:cNvSpPr>
            <p:nvPr userDrawn="1"/>
          </p:nvSpPr>
          <p:spPr bwMode="auto">
            <a:xfrm>
              <a:off x="-7938" y="6056313"/>
              <a:ext cx="9161463" cy="80168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1" name="Rectangle 6"/>
            <p:cNvSpPr>
              <a:spLocks noChangeArrowheads="1"/>
            </p:cNvSpPr>
            <p:nvPr userDrawn="1"/>
          </p:nvSpPr>
          <p:spPr bwMode="auto">
            <a:xfrm>
              <a:off x="1588" y="6367463"/>
              <a:ext cx="9142412" cy="49053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2" name="Rectangle 7"/>
            <p:cNvSpPr>
              <a:spLocks noChangeArrowheads="1"/>
            </p:cNvSpPr>
            <p:nvPr userDrawn="1"/>
          </p:nvSpPr>
          <p:spPr bwMode="auto">
            <a:xfrm>
              <a:off x="1588" y="6367463"/>
              <a:ext cx="9142412" cy="49053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1588" y="6065837"/>
              <a:ext cx="9142412" cy="690562"/>
            </a:xfrm>
            <a:custGeom>
              <a:avLst/>
              <a:gdLst>
                <a:gd name="T0" fmla="*/ 2880 w 2880"/>
                <a:gd name="T1" fmla="*/ 14 h 217"/>
                <a:gd name="T2" fmla="*/ 2817 w 2880"/>
                <a:gd name="T3" fmla="*/ 14 h 217"/>
                <a:gd name="T4" fmla="*/ 2486 w 2880"/>
                <a:gd name="T5" fmla="*/ 95 h 217"/>
                <a:gd name="T6" fmla="*/ 2486 w 2880"/>
                <a:gd name="T7" fmla="*/ 95 h 217"/>
                <a:gd name="T8" fmla="*/ 2880 w 2880"/>
                <a:gd name="T9" fmla="*/ 95 h 217"/>
                <a:gd name="T10" fmla="*/ 2880 w 2880"/>
                <a:gd name="T11" fmla="*/ 217 h 217"/>
                <a:gd name="T12" fmla="*/ 2880 w 2880"/>
                <a:gd name="T13" fmla="*/ 217 h 217"/>
                <a:gd name="T14" fmla="*/ 2880 w 2880"/>
                <a:gd name="T15" fmla="*/ 14 h 217"/>
                <a:gd name="T16" fmla="*/ 2171 w 2880"/>
                <a:gd name="T17" fmla="*/ 0 h 217"/>
                <a:gd name="T18" fmla="*/ 0 w 2880"/>
                <a:gd name="T19" fmla="*/ 0 h 217"/>
                <a:gd name="T20" fmla="*/ 0 w 2880"/>
                <a:gd name="T21" fmla="*/ 95 h 217"/>
                <a:gd name="T22" fmla="*/ 2486 w 2880"/>
                <a:gd name="T23" fmla="*/ 95 h 217"/>
                <a:gd name="T24" fmla="*/ 2486 w 2880"/>
                <a:gd name="T25" fmla="*/ 95 h 217"/>
                <a:gd name="T26" fmla="*/ 2486 w 2880"/>
                <a:gd name="T27" fmla="*/ 95 h 217"/>
                <a:gd name="T28" fmla="*/ 2486 w 2880"/>
                <a:gd name="T29" fmla="*/ 95 h 217"/>
                <a:gd name="T30" fmla="*/ 2171 w 2880"/>
                <a:gd name="T31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80" h="217">
                  <a:moveTo>
                    <a:pt x="2880" y="14"/>
                  </a:moveTo>
                  <a:cubicBezTo>
                    <a:pt x="2817" y="14"/>
                    <a:pt x="2817" y="14"/>
                    <a:pt x="2817" y="14"/>
                  </a:cubicBezTo>
                  <a:cubicBezTo>
                    <a:pt x="2616" y="14"/>
                    <a:pt x="2542" y="74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880" y="95"/>
                    <a:pt x="2880" y="95"/>
                    <a:pt x="2880" y="95"/>
                  </a:cubicBezTo>
                  <a:cubicBezTo>
                    <a:pt x="2880" y="217"/>
                    <a:pt x="2880" y="217"/>
                    <a:pt x="2880" y="217"/>
                  </a:cubicBezTo>
                  <a:cubicBezTo>
                    <a:pt x="2880" y="217"/>
                    <a:pt x="2880" y="217"/>
                    <a:pt x="2880" y="217"/>
                  </a:cubicBezTo>
                  <a:cubicBezTo>
                    <a:pt x="2880" y="14"/>
                    <a:pt x="2880" y="14"/>
                    <a:pt x="2880" y="14"/>
                  </a:cubicBezTo>
                  <a:moveTo>
                    <a:pt x="217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19" y="39"/>
                    <a:pt x="2306" y="0"/>
                    <a:pt x="2171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4" name="Freeform 9"/>
            <p:cNvSpPr>
              <a:spLocks noEditPoints="1"/>
            </p:cNvSpPr>
            <p:nvPr userDrawn="1"/>
          </p:nvSpPr>
          <p:spPr bwMode="auto">
            <a:xfrm>
              <a:off x="1588" y="6367463"/>
              <a:ext cx="9142412" cy="388937"/>
            </a:xfrm>
            <a:custGeom>
              <a:avLst/>
              <a:gdLst>
                <a:gd name="T0" fmla="*/ 2486 w 2880"/>
                <a:gd name="T1" fmla="*/ 0 h 122"/>
                <a:gd name="T2" fmla="*/ 0 w 2880"/>
                <a:gd name="T3" fmla="*/ 0 h 122"/>
                <a:gd name="T4" fmla="*/ 0 w 2880"/>
                <a:gd name="T5" fmla="*/ 13 h 122"/>
                <a:gd name="T6" fmla="*/ 2289 w 2880"/>
                <a:gd name="T7" fmla="*/ 13 h 122"/>
                <a:gd name="T8" fmla="*/ 2486 w 2880"/>
                <a:gd name="T9" fmla="*/ 0 h 122"/>
                <a:gd name="T10" fmla="*/ 2880 w 2880"/>
                <a:gd name="T11" fmla="*/ 0 h 122"/>
                <a:gd name="T12" fmla="*/ 2486 w 2880"/>
                <a:gd name="T13" fmla="*/ 0 h 122"/>
                <a:gd name="T14" fmla="*/ 2813 w 2880"/>
                <a:gd name="T15" fmla="*/ 122 h 122"/>
                <a:gd name="T16" fmla="*/ 2880 w 2880"/>
                <a:gd name="T17" fmla="*/ 122 h 122"/>
                <a:gd name="T18" fmla="*/ 2880 w 2880"/>
                <a:gd name="T1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80" h="122">
                  <a:moveTo>
                    <a:pt x="248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2289" y="13"/>
                    <a:pt x="2289" y="13"/>
                    <a:pt x="2289" y="13"/>
                  </a:cubicBezTo>
                  <a:cubicBezTo>
                    <a:pt x="2418" y="13"/>
                    <a:pt x="2459" y="10"/>
                    <a:pt x="2486" y="0"/>
                  </a:cubicBezTo>
                  <a:moveTo>
                    <a:pt x="2880" y="0"/>
                  </a:moveTo>
                  <a:cubicBezTo>
                    <a:pt x="2486" y="0"/>
                    <a:pt x="2486" y="0"/>
                    <a:pt x="2486" y="0"/>
                  </a:cubicBezTo>
                  <a:cubicBezTo>
                    <a:pt x="2554" y="56"/>
                    <a:pt x="2645" y="122"/>
                    <a:pt x="2813" y="122"/>
                  </a:cubicBezTo>
                  <a:cubicBezTo>
                    <a:pt x="2854" y="122"/>
                    <a:pt x="2880" y="122"/>
                    <a:pt x="2880" y="122"/>
                  </a:cubicBezTo>
                  <a:cubicBezTo>
                    <a:pt x="2880" y="0"/>
                    <a:pt x="2880" y="0"/>
                    <a:pt x="2880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1588" y="6110288"/>
              <a:ext cx="7891462" cy="298450"/>
            </a:xfrm>
            <a:custGeom>
              <a:avLst/>
              <a:gdLst>
                <a:gd name="T0" fmla="*/ 2486 w 2486"/>
                <a:gd name="T1" fmla="*/ 81 h 94"/>
                <a:gd name="T2" fmla="*/ 2171 w 2486"/>
                <a:gd name="T3" fmla="*/ 0 h 94"/>
                <a:gd name="T4" fmla="*/ 0 w 2486"/>
                <a:gd name="T5" fmla="*/ 0 h 94"/>
                <a:gd name="T6" fmla="*/ 0 w 2486"/>
                <a:gd name="T7" fmla="*/ 94 h 94"/>
                <a:gd name="T8" fmla="*/ 2289 w 2486"/>
                <a:gd name="T9" fmla="*/ 94 h 94"/>
                <a:gd name="T10" fmla="*/ 2486 w 2486"/>
                <a:gd name="T11" fmla="*/ 8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86" h="94">
                  <a:moveTo>
                    <a:pt x="2486" y="81"/>
                  </a:moveTo>
                  <a:cubicBezTo>
                    <a:pt x="2410" y="38"/>
                    <a:pt x="2306" y="0"/>
                    <a:pt x="217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2289" y="94"/>
                    <a:pt x="2289" y="94"/>
                    <a:pt x="2289" y="94"/>
                  </a:cubicBezTo>
                  <a:cubicBezTo>
                    <a:pt x="2418" y="94"/>
                    <a:pt x="2459" y="91"/>
                    <a:pt x="2486" y="81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6" name="Freeform 11"/>
            <p:cNvSpPr>
              <a:spLocks/>
            </p:cNvSpPr>
            <p:nvPr userDrawn="1"/>
          </p:nvSpPr>
          <p:spPr bwMode="auto">
            <a:xfrm>
              <a:off x="7893050" y="6110285"/>
              <a:ext cx="1250950" cy="601662"/>
            </a:xfrm>
            <a:custGeom>
              <a:avLst/>
              <a:gdLst>
                <a:gd name="T0" fmla="*/ 331 w 394"/>
                <a:gd name="T1" fmla="*/ 0 h 189"/>
                <a:gd name="T2" fmla="*/ 0 w 394"/>
                <a:gd name="T3" fmla="*/ 81 h 189"/>
                <a:gd name="T4" fmla="*/ 327 w 394"/>
                <a:gd name="T5" fmla="*/ 189 h 189"/>
                <a:gd name="T6" fmla="*/ 394 w 394"/>
                <a:gd name="T7" fmla="*/ 189 h 189"/>
                <a:gd name="T8" fmla="*/ 394 w 394"/>
                <a:gd name="T9" fmla="*/ 0 h 189"/>
                <a:gd name="T10" fmla="*/ 331 w 394"/>
                <a:gd name="T11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4" h="189">
                  <a:moveTo>
                    <a:pt x="331" y="0"/>
                  </a:moveTo>
                  <a:cubicBezTo>
                    <a:pt x="130" y="0"/>
                    <a:pt x="56" y="60"/>
                    <a:pt x="0" y="81"/>
                  </a:cubicBezTo>
                  <a:cubicBezTo>
                    <a:pt x="89" y="131"/>
                    <a:pt x="159" y="189"/>
                    <a:pt x="327" y="189"/>
                  </a:cubicBezTo>
                  <a:cubicBezTo>
                    <a:pt x="368" y="189"/>
                    <a:pt x="394" y="189"/>
                    <a:pt x="394" y="189"/>
                  </a:cubicBezTo>
                  <a:cubicBezTo>
                    <a:pt x="394" y="0"/>
                    <a:pt x="394" y="0"/>
                    <a:pt x="394" y="0"/>
                  </a:cubicBezTo>
                  <a:lnTo>
                    <a:pt x="331" y="0"/>
                  </a:ln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7" name="AutoShape 81"/>
            <p:cNvSpPr>
              <a:spLocks noChangeAspect="1" noChangeArrowheads="1" noTextEdit="1"/>
            </p:cNvSpPr>
            <p:nvPr/>
          </p:nvSpPr>
          <p:spPr bwMode="auto">
            <a:xfrm>
              <a:off x="-9525" y="6051550"/>
              <a:ext cx="9169400" cy="849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" name="Rectangle 84"/>
            <p:cNvSpPr>
              <a:spLocks noChangeArrowheads="1"/>
            </p:cNvSpPr>
            <p:nvPr/>
          </p:nvSpPr>
          <p:spPr bwMode="auto">
            <a:xfrm>
              <a:off x="-9525" y="6356350"/>
              <a:ext cx="9167813" cy="544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19" name="Picture 7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459788" y="6191250"/>
              <a:ext cx="454025" cy="454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" name="Rectangle 46"/>
          <p:cNvSpPr>
            <a:spLocks noChangeArrowheads="1"/>
          </p:cNvSpPr>
          <p:nvPr/>
        </p:nvSpPr>
        <p:spPr bwMode="auto">
          <a:xfrm>
            <a:off x="-71438" y="6365875"/>
            <a:ext cx="9317038" cy="54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047880" y="1743873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>
              <a:solidFill>
                <a:srgbClr val="3FAF6F"/>
              </a:solidFill>
            </a:endParaRPr>
          </a:p>
          <a:p>
            <a:endParaRPr lang="en-US" dirty="0" err="1" smtClean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9279" y="430438"/>
            <a:ext cx="8326096" cy="85725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r>
              <a:rPr lang="en-AU" sz="3200" dirty="0"/>
              <a:t>OLCI </a:t>
            </a:r>
            <a:r>
              <a:rPr lang="en-AU" sz="3200" dirty="0" smtClean="0"/>
              <a:t>IPF2.23 data </a:t>
            </a:r>
            <a:r>
              <a:rPr lang="en-AU" sz="3200" dirty="0"/>
              <a:t>vs DALEC</a:t>
            </a:r>
            <a:r>
              <a:rPr lang="en-AU" sz="3200" dirty="0" smtClean="0"/>
              <a:t> </a:t>
            </a:r>
            <a:r>
              <a:rPr lang="en-AU" sz="3200" dirty="0"/>
              <a:t/>
            </a:r>
            <a:br>
              <a:rPr lang="en-AU" sz="3200" dirty="0"/>
            </a:br>
            <a:r>
              <a:rPr lang="en-AU" sz="3200" dirty="0" smtClean="0"/>
              <a:t>N=31,  400-665 </a:t>
            </a:r>
            <a:r>
              <a:rPr lang="en-AU" sz="3200" dirty="0"/>
              <a:t>nm </a:t>
            </a:r>
            <a:r>
              <a:rPr lang="en-AU" sz="3200" dirty="0" smtClean="0"/>
              <a:t/>
            </a:r>
            <a:br>
              <a:rPr lang="en-AU" sz="3200" dirty="0" smtClean="0"/>
            </a:br>
            <a:endParaRPr lang="en-AU" sz="2000" dirty="0"/>
          </a:p>
        </p:txBody>
      </p:sp>
      <p:pic>
        <p:nvPicPr>
          <p:cNvPr id="8" name="Picture 7" descr="front_imos.jpg"/>
          <p:cNvPicPr>
            <a:picLocks noChangeAspect="1"/>
          </p:cNvPicPr>
          <p:nvPr/>
        </p:nvPicPr>
        <p:blipFill>
          <a:blip r:embed="rId4"/>
          <a:srcRect t="19585" b="24056"/>
          <a:stretch>
            <a:fillRect/>
          </a:stretch>
        </p:blipFill>
        <p:spPr>
          <a:xfrm>
            <a:off x="383917" y="6224225"/>
            <a:ext cx="1028217" cy="3725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13"/>
          <a:stretch/>
        </p:blipFill>
        <p:spPr>
          <a:xfrm>
            <a:off x="1143000" y="1743873"/>
            <a:ext cx="6858000" cy="327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4503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9525" y="6051550"/>
            <a:ext cx="9169400" cy="849313"/>
            <a:chOff x="-9525" y="6051550"/>
            <a:chExt cx="9169400" cy="849313"/>
          </a:xfrm>
        </p:grpSpPr>
        <p:sp>
          <p:nvSpPr>
            <p:cNvPr id="11" name="AutoShape 4"/>
            <p:cNvSpPr>
              <a:spLocks noChangeAspect="1" noChangeArrowheads="1" noTextEdit="1"/>
            </p:cNvSpPr>
            <p:nvPr userDrawn="1"/>
          </p:nvSpPr>
          <p:spPr bwMode="auto">
            <a:xfrm>
              <a:off x="-7938" y="6056313"/>
              <a:ext cx="9161463" cy="80168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2" name="Rectangle 6"/>
            <p:cNvSpPr>
              <a:spLocks noChangeArrowheads="1"/>
            </p:cNvSpPr>
            <p:nvPr userDrawn="1"/>
          </p:nvSpPr>
          <p:spPr bwMode="auto">
            <a:xfrm>
              <a:off x="1588" y="6367463"/>
              <a:ext cx="9142412" cy="49053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3" name="Rectangle 7"/>
            <p:cNvSpPr>
              <a:spLocks noChangeArrowheads="1"/>
            </p:cNvSpPr>
            <p:nvPr userDrawn="1"/>
          </p:nvSpPr>
          <p:spPr bwMode="auto">
            <a:xfrm>
              <a:off x="1588" y="6367463"/>
              <a:ext cx="9142412" cy="49053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4" name="Freeform 8"/>
            <p:cNvSpPr>
              <a:spLocks noEditPoints="1"/>
            </p:cNvSpPr>
            <p:nvPr userDrawn="1"/>
          </p:nvSpPr>
          <p:spPr bwMode="auto">
            <a:xfrm>
              <a:off x="1588" y="6065837"/>
              <a:ext cx="9142412" cy="690562"/>
            </a:xfrm>
            <a:custGeom>
              <a:avLst/>
              <a:gdLst>
                <a:gd name="T0" fmla="*/ 2880 w 2880"/>
                <a:gd name="T1" fmla="*/ 14 h 217"/>
                <a:gd name="T2" fmla="*/ 2817 w 2880"/>
                <a:gd name="T3" fmla="*/ 14 h 217"/>
                <a:gd name="T4" fmla="*/ 2486 w 2880"/>
                <a:gd name="T5" fmla="*/ 95 h 217"/>
                <a:gd name="T6" fmla="*/ 2486 w 2880"/>
                <a:gd name="T7" fmla="*/ 95 h 217"/>
                <a:gd name="T8" fmla="*/ 2880 w 2880"/>
                <a:gd name="T9" fmla="*/ 95 h 217"/>
                <a:gd name="T10" fmla="*/ 2880 w 2880"/>
                <a:gd name="T11" fmla="*/ 217 h 217"/>
                <a:gd name="T12" fmla="*/ 2880 w 2880"/>
                <a:gd name="T13" fmla="*/ 217 h 217"/>
                <a:gd name="T14" fmla="*/ 2880 w 2880"/>
                <a:gd name="T15" fmla="*/ 14 h 217"/>
                <a:gd name="T16" fmla="*/ 2171 w 2880"/>
                <a:gd name="T17" fmla="*/ 0 h 217"/>
                <a:gd name="T18" fmla="*/ 0 w 2880"/>
                <a:gd name="T19" fmla="*/ 0 h 217"/>
                <a:gd name="T20" fmla="*/ 0 w 2880"/>
                <a:gd name="T21" fmla="*/ 95 h 217"/>
                <a:gd name="T22" fmla="*/ 2486 w 2880"/>
                <a:gd name="T23" fmla="*/ 95 h 217"/>
                <a:gd name="T24" fmla="*/ 2486 w 2880"/>
                <a:gd name="T25" fmla="*/ 95 h 217"/>
                <a:gd name="T26" fmla="*/ 2486 w 2880"/>
                <a:gd name="T27" fmla="*/ 95 h 217"/>
                <a:gd name="T28" fmla="*/ 2486 w 2880"/>
                <a:gd name="T29" fmla="*/ 95 h 217"/>
                <a:gd name="T30" fmla="*/ 2171 w 2880"/>
                <a:gd name="T31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80" h="217">
                  <a:moveTo>
                    <a:pt x="2880" y="14"/>
                  </a:moveTo>
                  <a:cubicBezTo>
                    <a:pt x="2817" y="14"/>
                    <a:pt x="2817" y="14"/>
                    <a:pt x="2817" y="14"/>
                  </a:cubicBezTo>
                  <a:cubicBezTo>
                    <a:pt x="2616" y="14"/>
                    <a:pt x="2542" y="74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880" y="95"/>
                    <a:pt x="2880" y="95"/>
                    <a:pt x="2880" y="95"/>
                  </a:cubicBezTo>
                  <a:cubicBezTo>
                    <a:pt x="2880" y="217"/>
                    <a:pt x="2880" y="217"/>
                    <a:pt x="2880" y="217"/>
                  </a:cubicBezTo>
                  <a:cubicBezTo>
                    <a:pt x="2880" y="217"/>
                    <a:pt x="2880" y="217"/>
                    <a:pt x="2880" y="217"/>
                  </a:cubicBezTo>
                  <a:cubicBezTo>
                    <a:pt x="2880" y="14"/>
                    <a:pt x="2880" y="14"/>
                    <a:pt x="2880" y="14"/>
                  </a:cubicBezTo>
                  <a:moveTo>
                    <a:pt x="217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19" y="39"/>
                    <a:pt x="2306" y="0"/>
                    <a:pt x="2171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5" name="Freeform 9"/>
            <p:cNvSpPr>
              <a:spLocks noEditPoints="1"/>
            </p:cNvSpPr>
            <p:nvPr userDrawn="1"/>
          </p:nvSpPr>
          <p:spPr bwMode="auto">
            <a:xfrm>
              <a:off x="1588" y="6367463"/>
              <a:ext cx="9142412" cy="388937"/>
            </a:xfrm>
            <a:custGeom>
              <a:avLst/>
              <a:gdLst>
                <a:gd name="T0" fmla="*/ 2486 w 2880"/>
                <a:gd name="T1" fmla="*/ 0 h 122"/>
                <a:gd name="T2" fmla="*/ 0 w 2880"/>
                <a:gd name="T3" fmla="*/ 0 h 122"/>
                <a:gd name="T4" fmla="*/ 0 w 2880"/>
                <a:gd name="T5" fmla="*/ 13 h 122"/>
                <a:gd name="T6" fmla="*/ 2289 w 2880"/>
                <a:gd name="T7" fmla="*/ 13 h 122"/>
                <a:gd name="T8" fmla="*/ 2486 w 2880"/>
                <a:gd name="T9" fmla="*/ 0 h 122"/>
                <a:gd name="T10" fmla="*/ 2880 w 2880"/>
                <a:gd name="T11" fmla="*/ 0 h 122"/>
                <a:gd name="T12" fmla="*/ 2486 w 2880"/>
                <a:gd name="T13" fmla="*/ 0 h 122"/>
                <a:gd name="T14" fmla="*/ 2813 w 2880"/>
                <a:gd name="T15" fmla="*/ 122 h 122"/>
                <a:gd name="T16" fmla="*/ 2880 w 2880"/>
                <a:gd name="T17" fmla="*/ 122 h 122"/>
                <a:gd name="T18" fmla="*/ 2880 w 2880"/>
                <a:gd name="T1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80" h="122">
                  <a:moveTo>
                    <a:pt x="248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2289" y="13"/>
                    <a:pt x="2289" y="13"/>
                    <a:pt x="2289" y="13"/>
                  </a:cubicBezTo>
                  <a:cubicBezTo>
                    <a:pt x="2418" y="13"/>
                    <a:pt x="2459" y="10"/>
                    <a:pt x="2486" y="0"/>
                  </a:cubicBezTo>
                  <a:moveTo>
                    <a:pt x="2880" y="0"/>
                  </a:moveTo>
                  <a:cubicBezTo>
                    <a:pt x="2486" y="0"/>
                    <a:pt x="2486" y="0"/>
                    <a:pt x="2486" y="0"/>
                  </a:cubicBezTo>
                  <a:cubicBezTo>
                    <a:pt x="2554" y="56"/>
                    <a:pt x="2645" y="122"/>
                    <a:pt x="2813" y="122"/>
                  </a:cubicBezTo>
                  <a:cubicBezTo>
                    <a:pt x="2854" y="122"/>
                    <a:pt x="2880" y="122"/>
                    <a:pt x="2880" y="122"/>
                  </a:cubicBezTo>
                  <a:cubicBezTo>
                    <a:pt x="2880" y="0"/>
                    <a:pt x="2880" y="0"/>
                    <a:pt x="2880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6" name="Freeform 10"/>
            <p:cNvSpPr>
              <a:spLocks/>
            </p:cNvSpPr>
            <p:nvPr userDrawn="1"/>
          </p:nvSpPr>
          <p:spPr bwMode="auto">
            <a:xfrm>
              <a:off x="1588" y="6110288"/>
              <a:ext cx="7891462" cy="298450"/>
            </a:xfrm>
            <a:custGeom>
              <a:avLst/>
              <a:gdLst>
                <a:gd name="T0" fmla="*/ 2486 w 2486"/>
                <a:gd name="T1" fmla="*/ 81 h 94"/>
                <a:gd name="T2" fmla="*/ 2171 w 2486"/>
                <a:gd name="T3" fmla="*/ 0 h 94"/>
                <a:gd name="T4" fmla="*/ 0 w 2486"/>
                <a:gd name="T5" fmla="*/ 0 h 94"/>
                <a:gd name="T6" fmla="*/ 0 w 2486"/>
                <a:gd name="T7" fmla="*/ 94 h 94"/>
                <a:gd name="T8" fmla="*/ 2289 w 2486"/>
                <a:gd name="T9" fmla="*/ 94 h 94"/>
                <a:gd name="T10" fmla="*/ 2486 w 2486"/>
                <a:gd name="T11" fmla="*/ 8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86" h="94">
                  <a:moveTo>
                    <a:pt x="2486" y="81"/>
                  </a:moveTo>
                  <a:cubicBezTo>
                    <a:pt x="2410" y="38"/>
                    <a:pt x="2306" y="0"/>
                    <a:pt x="217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2289" y="94"/>
                    <a:pt x="2289" y="94"/>
                    <a:pt x="2289" y="94"/>
                  </a:cubicBezTo>
                  <a:cubicBezTo>
                    <a:pt x="2418" y="94"/>
                    <a:pt x="2459" y="91"/>
                    <a:pt x="2486" y="81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7" name="Freeform 11"/>
            <p:cNvSpPr>
              <a:spLocks/>
            </p:cNvSpPr>
            <p:nvPr userDrawn="1"/>
          </p:nvSpPr>
          <p:spPr bwMode="auto">
            <a:xfrm>
              <a:off x="7893050" y="6110285"/>
              <a:ext cx="1250950" cy="601662"/>
            </a:xfrm>
            <a:custGeom>
              <a:avLst/>
              <a:gdLst>
                <a:gd name="T0" fmla="*/ 331 w 394"/>
                <a:gd name="T1" fmla="*/ 0 h 189"/>
                <a:gd name="T2" fmla="*/ 0 w 394"/>
                <a:gd name="T3" fmla="*/ 81 h 189"/>
                <a:gd name="T4" fmla="*/ 327 w 394"/>
                <a:gd name="T5" fmla="*/ 189 h 189"/>
                <a:gd name="T6" fmla="*/ 394 w 394"/>
                <a:gd name="T7" fmla="*/ 189 h 189"/>
                <a:gd name="T8" fmla="*/ 394 w 394"/>
                <a:gd name="T9" fmla="*/ 0 h 189"/>
                <a:gd name="T10" fmla="*/ 331 w 394"/>
                <a:gd name="T11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4" h="189">
                  <a:moveTo>
                    <a:pt x="331" y="0"/>
                  </a:moveTo>
                  <a:cubicBezTo>
                    <a:pt x="130" y="0"/>
                    <a:pt x="56" y="60"/>
                    <a:pt x="0" y="81"/>
                  </a:cubicBezTo>
                  <a:cubicBezTo>
                    <a:pt x="89" y="131"/>
                    <a:pt x="159" y="189"/>
                    <a:pt x="327" y="189"/>
                  </a:cubicBezTo>
                  <a:cubicBezTo>
                    <a:pt x="368" y="189"/>
                    <a:pt x="394" y="189"/>
                    <a:pt x="394" y="189"/>
                  </a:cubicBezTo>
                  <a:cubicBezTo>
                    <a:pt x="394" y="0"/>
                    <a:pt x="394" y="0"/>
                    <a:pt x="394" y="0"/>
                  </a:cubicBezTo>
                  <a:lnTo>
                    <a:pt x="331" y="0"/>
                  </a:ln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8" name="AutoShape 81"/>
            <p:cNvSpPr>
              <a:spLocks noChangeAspect="1" noChangeArrowheads="1" noTextEdit="1"/>
            </p:cNvSpPr>
            <p:nvPr/>
          </p:nvSpPr>
          <p:spPr bwMode="auto">
            <a:xfrm>
              <a:off x="-9525" y="6051550"/>
              <a:ext cx="9169400" cy="849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Rectangle 84"/>
            <p:cNvSpPr>
              <a:spLocks noChangeArrowheads="1"/>
            </p:cNvSpPr>
            <p:nvPr/>
          </p:nvSpPr>
          <p:spPr bwMode="auto">
            <a:xfrm>
              <a:off x="-9525" y="6356350"/>
              <a:ext cx="9167813" cy="544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20" name="Picture 7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459788" y="6191250"/>
              <a:ext cx="454025" cy="454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" name="Rectangle 46"/>
          <p:cNvSpPr>
            <a:spLocks noChangeArrowheads="1"/>
          </p:cNvSpPr>
          <p:nvPr/>
        </p:nvSpPr>
        <p:spPr bwMode="auto">
          <a:xfrm>
            <a:off x="-71438" y="6365875"/>
            <a:ext cx="9317038" cy="54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047880" y="1743873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>
              <a:solidFill>
                <a:srgbClr val="3FAF6F"/>
              </a:solidFill>
            </a:endParaRPr>
          </a:p>
          <a:p>
            <a:endParaRPr lang="en-US" dirty="0" err="1" smtClean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9279" y="430438"/>
            <a:ext cx="8326096" cy="85725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r>
              <a:rPr lang="en-AU" sz="3200" dirty="0" smtClean="0"/>
              <a:t>Spectra and Statistics OLCI vs Ship-based DALEC </a:t>
            </a:r>
            <a:r>
              <a:rPr lang="en-AU" sz="3200" dirty="0"/>
              <a:t/>
            </a:r>
            <a:br>
              <a:rPr lang="en-AU" sz="3200" dirty="0"/>
            </a:br>
            <a:r>
              <a:rPr lang="en-AU" sz="3200" dirty="0" smtClean="0"/>
              <a:t/>
            </a:r>
            <a:br>
              <a:rPr lang="en-AU" sz="3200" dirty="0" smtClean="0"/>
            </a:br>
            <a:endParaRPr lang="en-AU" sz="2000" dirty="0"/>
          </a:p>
        </p:txBody>
      </p:sp>
      <p:pic>
        <p:nvPicPr>
          <p:cNvPr id="8" name="Picture 7" descr="front_imos.jpg"/>
          <p:cNvPicPr>
            <a:picLocks noChangeAspect="1"/>
          </p:cNvPicPr>
          <p:nvPr/>
        </p:nvPicPr>
        <p:blipFill>
          <a:blip r:embed="rId4"/>
          <a:srcRect t="19585" b="24056"/>
          <a:stretch>
            <a:fillRect/>
          </a:stretch>
        </p:blipFill>
        <p:spPr>
          <a:xfrm>
            <a:off x="383917" y="6224225"/>
            <a:ext cx="1028217" cy="3725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728" y="1032139"/>
            <a:ext cx="3047748" cy="24381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271" y="3439114"/>
            <a:ext cx="3035104" cy="24280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18" y="1287688"/>
            <a:ext cx="5426310" cy="43340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5945" y="5621764"/>
            <a:ext cx="1375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latin typeface="+mn-lt"/>
              </a:rPr>
              <a:t>(Analysis: Lovell, J.)</a:t>
            </a:r>
          </a:p>
        </p:txBody>
      </p:sp>
    </p:spTree>
    <p:extLst>
      <p:ext uri="{BB962C8B-B14F-4D97-AF65-F5344CB8AC3E}">
        <p14:creationId xmlns:p14="http://schemas.microsoft.com/office/powerpoint/2010/main" val="21726117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029" y="-4936"/>
            <a:ext cx="8983009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0106E3"/>
                </a:solidFill>
                <a:latin typeface="Calibri"/>
                <a:cs typeface="Calibri"/>
              </a:rPr>
              <a:t>In</a:t>
            </a:r>
            <a:r>
              <a:rPr lang="en-US" sz="3200" dirty="0">
                <a:solidFill>
                  <a:srgbClr val="0106E3"/>
                </a:solidFill>
                <a:latin typeface="Calibri"/>
                <a:cs typeface="Calibri"/>
              </a:rPr>
              <a:t>-situ profiling mooring for ocean </a:t>
            </a:r>
            <a:r>
              <a:rPr lang="en-US" sz="3200" dirty="0" err="1">
                <a:solidFill>
                  <a:srgbClr val="0106E3"/>
                </a:solidFill>
                <a:latin typeface="Calibri"/>
                <a:cs typeface="Calibri"/>
              </a:rPr>
              <a:t>colour</a:t>
            </a:r>
            <a:r>
              <a:rPr lang="en-US" sz="3200" dirty="0">
                <a:solidFill>
                  <a:srgbClr val="0106E3"/>
                </a:solidFill>
                <a:latin typeface="Calibri"/>
                <a:cs typeface="Calibri"/>
              </a:rPr>
              <a:t> </a:t>
            </a:r>
            <a:r>
              <a:rPr lang="en-US" sz="3200" dirty="0" err="1">
                <a:solidFill>
                  <a:srgbClr val="0106E3"/>
                </a:solidFill>
                <a:latin typeface="Calibri"/>
                <a:cs typeface="Calibri"/>
              </a:rPr>
              <a:t>cal</a:t>
            </a:r>
            <a:r>
              <a:rPr lang="en-US" sz="3200" dirty="0">
                <a:solidFill>
                  <a:srgbClr val="0106E3"/>
                </a:solidFill>
                <a:latin typeface="Calibri"/>
                <a:cs typeface="Calibri"/>
              </a:rPr>
              <a:t>/</a:t>
            </a:r>
            <a:r>
              <a:rPr lang="en-US" sz="3200" dirty="0" err="1" smtClean="0">
                <a:solidFill>
                  <a:srgbClr val="0106E3"/>
                </a:solidFill>
                <a:latin typeface="Calibri"/>
                <a:cs typeface="Calibri"/>
              </a:rPr>
              <a:t>val</a:t>
            </a:r>
            <a:endParaRPr lang="en-AU" sz="3200" dirty="0">
              <a:solidFill>
                <a:srgbClr val="0106E3"/>
              </a:solidFill>
              <a:latin typeface="Calibri"/>
              <a:cs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0F8BCB8-9584-D045-8E12-0D3F9552C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5128" y="1362983"/>
            <a:ext cx="4102100" cy="1473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18EBB0C-A1A8-6D48-B481-189887A4F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084" y="820442"/>
            <a:ext cx="2503310" cy="33309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90C7A50-FE0E-E244-8EA5-64369B54D7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28" t="5997" r="1076"/>
          <a:stretch/>
        </p:blipFill>
        <p:spPr>
          <a:xfrm>
            <a:off x="4074297" y="2977224"/>
            <a:ext cx="4653006" cy="23483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C635A04-47FA-D948-A479-7D4275A3176D}"/>
              </a:ext>
            </a:extLst>
          </p:cNvPr>
          <p:cNvSpPr txBox="1"/>
          <p:nvPr/>
        </p:nvSpPr>
        <p:spPr>
          <a:xfrm>
            <a:off x="3027898" y="716652"/>
            <a:ext cx="5250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Deployment of the </a:t>
            </a:r>
            <a:r>
              <a:rPr lang="en-US" dirty="0" err="1">
                <a:latin typeface="Calibri"/>
                <a:cs typeface="Calibri"/>
              </a:rPr>
              <a:t>WETLabs</a:t>
            </a:r>
            <a:r>
              <a:rPr lang="en-US" dirty="0">
                <a:latin typeface="Calibri"/>
                <a:cs typeface="Calibri"/>
              </a:rPr>
              <a:t> Thetis moored profiler near Rottnest Island, off the coast of Perth, Australia.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7CB734B-F758-7445-8F26-3EDDC010B1E1}"/>
              </a:ext>
            </a:extLst>
          </p:cNvPr>
          <p:cNvSpPr txBox="1"/>
          <p:nvPr/>
        </p:nvSpPr>
        <p:spPr>
          <a:xfrm>
            <a:off x="67029" y="4272092"/>
            <a:ext cx="375082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System provides real-time data of optical properties, environmental parameters and phytoplankton characteristics via a 3G Telemetry system each time it completes a profile of the water column (60 m bottom depth).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405C3AA-8D0B-814E-86B4-691F3F2CBCFC}"/>
              </a:ext>
            </a:extLst>
          </p:cNvPr>
          <p:cNvSpPr txBox="1"/>
          <p:nvPr/>
        </p:nvSpPr>
        <p:spPr>
          <a:xfrm>
            <a:off x="3535052" y="5375508"/>
            <a:ext cx="5726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Match-ups between Thetis </a:t>
            </a:r>
            <a:r>
              <a:rPr lang="en-US" dirty="0" err="1">
                <a:latin typeface="Calibri"/>
                <a:cs typeface="Calibri"/>
              </a:rPr>
              <a:t>Satlantic</a:t>
            </a:r>
            <a:r>
              <a:rPr lang="en-US" dirty="0">
                <a:latin typeface="Calibri"/>
                <a:cs typeface="Calibri"/>
              </a:rPr>
              <a:t> OCR Radiometers and Sentinel3–OLCI instrument by Intern student </a:t>
            </a:r>
            <a:r>
              <a:rPr lang="en-US" dirty="0" err="1">
                <a:latin typeface="Calibri"/>
                <a:cs typeface="Calibri"/>
              </a:rPr>
              <a:t>Jorrit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Scholze</a:t>
            </a:r>
            <a:r>
              <a:rPr lang="en-US" dirty="0">
                <a:latin typeface="Calibri"/>
                <a:cs typeface="Calibri"/>
              </a:rPr>
              <a:t>.</a:t>
            </a:r>
          </a:p>
        </p:txBody>
      </p:sp>
      <p:pic>
        <p:nvPicPr>
          <p:cNvPr id="9" name="Picture 8" descr="front_imos.jpg"/>
          <p:cNvPicPr>
            <a:picLocks noChangeAspect="1"/>
          </p:cNvPicPr>
          <p:nvPr/>
        </p:nvPicPr>
        <p:blipFill>
          <a:blip r:embed="rId5"/>
          <a:srcRect t="19585" b="24056"/>
          <a:stretch>
            <a:fillRect/>
          </a:stretch>
        </p:blipFill>
        <p:spPr>
          <a:xfrm>
            <a:off x="7758781" y="6112917"/>
            <a:ext cx="1039694" cy="37668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</p:pic>
      <p:pic>
        <p:nvPicPr>
          <p:cNvPr id="10" name="Picture 9" descr="logo-for-web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856" y="6112917"/>
            <a:ext cx="2286000" cy="381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9143" y="5983589"/>
            <a:ext cx="2370992" cy="63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9580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4936"/>
            <a:ext cx="91439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100" dirty="0" smtClean="0">
                <a:solidFill>
                  <a:srgbClr val="0106E3"/>
                </a:solidFill>
                <a:latin typeface="Calibri"/>
                <a:cs typeface="Calibri"/>
              </a:rPr>
              <a:t>S3A/OLCI matchups</a:t>
            </a:r>
          </a:p>
          <a:p>
            <a:pPr algn="ctr"/>
            <a:r>
              <a:rPr lang="en-US" sz="3100" dirty="0" smtClean="0">
                <a:latin typeface="Calibri"/>
                <a:cs typeface="Calibri"/>
              </a:rPr>
              <a:t>IPF processing </a:t>
            </a:r>
            <a:r>
              <a:rPr lang="en-US" sz="3100" i="1" dirty="0" smtClean="0">
                <a:latin typeface="Calibri"/>
                <a:cs typeface="Calibri"/>
              </a:rPr>
              <a:t>vs</a:t>
            </a:r>
            <a:r>
              <a:rPr lang="en-US" sz="3100" dirty="0" smtClean="0">
                <a:latin typeface="Calibri"/>
                <a:cs typeface="Calibri"/>
              </a:rPr>
              <a:t>. in-house “Breadboard prototype”</a:t>
            </a:r>
            <a:endParaRPr lang="en-AU" sz="3100" dirty="0">
              <a:latin typeface="Calibri"/>
              <a:cs typeface="Calibri"/>
            </a:endParaRPr>
          </a:p>
        </p:txBody>
      </p:sp>
      <p:pic>
        <p:nvPicPr>
          <p:cNvPr id="3" name="Picture 2" descr="Matchups-201803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30" y="1221145"/>
            <a:ext cx="4232656" cy="4614672"/>
          </a:xfrm>
          <a:prstGeom prst="rect">
            <a:avLst/>
          </a:prstGeom>
        </p:spPr>
      </p:pic>
      <p:pic>
        <p:nvPicPr>
          <p:cNvPr id="4" name="Picture 3" descr="Matchups-201804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631" y="1221145"/>
            <a:ext cx="4232656" cy="46146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7CB734B-F758-7445-8F26-3EDDC010B1E1}"/>
              </a:ext>
            </a:extLst>
          </p:cNvPr>
          <p:cNvSpPr txBox="1"/>
          <p:nvPr/>
        </p:nvSpPr>
        <p:spPr>
          <a:xfrm>
            <a:off x="192780" y="6015723"/>
            <a:ext cx="8857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/>
                <a:cs typeface="Calibri"/>
              </a:rPr>
              <a:t>Something looks wrong with the ground segment processing</a:t>
            </a: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41554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8247" y="-6897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800" dirty="0" smtClean="0">
                <a:solidFill>
                  <a:srgbClr val="000000"/>
                </a:solidFill>
                <a:latin typeface="Calibri"/>
                <a:cs typeface="Calibri"/>
              </a:rPr>
              <a:t>“</a:t>
            </a:r>
            <a:r>
              <a:rPr lang="en-AU" sz="2800" dirty="0" smtClean="0">
                <a:solidFill>
                  <a:srgbClr val="0000FF"/>
                </a:solidFill>
                <a:latin typeface="Calibri"/>
                <a:cs typeface="Calibri"/>
              </a:rPr>
              <a:t>A </a:t>
            </a:r>
            <a:r>
              <a:rPr lang="en-AU" sz="2800" dirty="0">
                <a:solidFill>
                  <a:srgbClr val="0000FF"/>
                </a:solidFill>
                <a:latin typeface="Calibri"/>
                <a:cs typeface="Calibri"/>
              </a:rPr>
              <a:t>coupled bio-physical, ecosystem-scale, examination of Australia’s International Indian Ocean Expedition </a:t>
            </a:r>
            <a:r>
              <a:rPr lang="en-AU" sz="2800" dirty="0" smtClean="0">
                <a:solidFill>
                  <a:srgbClr val="0000FF"/>
                </a:solidFill>
                <a:latin typeface="Calibri"/>
                <a:cs typeface="Calibri"/>
              </a:rPr>
              <a:t>line</a:t>
            </a:r>
            <a:r>
              <a:rPr lang="en-AU" sz="2800" dirty="0" smtClean="0">
                <a:solidFill>
                  <a:srgbClr val="000000"/>
                </a:solidFill>
                <a:latin typeface="Calibri"/>
                <a:cs typeface="Calibri"/>
              </a:rPr>
              <a:t>”</a:t>
            </a:r>
            <a:r>
              <a:rPr lang="en-AU" sz="2800" dirty="0" smtClean="0">
                <a:solidFill>
                  <a:srgbClr val="000000"/>
                </a:solidFill>
                <a:effectLst/>
                <a:latin typeface="Calibri"/>
                <a:cs typeface="Calibri"/>
              </a:rPr>
              <a:t> </a:t>
            </a:r>
            <a:endParaRPr lang="en-US" sz="28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213" y="947210"/>
            <a:ext cx="90605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Lead PI</a:t>
            </a: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: 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L</a:t>
            </a:r>
            <a:r>
              <a:rPr lang="en-US" dirty="0" err="1" smtClean="0">
                <a:solidFill>
                  <a:srgbClr val="000000"/>
                </a:solidFill>
                <a:latin typeface="Calibri"/>
                <a:cs typeface="Calibri"/>
              </a:rPr>
              <a:t>ynnath</a:t>
            </a: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 Beckley, Murdoch University, Perth, WA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Co-I 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David Antoine, Curtin </a:t>
            </a: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University, 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Perth, </a:t>
            </a: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WA, for the bio-optics, ocean color and 			productivity / export part: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213" y="1850045"/>
            <a:ext cx="9060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32 days </a:t>
            </a: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in </a:t>
            </a:r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May-June 2019</a:t>
            </a: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, 94m </a:t>
            </a:r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R/V Investigator </a:t>
            </a: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(</a:t>
            </a: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  <a:hlinkClick r:id="rId2"/>
              </a:rPr>
              <a:t>http://www.mnf.csiro.au</a:t>
            </a: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) 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5" name="Picture 4" descr="RV Investigator port 2 675x25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387" y="3419713"/>
            <a:ext cx="5038993" cy="1866294"/>
          </a:xfrm>
          <a:prstGeom prst="rect">
            <a:avLst/>
          </a:prstGeom>
        </p:spPr>
      </p:pic>
      <p:pic>
        <p:nvPicPr>
          <p:cNvPr id="6" name="Picture 5" descr="110voyage-rout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43" y="2293601"/>
            <a:ext cx="3255482" cy="299847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455543" y="2186389"/>
            <a:ext cx="60145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- 30</a:t>
            </a: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 Science berths, </a:t>
            </a:r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10</a:t>
            </a: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 for the optics /ocean color etc..</a:t>
            </a:r>
          </a:p>
          <a:p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- 20 16-hour stations</a:t>
            </a:r>
          </a:p>
          <a:p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	Conditions: from </a:t>
            </a:r>
            <a:r>
              <a:rPr lang="en-US" dirty="0" err="1" smtClean="0">
                <a:solidFill>
                  <a:srgbClr val="000000"/>
                </a:solidFill>
                <a:latin typeface="Calibri"/>
                <a:cs typeface="Calibri"/>
              </a:rPr>
              <a:t>oligo</a:t>
            </a: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- to </a:t>
            </a:r>
            <a:r>
              <a:rPr lang="en-US" dirty="0" err="1" smtClean="0">
                <a:solidFill>
                  <a:srgbClr val="000000"/>
                </a:solidFill>
                <a:latin typeface="Calibri"/>
                <a:cs typeface="Calibri"/>
              </a:rPr>
              <a:t>meso</a:t>
            </a: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-trophic</a:t>
            </a:r>
          </a:p>
        </p:txBody>
      </p:sp>
      <p:pic>
        <p:nvPicPr>
          <p:cNvPr id="8" name="Image 1" descr="03E30285-BD9E-47E4-B20D-D0954FD2444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47" y="6386461"/>
            <a:ext cx="2184311" cy="360967"/>
          </a:xfrm>
          <a:prstGeom prst="rect">
            <a:avLst/>
          </a:prstGeom>
        </p:spPr>
      </p:pic>
      <p:pic>
        <p:nvPicPr>
          <p:cNvPr id="9" name="Image 2" descr="murdoch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903" y="6462640"/>
            <a:ext cx="1183640" cy="2743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5431528"/>
            <a:ext cx="90605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Part of the </a:t>
            </a:r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“2</a:t>
            </a:r>
            <a:r>
              <a:rPr lang="en-US" b="1" baseline="30000" dirty="0" smtClean="0">
                <a:solidFill>
                  <a:srgbClr val="000000"/>
                </a:solidFill>
                <a:latin typeface="Calibri"/>
                <a:cs typeface="Calibri"/>
              </a:rPr>
              <a:t>nd</a:t>
            </a:r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 International Indian </a:t>
            </a:r>
            <a:r>
              <a:rPr lang="en-US" b="1" dirty="0">
                <a:solidFill>
                  <a:srgbClr val="000000"/>
                </a:solidFill>
                <a:latin typeface="Calibri"/>
                <a:cs typeface="Calibri"/>
              </a:rPr>
              <a:t>Ocean Expedition” (IIOE-2</a:t>
            </a:r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)</a:t>
            </a:r>
            <a:endParaRPr lang="en-US" sz="1400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IOC/UNESCO, IOGOOS, SCOR, SIBER (and many others) joint activity</a:t>
            </a:r>
          </a:p>
          <a:p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  <a:hlinkClick r:id="rId7"/>
              </a:rPr>
              <a:t>http://www.iioe-2.incois.gov.in/IIOE-2/EP06.</a:t>
            </a:r>
            <a:r>
              <a:rPr lang="en-US" sz="1400" dirty="0" smtClean="0">
                <a:solidFill>
                  <a:srgbClr val="000000"/>
                </a:solidFill>
                <a:latin typeface="Calibri"/>
                <a:cs typeface="Calibri"/>
                <a:hlinkClick r:id="rId7"/>
              </a:rPr>
              <a:t>jsp</a:t>
            </a:r>
            <a:r>
              <a:rPr lang="en-US" sz="140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endParaRPr lang="en-US" sz="1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11" name="Picture 10" descr="Screen Shot 2017-09-11 at 10.11.29 a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352" y="5431618"/>
            <a:ext cx="2106997" cy="613803"/>
          </a:xfrm>
          <a:prstGeom prst="rect">
            <a:avLst/>
          </a:prstGeom>
        </p:spPr>
      </p:pic>
      <p:pic>
        <p:nvPicPr>
          <p:cNvPr id="13" name="Picture 12" descr="03_logo_dark_blue.bmp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407" y="6045421"/>
            <a:ext cx="1695122" cy="84146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253345" y="6293302"/>
            <a:ext cx="15710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Supported by:</a:t>
            </a:r>
            <a:endParaRPr lang="en-US" dirty="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19580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28" y="0"/>
            <a:ext cx="5073968" cy="696531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32043" y="100565"/>
            <a:ext cx="40617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800" b="1" dirty="0" smtClean="0">
                <a:solidFill>
                  <a:srgbClr val="0000FF"/>
                </a:solidFill>
                <a:latin typeface="Calibri"/>
                <a:cs typeface="Calibri"/>
              </a:rPr>
              <a:t>Voyage plan</a:t>
            </a:r>
            <a:endParaRPr lang="en-US" sz="2800" b="1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7CB734B-F758-7445-8F26-3EDDC010B1E1}"/>
              </a:ext>
            </a:extLst>
          </p:cNvPr>
          <p:cNvSpPr txBox="1"/>
          <p:nvPr/>
        </p:nvSpPr>
        <p:spPr>
          <a:xfrm>
            <a:off x="4722274" y="666962"/>
            <a:ext cx="4421726" cy="563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Instruments to be deployed for radiometry</a:t>
            </a:r>
            <a:r>
              <a:rPr lang="en-US" dirty="0" smtClean="0">
                <a:latin typeface="Calibri"/>
                <a:cs typeface="Calibri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AU" i="1" dirty="0" smtClean="0"/>
              <a:t>In</a:t>
            </a:r>
            <a:r>
              <a:rPr lang="en-AU" i="1" dirty="0"/>
              <a:t>-situ Marine Optics</a:t>
            </a:r>
            <a:r>
              <a:rPr lang="en-AU" dirty="0"/>
              <a:t> (IMO, Perth) </a:t>
            </a:r>
            <a:r>
              <a:rPr lang="en-AU" b="1" i="1" dirty="0"/>
              <a:t>DALEC</a:t>
            </a:r>
            <a:r>
              <a:rPr lang="en-AU" dirty="0"/>
              <a:t> sensor, 350-800nm, resolution 3nm (</a:t>
            </a:r>
            <a:r>
              <a:rPr lang="en-AU" u="sng" dirty="0"/>
              <a:t>above-water</a:t>
            </a:r>
            <a:r>
              <a:rPr lang="en-AU" dirty="0"/>
              <a:t> radiometry configuration</a:t>
            </a:r>
            <a:r>
              <a:rPr lang="en-AU" dirty="0" smtClean="0"/>
              <a:t>)</a:t>
            </a:r>
            <a:endParaRPr lang="en-AU" dirty="0"/>
          </a:p>
          <a:p>
            <a:pPr marL="285750" indent="-285750">
              <a:buFontTx/>
              <a:buChar char="-"/>
            </a:pPr>
            <a:r>
              <a:rPr lang="en-AU" dirty="0" err="1" smtClean="0"/>
              <a:t>Biospherical</a:t>
            </a:r>
            <a:r>
              <a:rPr lang="en-AU" dirty="0" smtClean="0"/>
              <a:t> </a:t>
            </a:r>
            <a:r>
              <a:rPr lang="en-AU" b="1" i="1" dirty="0"/>
              <a:t>C-OPS</a:t>
            </a:r>
            <a:r>
              <a:rPr lang="en-AU" b="1" dirty="0"/>
              <a:t> </a:t>
            </a:r>
            <a:r>
              <a:rPr lang="en-AU" u="sng" dirty="0"/>
              <a:t>in-water</a:t>
            </a:r>
            <a:r>
              <a:rPr lang="en-AU" dirty="0"/>
              <a:t> profiling radiometer, 18 wavelengths (320, 340, 380, 395, 412, 443, 465, 490, 510, 532, 555, 565, 589, 625, 665, 683, 710 and 780 nm) in “free-fall” mode in the water column </a:t>
            </a:r>
            <a:endParaRPr lang="en-AU" dirty="0" smtClean="0"/>
          </a:p>
          <a:p>
            <a:pPr marL="285750" indent="-285750">
              <a:buFontTx/>
              <a:buChar char="-"/>
            </a:pPr>
            <a:r>
              <a:rPr lang="en-AU" dirty="0" err="1" smtClean="0">
                <a:latin typeface="Calibri"/>
                <a:cs typeface="Calibri"/>
              </a:rPr>
              <a:t>Satlantic</a:t>
            </a:r>
            <a:r>
              <a:rPr lang="en-AU" dirty="0" smtClean="0">
                <a:latin typeface="Calibri"/>
                <a:cs typeface="Calibri"/>
              </a:rPr>
              <a:t> </a:t>
            </a:r>
            <a:r>
              <a:rPr lang="en-AU" b="1" i="1" dirty="0" err="1" smtClean="0">
                <a:latin typeface="Calibri"/>
                <a:cs typeface="Calibri"/>
              </a:rPr>
              <a:t>HyperPRO</a:t>
            </a:r>
            <a:r>
              <a:rPr lang="en-AU" dirty="0" smtClean="0">
                <a:latin typeface="Calibri"/>
                <a:cs typeface="Calibri"/>
              </a:rPr>
              <a:t> profiling radiometer (</a:t>
            </a:r>
            <a:r>
              <a:rPr lang="en-AU" dirty="0"/>
              <a:t>350-800nm, resolution </a:t>
            </a:r>
            <a:r>
              <a:rPr lang="en-AU" dirty="0" smtClean="0"/>
              <a:t>3nm)</a:t>
            </a:r>
          </a:p>
          <a:p>
            <a:pPr marL="285750" indent="-285750">
              <a:buFontTx/>
              <a:buChar char="-"/>
            </a:pPr>
            <a:r>
              <a:rPr lang="en-AU" dirty="0" smtClean="0"/>
              <a:t>Radiance camera (CIMEL/LOV prototype)</a:t>
            </a:r>
          </a:p>
          <a:p>
            <a:r>
              <a:rPr lang="en-AU" b="1" dirty="0" smtClean="0"/>
              <a:t>Plus</a:t>
            </a:r>
            <a:r>
              <a:rPr lang="en-AU" dirty="0" smtClean="0"/>
              <a:t>:</a:t>
            </a:r>
          </a:p>
          <a:p>
            <a:pPr marL="285750" indent="-285750">
              <a:buFontTx/>
              <a:buChar char="-"/>
            </a:pPr>
            <a:r>
              <a:rPr lang="en-AU" dirty="0" smtClean="0"/>
              <a:t>IOP package (absorption, backscattering)</a:t>
            </a:r>
          </a:p>
          <a:p>
            <a:pPr marL="285750" indent="-285750">
              <a:buFontTx/>
              <a:buChar char="-"/>
            </a:pPr>
            <a:r>
              <a:rPr lang="en-AU" dirty="0" smtClean="0"/>
              <a:t>Phytoplankton pigments</a:t>
            </a:r>
          </a:p>
          <a:p>
            <a:pPr marL="285750" indent="-285750">
              <a:buFontTx/>
              <a:buChar char="-"/>
            </a:pPr>
            <a:r>
              <a:rPr lang="mr-IN" dirty="0" smtClean="0">
                <a:latin typeface="Calibri"/>
                <a:cs typeface="Calibri"/>
              </a:rPr>
              <a:t>…</a:t>
            </a:r>
            <a:r>
              <a:rPr lang="fr-FR" dirty="0" smtClean="0">
                <a:latin typeface="Calibri"/>
                <a:cs typeface="Calibri"/>
              </a:rPr>
              <a:t>..</a:t>
            </a: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0309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58045" y="100565"/>
            <a:ext cx="77452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800" dirty="0" smtClean="0">
                <a:solidFill>
                  <a:srgbClr val="0106E3"/>
                </a:solidFill>
                <a:latin typeface="Calibri"/>
                <a:cs typeface="Calibri"/>
              </a:rPr>
              <a:t>Preliminary outcomes from the IO voyage</a:t>
            </a:r>
            <a:endParaRPr lang="en-US" sz="2800" dirty="0">
              <a:solidFill>
                <a:srgbClr val="0106E3"/>
              </a:solidFill>
              <a:latin typeface="Calibri"/>
              <a:cs typeface="Calibri"/>
            </a:endParaRPr>
          </a:p>
        </p:txBody>
      </p:sp>
      <p:graphicFrame>
        <p:nvGraphicFramePr>
          <p:cNvPr id="4" name="Table 2">
            <a:extLst>
              <a:ext uri="{FF2B5EF4-FFF2-40B4-BE49-F238E27FC236}">
                <a16:creationId xmlns:a16="http://schemas.microsoft.com/office/drawing/2014/main" xmlns="" id="{3A1A959A-EF24-426F-BC56-5A62B0EFC6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28249"/>
              </p:ext>
            </p:extLst>
          </p:nvPr>
        </p:nvGraphicFramePr>
        <p:xfrm>
          <a:off x="1071726" y="772443"/>
          <a:ext cx="6922813" cy="22635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7175"/>
                <a:gridCol w="1279914">
                  <a:extLst>
                    <a:ext uri="{9D8B030D-6E8A-4147-A177-3AD203B41FA5}">
                      <a16:colId xmlns:a16="http://schemas.microsoft.com/office/drawing/2014/main" xmlns="" val="697859678"/>
                    </a:ext>
                  </a:extLst>
                </a:gridCol>
                <a:gridCol w="1250377">
                  <a:extLst>
                    <a:ext uri="{9D8B030D-6E8A-4147-A177-3AD203B41FA5}">
                      <a16:colId xmlns:a16="http://schemas.microsoft.com/office/drawing/2014/main" xmlns="" val="3064040001"/>
                    </a:ext>
                  </a:extLst>
                </a:gridCol>
                <a:gridCol w="2845347"/>
              </a:tblGrid>
              <a:tr h="334447">
                <a:tc>
                  <a:txBody>
                    <a:bodyPr/>
                    <a:lstStyle/>
                    <a:p>
                      <a:endParaRPr lang="en-A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dirty="0" smtClean="0"/>
                        <a:t>Stations</a:t>
                      </a:r>
                      <a:endParaRPr lang="en-A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800" dirty="0" smtClean="0"/>
                        <a:t># profiles</a:t>
                      </a:r>
                      <a:endParaRPr lang="en-A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47218828"/>
                  </a:ext>
                </a:extLst>
              </a:tr>
              <a:tr h="358898">
                <a:tc>
                  <a:txBody>
                    <a:bodyPr/>
                    <a:lstStyle/>
                    <a:p>
                      <a:r>
                        <a:rPr lang="en-AU" sz="1800" b="1" dirty="0" smtClean="0"/>
                        <a:t>In water</a:t>
                      </a:r>
                      <a:endParaRPr lang="en-A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800" dirty="0" smtClean="0"/>
                        <a:t>C-OPS</a:t>
                      </a:r>
                      <a:endParaRPr lang="en-A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800" dirty="0" smtClean="0"/>
                        <a:t>17</a:t>
                      </a:r>
                      <a:endParaRPr lang="en-A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800" dirty="0" smtClean="0"/>
                        <a:t>68</a:t>
                      </a:r>
                      <a:endParaRPr lang="en-A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70576900"/>
                  </a:ext>
                </a:extLst>
              </a:tr>
              <a:tr h="306017">
                <a:tc>
                  <a:txBody>
                    <a:bodyPr/>
                    <a:lstStyle/>
                    <a:p>
                      <a:endParaRPr lang="en-A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800" dirty="0" err="1" smtClean="0"/>
                        <a:t>HyperPRO</a:t>
                      </a:r>
                      <a:endParaRPr lang="en-A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800" dirty="0" smtClean="0"/>
                        <a:t>17</a:t>
                      </a:r>
                      <a:endParaRPr lang="en-A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800" dirty="0" smtClean="0"/>
                        <a:t>221</a:t>
                      </a:r>
                      <a:endParaRPr lang="en-A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84866321"/>
                  </a:ext>
                </a:extLst>
              </a:tr>
              <a:tr h="32638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b="1" dirty="0" smtClean="0"/>
                        <a:t>Above-water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800" dirty="0" smtClean="0"/>
                        <a:t>DALEC</a:t>
                      </a:r>
                      <a:endParaRPr lang="en-A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800" dirty="0" smtClean="0"/>
                        <a:t>N/A</a:t>
                      </a:r>
                      <a:endParaRPr lang="en-A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800" dirty="0" smtClean="0"/>
                        <a:t>Continuous</a:t>
                      </a:r>
                      <a:r>
                        <a:rPr lang="en-AU" sz="1800" baseline="0" dirty="0" smtClean="0"/>
                        <a:t> since station #1 </a:t>
                      </a:r>
                      <a:endParaRPr lang="en-AU" sz="1800" dirty="0"/>
                    </a:p>
                  </a:txBody>
                  <a:tcPr/>
                </a:tc>
              </a:tr>
              <a:tr h="315477">
                <a:tc>
                  <a:txBody>
                    <a:bodyPr/>
                    <a:lstStyle/>
                    <a:p>
                      <a:endParaRPr lang="en-A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800" dirty="0" smtClean="0"/>
                        <a:t>SVC</a:t>
                      </a:r>
                      <a:endParaRPr lang="en-A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800" dirty="0" smtClean="0"/>
                        <a:t>6</a:t>
                      </a:r>
                      <a:endParaRPr lang="en-A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800" dirty="0" smtClean="0"/>
                        <a:t>59 sets</a:t>
                      </a:r>
                      <a:endParaRPr lang="en-AU" sz="1800" dirty="0"/>
                    </a:p>
                  </a:txBody>
                  <a:tcPr/>
                </a:tc>
              </a:tr>
              <a:tr h="434777">
                <a:tc>
                  <a:txBody>
                    <a:bodyPr/>
                    <a:lstStyle/>
                    <a:p>
                      <a:r>
                        <a:rPr lang="en-AU" sz="1800" b="1" dirty="0" smtClean="0"/>
                        <a:t>Atmosphere</a:t>
                      </a:r>
                      <a:endParaRPr lang="en-A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800" dirty="0" err="1" smtClean="0"/>
                        <a:t>MicroTops</a:t>
                      </a:r>
                      <a:endParaRPr lang="en-A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800" dirty="0" smtClean="0"/>
                        <a:t>30</a:t>
                      </a:r>
                      <a:endParaRPr lang="en-A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800" dirty="0" smtClean="0"/>
                        <a:t>&gt;300</a:t>
                      </a:r>
                      <a:endParaRPr lang="en-AU" sz="18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3668806"/>
            <a:ext cx="3979808" cy="24779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1991" y="3343108"/>
            <a:ext cx="4095001" cy="3195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2706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58045" y="100565"/>
            <a:ext cx="77452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800" dirty="0" smtClean="0">
                <a:solidFill>
                  <a:srgbClr val="0106E3"/>
                </a:solidFill>
                <a:latin typeface="Calibri"/>
                <a:cs typeface="Calibri"/>
              </a:rPr>
              <a:t>Preliminary outcomes from the IO voyage</a:t>
            </a:r>
            <a:endParaRPr lang="en-US" sz="2800" dirty="0">
              <a:solidFill>
                <a:srgbClr val="0106E3"/>
              </a:solidFill>
              <a:latin typeface="Calibri"/>
              <a:cs typeface="Calibri"/>
            </a:endParaRPr>
          </a:p>
        </p:txBody>
      </p:sp>
      <p:pic>
        <p:nvPicPr>
          <p:cNvPr id="4" name="Picture 3" descr="Matchup-S3A-290520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24" y="1003924"/>
            <a:ext cx="4132978" cy="5311357"/>
          </a:xfrm>
          <a:prstGeom prst="rect">
            <a:avLst/>
          </a:prstGeom>
        </p:spPr>
      </p:pic>
      <p:pic>
        <p:nvPicPr>
          <p:cNvPr id="5" name="Picture 4" descr="Matchup-S3B-2905201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773" y="1003924"/>
            <a:ext cx="4071754" cy="526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0128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7700"/>
            <a:ext cx="9144000" cy="5538748"/>
          </a:xfrm>
          <a:prstGeom prst="rect">
            <a:avLst/>
          </a:prstGeom>
        </p:spPr>
      </p:pic>
      <p:pic>
        <p:nvPicPr>
          <p:cNvPr id="4" name="Picture 3" descr="CSIRO-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284" y="161120"/>
            <a:ext cx="1230181" cy="11602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509210" y="23336"/>
            <a:ext cx="27026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800" dirty="0" smtClean="0">
                <a:solidFill>
                  <a:srgbClr val="FF0000"/>
                </a:solidFill>
                <a:latin typeface="Calibri"/>
                <a:cs typeface="Calibri"/>
              </a:rPr>
              <a:t>Schroeder et al.</a:t>
            </a:r>
            <a:endParaRPr lang="en-US" sz="28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31230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SIRO_PowerPoint_Sky_120210">
  <a:themeElements>
    <a:clrScheme name="CSIRO Blue">
      <a:dk1>
        <a:sysClr val="windowText" lastClr="000000"/>
      </a:dk1>
      <a:lt1>
        <a:srgbClr val="FBFEFF"/>
      </a:lt1>
      <a:dk2>
        <a:srgbClr val="000000"/>
      </a:dk2>
      <a:lt2>
        <a:srgbClr val="FBFEFF"/>
      </a:lt2>
      <a:accent1>
        <a:srgbClr val="41B6E6"/>
      </a:accent1>
      <a:accent2>
        <a:srgbClr val="004B87"/>
      </a:accent2>
      <a:accent3>
        <a:srgbClr val="78BE20"/>
      </a:accent3>
      <a:accent4>
        <a:srgbClr val="4A7729"/>
      </a:accent4>
      <a:accent5>
        <a:srgbClr val="00A9CE"/>
      </a:accent5>
      <a:accent6>
        <a:srgbClr val="00313C"/>
      </a:accent6>
      <a:hlink>
        <a:srgbClr val="9FAEE5"/>
      </a:hlink>
      <a:folHlink>
        <a:srgbClr val="1E22AA"/>
      </a:folHlink>
    </a:clrScheme>
    <a:fontScheme name="CSIRO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2">
              <a:lumMod val="40000"/>
              <a:lumOff val="60000"/>
            </a:schemeClr>
          </a:solidFill>
          <a:tailEnd type="arrow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buFont typeface="Wingdings" pitchFamily="2" charset="2"/>
          <a:buChar char="§"/>
          <a:defRPr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CSIRO_PowerPoint_Sky_120210</Template>
  <TotalTime>10047</TotalTime>
  <Words>1628</Words>
  <Application>Microsoft Macintosh PowerPoint</Application>
  <PresentationFormat>On-screen Show (4:3)</PresentationFormat>
  <Paragraphs>219</Paragraphs>
  <Slides>29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CSIRO_PowerPoint_Sky_120210</vt:lpstr>
      <vt:lpstr>ESA Presentation</vt:lpstr>
      <vt:lpstr>Thème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LJCO is variable coastal site Tidal range 0.2-4 m Water temperature 22-31°C  Salinity 27-36.5 TSS  1.17-35.7 g m-3 CDOM 0.22-6.35 mg m-3 Chl-a 0.01-0.49 m-1</vt:lpstr>
      <vt:lpstr>S3VT-OC  Radiometric measurements  Lucinda Jetty &amp; Ship-borne</vt:lpstr>
      <vt:lpstr>PowerPoint Presentation</vt:lpstr>
      <vt:lpstr>PowerPoint Presentation</vt:lpstr>
      <vt:lpstr>Lucinda Jetty – bio-optical relationships Proxies to derive continuous concentration time series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OLCI original data release vs DALEC  N=35,  400-665 nm  </vt:lpstr>
      <vt:lpstr>OLCI IPF2.23 data vs DALEC  N=31,  400-665 nm  </vt:lpstr>
      <vt:lpstr>Spectra and Statistics OLCI vs Ship-based DALEC   </vt:lpstr>
    </vt:vector>
  </TitlesOfParts>
  <Company>CSIRO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Oliver, Danni (CLW, Waite Campus)</dc:creator>
  <cp:lastModifiedBy>David Antoine</cp:lastModifiedBy>
  <cp:revision>1032</cp:revision>
  <dcterms:created xsi:type="dcterms:W3CDTF">2012-04-17T05:49:55Z</dcterms:created>
  <dcterms:modified xsi:type="dcterms:W3CDTF">2019-07-15T09:33:06Z</dcterms:modified>
  <cp:category>Master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0x010100529B7581109BE041A80104B7BC62AE32</vt:lpwstr>
  </property>
</Properties>
</file>