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451" r:id="rId3"/>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BEE395"/>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0" autoAdjust="0"/>
    <p:restoredTop sz="94340" autoAdjust="0"/>
  </p:normalViewPr>
  <p:slideViewPr>
    <p:cSldViewPr>
      <p:cViewPr varScale="1">
        <p:scale>
          <a:sx n="99" d="100"/>
          <a:sy n="99" d="100"/>
        </p:scale>
        <p:origin x="1011"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2" d="100"/>
          <a:sy n="102" d="100"/>
        </p:scale>
        <p:origin x="-320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1676400" y="76200"/>
            <a:ext cx="6105525" cy="427038"/>
          </a:xfrm>
          <a:prstGeom prst="rect">
            <a:avLst/>
          </a:prstGeom>
        </p:spPr>
        <p:txBody>
          <a:bodyPr/>
          <a:lstStyle>
            <a:lvl1pPr algn="l">
              <a:defRPr sz="2800"/>
            </a:lvl1pPr>
          </a:lstStyle>
          <a:p>
            <a:r>
              <a:rPr lang="en-US" dirty="0"/>
              <a:t>Click to edit Master title style</a:t>
            </a:r>
            <a:endParaRPr lang="en-GB" dirty="0"/>
          </a:p>
        </p:txBody>
      </p:sp>
    </p:spTree>
    <p:extLst>
      <p:ext uri="{BB962C8B-B14F-4D97-AF65-F5344CB8AC3E}">
        <p14:creationId xmlns:p14="http://schemas.microsoft.com/office/powerpoint/2010/main" val="109395542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2"/>
          <p:cNvSpPr>
            <a:spLocks noGrp="1"/>
          </p:cNvSpPr>
          <p:nvPr>
            <p:ph sz="half" idx="1"/>
          </p:nvPr>
        </p:nvSpPr>
        <p:spPr>
          <a:xfrm>
            <a:off x="0" y="1143000"/>
            <a:ext cx="8305800" cy="762000"/>
          </a:xfrm>
          <a:prstGeom prst="rect">
            <a:avLst/>
          </a:prstGeom>
        </p:spPr>
        <p:txBody>
          <a:bodyPr/>
          <a:lstStyle>
            <a:lvl1pPr algn="just">
              <a:buNone/>
              <a:defRPr sz="2200">
                <a:solidFill>
                  <a:schemeClr val="tx1"/>
                </a:solidFill>
              </a:defRPr>
            </a:lvl1pPr>
            <a:lvl2pPr>
              <a:buNone/>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p:txBody>
      </p:sp>
      <p:sp>
        <p:nvSpPr>
          <p:cNvPr id="5" name="Content Placeholder 3"/>
          <p:cNvSpPr>
            <a:spLocks noGrp="1"/>
          </p:cNvSpPr>
          <p:nvPr>
            <p:ph sz="half" idx="11"/>
          </p:nvPr>
        </p:nvSpPr>
        <p:spPr>
          <a:xfrm>
            <a:off x="0" y="1905000"/>
            <a:ext cx="8839200" cy="4572000"/>
          </a:xfrm>
          <a:prstGeom prst="rect">
            <a:avLst/>
          </a:prstGeom>
        </p:spPr>
        <p:txBody>
          <a:bodyPr/>
          <a:lstStyle>
            <a:lvl1pPr>
              <a:buSzPct val="90000"/>
              <a:defRPr sz="2000" baseline="0">
                <a:solidFill>
                  <a:schemeClr val="tx1"/>
                </a:solidFill>
                <a:latin typeface="Century Gothic" pitchFamily="34" charset="0"/>
              </a:defRPr>
            </a:lvl1pPr>
            <a:lvl2pPr marL="768927" indent="-311727">
              <a:buClr>
                <a:srgbClr val="005426"/>
              </a:buClr>
              <a:buSzPct val="80000"/>
              <a:buFont typeface="Wingdings" panose="05000000000000000000" pitchFamily="2" charset="2"/>
              <a:buChar char="§"/>
              <a:defRPr sz="2000" baseline="0">
                <a:solidFill>
                  <a:schemeClr val="tx1"/>
                </a:solidFill>
                <a:latin typeface="Century Gothic" pitchFamily="34" charset="0"/>
              </a:defRPr>
            </a:lvl2pPr>
            <a:lvl3pPr>
              <a:buSzPct val="60000"/>
              <a:defRPr sz="2000" baseline="0">
                <a:solidFill>
                  <a:schemeClr val="tx1"/>
                </a:solidFill>
                <a:latin typeface="Century Gothic" pitchFamily="34" charset="0"/>
              </a:defRPr>
            </a:lvl3pPr>
            <a:lvl4pPr>
              <a:defRPr sz="2400">
                <a:solidFill>
                  <a:srgbClr val="C00000"/>
                </a:solidFill>
              </a:defRPr>
            </a:lvl4pPr>
            <a:lvl5pPr>
              <a:defRPr sz="2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6" name="Shape 3"/>
          <p:cNvSpPr/>
          <p:nvPr userDrawn="1"/>
        </p:nvSpPr>
        <p:spPr>
          <a:xfrm>
            <a:off x="1981200" y="76200"/>
            <a:ext cx="3581400" cy="33855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endParaRPr lang="en-US" sz="2200" dirty="0">
              <a:solidFill>
                <a:srgbClr val="FFFFFF"/>
              </a:solidFill>
              <a:latin typeface="Proxima Nova Regular"/>
              <a:ea typeface="Proxima Nova Regular"/>
              <a:cs typeface="Proxima Nova Regular"/>
              <a:sym typeface="Proxima Nova Regular"/>
            </a:endParaRPr>
          </a:p>
        </p:txBody>
      </p:sp>
      <p:sp>
        <p:nvSpPr>
          <p:cNvPr id="7" name="Title 1"/>
          <p:cNvSpPr>
            <a:spLocks noGrp="1"/>
          </p:cNvSpPr>
          <p:nvPr>
            <p:ph type="title"/>
          </p:nvPr>
        </p:nvSpPr>
        <p:spPr>
          <a:xfrm>
            <a:off x="1676400" y="76200"/>
            <a:ext cx="6105525" cy="427038"/>
          </a:xfrm>
          <a:prstGeom prst="rect">
            <a:avLst/>
          </a:prstGeom>
        </p:spPr>
        <p:txBody>
          <a:bodyPr/>
          <a:lstStyle>
            <a:lvl1pPr algn="l">
              <a:defRPr sz="2800"/>
            </a:lvl1pPr>
          </a:lstStyle>
          <a:p>
            <a:r>
              <a:rPr lang="en-US" dirty="0"/>
              <a:t>Click to edit Master title style</a:t>
            </a:r>
            <a:endParaRPr lang="en-GB" dirty="0"/>
          </a:p>
        </p:txBody>
      </p:sp>
    </p:spTree>
    <p:extLst>
      <p:ext uri="{BB962C8B-B14F-4D97-AF65-F5344CB8AC3E}">
        <p14:creationId xmlns:p14="http://schemas.microsoft.com/office/powerpoint/2010/main" val="2209367933"/>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3" name="Rectangle 2"/>
          <p:cNvSpPr/>
          <p:nvPr userDrawn="1"/>
        </p:nvSpPr>
        <p:spPr>
          <a:xfrm>
            <a:off x="8153400" y="6504801"/>
            <a:ext cx="972224" cy="276999"/>
          </a:xfrm>
          <a:prstGeom prst="rect">
            <a:avLst/>
          </a:prstGeom>
        </p:spPr>
        <p:txBody>
          <a:bodyPr wrap="square">
            <a:spAutoFit/>
          </a:bodyPr>
          <a:lstStyle/>
          <a:p>
            <a:pPr algn="r"/>
            <a:fld id="{D9245422-3BB8-6D4A-8024-718D9EB8D280}" type="slidenum">
              <a:rPr lang="en-US" sz="1200" smtClean="0"/>
              <a:pPr algn="r"/>
              <a:t>‹#›</a:t>
            </a:fld>
            <a:endParaRPr lang="en-US" sz="1200"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6" r:id="rId3"/>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578357" y="1752600"/>
            <a:ext cx="7575043" cy="12192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r>
              <a:rPr lang="en-US" b="0" dirty="0" smtClean="0"/>
              <a:t>Progress </a:t>
            </a:r>
            <a:r>
              <a:rPr lang="en-US" b="0" dirty="0"/>
              <a:t>on </a:t>
            </a:r>
            <a:r>
              <a:rPr lang="en-US" b="0" dirty="0" smtClean="0"/>
              <a:t>WGISS-WGCV Joint Task</a:t>
            </a:r>
            <a:endParaRPr lang="en-US" dirty="0"/>
          </a:p>
        </p:txBody>
      </p:sp>
      <p:pic>
        <p:nvPicPr>
          <p:cNvPr id="12" name="ceos_logo.png"/>
          <p:cNvPicPr/>
          <p:nvPr/>
        </p:nvPicPr>
        <p:blipFill>
          <a:blip r:embed="rId2" cstate="screen">
            <a:extLst>
              <a:ext uri="{28A0092B-C50C-407E-A947-70E740481C1C}">
                <a14:useLocalDpi xmlns:a14="http://schemas.microsoft.com/office/drawing/2010/main"/>
              </a:ext>
            </a:extLst>
          </a:blip>
          <a:stretch>
            <a:fillRect/>
          </a:stretch>
        </p:blipFill>
        <p:spPr>
          <a:xfrm>
            <a:off x="533400" y="304800"/>
            <a:ext cx="2507906" cy="993132"/>
          </a:xfrm>
          <a:prstGeom prst="rect">
            <a:avLst/>
          </a:prstGeom>
          <a:ln w="12700">
            <a:miter lim="400000"/>
          </a:ln>
        </p:spPr>
      </p:pic>
      <p:sp>
        <p:nvSpPr>
          <p:cNvPr id="5" name="Shape 11"/>
          <p:cNvSpPr/>
          <p:nvPr/>
        </p:nvSpPr>
        <p:spPr>
          <a:xfrm>
            <a:off x="457200" y="3733800"/>
            <a:ext cx="5486400" cy="23891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US" sz="2000" dirty="0" smtClean="0">
                <a:solidFill>
                  <a:srgbClr val="FFFFFF"/>
                </a:solidFill>
                <a:ea typeface="Arial Bold"/>
                <a:cs typeface="Arial Bold"/>
                <a:sym typeface="Arial Bold"/>
              </a:rPr>
              <a:t>Medhavy Thankappan</a:t>
            </a:r>
            <a:endParaRPr lang="en-US" sz="2000" dirty="0">
              <a:solidFill>
                <a:srgbClr val="FFFFFF"/>
              </a:solidFill>
              <a:ea typeface="Arial Bold"/>
              <a:cs typeface="Arial Bold"/>
              <a:sym typeface="Arial Bold"/>
            </a:endParaRPr>
          </a:p>
          <a:p>
            <a:pPr lvl="0" defTabSz="914400">
              <a:lnSpc>
                <a:spcPct val="150000"/>
              </a:lnSpc>
              <a:defRPr>
                <a:solidFill>
                  <a:srgbClr val="000000"/>
                </a:solidFill>
              </a:defRPr>
            </a:pPr>
            <a:r>
              <a:rPr lang="en-US" sz="2000" dirty="0" smtClean="0">
                <a:solidFill>
                  <a:srgbClr val="FFFFFF"/>
                </a:solidFill>
                <a:ea typeface="Arial Bold"/>
                <a:cs typeface="Arial Bold"/>
                <a:sym typeface="Arial Bold"/>
              </a:rPr>
              <a:t>WGCV 45 Perth</a:t>
            </a:r>
            <a:endParaRPr lang="en-US" sz="2000" dirty="0">
              <a:solidFill>
                <a:srgbClr val="FFFFFF"/>
              </a:solidFill>
              <a:ea typeface="Arial Bold"/>
              <a:cs typeface="Arial Bold"/>
              <a:sym typeface="Arial Bold"/>
            </a:endParaRPr>
          </a:p>
          <a:p>
            <a:pPr lvl="0" defTabSz="914400">
              <a:lnSpc>
                <a:spcPct val="110000"/>
              </a:lnSpc>
              <a:defRPr>
                <a:solidFill>
                  <a:srgbClr val="000000"/>
                </a:solidFill>
              </a:defRPr>
            </a:pPr>
            <a:r>
              <a:rPr lang="en-US" dirty="0" smtClean="0">
                <a:solidFill>
                  <a:srgbClr val="FFFFFF"/>
                </a:solidFill>
                <a:ea typeface="Arial Bold"/>
                <a:cs typeface="Arial Bold"/>
                <a:sym typeface="Arial Bold"/>
              </a:rPr>
              <a:t>18 July 2019</a:t>
            </a:r>
            <a:endParaRPr lang="en-US" dirty="0">
              <a:solidFill>
                <a:srgbClr val="FFFFFF"/>
              </a:solidFill>
              <a:ea typeface="Arial Bold"/>
              <a:cs typeface="Arial Bold"/>
              <a:sym typeface="Arial Bold"/>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228600" y="1295400"/>
            <a:ext cx="8305800" cy="1676400"/>
          </a:xfrm>
        </p:spPr>
        <p:txBody>
          <a:bodyPr/>
          <a:lstStyle/>
          <a:p>
            <a:r>
              <a:rPr lang="en-AU" i="1" dirty="0" smtClean="0"/>
              <a:t>	</a:t>
            </a:r>
            <a:r>
              <a:rPr lang="en-AU" sz="2000" dirty="0" smtClean="0"/>
              <a:t>ARD Uncertainty</a:t>
            </a:r>
            <a:r>
              <a:rPr lang="en-AU" sz="2000" dirty="0"/>
              <a:t>: </a:t>
            </a:r>
            <a:r>
              <a:rPr lang="en-AU" sz="2000" dirty="0" smtClean="0"/>
              <a:t>Work </a:t>
            </a:r>
            <a:r>
              <a:rPr lang="en-AU" sz="2000" dirty="0"/>
              <a:t>to define a set of quality/uncertainty parameters to include within ARD and determine an initial method to incorporate these along with their provenance into the data stream, including education of the data community on how to provide provenance information</a:t>
            </a:r>
          </a:p>
        </p:txBody>
      </p:sp>
      <p:sp>
        <p:nvSpPr>
          <p:cNvPr id="3" name="Content Placeholder 2"/>
          <p:cNvSpPr>
            <a:spLocks noGrp="1"/>
          </p:cNvSpPr>
          <p:nvPr>
            <p:ph sz="half" idx="11"/>
          </p:nvPr>
        </p:nvSpPr>
        <p:spPr>
          <a:xfrm>
            <a:off x="152400" y="3048000"/>
            <a:ext cx="8839200" cy="3429000"/>
          </a:xfrm>
        </p:spPr>
        <p:txBody>
          <a:bodyPr/>
          <a:lstStyle/>
          <a:p>
            <a:r>
              <a:rPr lang="en-AU" sz="1800" dirty="0" smtClean="0"/>
              <a:t>Resource constraints, but work on measurement uncertainties is progressing; </a:t>
            </a:r>
            <a:r>
              <a:rPr lang="en-AU" sz="1800" dirty="0"/>
              <a:t>experimental design </a:t>
            </a:r>
            <a:r>
              <a:rPr lang="en-AU" sz="1800" dirty="0" smtClean="0"/>
              <a:t>for characterising </a:t>
            </a:r>
            <a:r>
              <a:rPr lang="en-AU" sz="1800" dirty="0"/>
              <a:t>uncertainties related to field based </a:t>
            </a:r>
            <a:r>
              <a:rPr lang="en-AU" sz="1800" dirty="0" smtClean="0"/>
              <a:t>measurements being tested; </a:t>
            </a:r>
            <a:r>
              <a:rPr lang="en-AU" sz="1800" dirty="0"/>
              <a:t>preliminary results can be shared by end of August </a:t>
            </a:r>
            <a:r>
              <a:rPr lang="en-AU" sz="1800" dirty="0" smtClean="0"/>
              <a:t>2019. Sharing information </a:t>
            </a:r>
            <a:r>
              <a:rPr lang="en-AU" sz="1800" dirty="0"/>
              <a:t>with </a:t>
            </a:r>
            <a:r>
              <a:rPr lang="en-AU" sz="1800" dirty="0" smtClean="0"/>
              <a:t>NPL team on measurement uncertainties, discussions to continue at </a:t>
            </a:r>
            <a:r>
              <a:rPr lang="en-AU" sz="1800" dirty="0"/>
              <a:t>WGCV-45.</a:t>
            </a:r>
          </a:p>
          <a:p>
            <a:r>
              <a:rPr lang="en-AU" sz="1800" dirty="0"/>
              <a:t>Work on Surface Reflectance </a:t>
            </a:r>
            <a:r>
              <a:rPr lang="en-AU" sz="1800" dirty="0" smtClean="0"/>
              <a:t>validation is progressing; need to revisit </a:t>
            </a:r>
            <a:r>
              <a:rPr lang="en-AU" sz="1800" dirty="0"/>
              <a:t>Data Cube on </a:t>
            </a:r>
            <a:r>
              <a:rPr lang="en-AU" sz="1800" dirty="0" smtClean="0"/>
              <a:t>demand work, with Rob</a:t>
            </a:r>
            <a:r>
              <a:rPr lang="en-AU" sz="1800" dirty="0"/>
              <a:t>. </a:t>
            </a:r>
            <a:r>
              <a:rPr lang="en-AU" sz="1800" dirty="0" smtClean="0"/>
              <a:t>The GA </a:t>
            </a:r>
            <a:r>
              <a:rPr lang="en-AU" sz="1800" dirty="0"/>
              <a:t>team </a:t>
            </a:r>
            <a:r>
              <a:rPr lang="en-AU" sz="1800" dirty="0" smtClean="0"/>
              <a:t>provided Jupyter Notebooks for use with </a:t>
            </a:r>
            <a:r>
              <a:rPr lang="en-AU" sz="1800" dirty="0"/>
              <a:t>Data Cube technology. These operate over </a:t>
            </a:r>
            <a:r>
              <a:rPr lang="en-AU" sz="1800" dirty="0" smtClean="0"/>
              <a:t>Australian </a:t>
            </a:r>
            <a:r>
              <a:rPr lang="en-AU" sz="1800" dirty="0"/>
              <a:t>test sites and need to be ported </a:t>
            </a:r>
            <a:r>
              <a:rPr lang="en-AU" sz="1800" dirty="0" smtClean="0"/>
              <a:t>for </a:t>
            </a:r>
            <a:r>
              <a:rPr lang="en-AU" sz="1800" dirty="0"/>
              <a:t>use </a:t>
            </a:r>
            <a:r>
              <a:rPr lang="en-AU" sz="1800" dirty="0" smtClean="0"/>
              <a:t>with the </a:t>
            </a:r>
            <a:r>
              <a:rPr lang="en-AU" sz="1800" dirty="0"/>
              <a:t>CEOS test site data. </a:t>
            </a:r>
            <a:r>
              <a:rPr lang="en-AU" sz="1800" dirty="0" smtClean="0"/>
              <a:t>Work </a:t>
            </a:r>
            <a:r>
              <a:rPr lang="en-AU" sz="1800" dirty="0"/>
              <a:t>on this is currently </a:t>
            </a:r>
            <a:r>
              <a:rPr lang="en-AU" sz="1800" dirty="0" smtClean="0"/>
              <a:t>on hold due </a:t>
            </a:r>
            <a:r>
              <a:rPr lang="en-AU" sz="1800" dirty="0"/>
              <a:t>to competing work priorities</a:t>
            </a:r>
            <a:r>
              <a:rPr lang="en-AU" sz="1800" dirty="0" smtClean="0"/>
              <a:t>.</a:t>
            </a:r>
            <a:endParaRPr lang="en-AU" sz="1800" dirty="0"/>
          </a:p>
          <a:p>
            <a:endParaRPr lang="en-AU" sz="1800" dirty="0"/>
          </a:p>
          <a:p>
            <a:pPr marL="0" indent="0">
              <a:buNone/>
            </a:pPr>
            <a:endParaRPr lang="en-AU" sz="1800" dirty="0"/>
          </a:p>
        </p:txBody>
      </p:sp>
      <p:sp>
        <p:nvSpPr>
          <p:cNvPr id="4" name="Title 3"/>
          <p:cNvSpPr>
            <a:spLocks noGrp="1"/>
          </p:cNvSpPr>
          <p:nvPr>
            <p:ph type="title"/>
          </p:nvPr>
        </p:nvSpPr>
        <p:spPr>
          <a:xfrm>
            <a:off x="1828800" y="120641"/>
            <a:ext cx="6105525" cy="427038"/>
          </a:xfrm>
        </p:spPr>
        <p:txBody>
          <a:bodyPr/>
          <a:lstStyle/>
          <a:p>
            <a:r>
              <a:rPr lang="en-AU" dirty="0"/>
              <a:t>Data Formats and Interoperability in the framework of </a:t>
            </a:r>
            <a:r>
              <a:rPr lang="en-AU" dirty="0" smtClean="0"/>
              <a:t>FDA</a:t>
            </a:r>
            <a:endParaRPr lang="en-AU" dirty="0"/>
          </a:p>
        </p:txBody>
      </p:sp>
    </p:spTree>
    <p:extLst>
      <p:ext uri="{BB962C8B-B14F-4D97-AF65-F5344CB8AC3E}">
        <p14:creationId xmlns:p14="http://schemas.microsoft.com/office/powerpoint/2010/main" val="1198996968"/>
      </p:ext>
    </p:extLst>
  </p:cSld>
  <p:clrMapOvr>
    <a:masterClrMapping/>
  </p:clrMapOvr>
  <p:transition spd="med"/>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9688</TotalTime>
  <Words>138</Words>
  <Application>Microsoft Office PowerPoint</Application>
  <PresentationFormat>On-screen Show (4:3)</PresentationFormat>
  <Paragraphs>8</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Arial Bold</vt:lpstr>
      <vt:lpstr>Avenir Roman</vt:lpstr>
      <vt:lpstr>Century Gothic</vt:lpstr>
      <vt:lpstr>Droid Serif</vt:lpstr>
      <vt:lpstr>Proxima Nova Regular</vt:lpstr>
      <vt:lpstr>Wingdings</vt:lpstr>
      <vt:lpstr>Default</vt:lpstr>
      <vt:lpstr>Progress on WGISS-WGCV Joint Task</vt:lpstr>
      <vt:lpstr>Data Formats and Interoperability in the framework of FDA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Thankappan Medhavy</cp:lastModifiedBy>
  <cp:revision>280</cp:revision>
  <dcterms:modified xsi:type="dcterms:W3CDTF">2019-07-18T00:29:02Z</dcterms:modified>
</cp:coreProperties>
</file>