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349" r:id="rId3"/>
    <p:sldId id="343" r:id="rId4"/>
    <p:sldId id="344" r:id="rId5"/>
    <p:sldId id="345" r:id="rId6"/>
    <p:sldId id="342" r:id="rId7"/>
    <p:sldId id="346" r:id="rId8"/>
    <p:sldId id="347" r:id="rId9"/>
    <p:sldId id="348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61" autoAdjust="0"/>
    <p:restoredTop sz="93149" autoAdjust="0"/>
  </p:normalViewPr>
  <p:slideViewPr>
    <p:cSldViewPr>
      <p:cViewPr varScale="1">
        <p:scale>
          <a:sx n="108" d="100"/>
          <a:sy n="108" d="100"/>
        </p:scale>
        <p:origin x="13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2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8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/>
          <p:nvPr userDrawn="1"/>
        </p:nvSpPr>
        <p:spPr>
          <a:xfrm>
            <a:off x="2133600" y="0"/>
            <a:ext cx="263852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Day 3 Summary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WGCV-44</a:t>
            </a:r>
          </a:p>
        </p:txBody>
      </p:sp>
    </p:spTree>
    <p:extLst>
      <p:ext uri="{BB962C8B-B14F-4D97-AF65-F5344CB8AC3E}">
        <p14:creationId xmlns:p14="http://schemas.microsoft.com/office/powerpoint/2010/main" val="10939554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83058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88392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SzPct val="6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hape 3"/>
          <p:cNvSpPr/>
          <p:nvPr userDrawn="1"/>
        </p:nvSpPr>
        <p:spPr>
          <a:xfrm>
            <a:off x="1981200" y="76200"/>
            <a:ext cx="35814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Day 3 Summary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WGCV-44</a:t>
            </a:r>
          </a:p>
        </p:txBody>
      </p:sp>
    </p:spTree>
    <p:extLst>
      <p:ext uri="{BB962C8B-B14F-4D97-AF65-F5344CB8AC3E}">
        <p14:creationId xmlns:p14="http://schemas.microsoft.com/office/powerpoint/2010/main" val="334483844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83058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88392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SzPct val="6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hape 3"/>
          <p:cNvSpPr/>
          <p:nvPr userDrawn="1"/>
        </p:nvSpPr>
        <p:spPr>
          <a:xfrm>
            <a:off x="1981200" y="76200"/>
            <a:ext cx="35814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Day 3 Summary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WGCV-44</a:t>
            </a:r>
          </a:p>
        </p:txBody>
      </p:sp>
    </p:spTree>
    <p:extLst>
      <p:ext uri="{BB962C8B-B14F-4D97-AF65-F5344CB8AC3E}">
        <p14:creationId xmlns:p14="http://schemas.microsoft.com/office/powerpoint/2010/main" val="226901992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153400" y="6504801"/>
            <a:ext cx="97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D9245422-3BB8-6D4A-8024-718D9EB8D280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78357" y="1752600"/>
            <a:ext cx="7575043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FFFFFF"/>
                </a:solidFill>
              </a:rPr>
              <a:t>Day 3 Summary</a:t>
            </a:r>
            <a:endParaRPr sz="4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85800" y="3200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K. </a:t>
            </a:r>
            <a:r>
              <a:rPr lang="en-US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Thome</a:t>
            </a:r>
            <a:endParaRPr lang="en-US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WGCV Plenary # 44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EUMETSAT,  Darmstadt, Germany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August 28-31,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3E8D38-EBDD-3547-8ABE-65DCE1B4F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67124"/>
            <a:ext cx="4191000" cy="2619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74CAAA-210F-A945-B52F-BC9C5B63D8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3" b="27941"/>
          <a:stretch/>
        </p:blipFill>
        <p:spPr>
          <a:xfrm>
            <a:off x="685800" y="1219200"/>
            <a:ext cx="7948613" cy="2362707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10B93DA8-3AEE-C144-81FB-CDBB16D5DBC5}"/>
              </a:ext>
            </a:extLst>
          </p:cNvPr>
          <p:cNvSpPr txBox="1">
            <a:spLocks/>
          </p:cNvSpPr>
          <p:nvPr/>
        </p:nvSpPr>
        <p:spPr>
          <a:xfrm>
            <a:off x="228600" y="3667124"/>
            <a:ext cx="4191000" cy="261937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dirty="0"/>
              <a:t>Burg Frankenstein in Darmstadt, Germany</a:t>
            </a:r>
          </a:p>
          <a:p>
            <a:pPr marL="0" indent="0">
              <a:buNone/>
            </a:pPr>
            <a:r>
              <a:rPr lang="en-US" dirty="0"/>
              <a:t>was the </a:t>
            </a:r>
            <a:r>
              <a:rPr lang="en-US" dirty="0" err="1"/>
              <a:t>bing.com</a:t>
            </a:r>
            <a:r>
              <a:rPr lang="en-US" dirty="0"/>
              <a:t> image of the day on August 30 (Mary Shelley’s birthday)</a:t>
            </a:r>
          </a:p>
        </p:txBody>
      </p:sp>
    </p:spTree>
    <p:extLst>
      <p:ext uri="{BB962C8B-B14F-4D97-AF65-F5344CB8AC3E}">
        <p14:creationId xmlns:p14="http://schemas.microsoft.com/office/powerpoint/2010/main" val="3496847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C6C7B55-C36C-7849-9098-2DD71D17BA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 algn="just" rtl="0">
              <a:spcBef>
                <a:spcPts val="500"/>
              </a:spcBef>
              <a:buSzPct val="100000"/>
              <a:buFont typeface="Arial"/>
              <a:buNone/>
            </a:pPr>
            <a:r>
              <a:rPr lang="en-US" dirty="0"/>
              <a:t>Key points from Day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C2EDB4-F00C-7548-960E-C8B8C7E682F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0" y="1600200"/>
            <a:ext cx="8839200" cy="5029200"/>
          </a:xfrm>
        </p:spPr>
        <p:txBody>
          <a:bodyPr/>
          <a:lstStyle/>
          <a:p>
            <a:pPr marL="342900" indent="-342900" algn="l" rtl="0">
              <a:spcBef>
                <a:spcPts val="500"/>
              </a:spcBef>
              <a:buSzPct val="90000"/>
              <a:buFont typeface="Arial"/>
              <a:buChar char="•"/>
            </a:pPr>
            <a:r>
              <a:rPr lang="en-US" dirty="0"/>
              <a:t>Work plan summary</a:t>
            </a:r>
          </a:p>
          <a:p>
            <a:pPr lvl="1" indent="-342900" algn="l" rtl="0">
              <a:buSzPct val="90000"/>
              <a:buFont typeface="Arial"/>
              <a:buChar char="•"/>
            </a:pPr>
            <a:r>
              <a:rPr lang="en-US" dirty="0"/>
              <a:t>Good progress has been made on most of the actions in the months leading up to WGCV-44 as well as at the meeting</a:t>
            </a:r>
          </a:p>
          <a:p>
            <a:pPr lvl="1" indent="-342900" algn="l" rtl="0">
              <a:buSzPct val="90000"/>
              <a:buFont typeface="Arial"/>
              <a:buChar char="•"/>
            </a:pPr>
            <a:r>
              <a:rPr lang="en-US" dirty="0"/>
              <a:t>Updates to the CEOS Deliverables site will be made shortly after WGCV-44</a:t>
            </a:r>
          </a:p>
          <a:p>
            <a:pPr lvl="1" indent="-342900" algn="l" rtl="0">
              <a:buSzPct val="90000"/>
              <a:buFont typeface="Arial"/>
              <a:buChar char="•"/>
            </a:pPr>
            <a:r>
              <a:rPr lang="en-US" dirty="0"/>
              <a:t>Level-1 interoperability (CV-15) will make use of existing material within GSICS and WGCV activities to make short-term progress</a:t>
            </a:r>
          </a:p>
        </p:txBody>
      </p:sp>
    </p:spTree>
    <p:extLst>
      <p:ext uri="{BB962C8B-B14F-4D97-AF65-F5344CB8AC3E}">
        <p14:creationId xmlns:p14="http://schemas.microsoft.com/office/powerpoint/2010/main" val="2741069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C6C7B55-C36C-7849-9098-2DD71D17BA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 algn="just" rtl="0">
              <a:spcBef>
                <a:spcPts val="500"/>
              </a:spcBef>
              <a:buSzPct val="100000"/>
              <a:buFont typeface="Arial"/>
              <a:buNone/>
            </a:pPr>
            <a:r>
              <a:rPr lang="en-US" dirty="0"/>
              <a:t>Key points from Day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C2EDB4-F00C-7548-960E-C8B8C7E682F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0" y="1600200"/>
            <a:ext cx="8839200" cy="5029200"/>
          </a:xfrm>
        </p:spPr>
        <p:txBody>
          <a:bodyPr/>
          <a:lstStyle/>
          <a:p>
            <a:pPr marL="342900" indent="-342900" algn="l" rtl="0">
              <a:spcBef>
                <a:spcPts val="500"/>
              </a:spcBef>
              <a:buSzPct val="90000"/>
              <a:buFont typeface="Arial"/>
              <a:buChar char="•"/>
            </a:pPr>
            <a:r>
              <a:rPr lang="en-US" dirty="0"/>
              <a:t>Agency reports</a:t>
            </a:r>
          </a:p>
          <a:p>
            <a:pPr marL="342900" indent="-342900" algn="l" rtl="0">
              <a:spcBef>
                <a:spcPts val="500"/>
              </a:spcBef>
              <a:buSzPct val="90000"/>
              <a:buFont typeface="Arial"/>
              <a:buChar char="•"/>
            </a:pPr>
            <a:r>
              <a:rPr lang="en-US" dirty="0"/>
              <a:t>WG-Climate summary</a:t>
            </a:r>
          </a:p>
          <a:p>
            <a:pPr lvl="1" indent="-342900" algn="l" rtl="0">
              <a:buSzPct val="90000"/>
              <a:buFont typeface="Arial"/>
              <a:buChar char="•"/>
            </a:pPr>
            <a:r>
              <a:rPr lang="en-US" dirty="0"/>
              <a:t>Historical background for WG-Climate was provided as well as recent activities</a:t>
            </a:r>
          </a:p>
          <a:p>
            <a:pPr lvl="1" indent="-342900" algn="l" rtl="0">
              <a:buSzPct val="90000"/>
              <a:buFont typeface="Arial"/>
              <a:buChar char="•"/>
            </a:pPr>
            <a:r>
              <a:rPr lang="en-US" dirty="0"/>
              <a:t>Interest from membership regarding ECV Inventory, how it is updated, and how uncertainties are tracked within it</a:t>
            </a:r>
          </a:p>
          <a:p>
            <a:pPr marL="342900" indent="-342900" algn="l" rtl="0">
              <a:spcBef>
                <a:spcPts val="500"/>
              </a:spcBef>
              <a:buSzPct val="90000"/>
              <a:buFont typeface="Arial"/>
              <a:buChar char="•"/>
            </a:pPr>
            <a:r>
              <a:rPr lang="en-US" dirty="0"/>
              <a:t>WGCV-WGISS interactions</a:t>
            </a:r>
          </a:p>
          <a:p>
            <a:pPr lvl="1" indent="-342900" algn="l" rtl="0">
              <a:buSzPct val="90000"/>
              <a:buFont typeface="Arial"/>
              <a:buChar char="•"/>
            </a:pPr>
            <a:r>
              <a:rPr lang="en-US" dirty="0"/>
              <a:t>Summaries provided for each of the four topic areas indicating good progress on all of them</a:t>
            </a:r>
          </a:p>
          <a:p>
            <a:pPr lvl="1" indent="-342900" algn="l" rtl="0">
              <a:buSzPct val="90000"/>
              <a:buFont typeface="Arial"/>
              <a:buChar char="•"/>
            </a:pPr>
            <a:r>
              <a:rPr lang="en-US" dirty="0"/>
              <a:t>Telecon on Sept. 6 will provide additional guidance </a:t>
            </a:r>
          </a:p>
          <a:p>
            <a:pPr algn="l" rtl="0"/>
            <a:r>
              <a:rPr lang="en-US" dirty="0"/>
              <a:t>Cal/</a:t>
            </a:r>
            <a:r>
              <a:rPr lang="en-US" dirty="0" err="1"/>
              <a:t>val</a:t>
            </a:r>
            <a:r>
              <a:rPr lang="en-US" dirty="0"/>
              <a:t> updates</a:t>
            </a:r>
          </a:p>
        </p:txBody>
      </p:sp>
    </p:spTree>
    <p:extLst>
      <p:ext uri="{BB962C8B-B14F-4D97-AF65-F5344CB8AC3E}">
        <p14:creationId xmlns:p14="http://schemas.microsoft.com/office/powerpoint/2010/main" val="4018536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C6C7B55-C36C-7849-9098-2DD71D17BA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 algn="just" rtl="0">
              <a:spcBef>
                <a:spcPts val="500"/>
              </a:spcBef>
              <a:buSzPct val="100000"/>
              <a:buFont typeface="Arial"/>
              <a:buNone/>
            </a:pPr>
            <a:r>
              <a:rPr lang="en-US" dirty="0"/>
              <a:t>Key points from Day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C2EDB4-F00C-7548-960E-C8B8C7E682F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0" y="1600200"/>
            <a:ext cx="8839200" cy="5029200"/>
          </a:xfrm>
        </p:spPr>
        <p:txBody>
          <a:bodyPr/>
          <a:lstStyle/>
          <a:p>
            <a:pPr marL="342900" indent="-342900" algn="l" rtl="0">
              <a:spcBef>
                <a:spcPts val="500"/>
              </a:spcBef>
              <a:buSzPct val="90000"/>
              <a:buFont typeface="Arial"/>
              <a:buChar char="•"/>
            </a:pPr>
            <a:r>
              <a:rPr lang="en-US" dirty="0"/>
              <a:t>Cal/</a:t>
            </a:r>
            <a:r>
              <a:rPr lang="en-US" dirty="0" err="1"/>
              <a:t>val</a:t>
            </a:r>
            <a:r>
              <a:rPr lang="en-US" dirty="0"/>
              <a:t> portal</a:t>
            </a:r>
          </a:p>
          <a:p>
            <a:pPr lvl="1" indent="-342900" algn="l" rtl="0">
              <a:buSzPct val="90000"/>
              <a:buFont typeface="Arial"/>
              <a:buChar char="•"/>
            </a:pPr>
            <a:r>
              <a:rPr lang="en-US" dirty="0"/>
              <a:t>Overview of the updated portal was provided</a:t>
            </a:r>
          </a:p>
          <a:p>
            <a:pPr lvl="1" indent="-342900" algn="l" rtl="0">
              <a:buSzPct val="90000"/>
              <a:buFont typeface="Arial"/>
              <a:buChar char="•"/>
            </a:pPr>
            <a:r>
              <a:rPr lang="en-US" dirty="0"/>
              <a:t>Discussion led to three actions as given on subsequent charts to provide feedback and content of the site</a:t>
            </a:r>
          </a:p>
          <a:p>
            <a:pPr marL="342900" indent="-342900" algn="l" rtl="0">
              <a:spcBef>
                <a:spcPts val="500"/>
              </a:spcBef>
              <a:buSzPct val="90000"/>
              <a:buFont typeface="Arial"/>
              <a:buChar char="•"/>
            </a:pPr>
            <a:r>
              <a:rPr lang="en-US" dirty="0"/>
              <a:t>Collaborative environments</a:t>
            </a:r>
          </a:p>
          <a:p>
            <a:pPr marL="342900" indent="-342900" algn="l" rtl="0">
              <a:spcBef>
                <a:spcPts val="500"/>
              </a:spcBef>
              <a:buSzPct val="90000"/>
              <a:buFont typeface="Arial"/>
              <a:buChar char="•"/>
            </a:pPr>
            <a:r>
              <a:rPr lang="en-US" dirty="0"/>
              <a:t>Agency reports</a:t>
            </a:r>
          </a:p>
        </p:txBody>
      </p:sp>
    </p:spTree>
    <p:extLst>
      <p:ext uri="{BB962C8B-B14F-4D97-AF65-F5344CB8AC3E}">
        <p14:creationId xmlns:p14="http://schemas.microsoft.com/office/powerpoint/2010/main" val="2824319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Day 3 Actions – Cal/Val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228600" y="1676400"/>
            <a:ext cx="8610600" cy="4876800"/>
          </a:xfrm>
        </p:spPr>
        <p:txBody>
          <a:bodyPr/>
          <a:lstStyle/>
          <a:p>
            <a:r>
              <a:rPr lang="en-US" dirty="0"/>
              <a:t>WGCV-44-10</a:t>
            </a:r>
          </a:p>
          <a:p>
            <a:pPr lvl="1"/>
            <a:r>
              <a:rPr lang="en-US" dirty="0"/>
              <a:t>Access to the redesigned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portal site will be provided to the WGCV membership for a comment period dating from the end of WGCV-44 to March 31, </a:t>
            </a:r>
            <a:r>
              <a:rPr lang="en-US" dirty="0" smtClean="0"/>
              <a:t>2019</a:t>
            </a:r>
            <a:endParaRPr lang="en-US" dirty="0"/>
          </a:p>
          <a:p>
            <a:pPr lvl="1"/>
            <a:r>
              <a:rPr lang="en-US" dirty="0"/>
              <a:t>Cal/Val Portal curator</a:t>
            </a:r>
          </a:p>
          <a:p>
            <a:pPr lvl="1"/>
            <a:r>
              <a:rPr lang="en-US" dirty="0"/>
              <a:t>Sept. 01, 2018</a:t>
            </a:r>
          </a:p>
        </p:txBody>
      </p:sp>
    </p:spTree>
    <p:extLst>
      <p:ext uri="{BB962C8B-B14F-4D97-AF65-F5344CB8AC3E}">
        <p14:creationId xmlns:p14="http://schemas.microsoft.com/office/powerpoint/2010/main" val="3753059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Day 3 Actions – Cal/Val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228600" y="1676400"/>
            <a:ext cx="8610600" cy="4876800"/>
          </a:xfrm>
        </p:spPr>
        <p:txBody>
          <a:bodyPr/>
          <a:lstStyle/>
          <a:p>
            <a:r>
              <a:rPr lang="en-US" dirty="0"/>
              <a:t>WGCV-44-11</a:t>
            </a:r>
          </a:p>
          <a:p>
            <a:pPr lvl="1"/>
            <a:r>
              <a:rPr lang="en-US" dirty="0"/>
              <a:t>WGCV members to be contacted to provide inputs and review of updated sections of the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portal with inputs due two months after request</a:t>
            </a:r>
          </a:p>
          <a:p>
            <a:pPr lvl="1"/>
            <a:r>
              <a:rPr lang="en-US" dirty="0"/>
              <a:t>Cal/Val Portal curator</a:t>
            </a:r>
          </a:p>
          <a:p>
            <a:pPr lvl="1"/>
            <a:r>
              <a:rPr lang="en-US" dirty="0"/>
              <a:t>Requests from curator provided at least two months prior to WGCV-45</a:t>
            </a:r>
          </a:p>
        </p:txBody>
      </p:sp>
    </p:spTree>
    <p:extLst>
      <p:ext uri="{BB962C8B-B14F-4D97-AF65-F5344CB8AC3E}">
        <p14:creationId xmlns:p14="http://schemas.microsoft.com/office/powerpoint/2010/main" val="4247964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Day 3 Actions – Cal/Val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228600" y="1676400"/>
            <a:ext cx="8610600" cy="4876800"/>
          </a:xfrm>
        </p:spPr>
        <p:txBody>
          <a:bodyPr/>
          <a:lstStyle/>
          <a:p>
            <a:r>
              <a:rPr lang="en-US" dirty="0"/>
              <a:t>WGCV-44-12</a:t>
            </a:r>
          </a:p>
          <a:p>
            <a:pPr lvl="1"/>
            <a:r>
              <a:rPr lang="en-US" dirty="0"/>
              <a:t>WGCV members to be contacted to provide content to updated sections of the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portal with progress assessed during a dedicated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portal status telecon</a:t>
            </a:r>
          </a:p>
          <a:p>
            <a:pPr lvl="1"/>
            <a:r>
              <a:rPr lang="en-US" dirty="0"/>
              <a:t>Cal/Val Portal curator</a:t>
            </a:r>
          </a:p>
          <a:p>
            <a:pPr lvl="1"/>
            <a:r>
              <a:rPr lang="en-US" dirty="0"/>
              <a:t>Telecon to take place prior to </a:t>
            </a:r>
            <a:r>
              <a:rPr lang="en-US"/>
              <a:t>the end of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50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Day 2 Actions – CARD4L evaluation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228600" y="1676400"/>
            <a:ext cx="8610600" cy="4876800"/>
          </a:xfrm>
        </p:spPr>
        <p:txBody>
          <a:bodyPr/>
          <a:lstStyle/>
          <a:p>
            <a:r>
              <a:rPr lang="en-US" dirty="0"/>
              <a:t>WGCV-44-13</a:t>
            </a:r>
          </a:p>
          <a:p>
            <a:pPr lvl="1"/>
            <a:r>
              <a:rPr lang="en-US" dirty="0"/>
              <a:t>WGCV membership to provide comment on the current CARD4L product family specification.   Comments will include suggested edits/modifications on the product family specifications and will be provided to WGCV’s LSI-VC point of contact. </a:t>
            </a:r>
          </a:p>
          <a:p>
            <a:pPr lvl="1"/>
            <a:r>
              <a:rPr lang="en-US" dirty="0" err="1" smtClean="0"/>
              <a:t>Thome</a:t>
            </a:r>
            <a:r>
              <a:rPr lang="en-US" dirty="0" smtClean="0"/>
              <a:t>/</a:t>
            </a:r>
            <a:r>
              <a:rPr lang="en-US" dirty="0" err="1" smtClean="0"/>
              <a:t>Thankappan</a:t>
            </a:r>
            <a:endParaRPr lang="en-US" dirty="0"/>
          </a:p>
          <a:p>
            <a:pPr lvl="1"/>
            <a:r>
              <a:rPr lang="en-US" dirty="0"/>
              <a:t>Jan. 01, 2019</a:t>
            </a:r>
          </a:p>
        </p:txBody>
      </p:sp>
    </p:spTree>
    <p:extLst>
      <p:ext uri="{BB962C8B-B14F-4D97-AF65-F5344CB8AC3E}">
        <p14:creationId xmlns:p14="http://schemas.microsoft.com/office/powerpoint/2010/main" val="3226794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Bold</vt:lpstr>
      <vt:lpstr>Avenir Roman</vt:lpstr>
      <vt:lpstr>Century Gothic</vt:lpstr>
      <vt:lpstr>Droid Serif</vt:lpstr>
      <vt:lpstr>Frutiger 45 Light</vt:lpstr>
      <vt:lpstr>Proxima Nova Regular</vt:lpstr>
      <vt:lpstr>Times</vt:lpstr>
      <vt:lpstr>Times New Roman</vt:lpstr>
      <vt:lpstr>Wingdings</vt:lpstr>
      <vt:lpstr>Default</vt:lpstr>
      <vt:lpstr>Day 3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MeetingRoom VisitorUser</cp:lastModifiedBy>
  <cp:revision>161</cp:revision>
  <dcterms:modified xsi:type="dcterms:W3CDTF">2018-08-31T06:54:36Z</dcterms:modified>
</cp:coreProperties>
</file>