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4"/>
  </p:sldMasterIdLst>
  <p:notesMasterIdLst>
    <p:notesMasterId r:id="rId29"/>
  </p:notesMasterIdLst>
  <p:handoutMasterIdLst>
    <p:handoutMasterId r:id="rId30"/>
  </p:handoutMasterIdLst>
  <p:sldIdLst>
    <p:sldId id="256" r:id="rId5"/>
    <p:sldId id="257" r:id="rId6"/>
    <p:sldId id="260" r:id="rId7"/>
    <p:sldId id="258" r:id="rId8"/>
    <p:sldId id="259" r:id="rId9"/>
    <p:sldId id="262" r:id="rId10"/>
    <p:sldId id="266" r:id="rId11"/>
    <p:sldId id="277" r:id="rId12"/>
    <p:sldId id="267" r:id="rId13"/>
    <p:sldId id="263" r:id="rId14"/>
    <p:sldId id="278" r:id="rId15"/>
    <p:sldId id="268" r:id="rId16"/>
    <p:sldId id="279" r:id="rId17"/>
    <p:sldId id="271" r:id="rId18"/>
    <p:sldId id="280" r:id="rId19"/>
    <p:sldId id="270" r:id="rId20"/>
    <p:sldId id="264" r:id="rId21"/>
    <p:sldId id="265" r:id="rId22"/>
    <p:sldId id="269" r:id="rId23"/>
    <p:sldId id="272" r:id="rId24"/>
    <p:sldId id="276" r:id="rId25"/>
    <p:sldId id="273" r:id="rId26"/>
    <p:sldId id="274" r:id="rId27"/>
    <p:sldId id="275" r:id="rId28"/>
  </p:sldIdLst>
  <p:sldSz cx="9144000" cy="5143500" type="screen16x9"/>
  <p:notesSz cx="7023100" cy="93091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8DB"/>
    <a:srgbClr val="00549F"/>
    <a:srgbClr val="FDC82F"/>
    <a:srgbClr val="00338D"/>
    <a:srgbClr val="D0103A"/>
    <a:srgbClr val="008542"/>
    <a:srgbClr val="E37222"/>
    <a:srgbClr val="8224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95" autoAdjust="0"/>
    <p:restoredTop sz="94580" autoAdjust="0"/>
  </p:normalViewPr>
  <p:slideViewPr>
    <p:cSldViewPr snapToGrid="0">
      <p:cViewPr varScale="1">
        <p:scale>
          <a:sx n="134" d="100"/>
          <a:sy n="134" d="100"/>
        </p:scale>
        <p:origin x="-120" y="-560"/>
      </p:cViewPr>
      <p:guideLst>
        <p:guide orient="horz" pos="1620"/>
        <p:guide pos="2880"/>
      </p:guideLst>
    </p:cSldViewPr>
  </p:slideViewPr>
  <p:outlineViewPr>
    <p:cViewPr>
      <p:scale>
        <a:sx n="33" d="100"/>
        <a:sy n="33" d="100"/>
      </p:scale>
      <p:origin x="0" y="1872"/>
    </p:cViewPr>
  </p:outlineViewPr>
  <p:notesTextViewPr>
    <p:cViewPr>
      <p:scale>
        <a:sx n="100" d="100"/>
        <a:sy n="100" d="100"/>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notesMaster" Target="notesMasters/notesMaster1.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handoutMaster" Target="handoutMasters/handout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s>
</file>

<file path=ppt/diagrams/_rels/data1.xml.rels><?xml version="1.0" encoding="UTF-8" standalone="yes"?>
<Relationships xmlns="http://schemas.openxmlformats.org/package/2006/relationships"><Relationship Id="rId1" Type="http://schemas.openxmlformats.org/officeDocument/2006/relationships/image" Target="../media/image30.png"/><Relationship Id="rId2" Type="http://schemas.openxmlformats.org/officeDocument/2006/relationships/image" Target="../media/image31.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0.png"/><Relationship Id="rId2"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5A9007-D9BF-D04D-925F-EF68B3018A67}" type="doc">
      <dgm:prSet loTypeId="urn:microsoft.com/office/officeart/2008/layout/BendingPictureCaption" loCatId="" qsTypeId="urn:microsoft.com/office/officeart/2005/8/quickstyle/simple4" qsCatId="simple" csTypeId="urn:microsoft.com/office/officeart/2005/8/colors/accent1_2" csCatId="accent1" phldr="1"/>
      <dgm:spPr/>
      <dgm:t>
        <a:bodyPr/>
        <a:lstStyle/>
        <a:p>
          <a:endParaRPr lang="en-US"/>
        </a:p>
      </dgm:t>
    </dgm:pt>
    <dgm:pt modelId="{03796EAA-DD32-CD4E-AEB7-62A1B4CA6FAD}">
      <dgm:prSet phldrT="[Text]" custT="1"/>
      <dgm:spPr/>
      <dgm:t>
        <a:bodyPr/>
        <a:lstStyle/>
        <a:p>
          <a:r>
            <a:rPr lang="en-US" sz="1200" dirty="0" smtClean="0"/>
            <a:t>http://calvalportal.ceos.org/</a:t>
          </a:r>
          <a:endParaRPr lang="en-US" sz="1200" dirty="0"/>
        </a:p>
      </dgm:t>
    </dgm:pt>
    <dgm:pt modelId="{95668EFA-763D-4241-88FD-E285014C8D87}" type="parTrans" cxnId="{E67B9088-1199-D94A-8608-69D1AF0EE0CA}">
      <dgm:prSet/>
      <dgm:spPr/>
      <dgm:t>
        <a:bodyPr/>
        <a:lstStyle/>
        <a:p>
          <a:endParaRPr lang="en-US"/>
        </a:p>
      </dgm:t>
    </dgm:pt>
    <dgm:pt modelId="{E6E7F2CB-A2A4-5042-A6A3-312AF2FC14A6}" type="sibTrans" cxnId="{E67B9088-1199-D94A-8608-69D1AF0EE0CA}">
      <dgm:prSet/>
      <dgm:spPr/>
      <dgm:t>
        <a:bodyPr/>
        <a:lstStyle/>
        <a:p>
          <a:endParaRPr lang="en-US"/>
        </a:p>
      </dgm:t>
    </dgm:pt>
    <dgm:pt modelId="{0E3C0B2E-5358-D945-BD5D-9B185015C38A}">
      <dgm:prSet phldrT="[Text]" custT="1"/>
      <dgm:spPr/>
      <dgm:t>
        <a:bodyPr/>
        <a:lstStyle/>
        <a:p>
          <a:r>
            <a:rPr lang="it-IT" sz="1200" dirty="0" smtClean="0"/>
            <a:t>http://</a:t>
          </a:r>
          <a:r>
            <a:rPr lang="it-IT" sz="1200" dirty="0" err="1" smtClean="0"/>
            <a:t>ceos.org</a:t>
          </a:r>
          <a:r>
            <a:rPr lang="it-IT" sz="1200" dirty="0" smtClean="0"/>
            <a:t>/</a:t>
          </a:r>
          <a:r>
            <a:rPr lang="it-IT" sz="1200" dirty="0" err="1" smtClean="0"/>
            <a:t>ourwork</a:t>
          </a:r>
          <a:r>
            <a:rPr lang="it-IT" sz="1200" dirty="0" smtClean="0"/>
            <a:t>/</a:t>
          </a:r>
          <a:r>
            <a:rPr lang="it-IT" sz="1200" dirty="0" err="1" smtClean="0"/>
            <a:t>workinggroups</a:t>
          </a:r>
          <a:r>
            <a:rPr lang="it-IT" sz="1200" dirty="0" smtClean="0"/>
            <a:t>/</a:t>
          </a:r>
          <a:r>
            <a:rPr lang="it-IT" sz="1200" dirty="0" err="1" smtClean="0"/>
            <a:t>wgcv</a:t>
          </a:r>
          <a:r>
            <a:rPr lang="it-IT" sz="1200" dirty="0" smtClean="0"/>
            <a:t>/</a:t>
          </a:r>
          <a:endParaRPr lang="en-US" sz="1200" dirty="0"/>
        </a:p>
      </dgm:t>
    </dgm:pt>
    <dgm:pt modelId="{86B858E2-A0A9-FE4E-9FF9-F33EA9F89913}" type="parTrans" cxnId="{D65A1418-0288-A74F-8962-ADACC0083D6E}">
      <dgm:prSet/>
      <dgm:spPr/>
      <dgm:t>
        <a:bodyPr/>
        <a:lstStyle/>
        <a:p>
          <a:endParaRPr lang="en-US"/>
        </a:p>
      </dgm:t>
    </dgm:pt>
    <dgm:pt modelId="{2F6A94FD-F078-7449-B55E-415BC42C8B27}" type="sibTrans" cxnId="{D65A1418-0288-A74F-8962-ADACC0083D6E}">
      <dgm:prSet/>
      <dgm:spPr/>
      <dgm:t>
        <a:bodyPr/>
        <a:lstStyle/>
        <a:p>
          <a:endParaRPr lang="en-US"/>
        </a:p>
      </dgm:t>
    </dgm:pt>
    <dgm:pt modelId="{45096D2A-727D-FF46-95C3-8DEF77BD5017}" type="pres">
      <dgm:prSet presAssocID="{015A9007-D9BF-D04D-925F-EF68B3018A67}" presName="diagram" presStyleCnt="0">
        <dgm:presLayoutVars>
          <dgm:dir/>
        </dgm:presLayoutVars>
      </dgm:prSet>
      <dgm:spPr/>
      <dgm:t>
        <a:bodyPr/>
        <a:lstStyle/>
        <a:p>
          <a:endParaRPr lang="en-US"/>
        </a:p>
      </dgm:t>
    </dgm:pt>
    <dgm:pt modelId="{48D1D79B-2CFA-F247-B21B-D1EA214F2A79}" type="pres">
      <dgm:prSet presAssocID="{03796EAA-DD32-CD4E-AEB7-62A1B4CA6FAD}" presName="composite" presStyleCnt="0"/>
      <dgm:spPr/>
    </dgm:pt>
    <dgm:pt modelId="{98843F1D-6FCB-B347-B015-AF50DCC9B8D4}" type="pres">
      <dgm:prSet presAssocID="{03796EAA-DD32-CD4E-AEB7-62A1B4CA6FAD}" presName="Image" presStyleLbl="bgShp" presStyleIdx="0" presStyleCnt="2" custLinFactNeighborX="3875" custLinFactNeighborY="-1311"/>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BEAEF9FF-F0A7-FD46-BBE0-E45587687CE3}" type="pres">
      <dgm:prSet presAssocID="{03796EAA-DD32-CD4E-AEB7-62A1B4CA6FAD}" presName="Parent" presStyleLbl="node0" presStyleIdx="0" presStyleCnt="2">
        <dgm:presLayoutVars>
          <dgm:bulletEnabled val="1"/>
        </dgm:presLayoutVars>
      </dgm:prSet>
      <dgm:spPr/>
      <dgm:t>
        <a:bodyPr/>
        <a:lstStyle/>
        <a:p>
          <a:endParaRPr lang="en-US"/>
        </a:p>
      </dgm:t>
    </dgm:pt>
    <dgm:pt modelId="{5B7207F3-2A31-8B4D-BEF0-6397BFFB4DEE}" type="pres">
      <dgm:prSet presAssocID="{E6E7F2CB-A2A4-5042-A6A3-312AF2FC14A6}" presName="sibTrans" presStyleCnt="0"/>
      <dgm:spPr/>
    </dgm:pt>
    <dgm:pt modelId="{EF152A01-E6DA-EB48-A4E6-B11CAB867534}" type="pres">
      <dgm:prSet presAssocID="{0E3C0B2E-5358-D945-BD5D-9B185015C38A}" presName="composite" presStyleCnt="0"/>
      <dgm:spPr/>
    </dgm:pt>
    <dgm:pt modelId="{96EC43D5-9EC8-9A42-9B99-93F6D5B064AA}" type="pres">
      <dgm:prSet presAssocID="{0E3C0B2E-5358-D945-BD5D-9B185015C38A}" presName="Image" presStyleLbl="bgShp" presStyleIdx="1" presStyleCnt="2" custScaleX="148158" custLinFactNeighborX="-3229" custLinFactNeighborY="-875"/>
      <dgm:spPr>
        <a:blipFill>
          <a:blip xmlns:r="http://schemas.openxmlformats.org/officeDocument/2006/relationships" r:embed="rId2">
            <a:extLst>
              <a:ext uri="{28A0092B-C50C-407E-A947-70E740481C1C}">
                <a14:useLocalDpi xmlns:a14="http://schemas.microsoft.com/office/drawing/2010/main" val="0"/>
              </a:ext>
            </a:extLst>
          </a:blip>
          <a:srcRect/>
          <a:stretch>
            <a:fillRect t="-7000" b="-7000"/>
          </a:stretch>
        </a:blipFill>
      </dgm:spPr>
      <dgm:t>
        <a:bodyPr/>
        <a:lstStyle/>
        <a:p>
          <a:endParaRPr lang="it-IT"/>
        </a:p>
      </dgm:t>
    </dgm:pt>
    <dgm:pt modelId="{D8150B86-8B52-4047-9C34-C21EA718D701}" type="pres">
      <dgm:prSet presAssocID="{0E3C0B2E-5358-D945-BD5D-9B185015C38A}" presName="Parent" presStyleLbl="node0" presStyleIdx="1" presStyleCnt="2">
        <dgm:presLayoutVars>
          <dgm:bulletEnabled val="1"/>
        </dgm:presLayoutVars>
      </dgm:prSet>
      <dgm:spPr/>
      <dgm:t>
        <a:bodyPr/>
        <a:lstStyle/>
        <a:p>
          <a:endParaRPr lang="en-US"/>
        </a:p>
      </dgm:t>
    </dgm:pt>
  </dgm:ptLst>
  <dgm:cxnLst>
    <dgm:cxn modelId="{DA7FB7FF-2DAE-BE4C-8C1E-065AA4DAF80B}" type="presOf" srcId="{03796EAA-DD32-CD4E-AEB7-62A1B4CA6FAD}" destId="{BEAEF9FF-F0A7-FD46-BBE0-E45587687CE3}" srcOrd="0" destOrd="0" presId="urn:microsoft.com/office/officeart/2008/layout/BendingPictureCaption"/>
    <dgm:cxn modelId="{70686776-AEE6-3444-8C6B-34DCBE9F6D0B}" type="presOf" srcId="{015A9007-D9BF-D04D-925F-EF68B3018A67}" destId="{45096D2A-727D-FF46-95C3-8DEF77BD5017}" srcOrd="0" destOrd="0" presId="urn:microsoft.com/office/officeart/2008/layout/BendingPictureCaption"/>
    <dgm:cxn modelId="{1283A5D6-229A-1048-8453-534A7460B134}" type="presOf" srcId="{0E3C0B2E-5358-D945-BD5D-9B185015C38A}" destId="{D8150B86-8B52-4047-9C34-C21EA718D701}" srcOrd="0" destOrd="0" presId="urn:microsoft.com/office/officeart/2008/layout/BendingPictureCaption"/>
    <dgm:cxn modelId="{E67B9088-1199-D94A-8608-69D1AF0EE0CA}" srcId="{015A9007-D9BF-D04D-925F-EF68B3018A67}" destId="{03796EAA-DD32-CD4E-AEB7-62A1B4CA6FAD}" srcOrd="0" destOrd="0" parTransId="{95668EFA-763D-4241-88FD-E285014C8D87}" sibTransId="{E6E7F2CB-A2A4-5042-A6A3-312AF2FC14A6}"/>
    <dgm:cxn modelId="{D65A1418-0288-A74F-8962-ADACC0083D6E}" srcId="{015A9007-D9BF-D04D-925F-EF68B3018A67}" destId="{0E3C0B2E-5358-D945-BD5D-9B185015C38A}" srcOrd="1" destOrd="0" parTransId="{86B858E2-A0A9-FE4E-9FF9-F33EA9F89913}" sibTransId="{2F6A94FD-F078-7449-B55E-415BC42C8B27}"/>
    <dgm:cxn modelId="{A22411D2-0CA0-1945-A49E-6B6AC906E88C}" type="presParOf" srcId="{45096D2A-727D-FF46-95C3-8DEF77BD5017}" destId="{48D1D79B-2CFA-F247-B21B-D1EA214F2A79}" srcOrd="0" destOrd="0" presId="urn:microsoft.com/office/officeart/2008/layout/BendingPictureCaption"/>
    <dgm:cxn modelId="{738FFDC3-EBEF-E34E-A1DB-0730CBBF39CE}" type="presParOf" srcId="{48D1D79B-2CFA-F247-B21B-D1EA214F2A79}" destId="{98843F1D-6FCB-B347-B015-AF50DCC9B8D4}" srcOrd="0" destOrd="0" presId="urn:microsoft.com/office/officeart/2008/layout/BendingPictureCaption"/>
    <dgm:cxn modelId="{A6101175-DDA3-9C4F-A150-530E9DB1D964}" type="presParOf" srcId="{48D1D79B-2CFA-F247-B21B-D1EA214F2A79}" destId="{BEAEF9FF-F0A7-FD46-BBE0-E45587687CE3}" srcOrd="1" destOrd="0" presId="urn:microsoft.com/office/officeart/2008/layout/BendingPictureCaption"/>
    <dgm:cxn modelId="{ABE4300E-3B9B-EB4D-A853-79DC0B8F0851}" type="presParOf" srcId="{45096D2A-727D-FF46-95C3-8DEF77BD5017}" destId="{5B7207F3-2A31-8B4D-BEF0-6397BFFB4DEE}" srcOrd="1" destOrd="0" presId="urn:microsoft.com/office/officeart/2008/layout/BendingPictureCaption"/>
    <dgm:cxn modelId="{32B522CD-69FD-824A-93A6-2364DD2057BE}" type="presParOf" srcId="{45096D2A-727D-FF46-95C3-8DEF77BD5017}" destId="{EF152A01-E6DA-EB48-A4E6-B11CAB867534}" srcOrd="2" destOrd="0" presId="urn:microsoft.com/office/officeart/2008/layout/BendingPictureCaption"/>
    <dgm:cxn modelId="{DB851678-8B19-6242-BF72-155CEB61739B}" type="presParOf" srcId="{EF152A01-E6DA-EB48-A4E6-B11CAB867534}" destId="{96EC43D5-9EC8-9A42-9B99-93F6D5B064AA}" srcOrd="0" destOrd="0" presId="urn:microsoft.com/office/officeart/2008/layout/BendingPictureCaption"/>
    <dgm:cxn modelId="{25920AEE-D3E5-3240-A1EA-BEC046F194E6}" type="presParOf" srcId="{EF152A01-E6DA-EB48-A4E6-B11CAB867534}" destId="{D8150B86-8B52-4047-9C34-C21EA718D701}"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843F1D-6FCB-B347-B015-AF50DCC9B8D4}">
      <dsp:nvSpPr>
        <dsp:cNvPr id="0" name=""/>
        <dsp:cNvSpPr/>
      </dsp:nvSpPr>
      <dsp:spPr>
        <a:xfrm>
          <a:off x="105878" y="163938"/>
          <a:ext cx="2683573" cy="198315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EAEF9FF-F0A7-FD46-BBE0-E45587687CE3}">
      <dsp:nvSpPr>
        <dsp:cNvPr id="0" name=""/>
        <dsp:cNvSpPr/>
      </dsp:nvSpPr>
      <dsp:spPr>
        <a:xfrm>
          <a:off x="544314" y="1813506"/>
          <a:ext cx="2312440" cy="555718"/>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5000"/>
            </a:spcAft>
          </a:pPr>
          <a:r>
            <a:rPr lang="en-US" sz="1200" kern="1200" dirty="0" smtClean="0"/>
            <a:t>http://calvalportal.ceos.org/</a:t>
          </a:r>
          <a:endParaRPr lang="en-US" sz="1200" kern="1200" dirty="0"/>
        </a:p>
      </dsp:txBody>
      <dsp:txXfrm>
        <a:off x="544314" y="1813506"/>
        <a:ext cx="2312440" cy="555718"/>
      </dsp:txXfrm>
    </dsp:sp>
    <dsp:sp modelId="{96EC43D5-9EC8-9A42-9B99-93F6D5B064AA}">
      <dsp:nvSpPr>
        <dsp:cNvPr id="0" name=""/>
        <dsp:cNvSpPr/>
      </dsp:nvSpPr>
      <dsp:spPr>
        <a:xfrm>
          <a:off x="3406284" y="172585"/>
          <a:ext cx="3975928" cy="198315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7000" b="-7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8150B86-8B52-4047-9C34-C21EA718D701}">
      <dsp:nvSpPr>
        <dsp:cNvPr id="0" name=""/>
        <dsp:cNvSpPr/>
      </dsp:nvSpPr>
      <dsp:spPr>
        <a:xfrm>
          <a:off x="4681539" y="1813506"/>
          <a:ext cx="2312440" cy="555718"/>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5000"/>
            </a:spcAft>
          </a:pPr>
          <a:r>
            <a:rPr lang="it-IT" sz="1200" kern="1200" dirty="0" smtClean="0"/>
            <a:t>http://</a:t>
          </a:r>
          <a:r>
            <a:rPr lang="it-IT" sz="1200" kern="1200" dirty="0" err="1" smtClean="0"/>
            <a:t>ceos.org</a:t>
          </a:r>
          <a:r>
            <a:rPr lang="it-IT" sz="1200" kern="1200" dirty="0" smtClean="0"/>
            <a:t>/</a:t>
          </a:r>
          <a:r>
            <a:rPr lang="it-IT" sz="1200" kern="1200" dirty="0" err="1" smtClean="0"/>
            <a:t>ourwork</a:t>
          </a:r>
          <a:r>
            <a:rPr lang="it-IT" sz="1200" kern="1200" dirty="0" smtClean="0"/>
            <a:t>/</a:t>
          </a:r>
          <a:r>
            <a:rPr lang="it-IT" sz="1200" kern="1200" dirty="0" err="1" smtClean="0"/>
            <a:t>workinggroups</a:t>
          </a:r>
          <a:r>
            <a:rPr lang="it-IT" sz="1200" kern="1200" dirty="0" smtClean="0"/>
            <a:t>/</a:t>
          </a:r>
          <a:r>
            <a:rPr lang="it-IT" sz="1200" kern="1200" dirty="0" err="1" smtClean="0"/>
            <a:t>wgcv</a:t>
          </a:r>
          <a:r>
            <a:rPr lang="it-IT" sz="1200" kern="1200" dirty="0" smtClean="0"/>
            <a:t>/</a:t>
          </a:r>
          <a:endParaRPr lang="en-US" sz="1200" kern="1200" dirty="0"/>
        </a:p>
      </dsp:txBody>
      <dsp:txXfrm>
        <a:off x="4681539" y="1813506"/>
        <a:ext cx="2312440" cy="555718"/>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dirty="0"/>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30/08/18</a:t>
            </a:fld>
            <a:endParaRPr lang="en-US" dirty="0"/>
          </a:p>
        </p:txBody>
      </p:sp>
      <p:sp>
        <p:nvSpPr>
          <p:cNvPr id="11268" name="Rectangle 4"/>
          <p:cNvSpPr>
            <a:spLocks noGrp="1" noRot="1" noChangeAspect="1" noChangeArrowheads="1" noTextEdit="1"/>
          </p:cNvSpPr>
          <p:nvPr>
            <p:ph type="sldImg" idx="2"/>
          </p:nvPr>
        </p:nvSpPr>
        <p:spPr bwMode="auto">
          <a:xfrm>
            <a:off x="463550" y="693738"/>
            <a:ext cx="6157913" cy="3465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dirty="0"/>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9" Type="http://schemas.openxmlformats.org/officeDocument/2006/relationships/image" Target="../media/image7.png"/><Relationship Id="rId20" Type="http://schemas.openxmlformats.org/officeDocument/2006/relationships/image" Target="../media/image18.png"/><Relationship Id="rId21" Type="http://schemas.openxmlformats.org/officeDocument/2006/relationships/image" Target="../media/image19.png"/><Relationship Id="rId22" Type="http://schemas.openxmlformats.org/officeDocument/2006/relationships/image" Target="../media/image20.png"/><Relationship Id="rId23" Type="http://schemas.openxmlformats.org/officeDocument/2006/relationships/image" Target="../media/image21.png"/><Relationship Id="rId24" Type="http://schemas.openxmlformats.org/officeDocument/2006/relationships/image" Target="../media/image22.png"/><Relationship Id="rId25" Type="http://schemas.openxmlformats.org/officeDocument/2006/relationships/image" Target="../media/image23.png"/><Relationship Id="rId26" Type="http://schemas.openxmlformats.org/officeDocument/2006/relationships/image" Target="../media/image24.png"/><Relationship Id="rId27" Type="http://schemas.openxmlformats.org/officeDocument/2006/relationships/image" Target="../media/image25.png"/><Relationship Id="rId28" Type="http://schemas.openxmlformats.org/officeDocument/2006/relationships/image" Target="../media/image26.png"/><Relationship Id="rId10" Type="http://schemas.openxmlformats.org/officeDocument/2006/relationships/image" Target="../media/image8.png"/><Relationship Id="rId11" Type="http://schemas.openxmlformats.org/officeDocument/2006/relationships/image" Target="../media/image9.png"/><Relationship Id="rId12" Type="http://schemas.openxmlformats.org/officeDocument/2006/relationships/image" Target="../media/image10.png"/><Relationship Id="rId13" Type="http://schemas.openxmlformats.org/officeDocument/2006/relationships/image" Target="../media/image11.png"/><Relationship Id="rId14" Type="http://schemas.openxmlformats.org/officeDocument/2006/relationships/image" Target="../media/image12.png"/><Relationship Id="rId15" Type="http://schemas.openxmlformats.org/officeDocument/2006/relationships/image" Target="../media/image13.png"/><Relationship Id="rId16" Type="http://schemas.openxmlformats.org/officeDocument/2006/relationships/image" Target="../media/image14.png"/><Relationship Id="rId17" Type="http://schemas.openxmlformats.org/officeDocument/2006/relationships/image" Target="../media/image15.png"/><Relationship Id="rId18" Type="http://schemas.openxmlformats.org/officeDocument/2006/relationships/image" Target="../media/image16.png"/><Relationship Id="rId19" Type="http://schemas.openxmlformats.org/officeDocument/2006/relationships/image" Target="../media/image17.png"/><Relationship Id="rId1" Type="http://schemas.openxmlformats.org/officeDocument/2006/relationships/slideMaster" Target="../slideMasters/slideMaster1.xml"/><Relationship Id="rId2" Type="http://schemas.openxmlformats.org/officeDocument/2006/relationships/image" Target="../media/image27.jpeg"/><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0"/>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75" y="1856096"/>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822032"/>
            <a:ext cx="50165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49"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10" name="Text Box 5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US" sz="800" noProof="0" smtClean="0">
                <a:solidFill>
                  <a:schemeClr val="bg1">
                    <a:lumMod val="85000"/>
                  </a:schemeClr>
                </a:solidFill>
              </a:rPr>
              <a:t>ESA UNCLASSIFIED - For Official Use</a:t>
            </a:r>
            <a:endParaRPr lang="en-GB" sz="800" noProof="0" dirty="0">
              <a:solidFill>
                <a:schemeClr val="bg1">
                  <a:lumMod val="85000"/>
                </a:schemeClr>
              </a:solidFill>
            </a:endParaRPr>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89119" y="4899420"/>
            <a:ext cx="1196912" cy="144000"/>
          </a:xfrm>
          <a:prstGeom prst="rect">
            <a:avLst/>
          </a:prstGeom>
        </p:spPr>
      </p:pic>
      <p:cxnSp>
        <p:nvCxnSpPr>
          <p:cNvPr id="36" name="Straight Connector 35"/>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7" name="Group 36"/>
          <p:cNvGrpSpPr/>
          <p:nvPr userDrawn="1"/>
        </p:nvGrpSpPr>
        <p:grpSpPr>
          <a:xfrm>
            <a:off x="172269" y="4908007"/>
            <a:ext cx="6826666" cy="111519"/>
            <a:chOff x="172269" y="6621494"/>
            <a:chExt cx="6826666" cy="111519"/>
          </a:xfrm>
        </p:grpSpPr>
        <p:pic>
          <p:nvPicPr>
            <p:cNvPr id="38" name="Picture 37"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39" name="Picture 38"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40" name="Picture 39"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41" name="Picture 40"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42" name="Picture 41"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3" name="Picture 42"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44" name="Picture 43"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45" name="Picture 44"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46" name="Picture 45"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47" name="Picture 46"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48" name="Picture 47"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49" name="Picture 48"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50" name="Picture 49"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51" name="Picture 50"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52" name="Picture 51"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53" name="Picture 52"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54" name="Picture 53"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55" name="Picture 54"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56" name="Picture 55"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57" name="Picture 56"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58" name="Picture 57"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59" name="Picture 58"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60" name="Picture 59"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61" name="Picture 60"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cSld>
  <p:clrMapOvr>
    <a:masterClrMapping/>
  </p:clrMapOvr>
  <p:timing>
    <p:tnLst>
      <p:par>
        <p:cTn xmlns:p14="http://schemas.microsoft.com/office/powerpoint/2010/main" id="1" dur="indefinite" restart="never" nodeType="tmRoot"/>
      </p:par>
    </p:tnLst>
  </p:timing>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3086" y="149150"/>
            <a:ext cx="4404588" cy="430887"/>
          </a:xfrm>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noProof="0" dirty="0" smtClean="0"/>
          </a:p>
        </p:txBody>
      </p:sp>
    </p:spTree>
    <p:extLst>
      <p:ext uri="{BB962C8B-B14F-4D97-AF65-F5344CB8AC3E}">
        <p14:creationId xmlns:p14="http://schemas.microsoft.com/office/powerpoint/2010/main" val="2118801956"/>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195031253"/>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698672369"/>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054093887"/>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118801956"/>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299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741985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231501152"/>
      </p:ext>
    </p:extLst>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image" Target="../media/image10.png"/><Relationship Id="rId21" Type="http://schemas.openxmlformats.org/officeDocument/2006/relationships/image" Target="../media/image11.png"/><Relationship Id="rId22" Type="http://schemas.openxmlformats.org/officeDocument/2006/relationships/image" Target="../media/image12.png"/><Relationship Id="rId23" Type="http://schemas.openxmlformats.org/officeDocument/2006/relationships/image" Target="../media/image13.png"/><Relationship Id="rId24" Type="http://schemas.openxmlformats.org/officeDocument/2006/relationships/image" Target="../media/image14.png"/><Relationship Id="rId25" Type="http://schemas.openxmlformats.org/officeDocument/2006/relationships/image" Target="../media/image15.png"/><Relationship Id="rId26" Type="http://schemas.openxmlformats.org/officeDocument/2006/relationships/image" Target="../media/image16.png"/><Relationship Id="rId27" Type="http://schemas.openxmlformats.org/officeDocument/2006/relationships/image" Target="../media/image17.png"/><Relationship Id="rId28" Type="http://schemas.openxmlformats.org/officeDocument/2006/relationships/image" Target="../media/image18.png"/><Relationship Id="rId29"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image" Target="../media/image20.png"/><Relationship Id="rId31" Type="http://schemas.openxmlformats.org/officeDocument/2006/relationships/image" Target="../media/image21.png"/><Relationship Id="rId32" Type="http://schemas.openxmlformats.org/officeDocument/2006/relationships/image" Target="../media/image22.png"/><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image" Target="../media/image23.png"/><Relationship Id="rId34" Type="http://schemas.openxmlformats.org/officeDocument/2006/relationships/image" Target="../media/image24.png"/><Relationship Id="rId35" Type="http://schemas.openxmlformats.org/officeDocument/2006/relationships/image" Target="../media/image25.png"/><Relationship Id="rId36" Type="http://schemas.openxmlformats.org/officeDocument/2006/relationships/image" Target="../media/image26.png"/><Relationship Id="rId10" Type="http://schemas.openxmlformats.org/officeDocument/2006/relationships/theme" Target="../theme/theme1.xml"/><Relationship Id="rId11" Type="http://schemas.openxmlformats.org/officeDocument/2006/relationships/image" Target="../media/image1.png"/><Relationship Id="rId12" Type="http://schemas.openxmlformats.org/officeDocument/2006/relationships/image" Target="../media/image2.jpeg"/><Relationship Id="rId13" Type="http://schemas.openxmlformats.org/officeDocument/2006/relationships/image" Target="../media/image3.png"/><Relationship Id="rId14" Type="http://schemas.openxmlformats.org/officeDocument/2006/relationships/image" Target="../media/image4.png"/><Relationship Id="rId15" Type="http://schemas.openxmlformats.org/officeDocument/2006/relationships/image" Target="../media/image5.png"/><Relationship Id="rId16" Type="http://schemas.openxmlformats.org/officeDocument/2006/relationships/image" Target="../media/image6.png"/><Relationship Id="rId17" Type="http://schemas.openxmlformats.org/officeDocument/2006/relationships/image" Target="../media/image7.png"/><Relationship Id="rId18" Type="http://schemas.openxmlformats.org/officeDocument/2006/relationships/image" Target="../media/image8.png"/><Relationship Id="rId19"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2"/>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sp>
        <p:nvSpPr>
          <p:cNvPr id="10"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1"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12" name="Picture 11" descr="PPT_Footer.jp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4776787"/>
            <a:ext cx="9144000" cy="366713"/>
          </a:xfrm>
          <a:prstGeom prst="rect">
            <a:avLst/>
          </a:prstGeom>
        </p:spPr>
      </p:pic>
      <p:sp>
        <p:nvSpPr>
          <p:cNvPr id="14" name="Text Box 38"/>
          <p:cNvSpPr txBox="1">
            <a:spLocks noChangeArrowheads="1"/>
          </p:cNvSpPr>
          <p:nvPr/>
        </p:nvSpPr>
        <p:spPr bwMode="auto">
          <a:xfrm>
            <a:off x="165600" y="4575600"/>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l">
              <a:spcBef>
                <a:spcPct val="50000"/>
              </a:spcBef>
            </a:pPr>
            <a:r>
              <a:rPr lang="en-US" sz="800" noProof="0" dirty="0" smtClean="0">
                <a:solidFill>
                  <a:schemeClr val="tx1">
                    <a:lumMod val="75000"/>
                    <a:lumOff val="25000"/>
                  </a:schemeClr>
                </a:solidFill>
              </a:rPr>
              <a:t>ESA UNCLASSIFIED - For Official Use</a:t>
            </a:r>
            <a:endParaRPr lang="en-GB" sz="800" noProof="0" dirty="0">
              <a:solidFill>
                <a:schemeClr val="tx1">
                  <a:lumMod val="75000"/>
                  <a:lumOff val="25000"/>
                </a:schemeClr>
              </a:solidFill>
            </a:endParaRPr>
          </a:p>
        </p:txBody>
      </p:sp>
      <p:sp>
        <p:nvSpPr>
          <p:cNvPr id="39" name="Text Box 34"/>
          <p:cNvSpPr txBox="1">
            <a:spLocks noChangeAspect="1" noChangeArrowheads="1"/>
          </p:cNvSpPr>
          <p:nvPr/>
        </p:nvSpPr>
        <p:spPr bwMode="auto">
          <a:xfrm>
            <a:off x="4480339" y="4580702"/>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algn="r">
              <a:spcBef>
                <a:spcPct val="50000"/>
              </a:spcBef>
            </a:pPr>
            <a:r>
              <a:rPr lang="en-GB" sz="800" noProof="1" smtClean="0">
                <a:solidFill>
                  <a:schemeClr val="bg2"/>
                </a:solidFill>
              </a:rPr>
              <a:t>ESA | 30/08/2018 | Slide  </a:t>
            </a:r>
            <a:fld id="{71EAD4F2-866B-304A-9A50-FC7592816342}" type="slidenum">
              <a:rPr lang="en-GB" sz="800" noProof="1" smtClean="0">
                <a:solidFill>
                  <a:schemeClr val="bg2"/>
                </a:solidFill>
              </a:rPr>
              <a:pPr algn="r">
                <a:spcBef>
                  <a:spcPct val="50000"/>
                </a:spcBef>
              </a:pPr>
              <a:t>‹#›</a:t>
            </a:fld>
            <a:endParaRPr lang="en-GB" sz="800" noProof="1">
              <a:solidFill>
                <a:schemeClr val="bg2"/>
              </a:solidFill>
            </a:endParaRPr>
          </a:p>
        </p:txBody>
      </p:sp>
      <p:grpSp>
        <p:nvGrpSpPr>
          <p:cNvPr id="40" name="Group 39"/>
          <p:cNvGrpSpPr/>
          <p:nvPr/>
        </p:nvGrpSpPr>
        <p:grpSpPr>
          <a:xfrm>
            <a:off x="172269" y="4908007"/>
            <a:ext cx="6826666" cy="111519"/>
            <a:chOff x="172269" y="6621494"/>
            <a:chExt cx="6826666" cy="111519"/>
          </a:xfrm>
        </p:grpSpPr>
        <p:pic>
          <p:nvPicPr>
            <p:cNvPr id="41" name="Picture 40" descr="at.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42" name="Picture 41" descr="b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43" name="Picture 42" descr="ca.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44" name="Picture 43" descr="ch.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45" name="Picture 44" descr="cz.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6" name="Picture 45" descr="d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47" name="Picture 46" descr="dk.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48" name="Picture 47" descr="e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49" name="Picture 48" descr="es.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50" name="Picture 49" descr="fi.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51" name="Picture 50" descr="fr.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52" name="Picture 51" descr="g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53" name="Picture 52" descr="hu.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54" name="Picture 53" descr="i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55" name="Picture 54" descr="it.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56" name="Picture 55" descr="l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57" name="Picture 56" descr="nl.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58" name="Picture 57" descr="no.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59" name="Picture 58" descr="pl.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60" name="Picture 59" descr="pt.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61" name="Picture 60" descr="r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62" name="Picture 61" descr="se.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63" name="Picture 62" descr="uk.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64" name="Picture 63" descr="si.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cSld>
  <p:clrMap bg1="lt1" tx1="dk1" bg2="lt2" tx2="dk2" accent1="accent1" accent2="accent2" accent3="accent3" accent4="accent4" accent5="accent5" accent6="accent6" hlink="hlink" folHlink="folHlink"/>
  <p:sldLayoutIdLst>
    <p:sldLayoutId id="2147483929" r:id="rId1"/>
    <p:sldLayoutId id="2147483931" r:id="rId2"/>
    <p:sldLayoutId id="2147483932" r:id="rId3"/>
    <p:sldLayoutId id="2147483933" r:id="rId4"/>
    <p:sldLayoutId id="2147483934" r:id="rId5"/>
    <p:sldLayoutId id="2147483930" r:id="rId6"/>
    <p:sldLayoutId id="2147483936" r:id="rId7"/>
    <p:sldLayoutId id="2147483937" r:id="rId8"/>
    <p:sldLayoutId id="2147483938" r:id="rId9"/>
  </p:sldLayoutIdLst>
  <p:timing>
    <p:tnLst>
      <p:par>
        <p:cTn xmlns:p14="http://schemas.microsoft.com/office/powerpoint/2010/mai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t6hpn0.axshare.com"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ismn.geo.tuwien.ac.at/"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arth.esa.int/" TargetMode="Externa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txBox="1">
            <a:spLocks noChangeArrowheads="1"/>
          </p:cNvSpPr>
          <p:nvPr/>
        </p:nvSpPr>
        <p:spPr bwMode="auto">
          <a:xfrm>
            <a:off x="437462" y="1043970"/>
            <a:ext cx="79724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p>
            <a:pPr marL="0" marR="0" lvl="0" indent="0" defTabSz="914400" latinLnBrk="0">
              <a:lnSpc>
                <a:spcPct val="100000"/>
              </a:lnSpc>
              <a:buClrTx/>
              <a:buSzTx/>
              <a:buFontTx/>
              <a:buNone/>
              <a:tabLst/>
              <a:defRPr/>
            </a:pPr>
            <a:r>
              <a:rPr lang="en-GB" sz="4000" dirty="0" smtClean="0">
                <a:solidFill>
                  <a:schemeClr val="bg1">
                    <a:lumMod val="95000"/>
                  </a:schemeClr>
                </a:solidFill>
                <a:latin typeface="Verdana"/>
                <a:ea typeface="+mj-ea"/>
                <a:cs typeface="Verdana"/>
              </a:rPr>
              <a:t>CEOS Cal/Val Portal Update</a:t>
            </a:r>
            <a:endParaRPr lang="en-GB" sz="4000" dirty="0">
              <a:solidFill>
                <a:schemeClr val="bg1">
                  <a:lumMod val="95000"/>
                </a:schemeClr>
              </a:solidFill>
              <a:latin typeface="Verdana"/>
              <a:ea typeface="+mj-ea"/>
              <a:cs typeface="Verdana"/>
            </a:endParaRPr>
          </a:p>
        </p:txBody>
      </p:sp>
      <p:sp>
        <p:nvSpPr>
          <p:cNvPr id="5" name="Rectangle 19"/>
          <p:cNvSpPr txBox="1">
            <a:spLocks noChangeArrowheads="1"/>
          </p:cNvSpPr>
          <p:nvPr/>
        </p:nvSpPr>
        <p:spPr bwMode="auto">
          <a:xfrm>
            <a:off x="613651" y="2307358"/>
            <a:ext cx="4641729"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p>
            <a:pPr marL="0" marR="0" lvl="0" indent="0" defTabSz="914400" latinLnBrk="0">
              <a:lnSpc>
                <a:spcPct val="100000"/>
              </a:lnSpc>
              <a:buClrTx/>
              <a:buSzTx/>
              <a:buFontTx/>
              <a:buNone/>
              <a:tabLst/>
              <a:defRPr/>
            </a:pPr>
            <a:r>
              <a:rPr lang="en-GB" sz="1600" dirty="0" smtClean="0">
                <a:solidFill>
                  <a:schemeClr val="bg1">
                    <a:lumMod val="95000"/>
                  </a:schemeClr>
                </a:solidFill>
                <a:latin typeface="Verdana"/>
                <a:ea typeface="+mj-ea"/>
                <a:cs typeface="Verdana"/>
              </a:rPr>
              <a:t>Paolo Castracane</a:t>
            </a:r>
            <a:r>
              <a:rPr lang="en-GB" sz="1600" baseline="30000" dirty="0" smtClean="0">
                <a:solidFill>
                  <a:schemeClr val="bg1">
                    <a:lumMod val="95000"/>
                  </a:schemeClr>
                </a:solidFill>
                <a:latin typeface="Verdana"/>
                <a:ea typeface="+mj-ea"/>
                <a:cs typeface="Verdana"/>
              </a:rPr>
              <a:t>1</a:t>
            </a:r>
            <a:r>
              <a:rPr lang="en-GB" sz="1600" dirty="0" smtClean="0">
                <a:solidFill>
                  <a:schemeClr val="bg1">
                    <a:lumMod val="95000"/>
                  </a:schemeClr>
                </a:solidFill>
                <a:latin typeface="Verdana"/>
                <a:ea typeface="+mj-ea"/>
                <a:cs typeface="Verdana"/>
              </a:rPr>
              <a:t>, Philippe Goryl</a:t>
            </a:r>
            <a:r>
              <a:rPr lang="en-GB" sz="1600" baseline="30000" dirty="0">
                <a:solidFill>
                  <a:schemeClr val="bg1">
                    <a:lumMod val="95000"/>
                  </a:schemeClr>
                </a:solidFill>
                <a:latin typeface="Verdana"/>
                <a:cs typeface="Verdana"/>
              </a:rPr>
              <a:t>2</a:t>
            </a:r>
            <a:r>
              <a:rPr lang="en-GB" sz="1600" dirty="0" smtClean="0">
                <a:solidFill>
                  <a:schemeClr val="bg1">
                    <a:lumMod val="95000"/>
                  </a:schemeClr>
                </a:solidFill>
                <a:latin typeface="Verdana"/>
                <a:ea typeface="+mj-ea"/>
                <a:cs typeface="Verdana"/>
              </a:rPr>
              <a:t> </a:t>
            </a:r>
          </a:p>
          <a:p>
            <a:pPr marL="0" marR="0" lvl="0" indent="0" defTabSz="914400" latinLnBrk="0">
              <a:lnSpc>
                <a:spcPct val="100000"/>
              </a:lnSpc>
              <a:buClrTx/>
              <a:buSzTx/>
              <a:buFontTx/>
              <a:buNone/>
              <a:tabLst/>
              <a:defRPr/>
            </a:pPr>
            <a:endParaRPr lang="en-GB" sz="1600" dirty="0" smtClean="0">
              <a:solidFill>
                <a:schemeClr val="bg1">
                  <a:lumMod val="95000"/>
                </a:schemeClr>
              </a:solidFill>
              <a:latin typeface="Verdana"/>
              <a:ea typeface="+mj-ea"/>
              <a:cs typeface="Verdana"/>
            </a:endParaRPr>
          </a:p>
          <a:p>
            <a:pPr marL="0" marR="0" lvl="0" indent="0" defTabSz="914400" latinLnBrk="0">
              <a:lnSpc>
                <a:spcPct val="100000"/>
              </a:lnSpc>
              <a:buClrTx/>
              <a:buSzTx/>
              <a:buFontTx/>
              <a:buNone/>
              <a:tabLst/>
              <a:defRPr/>
            </a:pPr>
            <a:r>
              <a:rPr lang="en-GB" sz="1600" baseline="30000" dirty="0" smtClean="0">
                <a:solidFill>
                  <a:schemeClr val="bg1">
                    <a:lumMod val="95000"/>
                  </a:schemeClr>
                </a:solidFill>
                <a:latin typeface="Verdana"/>
                <a:cs typeface="Verdana"/>
              </a:rPr>
              <a:t>1 </a:t>
            </a:r>
            <a:r>
              <a:rPr lang="en-GB" sz="1600" dirty="0" smtClean="0">
                <a:solidFill>
                  <a:schemeClr val="bg1">
                    <a:lumMod val="95000"/>
                  </a:schemeClr>
                </a:solidFill>
                <a:latin typeface="Verdana"/>
                <a:cs typeface="Verdana"/>
              </a:rPr>
              <a:t>RHEA c/o ESA ESRIN</a:t>
            </a:r>
          </a:p>
          <a:p>
            <a:pPr marL="0" marR="0" lvl="0" indent="0" defTabSz="914400" latinLnBrk="0">
              <a:lnSpc>
                <a:spcPct val="100000"/>
              </a:lnSpc>
              <a:buClrTx/>
              <a:buSzTx/>
              <a:buFontTx/>
              <a:buNone/>
              <a:tabLst/>
              <a:defRPr/>
            </a:pPr>
            <a:r>
              <a:rPr lang="en-GB" sz="1600" baseline="30000" dirty="0" smtClean="0">
                <a:solidFill>
                  <a:schemeClr val="bg1">
                    <a:lumMod val="95000"/>
                  </a:schemeClr>
                </a:solidFill>
                <a:latin typeface="Verdana"/>
                <a:cs typeface="Verdana"/>
              </a:rPr>
              <a:t>2</a:t>
            </a:r>
            <a:r>
              <a:rPr lang="en-GB" sz="1600" dirty="0" smtClean="0">
                <a:solidFill>
                  <a:schemeClr val="bg1">
                    <a:lumMod val="95000"/>
                  </a:schemeClr>
                </a:solidFill>
                <a:latin typeface="Verdana"/>
                <a:cs typeface="Verdana"/>
              </a:rPr>
              <a:t> ESA/ESRIN</a:t>
            </a:r>
            <a:endParaRPr lang="en-GB" sz="1600" dirty="0">
              <a:solidFill>
                <a:schemeClr val="bg1">
                  <a:lumMod val="95000"/>
                </a:schemeClr>
              </a:solidFill>
              <a:latin typeface="Verdana"/>
              <a:ea typeface="+mj-ea"/>
              <a:cs typeface="Verdana"/>
            </a:endParaRPr>
          </a:p>
          <a:p>
            <a:pPr marL="0" marR="0" lvl="0" indent="0" defTabSz="914400" latinLnBrk="0">
              <a:lnSpc>
                <a:spcPct val="100000"/>
              </a:lnSpc>
              <a:buClrTx/>
              <a:buSzTx/>
              <a:buFontTx/>
              <a:buNone/>
              <a:tabLst/>
              <a:defRPr/>
            </a:pPr>
            <a:r>
              <a:rPr lang="en-GB" sz="1600" dirty="0" smtClean="0">
                <a:solidFill>
                  <a:schemeClr val="bg1">
                    <a:lumMod val="95000"/>
                  </a:schemeClr>
                </a:solidFill>
                <a:latin typeface="Verdana"/>
                <a:ea typeface="+mj-ea"/>
                <a:cs typeface="Verdana"/>
              </a:rPr>
              <a:t> </a:t>
            </a:r>
          </a:p>
          <a:p>
            <a:pPr marL="0" marR="0" lvl="0" indent="0" defTabSz="914400" latinLnBrk="0">
              <a:lnSpc>
                <a:spcPct val="100000"/>
              </a:lnSpc>
              <a:buClrTx/>
              <a:buSzTx/>
              <a:buFontTx/>
              <a:buNone/>
              <a:tabLst/>
              <a:defRPr/>
            </a:pPr>
            <a:r>
              <a:rPr lang="en-GB" sz="1600" dirty="0" smtClean="0">
                <a:solidFill>
                  <a:schemeClr val="bg1">
                    <a:lumMod val="95000"/>
                  </a:schemeClr>
                </a:solidFill>
                <a:latin typeface="Verdana"/>
                <a:ea typeface="+mj-ea"/>
                <a:cs typeface="Verdana"/>
              </a:rPr>
              <a:t>CEOS WGCV #44, Darmstadt, Germany Aug. 28-31, 2018 </a:t>
            </a:r>
            <a:endParaRPr lang="en-GB" sz="1600" dirty="0">
              <a:solidFill>
                <a:schemeClr val="bg1">
                  <a:lumMod val="95000"/>
                </a:schemeClr>
              </a:solidFill>
              <a:latin typeface="Verdana"/>
              <a:ea typeface="+mj-ea"/>
              <a:cs typeface="Verdana"/>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5864" y="833256"/>
            <a:ext cx="3982739" cy="3785651"/>
          </a:xfrm>
          <a:prstGeom prst="rect">
            <a:avLst/>
          </a:prstGeom>
          <a:noFill/>
          <a:ln w="12700" cmpd="sng">
            <a:noFill/>
          </a:ln>
        </p:spPr>
        <p:txBody>
          <a:bodyPr wrap="square" rtlCol="0">
            <a:spAutoFit/>
          </a:bodyPr>
          <a:lstStyle/>
          <a:p>
            <a:r>
              <a:rPr lang="en-US" sz="1200" b="1" dirty="0" smtClean="0"/>
              <a:t>Doc </a:t>
            </a:r>
            <a:r>
              <a:rPr lang="en-US" sz="1200" b="1" dirty="0"/>
              <a:t>&amp; </a:t>
            </a:r>
            <a:r>
              <a:rPr lang="en-US" sz="1200" b="1" dirty="0" smtClean="0"/>
              <a:t>Forum:</a:t>
            </a:r>
            <a:r>
              <a:rPr lang="en-US" sz="1200" dirty="0" smtClean="0"/>
              <a:t> </a:t>
            </a:r>
          </a:p>
          <a:p>
            <a:endParaRPr lang="en-US" sz="1200" dirty="0" smtClean="0"/>
          </a:p>
          <a:p>
            <a:r>
              <a:rPr lang="en-US" sz="1200" dirty="0"/>
              <a:t>T</a:t>
            </a:r>
            <a:r>
              <a:rPr lang="en-US" sz="1200" dirty="0" smtClean="0"/>
              <a:t>he contents </a:t>
            </a:r>
            <a:r>
              <a:rPr lang="en-US" sz="1200" dirty="0"/>
              <a:t>need </a:t>
            </a:r>
            <a:r>
              <a:rPr lang="en-US" sz="1200" dirty="0" smtClean="0"/>
              <a:t>an update for </a:t>
            </a:r>
          </a:p>
          <a:p>
            <a:r>
              <a:rPr lang="en-US" sz="1200" dirty="0" smtClean="0"/>
              <a:t>both </a:t>
            </a:r>
            <a:r>
              <a:rPr lang="en-US" sz="1200" dirty="0"/>
              <a:t>“Methodology and Guidelines” and “Literature” </a:t>
            </a:r>
            <a:endParaRPr lang="en-US" sz="1200" dirty="0" smtClean="0"/>
          </a:p>
          <a:p>
            <a:endParaRPr lang="en-US" sz="1200" dirty="0" smtClean="0"/>
          </a:p>
          <a:p>
            <a:r>
              <a:rPr lang="en-US" sz="1200" dirty="0" smtClean="0"/>
              <a:t>In </a:t>
            </a:r>
            <a:r>
              <a:rPr lang="en-US" sz="1200" dirty="0"/>
              <a:t>this section we propose to </a:t>
            </a:r>
            <a:r>
              <a:rPr lang="en-US" sz="1200" dirty="0" smtClean="0"/>
              <a:t>include/update at least:</a:t>
            </a:r>
          </a:p>
          <a:p>
            <a:pPr marL="285750" indent="-285750">
              <a:buFont typeface="Arial"/>
              <a:buChar char="•"/>
            </a:pPr>
            <a:r>
              <a:rPr lang="en-US" sz="1200" dirty="0" smtClean="0"/>
              <a:t>Terms </a:t>
            </a:r>
            <a:r>
              <a:rPr lang="en-US" sz="1200" dirty="0"/>
              <a:t>and Definitions, </a:t>
            </a:r>
            <a:endParaRPr lang="en-US" sz="1200" dirty="0" smtClean="0"/>
          </a:p>
          <a:p>
            <a:pPr marL="285750" indent="-285750">
              <a:buFont typeface="Arial"/>
              <a:buChar char="•"/>
            </a:pPr>
            <a:r>
              <a:rPr lang="en-US" sz="1200" dirty="0" smtClean="0"/>
              <a:t>Standard </a:t>
            </a:r>
            <a:r>
              <a:rPr lang="en-US" sz="1200" dirty="0"/>
              <a:t>in terminology and </a:t>
            </a:r>
            <a:r>
              <a:rPr lang="en-US" sz="1200" dirty="0" smtClean="0"/>
              <a:t>methodology</a:t>
            </a:r>
          </a:p>
          <a:p>
            <a:pPr marL="285750" indent="-285750">
              <a:buFont typeface="Arial"/>
              <a:buChar char="•"/>
            </a:pPr>
            <a:r>
              <a:rPr lang="en-US" sz="1200" dirty="0" smtClean="0"/>
              <a:t>Relevant </a:t>
            </a:r>
            <a:r>
              <a:rPr lang="en-US" sz="1200" dirty="0"/>
              <a:t>technical reports </a:t>
            </a:r>
            <a:r>
              <a:rPr lang="en-US" sz="1200" dirty="0" smtClean="0"/>
              <a:t>for Cal/Val </a:t>
            </a:r>
            <a:r>
              <a:rPr lang="en-US" sz="1200" dirty="0"/>
              <a:t>activities. </a:t>
            </a:r>
            <a:endParaRPr lang="en-US" sz="1200" dirty="0" smtClean="0"/>
          </a:p>
          <a:p>
            <a:pPr marL="285750" indent="-285750">
              <a:buFont typeface="Arial"/>
              <a:buChar char="•"/>
            </a:pPr>
            <a:r>
              <a:rPr lang="en-US" sz="1200" dirty="0" smtClean="0"/>
              <a:t>Updated </a:t>
            </a:r>
            <a:r>
              <a:rPr lang="en-US" sz="1200" dirty="0"/>
              <a:t>material concerning LPV </a:t>
            </a:r>
            <a:r>
              <a:rPr lang="en-US" sz="1200" dirty="0" smtClean="0"/>
              <a:t>Supersites</a:t>
            </a:r>
          </a:p>
          <a:p>
            <a:pPr marL="285750" indent="-285750">
              <a:buFont typeface="Arial"/>
              <a:buChar char="•"/>
            </a:pPr>
            <a:r>
              <a:rPr lang="en-US" sz="1200" dirty="0" smtClean="0"/>
              <a:t>Cal</a:t>
            </a:r>
            <a:r>
              <a:rPr lang="en-US" sz="1200" dirty="0"/>
              <a:t>/Val activities for Ocean </a:t>
            </a:r>
            <a:r>
              <a:rPr lang="en-US" sz="1200" dirty="0" smtClean="0"/>
              <a:t>Color </a:t>
            </a:r>
          </a:p>
          <a:p>
            <a:pPr marL="285750" indent="-285750">
              <a:buFont typeface="Arial"/>
              <a:buChar char="•"/>
            </a:pPr>
            <a:r>
              <a:rPr lang="en-US" sz="1200" dirty="0" smtClean="0"/>
              <a:t>Sea </a:t>
            </a:r>
            <a:r>
              <a:rPr lang="en-US" sz="1200" dirty="0"/>
              <a:t>Surface Temperature, </a:t>
            </a:r>
            <a:r>
              <a:rPr lang="en-US" sz="1200" dirty="0" smtClean="0"/>
              <a:t>from </a:t>
            </a:r>
            <a:r>
              <a:rPr lang="en-US" sz="1200" dirty="0"/>
              <a:t>the SMOS Mission </a:t>
            </a:r>
            <a:endParaRPr lang="en-US" sz="1200" dirty="0" smtClean="0"/>
          </a:p>
          <a:p>
            <a:endParaRPr lang="en-US" sz="1200" dirty="0"/>
          </a:p>
          <a:p>
            <a:r>
              <a:rPr lang="en-US" sz="1200" dirty="0" smtClean="0"/>
              <a:t>“</a:t>
            </a:r>
            <a:r>
              <a:rPr lang="en-US" sz="1200" dirty="0"/>
              <a:t>Mission</a:t>
            </a:r>
            <a:r>
              <a:rPr lang="en-US" sz="1200" dirty="0" smtClean="0"/>
              <a:t>”-&gt;Sensor page: it has to be updated</a:t>
            </a:r>
            <a:endParaRPr lang="en-US" sz="1200" dirty="0"/>
          </a:p>
          <a:p>
            <a:endParaRPr lang="en-GB" sz="1200" dirty="0" smtClean="0"/>
          </a:p>
          <a:p>
            <a:endParaRPr lang="it-IT" sz="1200" dirty="0" smtClean="0"/>
          </a:p>
        </p:txBody>
      </p:sp>
      <p:sp>
        <p:nvSpPr>
          <p:cNvPr id="6" name="Title 3"/>
          <p:cNvSpPr txBox="1">
            <a:spLocks/>
          </p:cNvSpPr>
          <p:nvPr/>
        </p:nvSpPr>
        <p:spPr bwMode="auto">
          <a:xfrm>
            <a:off x="114439" y="39446"/>
            <a:ext cx="3118766" cy="769441"/>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it-IT" dirty="0" smtClean="0"/>
              <a:t>CEOS </a:t>
            </a:r>
            <a:r>
              <a:rPr lang="it-IT" dirty="0" err="1" smtClean="0"/>
              <a:t>CalVal</a:t>
            </a:r>
            <a:r>
              <a:rPr lang="it-IT" dirty="0" smtClean="0"/>
              <a:t> Portal </a:t>
            </a:r>
            <a:r>
              <a:rPr lang="mr-IN" dirty="0" smtClean="0"/>
              <a:t>–</a:t>
            </a:r>
            <a:r>
              <a:rPr lang="it-IT" dirty="0" smtClean="0"/>
              <a:t> </a:t>
            </a:r>
            <a:r>
              <a:rPr lang="it-IT" dirty="0" err="1" smtClean="0"/>
              <a:t>Current</a:t>
            </a:r>
            <a:r>
              <a:rPr lang="it-IT" dirty="0" smtClean="0"/>
              <a:t> Status</a:t>
            </a:r>
            <a:endParaRPr lang="it-IT" dirty="0"/>
          </a:p>
        </p:txBody>
      </p:sp>
      <p:pic>
        <p:nvPicPr>
          <p:cNvPr id="2" name="Picture 1" descr="literature_pa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7986" y="0"/>
            <a:ext cx="4846299" cy="5143500"/>
          </a:xfrm>
          <a:prstGeom prst="rect">
            <a:avLst/>
          </a:prstGeom>
        </p:spPr>
      </p:pic>
    </p:spTree>
    <p:extLst>
      <p:ext uri="{BB962C8B-B14F-4D97-AF65-F5344CB8AC3E}">
        <p14:creationId xmlns:p14="http://schemas.microsoft.com/office/powerpoint/2010/main" val="207436025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114439" y="301939"/>
            <a:ext cx="703356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it-IT" dirty="0" smtClean="0"/>
              <a:t>CEOS </a:t>
            </a:r>
            <a:r>
              <a:rPr lang="it-IT" dirty="0" err="1" smtClean="0"/>
              <a:t>CalVal</a:t>
            </a:r>
            <a:r>
              <a:rPr lang="it-IT" dirty="0" smtClean="0"/>
              <a:t> Portal: </a:t>
            </a:r>
            <a:r>
              <a:rPr lang="it-IT" dirty="0" err="1" smtClean="0"/>
              <a:t>examples</a:t>
            </a:r>
            <a:r>
              <a:rPr lang="it-IT" dirty="0" smtClean="0"/>
              <a:t> of </a:t>
            </a:r>
            <a:r>
              <a:rPr lang="it-IT" dirty="0" err="1" smtClean="0"/>
              <a:t>key</a:t>
            </a:r>
            <a:r>
              <a:rPr lang="it-IT" dirty="0" smtClean="0"/>
              <a:t> </a:t>
            </a:r>
            <a:r>
              <a:rPr lang="it-IT" dirty="0" err="1" smtClean="0"/>
              <a:t>documents</a:t>
            </a:r>
            <a:r>
              <a:rPr lang="it-IT" dirty="0" smtClean="0"/>
              <a:t> </a:t>
            </a:r>
            <a:endParaRPr lang="en-US" dirty="0"/>
          </a:p>
        </p:txBody>
      </p:sp>
      <p:sp>
        <p:nvSpPr>
          <p:cNvPr id="5" name="Rectangle 4"/>
          <p:cNvSpPr/>
          <p:nvPr/>
        </p:nvSpPr>
        <p:spPr>
          <a:xfrm>
            <a:off x="349531" y="767197"/>
            <a:ext cx="7433464" cy="1508105"/>
          </a:xfrm>
          <a:prstGeom prst="rect">
            <a:avLst/>
          </a:prstGeom>
        </p:spPr>
        <p:txBody>
          <a:bodyPr wrap="square">
            <a:spAutoFit/>
          </a:bodyPr>
          <a:lstStyle/>
          <a:p>
            <a:pPr marL="138430" algn="just">
              <a:spcAft>
                <a:spcPts val="0"/>
              </a:spcAft>
            </a:pPr>
            <a:r>
              <a:rPr lang="en-US" sz="1300" dirty="0">
                <a:latin typeface="Georgia"/>
                <a:ea typeface="ＭＳ 明朝"/>
                <a:cs typeface="Times New Roman"/>
              </a:rPr>
              <a:t>Three </a:t>
            </a:r>
            <a:r>
              <a:rPr lang="en-US" sz="1300" dirty="0" err="1">
                <a:latin typeface="Georgia"/>
                <a:ea typeface="ＭＳ 明朝"/>
                <a:cs typeface="Times New Roman"/>
              </a:rPr>
              <a:t>doc.s</a:t>
            </a:r>
            <a:r>
              <a:rPr lang="en-US" sz="1300" dirty="0">
                <a:latin typeface="Georgia"/>
                <a:ea typeface="ＭＳ 明朝"/>
                <a:cs typeface="Times New Roman"/>
              </a:rPr>
              <a:t> have been </a:t>
            </a:r>
            <a:r>
              <a:rPr lang="en-US" sz="1300" dirty="0" smtClean="0">
                <a:latin typeface="Georgia"/>
                <a:ea typeface="ＭＳ 明朝"/>
                <a:cs typeface="Times New Roman"/>
              </a:rPr>
              <a:t>indicated (email exchange J. </a:t>
            </a:r>
            <a:r>
              <a:rPr lang="en-US" sz="1300" dirty="0" err="1" smtClean="0">
                <a:latin typeface="Georgia"/>
                <a:ea typeface="ＭＳ 明朝"/>
                <a:cs typeface="Times New Roman"/>
              </a:rPr>
              <a:t>Nickeson</a:t>
            </a:r>
            <a:r>
              <a:rPr lang="en-US" sz="1300" dirty="0" smtClean="0">
                <a:latin typeface="Georgia"/>
                <a:ea typeface="ＭＳ 明朝"/>
                <a:cs typeface="Times New Roman"/>
              </a:rPr>
              <a:t> and N. Fox)</a:t>
            </a:r>
          </a:p>
          <a:p>
            <a:pPr marL="138430" algn="just">
              <a:spcAft>
                <a:spcPts val="0"/>
              </a:spcAft>
            </a:pPr>
            <a:endParaRPr lang="en-US" sz="1300" dirty="0">
              <a:latin typeface="Cambria"/>
              <a:ea typeface="ＭＳ 明朝"/>
              <a:cs typeface="Times New Roman"/>
            </a:endParaRPr>
          </a:p>
          <a:p>
            <a:pPr marL="342900" lvl="0" indent="-342900" algn="just">
              <a:spcAft>
                <a:spcPts val="0"/>
              </a:spcAft>
              <a:buFont typeface="Symbol"/>
              <a:buChar char=""/>
            </a:pPr>
            <a:r>
              <a:rPr lang="en-US" sz="1300" i="1" dirty="0" err="1">
                <a:latin typeface="Georgia"/>
                <a:ea typeface="ＭＳ 明朝"/>
                <a:cs typeface="Times New Roman"/>
              </a:rPr>
              <a:t>CEOSTermsAndDefinitions.pdf</a:t>
            </a:r>
            <a:r>
              <a:rPr lang="en-US" sz="1300" dirty="0">
                <a:latin typeface="Georgia"/>
                <a:ea typeface="ＭＳ 明朝"/>
                <a:cs typeface="Times New Roman"/>
              </a:rPr>
              <a:t>  Term and definition Pascal </a:t>
            </a:r>
            <a:r>
              <a:rPr lang="en-US" sz="1300" dirty="0" err="1">
                <a:latin typeface="Georgia"/>
                <a:ea typeface="ＭＳ 明朝"/>
                <a:cs typeface="Times New Roman"/>
              </a:rPr>
              <a:t>Lecomte</a:t>
            </a:r>
            <a:r>
              <a:rPr lang="en-US" sz="1300" dirty="0">
                <a:latin typeface="Georgia"/>
                <a:ea typeface="ＭＳ 明朝"/>
                <a:cs typeface="Times New Roman"/>
              </a:rPr>
              <a:t> (ESA)</a:t>
            </a:r>
            <a:endParaRPr lang="en-US" sz="1300" dirty="0">
              <a:latin typeface="Cambria"/>
              <a:ea typeface="ＭＳ 明朝"/>
              <a:cs typeface="Times New Roman"/>
            </a:endParaRPr>
          </a:p>
          <a:p>
            <a:pPr marL="342900" lvl="0" indent="-342900" algn="just">
              <a:spcAft>
                <a:spcPts val="0"/>
              </a:spcAft>
              <a:buFont typeface="Symbol"/>
              <a:buChar char=""/>
            </a:pPr>
            <a:r>
              <a:rPr lang="en-US" sz="1300" i="1" dirty="0">
                <a:latin typeface="Georgia"/>
                <a:ea typeface="ＭＳ 明朝"/>
                <a:cs typeface="Times New Roman"/>
              </a:rPr>
              <a:t>IASB-BIRA_Standard_Terms_and_Definitions_20170228.docx</a:t>
            </a:r>
            <a:r>
              <a:rPr lang="en-US" sz="1300" dirty="0">
                <a:latin typeface="Georgia"/>
                <a:ea typeface="ＭＳ 明朝"/>
                <a:cs typeface="Times New Roman"/>
              </a:rPr>
              <a:t> Terms and definitions</a:t>
            </a:r>
            <a:endParaRPr lang="en-US" sz="1300" dirty="0">
              <a:latin typeface="Cambria"/>
              <a:ea typeface="ＭＳ 明朝"/>
              <a:cs typeface="Times New Roman"/>
            </a:endParaRPr>
          </a:p>
          <a:p>
            <a:pPr marL="342900" lvl="0" indent="-342900" algn="just">
              <a:spcAft>
                <a:spcPts val="0"/>
              </a:spcAft>
              <a:buFont typeface="Symbol"/>
              <a:buChar char=""/>
            </a:pPr>
            <a:r>
              <a:rPr lang="en-US" sz="1400" i="1" dirty="0">
                <a:latin typeface="Georgia"/>
                <a:ea typeface="ＭＳ 明朝"/>
                <a:cs typeface="Times New Roman"/>
              </a:rPr>
              <a:t>Schaepman_Sage_HB_RS09</a:t>
            </a:r>
            <a:r>
              <a:rPr lang="en-US" sz="1300" i="1" dirty="0">
                <a:latin typeface="Georgia"/>
                <a:ea typeface="ＭＳ 明朝"/>
                <a:cs typeface="Times New Roman"/>
              </a:rPr>
              <a:t>.pdf</a:t>
            </a:r>
            <a:r>
              <a:rPr lang="en-US" sz="1300" dirty="0">
                <a:latin typeface="Georgia"/>
                <a:ea typeface="ＭＳ 明朝"/>
                <a:cs typeface="Times New Roman"/>
              </a:rPr>
              <a:t> Radiometry and Reflectance: From Terminology Concepts to Measured Quantities Gabriela  </a:t>
            </a:r>
            <a:r>
              <a:rPr lang="en-US" sz="1300" dirty="0" err="1">
                <a:latin typeface="Georgia"/>
                <a:ea typeface="ＭＳ 明朝"/>
                <a:cs typeface="Times New Roman"/>
              </a:rPr>
              <a:t>Schaepman</a:t>
            </a:r>
            <a:r>
              <a:rPr lang="en-US" sz="1300" dirty="0">
                <a:latin typeface="Georgia"/>
                <a:ea typeface="ＭＳ 明朝"/>
                <a:cs typeface="Times New Roman"/>
              </a:rPr>
              <a:t> – </a:t>
            </a:r>
            <a:r>
              <a:rPr lang="en-US" sz="1300" dirty="0" err="1">
                <a:latin typeface="Georgia"/>
                <a:ea typeface="ＭＳ 明朝"/>
                <a:cs typeface="Times New Roman"/>
              </a:rPr>
              <a:t>Strub</a:t>
            </a:r>
            <a:r>
              <a:rPr lang="en-US" sz="1300" dirty="0">
                <a:latin typeface="Georgia"/>
                <a:ea typeface="ＭＳ 明朝"/>
                <a:cs typeface="Times New Roman"/>
              </a:rPr>
              <a:t> et al. 2009, The SAGE Handbook of Remote Sensing</a:t>
            </a:r>
            <a:endParaRPr lang="en-US" sz="1300" dirty="0">
              <a:latin typeface="Cambria"/>
              <a:ea typeface="ＭＳ 明朝"/>
              <a:cs typeface="Times New Roman"/>
            </a:endParaRPr>
          </a:p>
        </p:txBody>
      </p:sp>
      <p:pic>
        <p:nvPicPr>
          <p:cNvPr id="8" name="Picture 7" descr="Terms&amp;Defini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12997">
            <a:off x="4112871" y="534496"/>
            <a:ext cx="4128162" cy="3094282"/>
          </a:xfrm>
          <a:prstGeom prst="rect">
            <a:avLst/>
          </a:prstGeom>
        </p:spPr>
      </p:pic>
      <p:pic>
        <p:nvPicPr>
          <p:cNvPr id="9" name="Picture 8" descr="Schaepma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31511">
            <a:off x="5177257" y="1219889"/>
            <a:ext cx="3398018" cy="2647750"/>
          </a:xfrm>
          <a:prstGeom prst="rect">
            <a:avLst/>
          </a:prstGeom>
        </p:spPr>
      </p:pic>
      <p:pic>
        <p:nvPicPr>
          <p:cNvPr id="6" name="Picture 5" descr="Camacho_slid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08007">
            <a:off x="4730480" y="2136248"/>
            <a:ext cx="4198884" cy="2369824"/>
          </a:xfrm>
          <a:prstGeom prst="rect">
            <a:avLst/>
          </a:prstGeom>
        </p:spPr>
      </p:pic>
      <p:sp>
        <p:nvSpPr>
          <p:cNvPr id="7" name="TextBox 6"/>
          <p:cNvSpPr txBox="1"/>
          <p:nvPr/>
        </p:nvSpPr>
        <p:spPr>
          <a:xfrm>
            <a:off x="104851" y="3606208"/>
            <a:ext cx="4841072" cy="738664"/>
          </a:xfrm>
          <a:prstGeom prst="rect">
            <a:avLst/>
          </a:prstGeom>
          <a:noFill/>
          <a:ln w="12700" cmpd="sng">
            <a:noFill/>
          </a:ln>
        </p:spPr>
        <p:txBody>
          <a:bodyPr wrap="square" rtlCol="0">
            <a:spAutoFit/>
          </a:bodyPr>
          <a:lstStyle/>
          <a:p>
            <a:r>
              <a:rPr lang="it-IT" sz="1400" dirty="0" err="1" smtClean="0">
                <a:latin typeface="Georgia"/>
                <a:cs typeface="Georgia"/>
              </a:rPr>
              <a:t>Regarding</a:t>
            </a:r>
            <a:r>
              <a:rPr lang="it-IT" sz="1400" dirty="0" smtClean="0">
                <a:latin typeface="Georgia"/>
                <a:cs typeface="Georgia"/>
              </a:rPr>
              <a:t> Super </a:t>
            </a:r>
            <a:r>
              <a:rPr lang="it-IT" sz="1400" dirty="0" err="1" smtClean="0">
                <a:latin typeface="Georgia"/>
                <a:cs typeface="Georgia"/>
              </a:rPr>
              <a:t>Sites</a:t>
            </a:r>
            <a:r>
              <a:rPr lang="it-IT" sz="1400" dirty="0" smtClean="0">
                <a:latin typeface="Georgia"/>
                <a:cs typeface="Georgia"/>
              </a:rPr>
              <a:t>:</a:t>
            </a:r>
          </a:p>
          <a:p>
            <a:endParaRPr lang="it-IT" sz="1400" dirty="0">
              <a:latin typeface="Georgia"/>
              <a:cs typeface="Georgia"/>
            </a:endParaRPr>
          </a:p>
          <a:p>
            <a:pPr marL="285750" indent="-285750">
              <a:buFont typeface="Arial"/>
              <a:buChar char="•"/>
            </a:pPr>
            <a:r>
              <a:rPr lang="it-IT" sz="1400" dirty="0">
                <a:latin typeface="Georgia"/>
                <a:cs typeface="Georgia"/>
              </a:rPr>
              <a:t>EOLAB_18PPT04_LPVE_SuperSites_Camacho.pdf</a:t>
            </a:r>
            <a:endParaRPr lang="it-IT" sz="1400" dirty="0" smtClean="0">
              <a:latin typeface="Georgia"/>
              <a:cs typeface="Georgia"/>
            </a:endParaRPr>
          </a:p>
        </p:txBody>
      </p:sp>
    </p:spTree>
    <p:extLst>
      <p:ext uri="{BB962C8B-B14F-4D97-AF65-F5344CB8AC3E}">
        <p14:creationId xmlns:p14="http://schemas.microsoft.com/office/powerpoint/2010/main" val="25428008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ppt_y</p:attrName>
                                        </p:attrNameLst>
                                      </p:cBhvr>
                                      <p:tavLst>
                                        <p:tav tm="0">
                                          <p:val>
                                            <p:strVal val="#ppt_y+#ppt_h*1.125000"/>
                                          </p:val>
                                        </p:tav>
                                        <p:tav tm="100000">
                                          <p:val>
                                            <p:strVal val="#ppt_y"/>
                                          </p:val>
                                        </p:tav>
                                      </p:tavLst>
                                    </p:anim>
                                    <p:animEffect transition="in" filter="wipe(up)">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 y="200055"/>
            <a:ext cx="3349719" cy="707886"/>
          </a:xfrm>
          <a:solidFill>
            <a:schemeClr val="bg1"/>
          </a:solidFill>
        </p:spPr>
        <p:txBody>
          <a:bodyPr/>
          <a:lstStyle/>
          <a:p>
            <a:r>
              <a:rPr lang="en-GB" sz="2000" dirty="0" smtClean="0"/>
              <a:t>CEOS Cal/Val proposed </a:t>
            </a:r>
            <a:br>
              <a:rPr lang="en-GB" sz="2000" dirty="0" smtClean="0"/>
            </a:br>
            <a:r>
              <a:rPr lang="en-GB" sz="2000" dirty="0" smtClean="0"/>
              <a:t>re-shape</a:t>
            </a:r>
            <a:endParaRPr lang="en-GB" sz="2000" dirty="0"/>
          </a:p>
        </p:txBody>
      </p:sp>
      <p:sp>
        <p:nvSpPr>
          <p:cNvPr id="8" name="Rectangle 7"/>
          <p:cNvSpPr/>
          <p:nvPr/>
        </p:nvSpPr>
        <p:spPr>
          <a:xfrm>
            <a:off x="85940" y="1111627"/>
            <a:ext cx="3332469" cy="3570209"/>
          </a:xfrm>
          <a:prstGeom prst="rect">
            <a:avLst/>
          </a:prstGeom>
          <a:solidFill>
            <a:schemeClr val="bg1"/>
          </a:solidFill>
        </p:spPr>
        <p:txBody>
          <a:bodyPr wrap="square">
            <a:spAutoFit/>
          </a:bodyPr>
          <a:lstStyle/>
          <a:p>
            <a:pPr marL="285750" indent="-285750">
              <a:buFont typeface="Arial"/>
              <a:buChar char="•"/>
            </a:pPr>
            <a:r>
              <a:rPr lang="en-US" sz="1400" dirty="0" smtClean="0"/>
              <a:t>“Documents” and “Reference &amp; Standard” two separated pages</a:t>
            </a:r>
          </a:p>
          <a:p>
            <a:pPr marL="285750" indent="-285750">
              <a:buFont typeface="Arial"/>
              <a:buChar char="•"/>
            </a:pPr>
            <a:endParaRPr lang="en-US" sz="1400" dirty="0" smtClean="0"/>
          </a:p>
          <a:p>
            <a:pPr marL="285750" indent="-285750">
              <a:buFont typeface="Arial"/>
              <a:buChar char="•"/>
            </a:pPr>
            <a:r>
              <a:rPr lang="en-US" sz="1400" dirty="0" smtClean="0"/>
              <a:t>Documents </a:t>
            </a:r>
            <a:r>
              <a:rPr lang="en-US" sz="1400" dirty="0"/>
              <a:t>page will include relevant and updated literature as well as information over the current satellite Missions/Sensors </a:t>
            </a:r>
            <a:endParaRPr lang="en-US" sz="1400" dirty="0" smtClean="0"/>
          </a:p>
          <a:p>
            <a:pPr marL="285750" indent="-285750">
              <a:buFont typeface="Arial"/>
              <a:buChar char="•"/>
            </a:pPr>
            <a:endParaRPr lang="en-US" sz="1400" dirty="0" smtClean="0"/>
          </a:p>
          <a:p>
            <a:pPr marL="285750" indent="-285750">
              <a:buFont typeface="Arial"/>
              <a:buChar char="•"/>
            </a:pPr>
            <a:r>
              <a:rPr lang="en-US" sz="1400" dirty="0"/>
              <a:t>Reference &amp; Standard represents the placeholder for all the materials, methodologies, guidelines and standard references for Cal/Val activities </a:t>
            </a:r>
          </a:p>
          <a:p>
            <a:endParaRPr lang="en-US" sz="1600" dirty="0"/>
          </a:p>
        </p:txBody>
      </p:sp>
      <p:pic>
        <p:nvPicPr>
          <p:cNvPr id="2" name="Picture 1" descr="Standard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2843" y="0"/>
            <a:ext cx="3497051" cy="4042833"/>
          </a:xfrm>
          <a:prstGeom prst="rect">
            <a:avLst/>
          </a:prstGeom>
        </p:spPr>
      </p:pic>
      <p:pic>
        <p:nvPicPr>
          <p:cNvPr id="5" name="Picture 4" descr="Documents_pa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8814" y="997182"/>
            <a:ext cx="3939457" cy="4101629"/>
          </a:xfrm>
          <a:prstGeom prst="rect">
            <a:avLst/>
          </a:prstGeom>
        </p:spPr>
      </p:pic>
      <p:sp>
        <p:nvSpPr>
          <p:cNvPr id="6" name="TextBox 5"/>
          <p:cNvSpPr txBox="1"/>
          <p:nvPr/>
        </p:nvSpPr>
        <p:spPr>
          <a:xfrm rot="20698291">
            <a:off x="1939012" y="1627041"/>
            <a:ext cx="4493615" cy="1323439"/>
          </a:xfrm>
          <a:prstGeom prst="rect">
            <a:avLst/>
          </a:prstGeom>
          <a:solidFill>
            <a:schemeClr val="bg1">
              <a:lumMod val="85000"/>
            </a:schemeClr>
          </a:solidFill>
          <a:ln w="12700" cmpd="sng">
            <a:noFill/>
          </a:ln>
          <a:effectLst>
            <a:glow rad="228600">
              <a:schemeClr val="accent4">
                <a:satMod val="175000"/>
                <a:alpha val="40000"/>
              </a:schemeClr>
            </a:glow>
          </a:effectLst>
        </p:spPr>
        <p:txBody>
          <a:bodyPr wrap="square" rtlCol="0">
            <a:spAutoFit/>
          </a:bodyPr>
          <a:lstStyle/>
          <a:p>
            <a:pPr algn="ctr"/>
            <a:r>
              <a:rPr lang="en-GB" sz="4000" b="1" i="1" dirty="0" smtClean="0">
                <a:latin typeface="Georgia"/>
                <a:cs typeface="Georgia"/>
              </a:rPr>
              <a:t>Feedback very welcome !</a:t>
            </a:r>
            <a:r>
              <a:rPr lang="it-IT" sz="4000" b="1" i="1" dirty="0" smtClean="0">
                <a:latin typeface="Georgia"/>
                <a:cs typeface="Georgia"/>
              </a:rPr>
              <a:t>!!</a:t>
            </a:r>
          </a:p>
        </p:txBody>
      </p:sp>
    </p:spTree>
    <p:extLst>
      <p:ext uri="{BB962C8B-B14F-4D97-AF65-F5344CB8AC3E}">
        <p14:creationId xmlns:p14="http://schemas.microsoft.com/office/powerpoint/2010/main" val="14601637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85310" y="226580"/>
            <a:ext cx="3025318" cy="769441"/>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it-IT" dirty="0" smtClean="0"/>
              <a:t>CEOS Cal/Val Portal </a:t>
            </a:r>
          </a:p>
          <a:p>
            <a:r>
              <a:rPr lang="en-US" dirty="0"/>
              <a:t> </a:t>
            </a:r>
            <a:r>
              <a:rPr lang="en-US" dirty="0" smtClean="0"/>
              <a:t> </a:t>
            </a:r>
            <a:r>
              <a:rPr lang="it-IT" dirty="0" err="1" smtClean="0"/>
              <a:t>Current</a:t>
            </a:r>
            <a:r>
              <a:rPr lang="it-IT" dirty="0" smtClean="0"/>
              <a:t> Status</a:t>
            </a:r>
            <a:endParaRPr lang="it-IT" dirty="0"/>
          </a:p>
        </p:txBody>
      </p:sp>
      <p:sp>
        <p:nvSpPr>
          <p:cNvPr id="5" name="Rectangle 4"/>
          <p:cNvSpPr/>
          <p:nvPr/>
        </p:nvSpPr>
        <p:spPr>
          <a:xfrm>
            <a:off x="104860" y="1479766"/>
            <a:ext cx="3128345" cy="2893100"/>
          </a:xfrm>
          <a:prstGeom prst="rect">
            <a:avLst/>
          </a:prstGeom>
        </p:spPr>
        <p:txBody>
          <a:bodyPr wrap="square">
            <a:spAutoFit/>
          </a:bodyPr>
          <a:lstStyle/>
          <a:p>
            <a:r>
              <a:rPr lang="en-US" sz="1400" dirty="0" smtClean="0"/>
              <a:t>“</a:t>
            </a:r>
            <a:r>
              <a:rPr lang="en-US" sz="1400" b="1" dirty="0" err="1"/>
              <a:t>CalVal</a:t>
            </a:r>
            <a:r>
              <a:rPr lang="en-US" sz="1400" b="1" dirty="0"/>
              <a:t> Sites</a:t>
            </a:r>
            <a:r>
              <a:rPr lang="en-US" sz="1400" dirty="0"/>
              <a:t>” </a:t>
            </a:r>
            <a:endParaRPr lang="en-US" sz="1400" dirty="0" smtClean="0"/>
          </a:p>
          <a:p>
            <a:endParaRPr lang="en-US" sz="1400" dirty="0" smtClean="0"/>
          </a:p>
          <a:p>
            <a:pPr marL="285750" indent="-285750">
              <a:buFont typeface="Arial"/>
              <a:buChar char="•"/>
            </a:pPr>
            <a:r>
              <a:rPr lang="en-US" sz="1400" dirty="0" smtClean="0"/>
              <a:t> </a:t>
            </a:r>
            <a:r>
              <a:rPr lang="en-US" sz="1400" dirty="0"/>
              <a:t>“</a:t>
            </a:r>
            <a:r>
              <a:rPr lang="en-US" sz="1400" dirty="0" err="1"/>
              <a:t>MapBox</a:t>
            </a:r>
            <a:r>
              <a:rPr lang="en-US" sz="1400" dirty="0"/>
              <a:t>” tool with several Cal/Val Test </a:t>
            </a:r>
            <a:r>
              <a:rPr lang="en-US" sz="1400" dirty="0" smtClean="0"/>
              <a:t>Sites:  </a:t>
            </a:r>
            <a:r>
              <a:rPr lang="en-US" sz="1400" dirty="0"/>
              <a:t>description of the application and of the test sites themselves is missing and need to be provided as an introduction to the tool. </a:t>
            </a:r>
            <a:endParaRPr lang="en-US" sz="1400" dirty="0" smtClean="0"/>
          </a:p>
          <a:p>
            <a:endParaRPr lang="en-US" sz="1400" dirty="0" smtClean="0"/>
          </a:p>
          <a:p>
            <a:pPr marL="285750" indent="-285750">
              <a:buFont typeface="Arial"/>
              <a:buChar char="•"/>
            </a:pPr>
            <a:r>
              <a:rPr lang="en-US" sz="1400" dirty="0" smtClean="0"/>
              <a:t>CEOS </a:t>
            </a:r>
            <a:r>
              <a:rPr lang="en-US" sz="1400" dirty="0" err="1"/>
              <a:t>LandNet</a:t>
            </a:r>
            <a:r>
              <a:rPr lang="en-US" sz="1400" dirty="0"/>
              <a:t> </a:t>
            </a:r>
            <a:r>
              <a:rPr lang="en-US" sz="1400" dirty="0" smtClean="0"/>
              <a:t>Sites: errors due </a:t>
            </a:r>
            <a:r>
              <a:rPr lang="en-US" sz="1400" dirty="0"/>
              <a:t>to obsolete links need to be fixed.</a:t>
            </a:r>
            <a:endParaRPr lang="en-US" sz="1400" b="1" dirty="0"/>
          </a:p>
        </p:txBody>
      </p:sp>
      <p:pic>
        <p:nvPicPr>
          <p:cNvPr id="6" name="Picture 5" descr="CalValSites_pa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6906" y="0"/>
            <a:ext cx="5797094" cy="5143500"/>
          </a:xfrm>
          <a:prstGeom prst="rect">
            <a:avLst/>
          </a:prstGeom>
        </p:spPr>
      </p:pic>
    </p:spTree>
    <p:extLst>
      <p:ext uri="{BB962C8B-B14F-4D97-AF65-F5344CB8AC3E}">
        <p14:creationId xmlns:p14="http://schemas.microsoft.com/office/powerpoint/2010/main" val="209578338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75920" y="20706"/>
            <a:ext cx="3494797" cy="1107996"/>
          </a:xfrm>
          <a:solidFill>
            <a:schemeClr val="bg1"/>
          </a:solidFill>
        </p:spPr>
        <p:txBody>
          <a:bodyPr/>
          <a:lstStyle/>
          <a:p>
            <a:r>
              <a:rPr lang="en-GB" dirty="0" smtClean="0"/>
              <a:t>CEOS Cal/Val proposed </a:t>
            </a:r>
            <a:br>
              <a:rPr lang="en-GB" dirty="0" smtClean="0"/>
            </a:br>
            <a:r>
              <a:rPr lang="en-GB" dirty="0" smtClean="0"/>
              <a:t>re-shape</a:t>
            </a:r>
            <a:endParaRPr lang="en-GB" dirty="0"/>
          </a:p>
        </p:txBody>
      </p:sp>
      <p:sp>
        <p:nvSpPr>
          <p:cNvPr id="7" name="Rectangle 6"/>
          <p:cNvSpPr/>
          <p:nvPr/>
        </p:nvSpPr>
        <p:spPr>
          <a:xfrm>
            <a:off x="258500" y="1318678"/>
            <a:ext cx="3332469" cy="3046988"/>
          </a:xfrm>
          <a:prstGeom prst="rect">
            <a:avLst/>
          </a:prstGeom>
          <a:solidFill>
            <a:schemeClr val="bg1"/>
          </a:solidFill>
        </p:spPr>
        <p:txBody>
          <a:bodyPr wrap="square">
            <a:spAutoFit/>
          </a:bodyPr>
          <a:lstStyle/>
          <a:p>
            <a:r>
              <a:rPr lang="en-US" sz="1600" dirty="0" smtClean="0"/>
              <a:t>The </a:t>
            </a:r>
            <a:r>
              <a:rPr lang="en-US" sz="1600" dirty="0"/>
              <a:t>Cal/Val sites page hosts references and tools to the significant networks of Calibration and Validation </a:t>
            </a:r>
            <a:r>
              <a:rPr lang="en-US" sz="1600" dirty="0" smtClean="0"/>
              <a:t>sites:</a:t>
            </a:r>
          </a:p>
          <a:p>
            <a:pPr marL="285750" indent="-285750">
              <a:buFont typeface="Arial"/>
              <a:buChar char="•"/>
            </a:pPr>
            <a:r>
              <a:rPr lang="en-US" sz="1600" dirty="0" err="1" smtClean="0"/>
              <a:t>CalVal</a:t>
            </a:r>
            <a:r>
              <a:rPr lang="en-US" sz="1600" dirty="0" smtClean="0"/>
              <a:t> sites</a:t>
            </a:r>
          </a:p>
          <a:p>
            <a:pPr marL="285750" indent="-285750">
              <a:buFont typeface="Arial"/>
              <a:buChar char="•"/>
            </a:pPr>
            <a:r>
              <a:rPr lang="en-US" sz="1600" dirty="0" smtClean="0"/>
              <a:t>CEOS </a:t>
            </a:r>
            <a:r>
              <a:rPr lang="en-US" sz="1600" dirty="0" err="1" smtClean="0"/>
              <a:t>landNet</a:t>
            </a:r>
            <a:r>
              <a:rPr lang="en-US" sz="1600" dirty="0" smtClean="0"/>
              <a:t> Sites</a:t>
            </a:r>
          </a:p>
          <a:p>
            <a:pPr marL="285750" indent="-285750">
              <a:buFont typeface="Arial"/>
              <a:buChar char="•"/>
            </a:pPr>
            <a:r>
              <a:rPr lang="en-US" sz="1600" dirty="0" smtClean="0"/>
              <a:t>Calibration Test Sites</a:t>
            </a:r>
          </a:p>
          <a:p>
            <a:pPr marL="285750" indent="-285750">
              <a:buFont typeface="Arial"/>
              <a:buChar char="•"/>
            </a:pPr>
            <a:r>
              <a:rPr lang="en-US" sz="1600" dirty="0" err="1" smtClean="0"/>
              <a:t>RadCalNet</a:t>
            </a:r>
            <a:r>
              <a:rPr lang="en-US" sz="1600" dirty="0" smtClean="0"/>
              <a:t> Prototyping</a:t>
            </a:r>
          </a:p>
          <a:p>
            <a:pPr marL="285750" indent="-285750">
              <a:buFont typeface="Arial"/>
              <a:buChar char="•"/>
            </a:pPr>
            <a:r>
              <a:rPr lang="en-US" sz="1600" dirty="0" smtClean="0"/>
              <a:t>Radiometric Sites </a:t>
            </a:r>
          </a:p>
          <a:p>
            <a:pPr marL="285750" indent="-285750">
              <a:buFont typeface="Arial"/>
              <a:buChar char="•"/>
            </a:pPr>
            <a:endParaRPr lang="en-US" sz="1600" dirty="0"/>
          </a:p>
          <a:p>
            <a:r>
              <a:rPr lang="en-US" sz="1600" dirty="0" smtClean="0"/>
              <a:t>New Action from WGCV-44!</a:t>
            </a:r>
            <a:endParaRPr lang="en-US" sz="1600" dirty="0"/>
          </a:p>
        </p:txBody>
      </p:sp>
      <p:pic>
        <p:nvPicPr>
          <p:cNvPr id="3" name="Picture 2" descr="CalValSites_pag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68550" y="9407"/>
            <a:ext cx="5456879" cy="5143500"/>
          </a:xfrm>
          <a:prstGeom prst="rect">
            <a:avLst/>
          </a:prstGeom>
        </p:spPr>
      </p:pic>
    </p:spTree>
    <p:extLst>
      <p:ext uri="{BB962C8B-B14F-4D97-AF65-F5344CB8AC3E}">
        <p14:creationId xmlns:p14="http://schemas.microsoft.com/office/powerpoint/2010/main" val="202727184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102788" y="84945"/>
            <a:ext cx="3410045" cy="707886"/>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it-IT" sz="2000" dirty="0" smtClean="0"/>
              <a:t>CEOS Cal/Val Portal </a:t>
            </a:r>
            <a:r>
              <a:rPr lang="mr-IN" sz="2000" dirty="0" smtClean="0"/>
              <a:t>–</a:t>
            </a:r>
            <a:r>
              <a:rPr lang="it-IT" sz="2000" dirty="0" smtClean="0"/>
              <a:t> </a:t>
            </a:r>
          </a:p>
          <a:p>
            <a:r>
              <a:rPr lang="it-IT" sz="2000" dirty="0" err="1" smtClean="0"/>
              <a:t>Current</a:t>
            </a:r>
            <a:r>
              <a:rPr lang="it-IT" sz="2000" dirty="0" smtClean="0"/>
              <a:t> Status</a:t>
            </a:r>
            <a:endParaRPr lang="it-IT" sz="2000" dirty="0"/>
          </a:p>
        </p:txBody>
      </p:sp>
      <p:sp>
        <p:nvSpPr>
          <p:cNvPr id="5" name="Rectangle 4"/>
          <p:cNvSpPr/>
          <p:nvPr/>
        </p:nvSpPr>
        <p:spPr>
          <a:xfrm>
            <a:off x="75734" y="835545"/>
            <a:ext cx="3640996" cy="1492716"/>
          </a:xfrm>
          <a:prstGeom prst="rect">
            <a:avLst/>
          </a:prstGeom>
        </p:spPr>
        <p:txBody>
          <a:bodyPr wrap="square">
            <a:spAutoFit/>
          </a:bodyPr>
          <a:lstStyle/>
          <a:p>
            <a:r>
              <a:rPr lang="en-US" sz="1600" dirty="0"/>
              <a:t>The “</a:t>
            </a:r>
            <a:r>
              <a:rPr lang="en-US" sz="1600" b="1" dirty="0" smtClean="0"/>
              <a:t>Projects</a:t>
            </a:r>
            <a:r>
              <a:rPr lang="en-US" sz="1600" dirty="0" smtClean="0"/>
              <a:t>” </a:t>
            </a:r>
            <a:r>
              <a:rPr lang="en-US" sz="1600" dirty="0"/>
              <a:t>section need a </a:t>
            </a:r>
            <a:r>
              <a:rPr lang="en-US" sz="1600" dirty="0" smtClean="0"/>
              <a:t>frequent </a:t>
            </a:r>
            <a:r>
              <a:rPr lang="en-US" sz="1600" dirty="0"/>
              <a:t>update, our plan is to include here all the </a:t>
            </a:r>
            <a:r>
              <a:rPr lang="en-US" sz="1600" dirty="0" err="1" smtClean="0"/>
              <a:t>Fiducial</a:t>
            </a:r>
            <a:r>
              <a:rPr lang="en-US" sz="1600" dirty="0" smtClean="0"/>
              <a:t> Reference Measurement (FRM</a:t>
            </a:r>
            <a:r>
              <a:rPr lang="en-US" sz="1600" dirty="0"/>
              <a:t>) Projects: </a:t>
            </a:r>
            <a:endParaRPr lang="en-US" sz="1600" dirty="0" smtClean="0"/>
          </a:p>
          <a:p>
            <a:r>
              <a:rPr lang="en-US" sz="1100" dirty="0" smtClean="0"/>
              <a:t>https</a:t>
            </a:r>
            <a:r>
              <a:rPr lang="en-US" sz="1100" dirty="0"/>
              <a:t>://</a:t>
            </a:r>
            <a:r>
              <a:rPr lang="en-US" sz="1100" dirty="0" err="1"/>
              <a:t>earth.esa.int</a:t>
            </a:r>
            <a:r>
              <a:rPr lang="en-US" sz="1100" dirty="0"/>
              <a:t>/web/</a:t>
            </a:r>
            <a:r>
              <a:rPr lang="en-US" sz="1100" dirty="0" err="1"/>
              <a:t>sppa</a:t>
            </a:r>
            <a:r>
              <a:rPr lang="en-US" sz="1100" dirty="0"/>
              <a:t>/activities/</a:t>
            </a:r>
            <a:r>
              <a:rPr lang="en-US" sz="1100" dirty="0" err="1"/>
              <a:t>frm</a:t>
            </a:r>
            <a:endParaRPr lang="en-US" sz="1100" dirty="0"/>
          </a:p>
        </p:txBody>
      </p:sp>
      <p:pic>
        <p:nvPicPr>
          <p:cNvPr id="6" name="Picture 5" descr="Projects_pa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3760" y="0"/>
            <a:ext cx="5440240" cy="5143500"/>
          </a:xfrm>
          <a:prstGeom prst="rect">
            <a:avLst/>
          </a:prstGeom>
        </p:spPr>
      </p:pic>
      <p:pic>
        <p:nvPicPr>
          <p:cNvPr id="7" name="Picture 6" descr="FRM_SPP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0869"/>
            <a:ext cx="4447689" cy="2862631"/>
          </a:xfrm>
          <a:prstGeom prst="rect">
            <a:avLst/>
          </a:prstGeom>
        </p:spPr>
      </p:pic>
    </p:spTree>
    <p:extLst>
      <p:ext uri="{BB962C8B-B14F-4D97-AF65-F5344CB8AC3E}">
        <p14:creationId xmlns:p14="http://schemas.microsoft.com/office/powerpoint/2010/main" val="7869569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75921" y="189983"/>
            <a:ext cx="2999994" cy="769441"/>
          </a:xfrm>
          <a:solidFill>
            <a:schemeClr val="bg1"/>
          </a:solidFill>
        </p:spPr>
        <p:txBody>
          <a:bodyPr/>
          <a:lstStyle/>
          <a:p>
            <a:r>
              <a:rPr lang="en-GB" dirty="0" smtClean="0"/>
              <a:t>CEOS Cal/Val </a:t>
            </a:r>
            <a:br>
              <a:rPr lang="en-GB" dirty="0" smtClean="0"/>
            </a:br>
            <a:r>
              <a:rPr lang="en-GB" dirty="0" smtClean="0"/>
              <a:t>proposed </a:t>
            </a:r>
            <a:r>
              <a:rPr lang="en-GB" dirty="0"/>
              <a:t> </a:t>
            </a:r>
            <a:r>
              <a:rPr lang="en-GB" dirty="0" smtClean="0"/>
              <a:t>re-shape</a:t>
            </a:r>
            <a:endParaRPr lang="en-GB" dirty="0"/>
          </a:p>
        </p:txBody>
      </p:sp>
      <p:sp>
        <p:nvSpPr>
          <p:cNvPr id="7" name="Rectangle 6"/>
          <p:cNvSpPr/>
          <p:nvPr/>
        </p:nvSpPr>
        <p:spPr>
          <a:xfrm>
            <a:off x="99744" y="1139234"/>
            <a:ext cx="3332469" cy="3293209"/>
          </a:xfrm>
          <a:prstGeom prst="rect">
            <a:avLst/>
          </a:prstGeom>
          <a:solidFill>
            <a:schemeClr val="bg1"/>
          </a:solidFill>
        </p:spPr>
        <p:txBody>
          <a:bodyPr wrap="square">
            <a:spAutoFit/>
          </a:bodyPr>
          <a:lstStyle/>
          <a:p>
            <a:r>
              <a:rPr lang="en-US" sz="1600" dirty="0"/>
              <a:t>Projects includes </a:t>
            </a:r>
            <a:r>
              <a:rPr lang="en-US" sz="1600" dirty="0" smtClean="0"/>
              <a:t>relevant activities.</a:t>
            </a:r>
          </a:p>
          <a:p>
            <a:r>
              <a:rPr lang="en-US" sz="1600" dirty="0" err="1" smtClean="0"/>
              <a:t>Fiducial</a:t>
            </a:r>
            <a:r>
              <a:rPr lang="en-US" sz="1600" dirty="0" smtClean="0"/>
              <a:t> </a:t>
            </a:r>
            <a:r>
              <a:rPr lang="en-US" sz="1600" dirty="0"/>
              <a:t>Reference Measurement (FRM) projects </a:t>
            </a:r>
            <a:r>
              <a:rPr lang="en-US" sz="1600" dirty="0" smtClean="0"/>
              <a:t>will be included</a:t>
            </a:r>
          </a:p>
          <a:p>
            <a:endParaRPr lang="en-US" sz="1600" dirty="0"/>
          </a:p>
          <a:p>
            <a:r>
              <a:rPr lang="en-US" sz="1600" dirty="0" smtClean="0"/>
              <a:t>QA4EO, MVT, ALTS, G-VAP, </a:t>
            </a:r>
            <a:r>
              <a:rPr lang="en-US" sz="1600" dirty="0" err="1" smtClean="0"/>
              <a:t>SnowPEX</a:t>
            </a:r>
            <a:r>
              <a:rPr lang="en-US" sz="1600" dirty="0" smtClean="0"/>
              <a:t> and ACIX are maintained</a:t>
            </a:r>
          </a:p>
          <a:p>
            <a:r>
              <a:rPr lang="en-US" sz="1600" dirty="0"/>
              <a:t> </a:t>
            </a:r>
            <a:endParaRPr lang="en-US" sz="1600" dirty="0" smtClean="0"/>
          </a:p>
          <a:p>
            <a:r>
              <a:rPr lang="en-US" sz="1600" dirty="0" smtClean="0"/>
              <a:t>Update for MTF project </a:t>
            </a:r>
          </a:p>
          <a:p>
            <a:r>
              <a:rPr lang="en-US" sz="1600" dirty="0" smtClean="0"/>
              <a:t>F. </a:t>
            </a:r>
            <a:r>
              <a:rPr lang="en-US" sz="1600" dirty="0" err="1" smtClean="0"/>
              <a:t>Viallefont</a:t>
            </a:r>
            <a:endParaRPr lang="en-US" sz="1600" dirty="0" smtClean="0"/>
          </a:p>
          <a:p>
            <a:endParaRPr lang="en-US" sz="1600" dirty="0"/>
          </a:p>
        </p:txBody>
      </p:sp>
      <p:pic>
        <p:nvPicPr>
          <p:cNvPr id="3" name="Picture 2" descr="Projects_pag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1809" y="0"/>
            <a:ext cx="5502191" cy="5143500"/>
          </a:xfrm>
          <a:prstGeom prst="rect">
            <a:avLst/>
          </a:prstGeom>
        </p:spPr>
      </p:pic>
    </p:spTree>
    <p:extLst>
      <p:ext uri="{BB962C8B-B14F-4D97-AF65-F5344CB8AC3E}">
        <p14:creationId xmlns:p14="http://schemas.microsoft.com/office/powerpoint/2010/main" val="158624957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bwMode="auto">
          <a:xfrm>
            <a:off x="114440" y="65819"/>
            <a:ext cx="3806186" cy="769441"/>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it-IT" dirty="0" smtClean="0"/>
              <a:t>CEOS </a:t>
            </a:r>
            <a:r>
              <a:rPr lang="it-IT" dirty="0" smtClean="0"/>
              <a:t>Cal/Val </a:t>
            </a:r>
            <a:r>
              <a:rPr lang="it-IT" dirty="0" smtClean="0"/>
              <a:t>Portal </a:t>
            </a:r>
            <a:r>
              <a:rPr lang="mr-IN" dirty="0" smtClean="0"/>
              <a:t>–</a:t>
            </a:r>
            <a:r>
              <a:rPr lang="it-IT" dirty="0" smtClean="0"/>
              <a:t> </a:t>
            </a:r>
          </a:p>
          <a:p>
            <a:r>
              <a:rPr lang="it-IT" dirty="0" err="1" smtClean="0"/>
              <a:t>Current</a:t>
            </a:r>
            <a:r>
              <a:rPr lang="it-IT" dirty="0" smtClean="0"/>
              <a:t> Status</a:t>
            </a:r>
            <a:endParaRPr lang="it-IT" dirty="0"/>
          </a:p>
        </p:txBody>
      </p:sp>
      <p:sp>
        <p:nvSpPr>
          <p:cNvPr id="6" name="TextBox 5"/>
          <p:cNvSpPr txBox="1"/>
          <p:nvPr/>
        </p:nvSpPr>
        <p:spPr>
          <a:xfrm>
            <a:off x="229168" y="868992"/>
            <a:ext cx="4105076" cy="2739211"/>
          </a:xfrm>
          <a:prstGeom prst="rect">
            <a:avLst/>
          </a:prstGeom>
          <a:noFill/>
          <a:ln w="12700" cmpd="sng">
            <a:noFill/>
          </a:ln>
        </p:spPr>
        <p:txBody>
          <a:bodyPr wrap="square" rtlCol="0">
            <a:spAutoFit/>
          </a:bodyPr>
          <a:lstStyle/>
          <a:p>
            <a:r>
              <a:rPr lang="en-US" sz="1400" dirty="0" smtClean="0"/>
              <a:t>“</a:t>
            </a:r>
            <a:r>
              <a:rPr lang="en-US" sz="1400" b="1" dirty="0"/>
              <a:t>Data Access &amp; </a:t>
            </a:r>
            <a:r>
              <a:rPr lang="en-US" sz="1400" b="1" dirty="0" smtClean="0"/>
              <a:t>Tools</a:t>
            </a:r>
            <a:r>
              <a:rPr lang="en-US" sz="1400" dirty="0" smtClean="0"/>
              <a:t>”</a:t>
            </a:r>
            <a:endParaRPr lang="en-US" sz="1400" dirty="0"/>
          </a:p>
          <a:p>
            <a:endParaRPr lang="en-US" sz="1400" dirty="0" smtClean="0"/>
          </a:p>
          <a:p>
            <a:pPr marL="285750" indent="-285750">
              <a:buFont typeface="Arial"/>
              <a:buChar char="•"/>
            </a:pPr>
            <a:r>
              <a:rPr lang="en-US" sz="1400" dirty="0" smtClean="0"/>
              <a:t>Several </a:t>
            </a:r>
            <a:r>
              <a:rPr lang="en-US" sz="1400" dirty="0"/>
              <a:t>links included in the “</a:t>
            </a:r>
            <a:r>
              <a:rPr lang="en-US" sz="1400" dirty="0" err="1"/>
              <a:t>CalVal</a:t>
            </a:r>
            <a:r>
              <a:rPr lang="en-US" sz="1400" dirty="0"/>
              <a:t> Software Tools” do not work and need an update.  </a:t>
            </a:r>
            <a:endParaRPr lang="en-US" sz="1400" dirty="0" smtClean="0"/>
          </a:p>
          <a:p>
            <a:pPr marL="285750" indent="-285750">
              <a:buFont typeface="Arial"/>
              <a:buChar char="•"/>
            </a:pPr>
            <a:r>
              <a:rPr lang="en-US" sz="1400" dirty="0" smtClean="0"/>
              <a:t>The </a:t>
            </a:r>
            <a:r>
              <a:rPr lang="en-US" sz="1400" dirty="0"/>
              <a:t>Products Query </a:t>
            </a:r>
            <a:r>
              <a:rPr lang="en-US" sz="1400" dirty="0" smtClean="0"/>
              <a:t>Cal/Val Portal </a:t>
            </a:r>
            <a:r>
              <a:rPr lang="en-US" sz="1400" dirty="0" smtClean="0"/>
              <a:t>offers </a:t>
            </a:r>
            <a:r>
              <a:rPr lang="en-US" sz="1400" dirty="0"/>
              <a:t>a query tool for both Satellite </a:t>
            </a:r>
            <a:r>
              <a:rPr lang="en-US" sz="1400" dirty="0" smtClean="0"/>
              <a:t>Products and </a:t>
            </a:r>
            <a:r>
              <a:rPr lang="en-US" sz="1400" dirty="0"/>
              <a:t>In Situ </a:t>
            </a:r>
            <a:r>
              <a:rPr lang="en-US" sz="1400" dirty="0" smtClean="0"/>
              <a:t>Data. </a:t>
            </a:r>
            <a:r>
              <a:rPr lang="en-US" sz="1400" dirty="0" smtClean="0"/>
              <a:t>An online description is needed. Update of dataset is needed.</a:t>
            </a:r>
            <a:endParaRPr lang="en-US" sz="1400" dirty="0" smtClean="0"/>
          </a:p>
          <a:p>
            <a:endParaRPr lang="en-US" sz="1400" dirty="0"/>
          </a:p>
          <a:p>
            <a:endParaRPr lang="en-GB" sz="1600" dirty="0" smtClean="0"/>
          </a:p>
          <a:p>
            <a:endParaRPr lang="it-IT" sz="1600" dirty="0" smtClean="0"/>
          </a:p>
        </p:txBody>
      </p:sp>
      <p:pic>
        <p:nvPicPr>
          <p:cNvPr id="3" name="Picture 2" descr="DataAccessToo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5270" y="0"/>
            <a:ext cx="4868730" cy="5143500"/>
          </a:xfrm>
          <a:prstGeom prst="rect">
            <a:avLst/>
          </a:prstGeom>
        </p:spPr>
      </p:pic>
    </p:spTree>
    <p:extLst>
      <p:ext uri="{BB962C8B-B14F-4D97-AF65-F5344CB8AC3E}">
        <p14:creationId xmlns:p14="http://schemas.microsoft.com/office/powerpoint/2010/main" val="102972645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162181" y="254196"/>
            <a:ext cx="5605185"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it-IT" dirty="0" smtClean="0"/>
              <a:t>CEOS </a:t>
            </a:r>
            <a:r>
              <a:rPr lang="it-IT" dirty="0" smtClean="0"/>
              <a:t>Cal/Val </a:t>
            </a:r>
            <a:r>
              <a:rPr lang="it-IT" dirty="0" smtClean="0"/>
              <a:t>Portal </a:t>
            </a:r>
            <a:r>
              <a:rPr lang="mr-IN" dirty="0" smtClean="0"/>
              <a:t>–</a:t>
            </a:r>
            <a:r>
              <a:rPr lang="it-IT" dirty="0" smtClean="0"/>
              <a:t> </a:t>
            </a:r>
            <a:r>
              <a:rPr lang="it-IT" dirty="0" err="1" smtClean="0"/>
              <a:t>Current</a:t>
            </a:r>
            <a:r>
              <a:rPr lang="it-IT" dirty="0" smtClean="0"/>
              <a:t> Status</a:t>
            </a:r>
            <a:endParaRPr lang="it-IT" dirty="0"/>
          </a:p>
        </p:txBody>
      </p:sp>
      <p:sp>
        <p:nvSpPr>
          <p:cNvPr id="5" name="TextBox 4"/>
          <p:cNvSpPr txBox="1"/>
          <p:nvPr/>
        </p:nvSpPr>
        <p:spPr>
          <a:xfrm>
            <a:off x="229167" y="868992"/>
            <a:ext cx="8164073" cy="3785652"/>
          </a:xfrm>
          <a:prstGeom prst="rect">
            <a:avLst/>
          </a:prstGeom>
          <a:noFill/>
          <a:ln w="12700" cmpd="sng">
            <a:noFill/>
          </a:ln>
        </p:spPr>
        <p:txBody>
          <a:bodyPr wrap="square" rtlCol="0">
            <a:spAutoFit/>
          </a:bodyPr>
          <a:lstStyle/>
          <a:p>
            <a:r>
              <a:rPr lang="en-US" sz="1600" dirty="0"/>
              <a:t>Clicking on “</a:t>
            </a:r>
            <a:r>
              <a:rPr lang="en-US" sz="1600" b="1" dirty="0"/>
              <a:t>Tools</a:t>
            </a:r>
            <a:r>
              <a:rPr lang="en-US" sz="1600" dirty="0"/>
              <a:t>” </a:t>
            </a:r>
            <a:r>
              <a:rPr lang="en-US" sz="1600" dirty="0" smtClean="0"/>
              <a:t>five </a:t>
            </a:r>
            <a:r>
              <a:rPr lang="en-US" sz="1600" dirty="0"/>
              <a:t>submenu items are available as tools: DIMITRI, COVE, 6s input configuration, OLIVE and </a:t>
            </a:r>
            <a:r>
              <a:rPr lang="en-US" sz="1600" dirty="0" err="1"/>
              <a:t>IMPETuS</a:t>
            </a:r>
            <a:r>
              <a:rPr lang="en-US" sz="1600" dirty="0"/>
              <a:t>. </a:t>
            </a:r>
            <a:r>
              <a:rPr lang="en-US" sz="1600" dirty="0" smtClean="0"/>
              <a:t>Some links needs an update</a:t>
            </a:r>
          </a:p>
          <a:p>
            <a:endParaRPr lang="en-US" sz="1600" dirty="0"/>
          </a:p>
          <a:p>
            <a:r>
              <a:rPr lang="en-US" sz="1600" dirty="0" smtClean="0"/>
              <a:t>Regarding </a:t>
            </a:r>
            <a:r>
              <a:rPr lang="en-US" sz="1600" dirty="0"/>
              <a:t>the OLIVE Tool, it would not have to be maintained online. Instead, the OLIVE code will be transitioned into open source format (either in Python and provisioned fully through </a:t>
            </a:r>
            <a:r>
              <a:rPr lang="en-US" sz="1600" dirty="0" err="1"/>
              <a:t>github</a:t>
            </a:r>
            <a:r>
              <a:rPr lang="en-US" sz="1600" dirty="0"/>
              <a:t> or similar interface), so that validation groups running their portals can get access to one single tool, endorsed by WGCV. The code, binaries files, and documentation, will be hosted at the CEOS Cal</a:t>
            </a:r>
            <a:r>
              <a:rPr lang="en-US" sz="1600" dirty="0" smtClean="0"/>
              <a:t>/</a:t>
            </a:r>
            <a:r>
              <a:rPr lang="en-US" sz="1600" dirty="0"/>
              <a:t>V</a:t>
            </a:r>
            <a:r>
              <a:rPr lang="en-US" sz="1600" dirty="0" smtClean="0"/>
              <a:t>al </a:t>
            </a:r>
            <a:r>
              <a:rPr lang="en-US" sz="1600" dirty="0"/>
              <a:t>portal; as well as links to institutions that have integrated the code into their own systems. </a:t>
            </a:r>
            <a:endParaRPr lang="en-US" sz="1600" dirty="0" smtClean="0"/>
          </a:p>
          <a:p>
            <a:r>
              <a:rPr lang="en-US" sz="1600" dirty="0" smtClean="0"/>
              <a:t> </a:t>
            </a:r>
            <a:endParaRPr lang="en-US" sz="1600" dirty="0" smtClean="0"/>
          </a:p>
          <a:p>
            <a:r>
              <a:rPr lang="en-US" sz="1600" dirty="0" smtClean="0"/>
              <a:t>The </a:t>
            </a:r>
            <a:r>
              <a:rPr lang="en-US" sz="1600" dirty="0"/>
              <a:t>OLIVE DIRECT 2.0 ground database has been recently made available on the portal  </a:t>
            </a:r>
          </a:p>
          <a:p>
            <a:endParaRPr lang="en-GB" sz="1600" dirty="0" smtClean="0"/>
          </a:p>
        </p:txBody>
      </p:sp>
    </p:spTree>
    <p:extLst>
      <p:ext uri="{BB962C8B-B14F-4D97-AF65-F5344CB8AC3E}">
        <p14:creationId xmlns:p14="http://schemas.microsoft.com/office/powerpoint/2010/main" val="276447805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 y="169277"/>
            <a:ext cx="3490149" cy="769441"/>
          </a:xfrm>
          <a:solidFill>
            <a:schemeClr val="bg1"/>
          </a:solidFill>
        </p:spPr>
        <p:txBody>
          <a:bodyPr/>
          <a:lstStyle/>
          <a:p>
            <a:r>
              <a:rPr lang="en-GB" dirty="0" smtClean="0"/>
              <a:t>CEOS Cal/Val </a:t>
            </a:r>
            <a:r>
              <a:rPr lang="en-GB" sz="2000" dirty="0" smtClean="0"/>
              <a:t>proposed</a:t>
            </a:r>
            <a:r>
              <a:rPr lang="en-GB" dirty="0" smtClean="0"/>
              <a:t> </a:t>
            </a:r>
            <a:br>
              <a:rPr lang="en-GB" dirty="0" smtClean="0"/>
            </a:br>
            <a:r>
              <a:rPr lang="en-GB" dirty="0" smtClean="0"/>
              <a:t>re-shape</a:t>
            </a:r>
            <a:endParaRPr lang="en-GB" dirty="0"/>
          </a:p>
        </p:txBody>
      </p:sp>
      <p:sp>
        <p:nvSpPr>
          <p:cNvPr id="6" name="Rectangle 5"/>
          <p:cNvSpPr/>
          <p:nvPr/>
        </p:nvSpPr>
        <p:spPr>
          <a:xfrm>
            <a:off x="1277" y="1018411"/>
            <a:ext cx="3332469" cy="3539431"/>
          </a:xfrm>
          <a:prstGeom prst="rect">
            <a:avLst/>
          </a:prstGeom>
          <a:solidFill>
            <a:schemeClr val="bg1"/>
          </a:solidFill>
        </p:spPr>
        <p:txBody>
          <a:bodyPr wrap="square">
            <a:spAutoFit/>
          </a:bodyPr>
          <a:lstStyle/>
          <a:p>
            <a:pPr marL="285750" indent="-285750">
              <a:buFont typeface="Arial"/>
              <a:buChar char="•"/>
            </a:pPr>
            <a:r>
              <a:rPr lang="en-US" sz="1400" dirty="0" smtClean="0"/>
              <a:t>“Data Access” and “Tools” will be two separated pages</a:t>
            </a:r>
          </a:p>
          <a:p>
            <a:pPr marL="285750" indent="-285750">
              <a:buFont typeface="Arial"/>
              <a:buChar char="•"/>
            </a:pPr>
            <a:endParaRPr lang="en-US" sz="1400" dirty="0" smtClean="0"/>
          </a:p>
          <a:p>
            <a:pPr marL="285750" indent="-285750">
              <a:buFont typeface="Arial"/>
              <a:buChar char="•"/>
            </a:pPr>
            <a:r>
              <a:rPr lang="en-US" sz="1400" dirty="0"/>
              <a:t>Data Access will be dedicated to all the significant </a:t>
            </a:r>
            <a:r>
              <a:rPr lang="en-US" sz="1400" dirty="0" err="1"/>
              <a:t>CalVal</a:t>
            </a:r>
            <a:r>
              <a:rPr lang="en-US" sz="1400" dirty="0"/>
              <a:t> data </a:t>
            </a:r>
            <a:r>
              <a:rPr lang="en-US" sz="1400" dirty="0" smtClean="0"/>
              <a:t>providers. The plan is to include </a:t>
            </a:r>
            <a:r>
              <a:rPr lang="en-US" sz="1400" dirty="0"/>
              <a:t>the Products Query </a:t>
            </a:r>
            <a:r>
              <a:rPr lang="en-US" sz="1400" dirty="0" err="1"/>
              <a:t>CalVal</a:t>
            </a:r>
            <a:r>
              <a:rPr lang="en-US" sz="1400" dirty="0"/>
              <a:t> Portal and the EVDC (ESA Atmospheric Validation Data Centre</a:t>
            </a:r>
            <a:r>
              <a:rPr lang="en-US" sz="1400" dirty="0" smtClean="0"/>
              <a:t>) </a:t>
            </a:r>
            <a:endParaRPr lang="en-US" sz="1400" dirty="0"/>
          </a:p>
          <a:p>
            <a:pPr marL="285750" indent="-285750">
              <a:buFont typeface="Arial"/>
              <a:buChar char="•"/>
            </a:pPr>
            <a:endParaRPr lang="en-US" sz="1400" dirty="0" smtClean="0"/>
          </a:p>
          <a:p>
            <a:pPr marL="285750" indent="-285750">
              <a:buFont typeface="Arial"/>
              <a:buChar char="•"/>
            </a:pPr>
            <a:r>
              <a:rPr lang="en-US" sz="1400" dirty="0" smtClean="0"/>
              <a:t>The </a:t>
            </a:r>
            <a:r>
              <a:rPr lang="en-US" sz="1400" dirty="0"/>
              <a:t>page “Tools” will </a:t>
            </a:r>
            <a:r>
              <a:rPr lang="en-US" sz="1400" dirty="0" smtClean="0"/>
              <a:t>host </a:t>
            </a:r>
            <a:r>
              <a:rPr lang="en-US" sz="1400" dirty="0"/>
              <a:t>relevant </a:t>
            </a:r>
            <a:r>
              <a:rPr lang="en-US" sz="1400" dirty="0" smtClean="0"/>
              <a:t>tools: e.g. DIMITRI, OLIVE, </a:t>
            </a:r>
            <a:r>
              <a:rPr lang="en-US" sz="1400" dirty="0" err="1" smtClean="0"/>
              <a:t>IMPETuS</a:t>
            </a:r>
            <a:r>
              <a:rPr lang="en-US" sz="1400" dirty="0" smtClean="0"/>
              <a:t> and COVE </a:t>
            </a:r>
            <a:r>
              <a:rPr lang="en-US" sz="1400" dirty="0"/>
              <a:t>with the possibility to include new </a:t>
            </a:r>
            <a:r>
              <a:rPr lang="en-US" sz="1400" dirty="0" smtClean="0"/>
              <a:t>ones.</a:t>
            </a:r>
            <a:endParaRPr lang="en-US" sz="1400" dirty="0"/>
          </a:p>
        </p:txBody>
      </p:sp>
      <p:pic>
        <p:nvPicPr>
          <p:cNvPr id="8" name="Picture 7" descr="DataAccess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1313" y="169326"/>
            <a:ext cx="2550300" cy="3786261"/>
          </a:xfrm>
          <a:prstGeom prst="rect">
            <a:avLst/>
          </a:prstGeom>
        </p:spPr>
      </p:pic>
      <p:pic>
        <p:nvPicPr>
          <p:cNvPr id="7" name="Picture 6" descr="Tools_p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3407" y="1401704"/>
            <a:ext cx="3800593" cy="3510400"/>
          </a:xfrm>
          <a:prstGeom prst="rect">
            <a:avLst/>
          </a:prstGeom>
        </p:spPr>
      </p:pic>
    </p:spTree>
    <p:extLst>
      <p:ext uri="{BB962C8B-B14F-4D97-AF65-F5344CB8AC3E}">
        <p14:creationId xmlns:p14="http://schemas.microsoft.com/office/powerpoint/2010/main" val="340786449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844" y="212443"/>
            <a:ext cx="4404588" cy="430887"/>
          </a:xfrm>
        </p:spPr>
        <p:txBody>
          <a:bodyPr/>
          <a:lstStyle/>
          <a:p>
            <a:r>
              <a:rPr lang="en-US" dirty="0" smtClean="0"/>
              <a:t>CEOS Cal/Val Portal Update</a:t>
            </a:r>
            <a:endParaRPr lang="en-US" dirty="0"/>
          </a:p>
        </p:txBody>
      </p:sp>
      <p:sp>
        <p:nvSpPr>
          <p:cNvPr id="3" name="Content Placeholder 2"/>
          <p:cNvSpPr>
            <a:spLocks noGrp="1"/>
          </p:cNvSpPr>
          <p:nvPr>
            <p:ph idx="1"/>
          </p:nvPr>
        </p:nvSpPr>
        <p:spPr>
          <a:xfrm>
            <a:off x="152315" y="1013946"/>
            <a:ext cx="8748000" cy="3823200"/>
          </a:xfrm>
        </p:spPr>
        <p:txBody>
          <a:bodyPr/>
          <a:lstStyle/>
          <a:p>
            <a:r>
              <a:rPr lang="en-US" sz="2000" b="1" dirty="0" smtClean="0"/>
              <a:t>Table of Contents:</a:t>
            </a:r>
          </a:p>
          <a:p>
            <a:endParaRPr lang="en-US" sz="2000" b="1" dirty="0" smtClean="0"/>
          </a:p>
          <a:p>
            <a:pPr>
              <a:buFont typeface="+mj-lt"/>
              <a:buAutoNum type="arabicPeriod"/>
            </a:pPr>
            <a:r>
              <a:rPr lang="en-US" dirty="0"/>
              <a:t>Cal/Val Portal </a:t>
            </a:r>
            <a:r>
              <a:rPr lang="en-US" dirty="0" smtClean="0"/>
              <a:t>overview</a:t>
            </a:r>
          </a:p>
          <a:p>
            <a:pPr>
              <a:buFont typeface="+mj-lt"/>
              <a:buAutoNum type="arabicPeriod"/>
            </a:pPr>
            <a:r>
              <a:rPr lang="en-US" dirty="0"/>
              <a:t>C</a:t>
            </a:r>
            <a:r>
              <a:rPr lang="en-US" dirty="0" smtClean="0"/>
              <a:t>urrent status and</a:t>
            </a:r>
            <a:r>
              <a:rPr lang="en-US" dirty="0"/>
              <a:t> </a:t>
            </a:r>
            <a:r>
              <a:rPr lang="en-US" dirty="0" smtClean="0"/>
              <a:t>Proposed re-shape (Mock-up)</a:t>
            </a:r>
          </a:p>
          <a:p>
            <a:pPr>
              <a:buFont typeface="+mj-lt"/>
              <a:buAutoNum type="arabicPeriod"/>
            </a:pPr>
            <a:r>
              <a:rPr lang="en-US" dirty="0" smtClean="0"/>
              <a:t>Actions in progress</a:t>
            </a:r>
          </a:p>
          <a:p>
            <a:pPr>
              <a:buFont typeface="+mj-lt"/>
              <a:buAutoNum type="arabicPeriod"/>
            </a:pPr>
            <a:r>
              <a:rPr lang="en-US" dirty="0" smtClean="0"/>
              <a:t>Conclusion</a:t>
            </a:r>
          </a:p>
          <a:p>
            <a:endParaRPr lang="en-US" dirty="0" smtClean="0"/>
          </a:p>
          <a:p>
            <a:endParaRPr lang="en-US" dirty="0" smtClean="0"/>
          </a:p>
          <a:p>
            <a:endParaRPr lang="en-US" dirty="0"/>
          </a:p>
        </p:txBody>
      </p:sp>
    </p:spTree>
    <p:extLst>
      <p:ext uri="{BB962C8B-B14F-4D97-AF65-F5344CB8AC3E}">
        <p14:creationId xmlns:p14="http://schemas.microsoft.com/office/powerpoint/2010/main" val="310214019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75920" y="20706"/>
            <a:ext cx="3494797" cy="890320"/>
          </a:xfrm>
          <a:solidFill>
            <a:schemeClr val="bg1"/>
          </a:solidFill>
        </p:spPr>
        <p:txBody>
          <a:bodyPr/>
          <a:lstStyle/>
          <a:p>
            <a:r>
              <a:rPr lang="en-GB" dirty="0" smtClean="0"/>
              <a:t>CEOS Cal/Val proposed </a:t>
            </a:r>
            <a:br>
              <a:rPr lang="en-GB" dirty="0" smtClean="0"/>
            </a:br>
            <a:r>
              <a:rPr lang="en-GB" dirty="0" smtClean="0"/>
              <a:t>re-shape</a:t>
            </a:r>
            <a:endParaRPr lang="en-GB" dirty="0"/>
          </a:p>
        </p:txBody>
      </p:sp>
      <p:sp>
        <p:nvSpPr>
          <p:cNvPr id="9" name="Rectangle 8"/>
          <p:cNvSpPr/>
          <p:nvPr/>
        </p:nvSpPr>
        <p:spPr>
          <a:xfrm>
            <a:off x="55219" y="952888"/>
            <a:ext cx="2954242" cy="3323987"/>
          </a:xfrm>
          <a:prstGeom prst="rect">
            <a:avLst/>
          </a:prstGeom>
          <a:solidFill>
            <a:schemeClr val="bg1"/>
          </a:solidFill>
        </p:spPr>
        <p:txBody>
          <a:bodyPr wrap="square">
            <a:spAutoFit/>
          </a:bodyPr>
          <a:lstStyle/>
          <a:p>
            <a:pPr marL="285750" indent="-285750">
              <a:buFont typeface="Arial"/>
              <a:buChar char="•"/>
            </a:pPr>
            <a:r>
              <a:rPr lang="en-US" sz="1400" dirty="0" smtClean="0"/>
              <a:t>Conferences </a:t>
            </a:r>
            <a:r>
              <a:rPr lang="en-US" sz="1400" dirty="0"/>
              <a:t>&amp; </a:t>
            </a:r>
            <a:r>
              <a:rPr lang="en-US" sz="1400" dirty="0" smtClean="0"/>
              <a:t>Workshops </a:t>
            </a:r>
            <a:r>
              <a:rPr lang="en-US" sz="1400" dirty="0"/>
              <a:t>will provide a time ordered list for the relevant events with links to the official websites for conferences and workshops. </a:t>
            </a:r>
            <a:endParaRPr lang="en-US" sz="1400" dirty="0" smtClean="0"/>
          </a:p>
          <a:p>
            <a:pPr marL="285750" indent="-285750">
              <a:buFont typeface="Arial"/>
              <a:buChar char="•"/>
            </a:pPr>
            <a:endParaRPr lang="en-US" sz="1400" dirty="0"/>
          </a:p>
          <a:p>
            <a:pPr marL="285750" indent="-285750">
              <a:buFont typeface="Arial"/>
              <a:buChar char="•"/>
            </a:pPr>
            <a:r>
              <a:rPr lang="en-US" sz="1400" dirty="0" smtClean="0"/>
              <a:t>The </a:t>
            </a:r>
            <a:r>
              <a:rPr lang="en-US" sz="1400" dirty="0"/>
              <a:t>Links page will offers a substantial list of relevant links subdivided by </a:t>
            </a:r>
            <a:r>
              <a:rPr lang="en-US" sz="1400" dirty="0" smtClean="0"/>
              <a:t>topics</a:t>
            </a:r>
            <a:r>
              <a:rPr lang="en-US" sz="1400" dirty="0"/>
              <a:t>.</a:t>
            </a:r>
            <a:endParaRPr lang="en-US" sz="1400" dirty="0" smtClean="0"/>
          </a:p>
          <a:p>
            <a:pPr marL="285750" indent="-285750">
              <a:buFont typeface="Arial"/>
              <a:buChar char="•"/>
            </a:pPr>
            <a:endParaRPr lang="en-US" sz="1400" dirty="0"/>
          </a:p>
          <a:p>
            <a:pPr marL="285750" indent="-285750">
              <a:buFont typeface="Arial"/>
              <a:buChar char="•"/>
            </a:pPr>
            <a:r>
              <a:rPr lang="en-US" sz="1400" dirty="0" smtClean="0"/>
              <a:t>Contacts </a:t>
            </a:r>
            <a:r>
              <a:rPr lang="en-US" sz="1400" dirty="0"/>
              <a:t>will include information on the web administrators for general and technical issues. </a:t>
            </a:r>
          </a:p>
        </p:txBody>
      </p:sp>
      <p:pic>
        <p:nvPicPr>
          <p:cNvPr id="2" name="Picture 1" descr="Links_pag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8401" y="677333"/>
            <a:ext cx="4540395" cy="3685351"/>
          </a:xfrm>
          <a:prstGeom prst="rect">
            <a:avLst/>
          </a:prstGeom>
        </p:spPr>
      </p:pic>
      <p:pic>
        <p:nvPicPr>
          <p:cNvPr id="3" name="Picture 2" descr="ConferenceWorkshop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7052" y="75256"/>
            <a:ext cx="4371180" cy="3901722"/>
          </a:xfrm>
          <a:prstGeom prst="rect">
            <a:avLst/>
          </a:prstGeom>
        </p:spPr>
      </p:pic>
      <p:pic>
        <p:nvPicPr>
          <p:cNvPr id="7" name="Picture 6" descr="Contact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9009" y="1956740"/>
            <a:ext cx="3558163" cy="3196166"/>
          </a:xfrm>
          <a:prstGeom prst="rect">
            <a:avLst/>
          </a:prstGeom>
        </p:spPr>
      </p:pic>
    </p:spTree>
    <p:extLst>
      <p:ext uri="{BB962C8B-B14F-4D97-AF65-F5344CB8AC3E}">
        <p14:creationId xmlns:p14="http://schemas.microsoft.com/office/powerpoint/2010/main" val="26691820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115" y="41290"/>
            <a:ext cx="3494797" cy="430887"/>
          </a:xfrm>
          <a:solidFill>
            <a:schemeClr val="bg1"/>
          </a:solidFill>
        </p:spPr>
        <p:txBody>
          <a:bodyPr/>
          <a:lstStyle/>
          <a:p>
            <a:r>
              <a:rPr lang="en-GB" dirty="0" smtClean="0"/>
              <a:t>Conclusion</a:t>
            </a:r>
            <a:endParaRPr lang="en-GB" dirty="0"/>
          </a:p>
        </p:txBody>
      </p:sp>
      <p:sp>
        <p:nvSpPr>
          <p:cNvPr id="5" name="Rectangle 4"/>
          <p:cNvSpPr/>
          <p:nvPr/>
        </p:nvSpPr>
        <p:spPr>
          <a:xfrm>
            <a:off x="316041" y="918822"/>
            <a:ext cx="7707911" cy="2308324"/>
          </a:xfrm>
          <a:prstGeom prst="rect">
            <a:avLst/>
          </a:prstGeom>
        </p:spPr>
        <p:txBody>
          <a:bodyPr wrap="square">
            <a:spAutoFit/>
          </a:bodyPr>
          <a:lstStyle/>
          <a:p>
            <a:pPr marL="285750" indent="-285750">
              <a:buFont typeface="Arial"/>
              <a:buChar char="•"/>
            </a:pPr>
            <a:r>
              <a:rPr lang="en-US" dirty="0" smtClean="0"/>
              <a:t>For CEOS </a:t>
            </a:r>
            <a:r>
              <a:rPr lang="en-US" dirty="0" err="1" smtClean="0"/>
              <a:t>CalVal</a:t>
            </a:r>
            <a:r>
              <a:rPr lang="en-US" dirty="0" smtClean="0"/>
              <a:t> Portal two </a:t>
            </a:r>
            <a:r>
              <a:rPr lang="en-US" dirty="0"/>
              <a:t>years Contract for </a:t>
            </a:r>
            <a:r>
              <a:rPr lang="en-GB" dirty="0"/>
              <a:t>Maintenance and Evolution</a:t>
            </a:r>
            <a:r>
              <a:rPr lang="en-US" dirty="0"/>
              <a:t> has been signed on April </a:t>
            </a:r>
            <a:r>
              <a:rPr lang="en-US" dirty="0" smtClean="0"/>
              <a:t>2018</a:t>
            </a:r>
          </a:p>
          <a:p>
            <a:pPr marL="285750" indent="-285750">
              <a:buFont typeface="Arial"/>
              <a:buChar char="•"/>
            </a:pPr>
            <a:r>
              <a:rPr lang="en-US" dirty="0"/>
              <a:t>A detailed review on the </a:t>
            </a:r>
            <a:r>
              <a:rPr lang="en-US" dirty="0" smtClean="0"/>
              <a:t>Current CEOS </a:t>
            </a:r>
            <a:r>
              <a:rPr lang="en-US" dirty="0" err="1"/>
              <a:t>CalVal</a:t>
            </a:r>
            <a:r>
              <a:rPr lang="en-US" dirty="0"/>
              <a:t> portal has been performed exploring all the items contained in the web </a:t>
            </a:r>
            <a:r>
              <a:rPr lang="en-US" dirty="0" smtClean="0"/>
              <a:t>portal, this has driven to the definition of a number of Actions</a:t>
            </a:r>
          </a:p>
          <a:p>
            <a:pPr marL="285750" indent="-285750">
              <a:buFont typeface="Arial"/>
              <a:buChar char="•"/>
            </a:pPr>
            <a:r>
              <a:rPr lang="en-US" dirty="0" smtClean="0"/>
              <a:t>A preliminary Mock-up has been presented to define new site organization and graphic appearance. </a:t>
            </a:r>
          </a:p>
          <a:p>
            <a:pPr marL="285750" indent="-285750">
              <a:buFont typeface="Arial"/>
              <a:buChar char="•"/>
            </a:pPr>
            <a:r>
              <a:rPr lang="en-US" dirty="0" smtClean="0"/>
              <a:t>Feedback from the CEOS community is welcome </a:t>
            </a:r>
          </a:p>
        </p:txBody>
      </p:sp>
    </p:spTree>
    <p:extLst>
      <p:ext uri="{BB962C8B-B14F-4D97-AF65-F5344CB8AC3E}">
        <p14:creationId xmlns:p14="http://schemas.microsoft.com/office/powerpoint/2010/main" val="158799747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115" y="41290"/>
            <a:ext cx="3494797" cy="430887"/>
          </a:xfrm>
          <a:solidFill>
            <a:schemeClr val="bg1"/>
          </a:solidFill>
        </p:spPr>
        <p:txBody>
          <a:bodyPr/>
          <a:lstStyle/>
          <a:p>
            <a:r>
              <a:rPr lang="en-GB" dirty="0" smtClean="0"/>
              <a:t>Action in progress</a:t>
            </a:r>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3394701678"/>
              </p:ext>
            </p:extLst>
          </p:nvPr>
        </p:nvGraphicFramePr>
        <p:xfrm>
          <a:off x="66840" y="572962"/>
          <a:ext cx="9004551" cy="4506492"/>
        </p:xfrm>
        <a:graphic>
          <a:graphicData uri="http://schemas.openxmlformats.org/drawingml/2006/table">
            <a:tbl>
              <a:tblPr firstRow="1" bandRow="1">
                <a:tableStyleId>{5C22544A-7EE6-4342-B048-85BDC9FD1C3A}</a:tableStyleId>
              </a:tblPr>
              <a:tblGrid>
                <a:gridCol w="1123057"/>
                <a:gridCol w="954103"/>
                <a:gridCol w="3325571"/>
                <a:gridCol w="2866159"/>
                <a:gridCol w="735661"/>
              </a:tblGrid>
              <a:tr h="424446">
                <a:tc>
                  <a:txBody>
                    <a:bodyPr/>
                    <a:lstStyle/>
                    <a:p>
                      <a:pPr>
                        <a:spcAft>
                          <a:spcPts val="0"/>
                        </a:spcAft>
                      </a:pPr>
                      <a:r>
                        <a:rPr lang="en-US" sz="1000" dirty="0">
                          <a:effectLst/>
                          <a:latin typeface="Georgia"/>
                          <a:ea typeface="ＭＳ 明朝"/>
                          <a:cs typeface="Times New Roman"/>
                        </a:rPr>
                        <a:t>ID</a:t>
                      </a:r>
                      <a:endParaRPr lang="en-US" sz="1000" dirty="0">
                        <a:effectLst/>
                        <a:latin typeface="Cambria"/>
                        <a:ea typeface="ＭＳ 明朝"/>
                        <a:cs typeface="Times New Roman"/>
                      </a:endParaRPr>
                    </a:p>
                  </a:txBody>
                  <a:tcPr marL="68580" marR="68580" marT="0" marB="0"/>
                </a:tc>
                <a:tc>
                  <a:txBody>
                    <a:bodyPr/>
                    <a:lstStyle/>
                    <a:p>
                      <a:pPr>
                        <a:spcAft>
                          <a:spcPts val="0"/>
                        </a:spcAft>
                      </a:pPr>
                      <a:r>
                        <a:rPr lang="en-US" sz="1000" dirty="0">
                          <a:effectLst/>
                          <a:latin typeface="Georgia"/>
                          <a:ea typeface="ＭＳ 明朝"/>
                          <a:cs typeface="Times New Roman"/>
                        </a:rPr>
                        <a:t>Title</a:t>
                      </a:r>
                      <a:endParaRPr lang="en-US" sz="1000" dirty="0">
                        <a:effectLst/>
                        <a:latin typeface="Cambria"/>
                        <a:ea typeface="ＭＳ 明朝"/>
                        <a:cs typeface="Times New Roman"/>
                      </a:endParaRPr>
                    </a:p>
                  </a:txBody>
                  <a:tcPr marL="68580" marR="68580" marT="0" marB="0"/>
                </a:tc>
                <a:tc>
                  <a:txBody>
                    <a:bodyPr/>
                    <a:lstStyle/>
                    <a:p>
                      <a:pPr>
                        <a:spcAft>
                          <a:spcPts val="0"/>
                        </a:spcAft>
                      </a:pPr>
                      <a:r>
                        <a:rPr lang="en-US" sz="1000" dirty="0">
                          <a:effectLst/>
                          <a:latin typeface="Georgia"/>
                          <a:ea typeface="ＭＳ 明朝"/>
                          <a:cs typeface="Times New Roman"/>
                        </a:rPr>
                        <a:t>Description</a:t>
                      </a:r>
                      <a:endParaRPr lang="en-US" sz="1000" dirty="0">
                        <a:effectLst/>
                        <a:latin typeface="Cambria"/>
                        <a:ea typeface="ＭＳ 明朝"/>
                        <a:cs typeface="Times New Roman"/>
                      </a:endParaRPr>
                    </a:p>
                  </a:txBody>
                  <a:tcPr marL="68580" marR="68580" marT="0" marB="0"/>
                </a:tc>
                <a:tc>
                  <a:txBody>
                    <a:bodyPr/>
                    <a:lstStyle/>
                    <a:p>
                      <a:pPr>
                        <a:spcAft>
                          <a:spcPts val="0"/>
                        </a:spcAft>
                      </a:pPr>
                      <a:r>
                        <a:rPr lang="en-US" sz="1000" dirty="0">
                          <a:effectLst/>
                          <a:latin typeface="Georgia"/>
                          <a:ea typeface="ＭＳ 明朝"/>
                          <a:cs typeface="Times New Roman"/>
                        </a:rPr>
                        <a:t>Proposal</a:t>
                      </a:r>
                      <a:endParaRPr lang="en-US" sz="1000" dirty="0">
                        <a:effectLst/>
                        <a:latin typeface="Cambria"/>
                        <a:ea typeface="ＭＳ 明朝"/>
                        <a:cs typeface="Times New Roman"/>
                      </a:endParaRPr>
                    </a:p>
                  </a:txBody>
                  <a:tcPr marL="68580" marR="68580" marT="0" marB="0"/>
                </a:tc>
                <a:tc>
                  <a:txBody>
                    <a:bodyPr/>
                    <a:lstStyle/>
                    <a:p>
                      <a:pPr>
                        <a:spcAft>
                          <a:spcPts val="0"/>
                        </a:spcAft>
                      </a:pPr>
                      <a:r>
                        <a:rPr lang="en-US" sz="1000" dirty="0">
                          <a:effectLst/>
                          <a:latin typeface="Georgia"/>
                          <a:ea typeface="ＭＳ 明朝"/>
                          <a:cs typeface="Times New Roman"/>
                        </a:rPr>
                        <a:t>Priority</a:t>
                      </a:r>
                      <a:endParaRPr lang="en-US" sz="1000" dirty="0">
                        <a:effectLst/>
                        <a:latin typeface="Cambria"/>
                        <a:ea typeface="ＭＳ 明朝"/>
                        <a:cs typeface="Times New Roman"/>
                      </a:endParaRPr>
                    </a:p>
                  </a:txBody>
                  <a:tcPr marL="68580" marR="68580" marT="0" marB="0"/>
                </a:tc>
              </a:tr>
              <a:tr h="424446">
                <a:tc>
                  <a:txBody>
                    <a:bodyPr/>
                    <a:lstStyle/>
                    <a:p>
                      <a:pPr>
                        <a:spcAft>
                          <a:spcPts val="0"/>
                        </a:spcAft>
                      </a:pPr>
                      <a:r>
                        <a:rPr lang="en-US" sz="1000" dirty="0">
                          <a:effectLst/>
                          <a:latin typeface="Georgia"/>
                          <a:ea typeface="ＭＳ 明朝"/>
                          <a:cs typeface="Times New Roman"/>
                        </a:rPr>
                        <a:t>General_1</a:t>
                      </a:r>
                      <a:endParaRPr lang="en-US" sz="1000" dirty="0">
                        <a:effectLst/>
                        <a:latin typeface="Cambria"/>
                        <a:ea typeface="ＭＳ 明朝"/>
                        <a:cs typeface="Times New Roman"/>
                      </a:endParaRPr>
                    </a:p>
                  </a:txBody>
                  <a:tcPr marL="68580" marR="68580" marT="0" marB="0"/>
                </a:tc>
                <a:tc>
                  <a:txBody>
                    <a:bodyPr/>
                    <a:lstStyle/>
                    <a:p>
                      <a:pPr>
                        <a:spcAft>
                          <a:spcPts val="0"/>
                        </a:spcAft>
                      </a:pPr>
                      <a:r>
                        <a:rPr lang="en-US" sz="1000" dirty="0">
                          <a:effectLst/>
                          <a:latin typeface="Georgia"/>
                          <a:ea typeface="ＭＳ 明朝"/>
                          <a:cs typeface="Times New Roman"/>
                        </a:rPr>
                        <a:t>Mock-up proposal</a:t>
                      </a:r>
                      <a:endParaRPr lang="en-US" sz="1000" dirty="0">
                        <a:effectLst/>
                        <a:latin typeface="Cambria"/>
                        <a:ea typeface="ＭＳ 明朝"/>
                        <a:cs typeface="Times New Roman"/>
                      </a:endParaRPr>
                    </a:p>
                  </a:txBody>
                  <a:tcPr marL="68580" marR="68580" marT="0" marB="0"/>
                </a:tc>
                <a:tc>
                  <a:txBody>
                    <a:bodyPr/>
                    <a:lstStyle/>
                    <a:p>
                      <a:pPr>
                        <a:spcAft>
                          <a:spcPts val="0"/>
                        </a:spcAft>
                      </a:pPr>
                      <a:r>
                        <a:rPr lang="en-US" sz="1000" dirty="0">
                          <a:effectLst/>
                          <a:latin typeface="Georgia"/>
                          <a:ea typeface="ＭＳ 明朝"/>
                          <a:cs typeface="Times New Roman"/>
                        </a:rPr>
                        <a:t>A Mock-up for the new </a:t>
                      </a:r>
                      <a:r>
                        <a:rPr lang="en-US" sz="1000" dirty="0" err="1">
                          <a:effectLst/>
                          <a:latin typeface="Georgia"/>
                          <a:ea typeface="ＭＳ 明朝"/>
                          <a:cs typeface="Times New Roman"/>
                        </a:rPr>
                        <a:t>CalVal</a:t>
                      </a:r>
                      <a:r>
                        <a:rPr lang="en-US" sz="1000" dirty="0">
                          <a:effectLst/>
                          <a:latin typeface="Georgia"/>
                          <a:ea typeface="ＭＳ 明朝"/>
                          <a:cs typeface="Times New Roman"/>
                        </a:rPr>
                        <a:t> Portal has been prepared. </a:t>
                      </a:r>
                      <a:endParaRPr lang="en-US" sz="1000" dirty="0">
                        <a:effectLst/>
                        <a:latin typeface="Cambria"/>
                        <a:ea typeface="ＭＳ 明朝"/>
                        <a:cs typeface="Times New Roman"/>
                      </a:endParaRPr>
                    </a:p>
                    <a:p>
                      <a:pPr>
                        <a:spcAft>
                          <a:spcPts val="0"/>
                        </a:spcAft>
                      </a:pPr>
                      <a:r>
                        <a:rPr lang="en-US" sz="1000" dirty="0">
                          <a:effectLst/>
                          <a:latin typeface="Georgia"/>
                          <a:ea typeface="ＭＳ 明朝"/>
                          <a:cs typeface="Times New Roman"/>
                        </a:rPr>
                        <a:t> </a:t>
                      </a:r>
                      <a:endParaRPr lang="en-US" sz="1000" dirty="0">
                        <a:effectLst/>
                        <a:latin typeface="Cambria"/>
                        <a:ea typeface="ＭＳ 明朝"/>
                        <a:cs typeface="Times New Roman"/>
                      </a:endParaRPr>
                    </a:p>
                    <a:p>
                      <a:pPr algn="just">
                        <a:spcAft>
                          <a:spcPts val="0"/>
                        </a:spcAft>
                        <a:tabLst>
                          <a:tab pos="-457200" algn="l"/>
                          <a:tab pos="457200" algn="l"/>
                          <a:tab pos="914400" algn="l"/>
                          <a:tab pos="1371600" algn="l"/>
                          <a:tab pos="1828800" algn="l"/>
                          <a:tab pos="2286000" algn="l"/>
                          <a:tab pos="2743200" algn="l"/>
                        </a:tabLst>
                      </a:pPr>
                      <a:r>
                        <a:rPr lang="en-US" sz="1000" u="none" strike="noStrike" dirty="0">
                          <a:effectLst/>
                          <a:latin typeface="Georgia"/>
                          <a:ea typeface="ＭＳ 明朝"/>
                          <a:cs typeface="Times New Roman"/>
                          <a:hlinkClick r:id="rId2"/>
                        </a:rPr>
                        <a:t>https://t6hpn0.axshare.com</a:t>
                      </a:r>
                      <a:endParaRPr lang="en-US" sz="1000" dirty="0">
                        <a:effectLst/>
                        <a:latin typeface="Cambria"/>
                        <a:ea typeface="ＭＳ 明朝"/>
                        <a:cs typeface="Times New Roman"/>
                      </a:endParaRPr>
                    </a:p>
                    <a:p>
                      <a:pPr>
                        <a:spcAft>
                          <a:spcPts val="0"/>
                        </a:spcAft>
                      </a:pPr>
                      <a:r>
                        <a:rPr lang="en-US" sz="1000" dirty="0" err="1">
                          <a:effectLst/>
                          <a:latin typeface="Georgia"/>
                          <a:ea typeface="ＭＳ 明朝"/>
                          <a:cs typeface="Times New Roman"/>
                        </a:rPr>
                        <a:t>Psw</a:t>
                      </a:r>
                      <a:r>
                        <a:rPr lang="en-US" sz="1000" dirty="0">
                          <a:effectLst/>
                          <a:latin typeface="Georgia"/>
                          <a:ea typeface="ＭＳ 明朝"/>
                          <a:cs typeface="Times New Roman"/>
                        </a:rPr>
                        <a:t>: CVP2018</a:t>
                      </a:r>
                      <a:endParaRPr lang="en-US" sz="1000" dirty="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To share it internally and with the CEOS community to get feedback</a:t>
                      </a:r>
                      <a:endParaRPr lang="en-US" sz="100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High</a:t>
                      </a:r>
                      <a:endParaRPr lang="en-US" sz="1000">
                        <a:effectLst/>
                        <a:latin typeface="Cambria"/>
                        <a:ea typeface="ＭＳ 明朝"/>
                        <a:cs typeface="Times New Roman"/>
                      </a:endParaRPr>
                    </a:p>
                  </a:txBody>
                  <a:tcPr marL="68580" marR="68580" marT="0" marB="0"/>
                </a:tc>
              </a:tr>
              <a:tr h="424446">
                <a:tc>
                  <a:txBody>
                    <a:bodyPr/>
                    <a:lstStyle/>
                    <a:p>
                      <a:pPr>
                        <a:spcAft>
                          <a:spcPts val="0"/>
                        </a:spcAft>
                      </a:pPr>
                      <a:r>
                        <a:rPr lang="en-US" sz="1000">
                          <a:effectLst/>
                          <a:latin typeface="Georgia"/>
                          <a:ea typeface="ＭＳ 明朝"/>
                          <a:cs typeface="Times New Roman"/>
                        </a:rPr>
                        <a:t>HomePage_4</a:t>
                      </a:r>
                      <a:endParaRPr lang="en-US" sz="100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News &amp; Event</a:t>
                      </a:r>
                      <a:endParaRPr lang="en-US" sz="1000">
                        <a:effectLst/>
                        <a:latin typeface="Cambria"/>
                        <a:ea typeface="ＭＳ 明朝"/>
                        <a:cs typeface="Times New Roman"/>
                      </a:endParaRPr>
                    </a:p>
                  </a:txBody>
                  <a:tcPr marL="68580" marR="68580" marT="0" marB="0"/>
                </a:tc>
                <a:tc>
                  <a:txBody>
                    <a:bodyPr/>
                    <a:lstStyle/>
                    <a:p>
                      <a:pPr>
                        <a:spcAft>
                          <a:spcPts val="0"/>
                        </a:spcAft>
                      </a:pPr>
                      <a:r>
                        <a:rPr lang="en-US" sz="1000" dirty="0">
                          <a:effectLst/>
                          <a:latin typeface="Georgia"/>
                          <a:ea typeface="ＭＳ 明朝"/>
                          <a:cs typeface="Times New Roman"/>
                        </a:rPr>
                        <a:t>More frequent update is needed</a:t>
                      </a:r>
                      <a:endParaRPr lang="en-US" sz="1000" dirty="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PC to iterate with Cal/Val and CEOS teams </a:t>
                      </a:r>
                      <a:endParaRPr lang="en-US" sz="100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Medium</a:t>
                      </a:r>
                      <a:endParaRPr lang="en-US" sz="1000">
                        <a:effectLst/>
                        <a:latin typeface="Cambria"/>
                        <a:ea typeface="ＭＳ 明朝"/>
                        <a:cs typeface="Times New Roman"/>
                      </a:endParaRPr>
                    </a:p>
                  </a:txBody>
                  <a:tcPr marL="68580" marR="68580" marT="0" marB="0"/>
                </a:tc>
              </a:tr>
              <a:tr h="424446">
                <a:tc>
                  <a:txBody>
                    <a:bodyPr/>
                    <a:lstStyle/>
                    <a:p>
                      <a:pPr>
                        <a:spcAft>
                          <a:spcPts val="0"/>
                        </a:spcAft>
                      </a:pPr>
                      <a:r>
                        <a:rPr lang="en-US" sz="1000">
                          <a:effectLst/>
                          <a:latin typeface="Georgia"/>
                          <a:ea typeface="ＭＳ 明朝"/>
                          <a:cs typeface="Times New Roman"/>
                        </a:rPr>
                        <a:t>HomeMenu_1</a:t>
                      </a:r>
                      <a:endParaRPr lang="en-US" sz="100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Obsolete Links</a:t>
                      </a:r>
                      <a:endParaRPr lang="en-US" sz="1000">
                        <a:effectLst/>
                        <a:latin typeface="Cambria"/>
                        <a:ea typeface="ＭＳ 明朝"/>
                        <a:cs typeface="Times New Roman"/>
                      </a:endParaRPr>
                    </a:p>
                  </a:txBody>
                  <a:tcPr marL="68580" marR="68580" marT="0" marB="0"/>
                </a:tc>
                <a:tc>
                  <a:txBody>
                    <a:bodyPr/>
                    <a:lstStyle/>
                    <a:p>
                      <a:pPr algn="just">
                        <a:spcAft>
                          <a:spcPts val="0"/>
                        </a:spcAft>
                      </a:pPr>
                      <a:r>
                        <a:rPr lang="en-US" sz="1000" dirty="0">
                          <a:effectLst/>
                          <a:latin typeface="Georgia"/>
                          <a:ea typeface="ＭＳ 明朝"/>
                          <a:cs typeface="Times New Roman"/>
                        </a:rPr>
                        <a:t>A number of links are resulting obsolete, alternative links are proposed or, alternatively, they will be deleted (see sec. 4.2).</a:t>
                      </a:r>
                      <a:endParaRPr lang="en-US" sz="1000" dirty="0">
                        <a:effectLst/>
                        <a:latin typeface="Cambria"/>
                        <a:ea typeface="ＭＳ 明朝"/>
                        <a:cs typeface="Times New Roman"/>
                      </a:endParaRPr>
                    </a:p>
                    <a:p>
                      <a:pPr>
                        <a:spcAft>
                          <a:spcPts val="0"/>
                        </a:spcAft>
                      </a:pPr>
                      <a:r>
                        <a:rPr lang="en-US" sz="1000" dirty="0">
                          <a:effectLst/>
                          <a:latin typeface="Georgia"/>
                          <a:ea typeface="ＭＳ 明朝"/>
                          <a:cs typeface="Times New Roman"/>
                        </a:rPr>
                        <a:t> </a:t>
                      </a:r>
                      <a:endParaRPr lang="en-US" sz="1000" dirty="0">
                        <a:effectLst/>
                        <a:latin typeface="Cambria"/>
                        <a:ea typeface="ＭＳ 明朝"/>
                        <a:cs typeface="Times New Roman"/>
                      </a:endParaRPr>
                    </a:p>
                  </a:txBody>
                  <a:tcPr marL="68580" marR="68580" marT="0" marB="0"/>
                </a:tc>
                <a:tc>
                  <a:txBody>
                    <a:bodyPr/>
                    <a:lstStyle/>
                    <a:p>
                      <a:pPr>
                        <a:spcAft>
                          <a:spcPts val="0"/>
                        </a:spcAft>
                      </a:pPr>
                      <a:r>
                        <a:rPr lang="en-US" sz="1000" dirty="0">
                          <a:effectLst/>
                          <a:latin typeface="Georgia"/>
                          <a:ea typeface="ＭＳ 明朝"/>
                          <a:cs typeface="Times New Roman"/>
                        </a:rPr>
                        <a:t>A list of alternative links has to be proposed as well as the list of deletions. </a:t>
                      </a:r>
                      <a:endParaRPr lang="en-US" sz="1000" dirty="0">
                        <a:effectLst/>
                        <a:latin typeface="Cambria"/>
                        <a:ea typeface="ＭＳ 明朝"/>
                        <a:cs typeface="Times New Roman"/>
                      </a:endParaRPr>
                    </a:p>
                    <a:p>
                      <a:pPr>
                        <a:spcAft>
                          <a:spcPts val="0"/>
                        </a:spcAft>
                      </a:pPr>
                      <a:r>
                        <a:rPr lang="en-US" sz="1000" dirty="0">
                          <a:effectLst/>
                          <a:latin typeface="Georgia"/>
                          <a:ea typeface="ＭＳ 明朝"/>
                          <a:cs typeface="Times New Roman"/>
                        </a:rPr>
                        <a:t> </a:t>
                      </a:r>
                      <a:endParaRPr lang="en-US" sz="1000" dirty="0">
                        <a:effectLst/>
                        <a:latin typeface="Cambria"/>
                        <a:ea typeface="ＭＳ 明朝"/>
                        <a:cs typeface="Times New Roman"/>
                      </a:endParaRPr>
                    </a:p>
                    <a:p>
                      <a:pPr>
                        <a:spcAft>
                          <a:spcPts val="0"/>
                        </a:spcAft>
                      </a:pPr>
                      <a:r>
                        <a:rPr lang="en-US" sz="1000" dirty="0">
                          <a:effectLst/>
                          <a:latin typeface="Georgia"/>
                          <a:ea typeface="ＭＳ 明朝"/>
                          <a:cs typeface="Times New Roman"/>
                        </a:rPr>
                        <a:t>A new page “Links” has been added see Mock-up </a:t>
                      </a:r>
                      <a:endParaRPr lang="en-US" sz="1000" dirty="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High</a:t>
                      </a:r>
                      <a:endParaRPr lang="en-US" sz="1000">
                        <a:effectLst/>
                        <a:latin typeface="Cambria"/>
                        <a:ea typeface="ＭＳ 明朝"/>
                        <a:cs typeface="Times New Roman"/>
                      </a:endParaRPr>
                    </a:p>
                  </a:txBody>
                  <a:tcPr marL="68580" marR="68580" marT="0" marB="0"/>
                </a:tc>
              </a:tr>
              <a:tr h="424446">
                <a:tc>
                  <a:txBody>
                    <a:bodyPr/>
                    <a:lstStyle/>
                    <a:p>
                      <a:pPr>
                        <a:spcAft>
                          <a:spcPts val="0"/>
                        </a:spcAft>
                      </a:pPr>
                      <a:r>
                        <a:rPr lang="en-US" sz="1000">
                          <a:effectLst/>
                          <a:latin typeface="Georgia"/>
                          <a:ea typeface="ＭＳ 明朝"/>
                          <a:cs typeface="Times New Roman"/>
                        </a:rPr>
                        <a:t>CEOS_WGCV_2</a:t>
                      </a:r>
                      <a:endParaRPr lang="en-US" sz="100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SAR subgroup page</a:t>
                      </a:r>
                      <a:endParaRPr lang="en-US" sz="1000">
                        <a:effectLst/>
                        <a:latin typeface="Cambria"/>
                        <a:ea typeface="ＭＳ 明朝"/>
                        <a:cs typeface="Times New Roman"/>
                      </a:endParaRPr>
                    </a:p>
                  </a:txBody>
                  <a:tcPr marL="68580" marR="68580" marT="0" marB="0"/>
                </a:tc>
                <a:tc>
                  <a:txBody>
                    <a:bodyPr/>
                    <a:lstStyle/>
                    <a:p>
                      <a:pPr algn="just">
                        <a:spcAft>
                          <a:spcPts val="0"/>
                        </a:spcAft>
                      </a:pPr>
                      <a:r>
                        <a:rPr lang="en-US" sz="1000" dirty="0">
                          <a:effectLst/>
                          <a:latin typeface="Georgia"/>
                          <a:ea typeface="ＭＳ 明朝"/>
                          <a:cs typeface="Times New Roman"/>
                        </a:rPr>
                        <a:t>The SAR subgroup page, which was an external link, will be replaced with an internal webpage (see detail in sec. 6.2)</a:t>
                      </a:r>
                      <a:endParaRPr lang="en-US" sz="1000" dirty="0">
                        <a:effectLst/>
                        <a:latin typeface="Cambria"/>
                        <a:ea typeface="ＭＳ 明朝"/>
                        <a:cs typeface="Times New Roman"/>
                      </a:endParaRPr>
                    </a:p>
                  </a:txBody>
                  <a:tcPr marL="68580" marR="68580" marT="0" marB="0"/>
                </a:tc>
                <a:tc>
                  <a:txBody>
                    <a:bodyPr/>
                    <a:lstStyle/>
                    <a:p>
                      <a:pPr>
                        <a:spcAft>
                          <a:spcPts val="0"/>
                        </a:spcAft>
                      </a:pPr>
                      <a:r>
                        <a:rPr lang="en-US" sz="1000" dirty="0">
                          <a:effectLst/>
                          <a:latin typeface="Georgia"/>
                          <a:ea typeface="ＭＳ 明朝"/>
                          <a:cs typeface="Times New Roman"/>
                        </a:rPr>
                        <a:t>Full backup requested, Once received it could be passed to TS for integration</a:t>
                      </a:r>
                      <a:endParaRPr lang="en-US" sz="1000" dirty="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High</a:t>
                      </a:r>
                      <a:endParaRPr lang="en-US" sz="1000">
                        <a:effectLst/>
                        <a:latin typeface="Cambria"/>
                        <a:ea typeface="ＭＳ 明朝"/>
                        <a:cs typeface="Times New Roman"/>
                      </a:endParaRPr>
                    </a:p>
                  </a:txBody>
                  <a:tcPr marL="68580" marR="68580" marT="0" marB="0"/>
                </a:tc>
              </a:tr>
              <a:tr h="424446">
                <a:tc>
                  <a:txBody>
                    <a:bodyPr/>
                    <a:lstStyle/>
                    <a:p>
                      <a:pPr>
                        <a:spcAft>
                          <a:spcPts val="0"/>
                        </a:spcAft>
                      </a:pPr>
                      <a:r>
                        <a:rPr lang="en-US" sz="1000">
                          <a:effectLst/>
                          <a:latin typeface="Georgia"/>
                          <a:ea typeface="ＭＳ 明朝"/>
                          <a:cs typeface="Times New Roman"/>
                        </a:rPr>
                        <a:t>CEOS_WGCV_3</a:t>
                      </a:r>
                      <a:endParaRPr lang="en-US" sz="100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Newsletter</a:t>
                      </a:r>
                      <a:endParaRPr lang="en-US" sz="1000">
                        <a:effectLst/>
                        <a:latin typeface="Cambria"/>
                        <a:ea typeface="ＭＳ 明朝"/>
                        <a:cs typeface="Times New Roman"/>
                      </a:endParaRPr>
                    </a:p>
                  </a:txBody>
                  <a:tcPr marL="68580" marR="68580" marT="0" marB="0"/>
                </a:tc>
                <a:tc>
                  <a:txBody>
                    <a:bodyPr/>
                    <a:lstStyle/>
                    <a:p>
                      <a:pPr algn="just">
                        <a:spcAft>
                          <a:spcPts val="0"/>
                        </a:spcAft>
                      </a:pPr>
                      <a:r>
                        <a:rPr lang="en-US" sz="1000">
                          <a:effectLst/>
                          <a:latin typeface="Georgia"/>
                          <a:ea typeface="ＭＳ 明朝"/>
                          <a:cs typeface="Times New Roman"/>
                        </a:rPr>
                        <a:t>Newsletter link: In the CEOS WGCV section a new item called “Newsletter” shall provide a link to CEOS newsletter subscription URL</a:t>
                      </a:r>
                      <a:endParaRPr lang="en-US" sz="1000">
                        <a:effectLst/>
                        <a:latin typeface="Cambria"/>
                        <a:ea typeface="ＭＳ 明朝"/>
                        <a:cs typeface="Times New Roman"/>
                      </a:endParaRPr>
                    </a:p>
                  </a:txBody>
                  <a:tcPr marL="68580" marR="68580" marT="0" marB="0"/>
                </a:tc>
                <a:tc>
                  <a:txBody>
                    <a:bodyPr/>
                    <a:lstStyle/>
                    <a:p>
                      <a:pPr>
                        <a:spcAft>
                          <a:spcPts val="0"/>
                        </a:spcAft>
                      </a:pPr>
                      <a:r>
                        <a:rPr lang="en-US" sz="1000" dirty="0">
                          <a:effectLst/>
                          <a:latin typeface="Georgia"/>
                          <a:ea typeface="ＭＳ 明朝"/>
                          <a:cs typeface="Times New Roman"/>
                        </a:rPr>
                        <a:t>PC to iterate with CEOS team to get information</a:t>
                      </a:r>
                      <a:endParaRPr lang="en-US" sz="1000" dirty="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Medium</a:t>
                      </a:r>
                      <a:endParaRPr lang="en-US" sz="1000">
                        <a:effectLst/>
                        <a:latin typeface="Cambria"/>
                        <a:ea typeface="ＭＳ 明朝"/>
                        <a:cs typeface="Times New Roman"/>
                      </a:endParaRPr>
                    </a:p>
                  </a:txBody>
                  <a:tcPr marL="68580" marR="68580" marT="0" marB="0"/>
                </a:tc>
              </a:tr>
              <a:tr h="424446">
                <a:tc>
                  <a:txBody>
                    <a:bodyPr/>
                    <a:lstStyle/>
                    <a:p>
                      <a:pPr>
                        <a:spcAft>
                          <a:spcPts val="0"/>
                        </a:spcAft>
                      </a:pPr>
                      <a:r>
                        <a:rPr lang="en-US" sz="1000">
                          <a:effectLst/>
                          <a:latin typeface="Georgia"/>
                          <a:ea typeface="ＭＳ 明朝"/>
                          <a:cs typeface="Times New Roman"/>
                        </a:rPr>
                        <a:t>CEOS_WGCV_4</a:t>
                      </a:r>
                      <a:endParaRPr lang="en-US" sz="100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CEOS Repository</a:t>
                      </a:r>
                      <a:endParaRPr lang="en-US" sz="100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A CEOS Repository: In the CEOS WGCV section a new item “CEOS Repository” shall be included; it allows the access to a new dedicated repository for the CEOS periodic teleconference documentation</a:t>
                      </a:r>
                      <a:endParaRPr lang="en-US" sz="1000">
                        <a:effectLst/>
                        <a:latin typeface="Cambria"/>
                        <a:ea typeface="ＭＳ 明朝"/>
                        <a:cs typeface="Times New Roman"/>
                      </a:endParaRPr>
                    </a:p>
                  </a:txBody>
                  <a:tcPr marL="68580" marR="68580" marT="0" marB="0"/>
                </a:tc>
                <a:tc>
                  <a:txBody>
                    <a:bodyPr/>
                    <a:lstStyle/>
                    <a:p>
                      <a:pPr>
                        <a:spcAft>
                          <a:spcPts val="0"/>
                        </a:spcAft>
                      </a:pPr>
                      <a:r>
                        <a:rPr lang="en-US" sz="1000" dirty="0">
                          <a:effectLst/>
                          <a:latin typeface="Georgia"/>
                          <a:ea typeface="ＭＳ 明朝"/>
                          <a:cs typeface="Times New Roman"/>
                        </a:rPr>
                        <a:t>TS with PC to implement the repository and define the access mode</a:t>
                      </a:r>
                      <a:endParaRPr lang="en-US" sz="1000" dirty="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Medium</a:t>
                      </a:r>
                      <a:endParaRPr lang="en-US" sz="1000">
                        <a:effectLst/>
                        <a:latin typeface="Cambria"/>
                        <a:ea typeface="ＭＳ 明朝"/>
                        <a:cs typeface="Times New Roman"/>
                      </a:endParaRPr>
                    </a:p>
                  </a:txBody>
                  <a:tcPr marL="68580" marR="68580" marT="0" marB="0"/>
                </a:tc>
              </a:tr>
              <a:tr h="424446">
                <a:tc>
                  <a:txBody>
                    <a:bodyPr/>
                    <a:lstStyle/>
                    <a:p>
                      <a:pPr>
                        <a:spcAft>
                          <a:spcPts val="0"/>
                        </a:spcAft>
                      </a:pPr>
                      <a:r>
                        <a:rPr lang="en-US" sz="1000">
                          <a:effectLst/>
                          <a:latin typeface="Georgia"/>
                          <a:ea typeface="ＭＳ 明朝"/>
                          <a:cs typeface="Times New Roman"/>
                        </a:rPr>
                        <a:t>Doc&amp;Forum_2</a:t>
                      </a:r>
                      <a:endParaRPr lang="en-US" sz="100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Methodology and Guidelines</a:t>
                      </a:r>
                      <a:endParaRPr lang="en-US" sz="1000">
                        <a:effectLst/>
                        <a:latin typeface="Cambria"/>
                        <a:ea typeface="ＭＳ 明朝"/>
                        <a:cs typeface="Times New Roman"/>
                      </a:endParaRPr>
                    </a:p>
                  </a:txBody>
                  <a:tcPr marL="68580" marR="68580" marT="0" marB="0"/>
                </a:tc>
                <a:tc>
                  <a:txBody>
                    <a:bodyPr/>
                    <a:lstStyle/>
                    <a:p>
                      <a:pPr algn="just">
                        <a:spcAft>
                          <a:spcPts val="0"/>
                        </a:spcAft>
                      </a:pPr>
                      <a:r>
                        <a:rPr lang="en-US" sz="1000">
                          <a:effectLst/>
                          <a:latin typeface="Georgia"/>
                          <a:ea typeface="ＭＳ 明朝"/>
                          <a:cs typeface="Times New Roman"/>
                        </a:rPr>
                        <a:t>This section include reports and papers old and probably obsolete</a:t>
                      </a:r>
                      <a:endParaRPr lang="en-US" sz="1000">
                        <a:effectLst/>
                        <a:latin typeface="Cambria"/>
                        <a:ea typeface="ＭＳ 明朝"/>
                        <a:cs typeface="Times New Roman"/>
                      </a:endParaRPr>
                    </a:p>
                  </a:txBody>
                  <a:tcPr marL="68580" marR="68580" marT="0" marB="0"/>
                </a:tc>
                <a:tc>
                  <a:txBody>
                    <a:bodyPr/>
                    <a:lstStyle/>
                    <a:p>
                      <a:pPr>
                        <a:spcAft>
                          <a:spcPts val="0"/>
                        </a:spcAft>
                      </a:pPr>
                      <a:r>
                        <a:rPr lang="en-US" sz="1000" dirty="0">
                          <a:effectLst/>
                          <a:latin typeface="Georgia"/>
                          <a:ea typeface="ＭＳ 明朝"/>
                          <a:cs typeface="Times New Roman"/>
                        </a:rPr>
                        <a:t>Check the documents and propose a list of updates. In the Mock-up is a box in the Reference &amp; Standard page.</a:t>
                      </a:r>
                      <a:endParaRPr lang="en-US" sz="1000" dirty="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High</a:t>
                      </a:r>
                      <a:endParaRPr lang="en-US" sz="1000">
                        <a:effectLst/>
                        <a:latin typeface="Cambria"/>
                        <a:ea typeface="ＭＳ 明朝"/>
                        <a:cs typeface="Times New Roman"/>
                      </a:endParaRPr>
                    </a:p>
                  </a:txBody>
                  <a:tcPr marL="68580" marR="68580" marT="0" marB="0"/>
                </a:tc>
              </a:tr>
              <a:tr h="424446">
                <a:tc>
                  <a:txBody>
                    <a:bodyPr/>
                    <a:lstStyle/>
                    <a:p>
                      <a:pPr>
                        <a:spcAft>
                          <a:spcPts val="0"/>
                        </a:spcAft>
                      </a:pPr>
                      <a:r>
                        <a:rPr lang="en-US" sz="1000" dirty="0">
                          <a:effectLst/>
                          <a:latin typeface="Georgia"/>
                          <a:ea typeface="ＭＳ 明朝"/>
                          <a:cs typeface="Times New Roman"/>
                        </a:rPr>
                        <a:t>Doc&amp;Forum_3</a:t>
                      </a:r>
                      <a:endParaRPr lang="en-US" sz="1000" dirty="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Literature</a:t>
                      </a:r>
                      <a:endParaRPr lang="en-US" sz="1000">
                        <a:effectLst/>
                        <a:latin typeface="Cambria"/>
                        <a:ea typeface="ＭＳ 明朝"/>
                        <a:cs typeface="Times New Roman"/>
                      </a:endParaRPr>
                    </a:p>
                  </a:txBody>
                  <a:tcPr marL="68580" marR="68580" marT="0" marB="0"/>
                </a:tc>
                <a:tc>
                  <a:txBody>
                    <a:bodyPr/>
                    <a:lstStyle/>
                    <a:p>
                      <a:pPr algn="just">
                        <a:spcAft>
                          <a:spcPts val="0"/>
                        </a:spcAft>
                      </a:pPr>
                      <a:r>
                        <a:rPr lang="en-US" sz="1000" dirty="0">
                          <a:effectLst/>
                          <a:latin typeface="Georgia"/>
                          <a:ea typeface="ＭＳ 明朝"/>
                          <a:cs typeface="Times New Roman"/>
                        </a:rPr>
                        <a:t>This section include reports and papers old and probably obsolete</a:t>
                      </a:r>
                      <a:endParaRPr lang="en-US" sz="1000" dirty="0">
                        <a:effectLst/>
                        <a:latin typeface="Cambria"/>
                        <a:ea typeface="ＭＳ 明朝"/>
                        <a:cs typeface="Times New Roman"/>
                      </a:endParaRPr>
                    </a:p>
                  </a:txBody>
                  <a:tcPr marL="68580" marR="68580" marT="0" marB="0"/>
                </a:tc>
                <a:tc>
                  <a:txBody>
                    <a:bodyPr/>
                    <a:lstStyle/>
                    <a:p>
                      <a:pPr>
                        <a:spcAft>
                          <a:spcPts val="0"/>
                        </a:spcAft>
                      </a:pPr>
                      <a:r>
                        <a:rPr lang="en-US" sz="1000" dirty="0">
                          <a:effectLst/>
                          <a:latin typeface="Georgia"/>
                          <a:ea typeface="ＭＳ 明朝"/>
                          <a:cs typeface="Times New Roman"/>
                        </a:rPr>
                        <a:t>Check the documents and propose a list of updates. In the Mock-up Literature is a box in the Documents page</a:t>
                      </a:r>
                      <a:endParaRPr lang="en-US" sz="1000" dirty="0">
                        <a:effectLst/>
                        <a:latin typeface="Cambria"/>
                        <a:ea typeface="ＭＳ 明朝"/>
                        <a:cs typeface="Times New Roman"/>
                      </a:endParaRPr>
                    </a:p>
                  </a:txBody>
                  <a:tcPr marL="68580" marR="68580" marT="0" marB="0"/>
                </a:tc>
                <a:tc>
                  <a:txBody>
                    <a:bodyPr/>
                    <a:lstStyle/>
                    <a:p>
                      <a:pPr>
                        <a:spcAft>
                          <a:spcPts val="0"/>
                        </a:spcAft>
                      </a:pPr>
                      <a:r>
                        <a:rPr lang="en-US" sz="1000" dirty="0">
                          <a:effectLst/>
                          <a:latin typeface="Georgia"/>
                          <a:ea typeface="ＭＳ 明朝"/>
                          <a:cs typeface="Times New Roman"/>
                        </a:rPr>
                        <a:t>High</a:t>
                      </a:r>
                      <a:endParaRPr lang="en-US" sz="1000" dirty="0">
                        <a:effectLst/>
                        <a:latin typeface="Cambria"/>
                        <a:ea typeface="ＭＳ 明朝"/>
                        <a:cs typeface="Times New Roman"/>
                      </a:endParaRPr>
                    </a:p>
                  </a:txBody>
                  <a:tcPr marL="68580" marR="68580" marT="0" marB="0"/>
                </a:tc>
              </a:tr>
            </a:tbl>
          </a:graphicData>
        </a:graphic>
      </p:graphicFrame>
    </p:spTree>
    <p:extLst>
      <p:ext uri="{BB962C8B-B14F-4D97-AF65-F5344CB8AC3E}">
        <p14:creationId xmlns:p14="http://schemas.microsoft.com/office/powerpoint/2010/main" val="420973037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115" y="41290"/>
            <a:ext cx="3494797" cy="430887"/>
          </a:xfrm>
          <a:solidFill>
            <a:schemeClr val="bg1"/>
          </a:solidFill>
        </p:spPr>
        <p:txBody>
          <a:bodyPr/>
          <a:lstStyle/>
          <a:p>
            <a:r>
              <a:rPr lang="en-GB" dirty="0" smtClean="0"/>
              <a:t>Action in progress</a:t>
            </a:r>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2436611161"/>
              </p:ext>
            </p:extLst>
          </p:nvPr>
        </p:nvGraphicFramePr>
        <p:xfrm>
          <a:off x="66840" y="649354"/>
          <a:ext cx="9004551" cy="4115756"/>
        </p:xfrm>
        <a:graphic>
          <a:graphicData uri="http://schemas.openxmlformats.org/drawingml/2006/table">
            <a:tbl>
              <a:tblPr firstRow="1" bandRow="1">
                <a:tableStyleId>{5C22544A-7EE6-4342-B048-85BDC9FD1C3A}</a:tableStyleId>
              </a:tblPr>
              <a:tblGrid>
                <a:gridCol w="1123057"/>
                <a:gridCol w="954103"/>
                <a:gridCol w="4234480"/>
                <a:gridCol w="1957250"/>
                <a:gridCol w="735661"/>
              </a:tblGrid>
              <a:tr h="434931">
                <a:tc>
                  <a:txBody>
                    <a:bodyPr/>
                    <a:lstStyle/>
                    <a:p>
                      <a:pPr>
                        <a:spcAft>
                          <a:spcPts val="0"/>
                        </a:spcAft>
                      </a:pPr>
                      <a:r>
                        <a:rPr lang="en-US" sz="1000" dirty="0">
                          <a:effectLst/>
                          <a:latin typeface="Georgia"/>
                          <a:ea typeface="ＭＳ 明朝"/>
                          <a:cs typeface="Times New Roman"/>
                        </a:rPr>
                        <a:t>ID</a:t>
                      </a:r>
                      <a:endParaRPr lang="en-US" sz="1000" dirty="0">
                        <a:effectLst/>
                        <a:latin typeface="Cambria"/>
                        <a:ea typeface="ＭＳ 明朝"/>
                        <a:cs typeface="Times New Roman"/>
                      </a:endParaRPr>
                    </a:p>
                  </a:txBody>
                  <a:tcPr marL="68580" marR="68580" marT="0" marB="0"/>
                </a:tc>
                <a:tc>
                  <a:txBody>
                    <a:bodyPr/>
                    <a:lstStyle/>
                    <a:p>
                      <a:pPr>
                        <a:spcAft>
                          <a:spcPts val="0"/>
                        </a:spcAft>
                      </a:pPr>
                      <a:r>
                        <a:rPr lang="en-US" sz="1000" dirty="0">
                          <a:effectLst/>
                          <a:latin typeface="Georgia"/>
                          <a:ea typeface="ＭＳ 明朝"/>
                          <a:cs typeface="Times New Roman"/>
                        </a:rPr>
                        <a:t>Title</a:t>
                      </a:r>
                      <a:endParaRPr lang="en-US" sz="1000" dirty="0">
                        <a:effectLst/>
                        <a:latin typeface="Cambria"/>
                        <a:ea typeface="ＭＳ 明朝"/>
                        <a:cs typeface="Times New Roman"/>
                      </a:endParaRPr>
                    </a:p>
                  </a:txBody>
                  <a:tcPr marL="68580" marR="68580" marT="0" marB="0"/>
                </a:tc>
                <a:tc>
                  <a:txBody>
                    <a:bodyPr/>
                    <a:lstStyle/>
                    <a:p>
                      <a:pPr>
                        <a:spcAft>
                          <a:spcPts val="0"/>
                        </a:spcAft>
                      </a:pPr>
                      <a:r>
                        <a:rPr lang="en-US" sz="1000" dirty="0">
                          <a:effectLst/>
                          <a:latin typeface="Georgia"/>
                          <a:ea typeface="ＭＳ 明朝"/>
                          <a:cs typeface="Times New Roman"/>
                        </a:rPr>
                        <a:t>Description</a:t>
                      </a:r>
                      <a:endParaRPr lang="en-US" sz="1000" dirty="0">
                        <a:effectLst/>
                        <a:latin typeface="Cambria"/>
                        <a:ea typeface="ＭＳ 明朝"/>
                        <a:cs typeface="Times New Roman"/>
                      </a:endParaRPr>
                    </a:p>
                  </a:txBody>
                  <a:tcPr marL="68580" marR="68580" marT="0" marB="0"/>
                </a:tc>
                <a:tc>
                  <a:txBody>
                    <a:bodyPr/>
                    <a:lstStyle/>
                    <a:p>
                      <a:pPr>
                        <a:spcAft>
                          <a:spcPts val="0"/>
                        </a:spcAft>
                      </a:pPr>
                      <a:r>
                        <a:rPr lang="en-US" sz="1000" dirty="0">
                          <a:effectLst/>
                          <a:latin typeface="Georgia"/>
                          <a:ea typeface="ＭＳ 明朝"/>
                          <a:cs typeface="Times New Roman"/>
                        </a:rPr>
                        <a:t>Proposal</a:t>
                      </a:r>
                      <a:endParaRPr lang="en-US" sz="1000" dirty="0">
                        <a:effectLst/>
                        <a:latin typeface="Cambria"/>
                        <a:ea typeface="ＭＳ 明朝"/>
                        <a:cs typeface="Times New Roman"/>
                      </a:endParaRPr>
                    </a:p>
                  </a:txBody>
                  <a:tcPr marL="68580" marR="68580" marT="0" marB="0"/>
                </a:tc>
                <a:tc>
                  <a:txBody>
                    <a:bodyPr/>
                    <a:lstStyle/>
                    <a:p>
                      <a:pPr>
                        <a:spcAft>
                          <a:spcPts val="0"/>
                        </a:spcAft>
                      </a:pPr>
                      <a:r>
                        <a:rPr lang="en-US" sz="1000" dirty="0">
                          <a:effectLst/>
                          <a:latin typeface="Georgia"/>
                          <a:ea typeface="ＭＳ 明朝"/>
                          <a:cs typeface="Times New Roman"/>
                        </a:rPr>
                        <a:t>Priority</a:t>
                      </a:r>
                      <a:endParaRPr lang="en-US" sz="1000" dirty="0">
                        <a:effectLst/>
                        <a:latin typeface="Cambria"/>
                        <a:ea typeface="ＭＳ 明朝"/>
                        <a:cs typeface="Times New Roman"/>
                      </a:endParaRPr>
                    </a:p>
                  </a:txBody>
                  <a:tcPr marL="68580" marR="68580" marT="0" marB="0"/>
                </a:tc>
              </a:tr>
              <a:tr h="1405481">
                <a:tc>
                  <a:txBody>
                    <a:bodyPr/>
                    <a:lstStyle/>
                    <a:p>
                      <a:pPr>
                        <a:spcAft>
                          <a:spcPts val="0"/>
                        </a:spcAft>
                      </a:pPr>
                      <a:r>
                        <a:rPr lang="en-US" sz="1000">
                          <a:effectLst/>
                          <a:latin typeface="Georgia"/>
                          <a:ea typeface="ＭＳ 明朝"/>
                          <a:cs typeface="Times New Roman"/>
                        </a:rPr>
                        <a:t>Doc&amp;Forum_4</a:t>
                      </a:r>
                      <a:endParaRPr lang="en-US" sz="120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New reference to be included</a:t>
                      </a:r>
                      <a:endParaRPr lang="en-US" sz="1200">
                        <a:effectLst/>
                        <a:latin typeface="Cambria"/>
                        <a:ea typeface="ＭＳ 明朝"/>
                        <a:cs typeface="Times New Roman"/>
                      </a:endParaRPr>
                    </a:p>
                  </a:txBody>
                  <a:tcPr marL="68580" marR="68580" marT="0" marB="0"/>
                </a:tc>
                <a:tc>
                  <a:txBody>
                    <a:bodyPr/>
                    <a:lstStyle/>
                    <a:p>
                      <a:pPr marL="138430" algn="just">
                        <a:spcAft>
                          <a:spcPts val="0"/>
                        </a:spcAft>
                      </a:pPr>
                      <a:r>
                        <a:rPr lang="en-US" sz="1000" dirty="0">
                          <a:effectLst/>
                          <a:latin typeface="Georgia"/>
                          <a:ea typeface="ＭＳ 明朝"/>
                          <a:cs typeface="Times New Roman"/>
                        </a:rPr>
                        <a:t>Three </a:t>
                      </a:r>
                      <a:r>
                        <a:rPr lang="en-US" sz="1000" dirty="0" err="1">
                          <a:effectLst/>
                          <a:latin typeface="Georgia"/>
                          <a:ea typeface="ＭＳ 明朝"/>
                          <a:cs typeface="Times New Roman"/>
                        </a:rPr>
                        <a:t>doc.s</a:t>
                      </a:r>
                      <a:r>
                        <a:rPr lang="en-US" sz="1000" dirty="0">
                          <a:effectLst/>
                          <a:latin typeface="Georgia"/>
                          <a:ea typeface="ＭＳ 明朝"/>
                          <a:cs typeface="Times New Roman"/>
                        </a:rPr>
                        <a:t> have been indicated by J. </a:t>
                      </a:r>
                      <a:r>
                        <a:rPr lang="en-US" sz="1000" dirty="0" err="1">
                          <a:effectLst/>
                          <a:latin typeface="Georgia"/>
                          <a:ea typeface="ＭＳ 明朝"/>
                          <a:cs typeface="Times New Roman"/>
                        </a:rPr>
                        <a:t>Nicheson</a:t>
                      </a:r>
                      <a:endParaRPr lang="en-US" sz="1200" dirty="0">
                        <a:effectLst/>
                        <a:latin typeface="Cambria"/>
                        <a:ea typeface="ＭＳ 明朝"/>
                        <a:cs typeface="Times New Roman"/>
                      </a:endParaRPr>
                    </a:p>
                    <a:p>
                      <a:pPr marL="342900" lvl="0" indent="-342900" algn="just">
                        <a:spcAft>
                          <a:spcPts val="0"/>
                        </a:spcAft>
                        <a:buFont typeface="Symbol"/>
                        <a:buChar char=""/>
                      </a:pPr>
                      <a:r>
                        <a:rPr lang="en-US" sz="1000" i="1" dirty="0" err="1">
                          <a:effectLst/>
                          <a:latin typeface="Georgia"/>
                          <a:ea typeface="ＭＳ 明朝"/>
                          <a:cs typeface="Times New Roman"/>
                        </a:rPr>
                        <a:t>CEOSTermsAndDefinitions.pdf</a:t>
                      </a:r>
                      <a:r>
                        <a:rPr lang="en-US" sz="1000" dirty="0">
                          <a:effectLst/>
                          <a:latin typeface="Georgia"/>
                          <a:ea typeface="ＭＳ 明朝"/>
                          <a:cs typeface="Times New Roman"/>
                        </a:rPr>
                        <a:t>  Term and definition Pascal </a:t>
                      </a:r>
                      <a:r>
                        <a:rPr lang="en-US" sz="1000" dirty="0" err="1">
                          <a:effectLst/>
                          <a:latin typeface="Georgia"/>
                          <a:ea typeface="ＭＳ 明朝"/>
                          <a:cs typeface="Times New Roman"/>
                        </a:rPr>
                        <a:t>Lecomte</a:t>
                      </a:r>
                      <a:r>
                        <a:rPr lang="en-US" sz="1000" dirty="0">
                          <a:effectLst/>
                          <a:latin typeface="Georgia"/>
                          <a:ea typeface="ＭＳ 明朝"/>
                          <a:cs typeface="Times New Roman"/>
                        </a:rPr>
                        <a:t> (ESA)</a:t>
                      </a:r>
                      <a:endParaRPr lang="en-US" sz="1200" dirty="0">
                        <a:effectLst/>
                        <a:latin typeface="Cambria"/>
                        <a:ea typeface="ＭＳ 明朝"/>
                        <a:cs typeface="Times New Roman"/>
                      </a:endParaRPr>
                    </a:p>
                    <a:p>
                      <a:pPr marL="342900" lvl="0" indent="-342900" algn="just">
                        <a:spcAft>
                          <a:spcPts val="0"/>
                        </a:spcAft>
                        <a:buFont typeface="Symbol"/>
                        <a:buChar char=""/>
                      </a:pPr>
                      <a:r>
                        <a:rPr lang="en-US" sz="1000" i="1" dirty="0">
                          <a:effectLst/>
                          <a:latin typeface="Georgia"/>
                          <a:ea typeface="ＭＳ 明朝"/>
                          <a:cs typeface="Times New Roman"/>
                        </a:rPr>
                        <a:t>IASB-BIRA_Standard_Terms_and_Definitions_20170228.docx</a:t>
                      </a:r>
                      <a:r>
                        <a:rPr lang="en-US" sz="1000" dirty="0">
                          <a:effectLst/>
                          <a:latin typeface="Georgia"/>
                          <a:ea typeface="ＭＳ 明朝"/>
                          <a:cs typeface="Times New Roman"/>
                        </a:rPr>
                        <a:t> Terms and definitions</a:t>
                      </a:r>
                      <a:endParaRPr lang="en-US" sz="1200" dirty="0">
                        <a:effectLst/>
                        <a:latin typeface="Cambria"/>
                        <a:ea typeface="ＭＳ 明朝"/>
                        <a:cs typeface="Times New Roman"/>
                      </a:endParaRPr>
                    </a:p>
                    <a:p>
                      <a:pPr marL="342900" lvl="0" indent="-342900" algn="just">
                        <a:spcAft>
                          <a:spcPts val="0"/>
                        </a:spcAft>
                        <a:buFont typeface="Symbol"/>
                        <a:buChar char=""/>
                      </a:pPr>
                      <a:r>
                        <a:rPr lang="en-US" sz="1000" i="1" dirty="0">
                          <a:effectLst/>
                          <a:latin typeface="Georgia"/>
                          <a:ea typeface="ＭＳ 明朝"/>
                          <a:cs typeface="Times New Roman"/>
                        </a:rPr>
                        <a:t>Schaepman_Sage_HB_RS09.pdf</a:t>
                      </a:r>
                      <a:r>
                        <a:rPr lang="en-US" sz="1000" dirty="0">
                          <a:effectLst/>
                          <a:latin typeface="Georgia"/>
                          <a:ea typeface="ＭＳ 明朝"/>
                          <a:cs typeface="Times New Roman"/>
                        </a:rPr>
                        <a:t> Radiometry and Reflectance: From Terminology Concepts to Measured Quantities Gabriela  </a:t>
                      </a:r>
                      <a:r>
                        <a:rPr lang="en-US" sz="1000" dirty="0" err="1">
                          <a:effectLst/>
                          <a:latin typeface="Georgia"/>
                          <a:ea typeface="ＭＳ 明朝"/>
                          <a:cs typeface="Times New Roman"/>
                        </a:rPr>
                        <a:t>Schaepman</a:t>
                      </a:r>
                      <a:r>
                        <a:rPr lang="en-US" sz="1000" dirty="0">
                          <a:effectLst/>
                          <a:latin typeface="Georgia"/>
                          <a:ea typeface="ＭＳ 明朝"/>
                          <a:cs typeface="Times New Roman"/>
                        </a:rPr>
                        <a:t> – </a:t>
                      </a:r>
                      <a:r>
                        <a:rPr lang="en-US" sz="1000" dirty="0" err="1">
                          <a:effectLst/>
                          <a:latin typeface="Georgia"/>
                          <a:ea typeface="ＭＳ 明朝"/>
                          <a:cs typeface="Times New Roman"/>
                        </a:rPr>
                        <a:t>Strub</a:t>
                      </a:r>
                      <a:r>
                        <a:rPr lang="en-US" sz="1000" dirty="0">
                          <a:effectLst/>
                          <a:latin typeface="Georgia"/>
                          <a:ea typeface="ＭＳ 明朝"/>
                          <a:cs typeface="Times New Roman"/>
                        </a:rPr>
                        <a:t> et al. 2009, The SAGE Handbook of Remote Sensing</a:t>
                      </a:r>
                      <a:endParaRPr lang="en-US" sz="1200" dirty="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Check with Nigel Fox if the three docs can be included</a:t>
                      </a:r>
                      <a:endParaRPr lang="en-US" sz="120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High</a:t>
                      </a:r>
                      <a:endParaRPr lang="en-US" sz="1200">
                        <a:effectLst/>
                        <a:latin typeface="Cambria"/>
                        <a:ea typeface="ＭＳ 明朝"/>
                        <a:cs typeface="Times New Roman"/>
                      </a:endParaRPr>
                    </a:p>
                  </a:txBody>
                  <a:tcPr marL="68580" marR="68580" marT="0" marB="0"/>
                </a:tc>
              </a:tr>
              <a:tr h="468494">
                <a:tc>
                  <a:txBody>
                    <a:bodyPr/>
                    <a:lstStyle/>
                    <a:p>
                      <a:pPr>
                        <a:spcAft>
                          <a:spcPts val="0"/>
                        </a:spcAft>
                      </a:pPr>
                      <a:r>
                        <a:rPr lang="en-US" sz="1000">
                          <a:effectLst/>
                          <a:latin typeface="Georgia"/>
                          <a:ea typeface="ＭＳ 明朝"/>
                          <a:cs typeface="Times New Roman"/>
                        </a:rPr>
                        <a:t>Doc&amp;Forum_5</a:t>
                      </a:r>
                      <a:endParaRPr lang="en-US" sz="120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Additional doc.s to be included</a:t>
                      </a:r>
                      <a:endParaRPr lang="en-US" sz="1200">
                        <a:effectLst/>
                        <a:latin typeface="Cambria"/>
                        <a:ea typeface="ＭＳ 明朝"/>
                        <a:cs typeface="Times New Roman"/>
                      </a:endParaRPr>
                    </a:p>
                  </a:txBody>
                  <a:tcPr marL="68580" marR="68580" marT="0" marB="0"/>
                </a:tc>
                <a:tc>
                  <a:txBody>
                    <a:bodyPr/>
                    <a:lstStyle/>
                    <a:p>
                      <a:pPr marL="138430" algn="just">
                        <a:spcAft>
                          <a:spcPts val="0"/>
                        </a:spcAft>
                      </a:pPr>
                      <a:r>
                        <a:rPr lang="en-US" sz="1000">
                          <a:effectLst/>
                          <a:latin typeface="Georgia"/>
                          <a:ea typeface="ＭＳ 明朝"/>
                          <a:cs typeface="Times New Roman"/>
                        </a:rPr>
                        <a:t>The latest standard in terminology and methodology and the most relevant technical reports concerning CalVal activities have to be included</a:t>
                      </a:r>
                      <a:endParaRPr lang="en-US" sz="120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Propose an updated list of relevant documents</a:t>
                      </a:r>
                      <a:endParaRPr lang="en-US" sz="120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Medium</a:t>
                      </a:r>
                      <a:endParaRPr lang="en-US" sz="1200">
                        <a:effectLst/>
                        <a:latin typeface="Cambria"/>
                        <a:ea typeface="ＭＳ 明朝"/>
                        <a:cs typeface="Times New Roman"/>
                      </a:endParaRPr>
                    </a:p>
                  </a:txBody>
                  <a:tcPr marL="68580" marR="68580" marT="0" marB="0"/>
                </a:tc>
              </a:tr>
              <a:tr h="468494">
                <a:tc>
                  <a:txBody>
                    <a:bodyPr/>
                    <a:lstStyle/>
                    <a:p>
                      <a:pPr>
                        <a:spcAft>
                          <a:spcPts val="0"/>
                        </a:spcAft>
                      </a:pPr>
                      <a:r>
                        <a:rPr lang="en-US" sz="1000">
                          <a:effectLst/>
                          <a:latin typeface="Georgia"/>
                          <a:ea typeface="ＭＳ 明朝"/>
                          <a:cs typeface="Times New Roman"/>
                        </a:rPr>
                        <a:t>Doc&amp;Forum_6</a:t>
                      </a:r>
                      <a:endParaRPr lang="en-US" sz="120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Update or Delete the Missions item</a:t>
                      </a:r>
                      <a:endParaRPr lang="en-US" sz="1200">
                        <a:effectLst/>
                        <a:latin typeface="Cambria"/>
                        <a:ea typeface="ＭＳ 明朝"/>
                        <a:cs typeface="Times New Roman"/>
                      </a:endParaRPr>
                    </a:p>
                  </a:txBody>
                  <a:tcPr marL="68580" marR="68580" marT="0" marB="0"/>
                </a:tc>
                <a:tc>
                  <a:txBody>
                    <a:bodyPr/>
                    <a:lstStyle/>
                    <a:p>
                      <a:pPr marL="138430" algn="just">
                        <a:spcAft>
                          <a:spcPts val="0"/>
                        </a:spcAft>
                      </a:pPr>
                      <a:r>
                        <a:rPr lang="en-US" sz="1000">
                          <a:effectLst/>
                          <a:latin typeface="Georgia"/>
                          <a:ea typeface="ＭＳ 明朝"/>
                          <a:cs typeface="Times New Roman"/>
                        </a:rPr>
                        <a:t>The “Sensor” page is not updates. It has to be updated or deleted</a:t>
                      </a:r>
                      <a:endParaRPr lang="en-US" sz="120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Update or Delete the Mission item. In the Mock-up it is in the Documents page</a:t>
                      </a:r>
                      <a:endParaRPr lang="en-US" sz="120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Medium</a:t>
                      </a:r>
                      <a:endParaRPr lang="en-US" sz="1200">
                        <a:effectLst/>
                        <a:latin typeface="Cambria"/>
                        <a:ea typeface="ＭＳ 明朝"/>
                        <a:cs typeface="Times New Roman"/>
                      </a:endParaRPr>
                    </a:p>
                  </a:txBody>
                  <a:tcPr marL="68580" marR="68580" marT="0" marB="0"/>
                </a:tc>
              </a:tr>
              <a:tr h="434931">
                <a:tc>
                  <a:txBody>
                    <a:bodyPr/>
                    <a:lstStyle/>
                    <a:p>
                      <a:pPr>
                        <a:spcAft>
                          <a:spcPts val="0"/>
                        </a:spcAft>
                      </a:pPr>
                      <a:r>
                        <a:rPr lang="en-US" sz="1000">
                          <a:effectLst/>
                          <a:latin typeface="Georgia"/>
                          <a:ea typeface="ＭＳ 明朝"/>
                          <a:cs typeface="Times New Roman"/>
                        </a:rPr>
                        <a:t>Doc&amp;Forum_7</a:t>
                      </a:r>
                      <a:endParaRPr lang="en-US" sz="120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FORUM item</a:t>
                      </a:r>
                      <a:endParaRPr lang="en-US" sz="1200">
                        <a:effectLst/>
                        <a:latin typeface="Cambria"/>
                        <a:ea typeface="ＭＳ 明朝"/>
                        <a:cs typeface="Times New Roman"/>
                      </a:endParaRPr>
                    </a:p>
                  </a:txBody>
                  <a:tcPr marL="68580" marR="68580" marT="0" marB="0"/>
                </a:tc>
                <a:tc>
                  <a:txBody>
                    <a:bodyPr/>
                    <a:lstStyle/>
                    <a:p>
                      <a:pPr marL="138430" algn="just">
                        <a:spcAft>
                          <a:spcPts val="0"/>
                        </a:spcAft>
                      </a:pPr>
                      <a:r>
                        <a:rPr lang="en-US" sz="1000">
                          <a:effectLst/>
                          <a:latin typeface="Georgia"/>
                          <a:ea typeface="ＭＳ 明朝"/>
                          <a:cs typeface="Times New Roman"/>
                        </a:rPr>
                        <a:t>According to Doc&amp;Forum_1 a new FORUM Item should be included in the Home page</a:t>
                      </a:r>
                      <a:endParaRPr lang="en-US" sz="120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Include FORUM item in the home page (see Mock-up)</a:t>
                      </a:r>
                      <a:endParaRPr lang="en-US" sz="120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Medium</a:t>
                      </a:r>
                      <a:endParaRPr lang="en-US" sz="1200">
                        <a:effectLst/>
                        <a:latin typeface="Cambria"/>
                        <a:ea typeface="ＭＳ 明朝"/>
                        <a:cs typeface="Times New Roman"/>
                      </a:endParaRPr>
                    </a:p>
                  </a:txBody>
                  <a:tcPr marL="68580" marR="68580" marT="0" marB="0"/>
                </a:tc>
              </a:tr>
              <a:tr h="434931">
                <a:tc>
                  <a:txBody>
                    <a:bodyPr/>
                    <a:lstStyle/>
                    <a:p>
                      <a:pPr>
                        <a:spcAft>
                          <a:spcPts val="0"/>
                        </a:spcAft>
                      </a:pPr>
                      <a:r>
                        <a:rPr lang="en-US" sz="1000">
                          <a:effectLst/>
                          <a:latin typeface="Georgia"/>
                          <a:ea typeface="ＭＳ 明朝"/>
                          <a:cs typeface="Times New Roman"/>
                        </a:rPr>
                        <a:t>Doc&amp;Forum_8</a:t>
                      </a:r>
                      <a:endParaRPr lang="en-US" sz="120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Ocean Colour and SST</a:t>
                      </a:r>
                      <a:endParaRPr lang="en-US" sz="1200">
                        <a:effectLst/>
                        <a:latin typeface="Cambria"/>
                        <a:ea typeface="ＭＳ 明朝"/>
                        <a:cs typeface="Times New Roman"/>
                      </a:endParaRPr>
                    </a:p>
                  </a:txBody>
                  <a:tcPr marL="68580" marR="68580" marT="0" marB="0"/>
                </a:tc>
                <a:tc>
                  <a:txBody>
                    <a:bodyPr/>
                    <a:lstStyle/>
                    <a:p>
                      <a:pPr marL="138430" algn="just">
                        <a:spcAft>
                          <a:spcPts val="0"/>
                        </a:spcAft>
                      </a:pPr>
                      <a:r>
                        <a:rPr lang="en-US" sz="1000">
                          <a:effectLst/>
                          <a:latin typeface="Georgia"/>
                          <a:ea typeface="ＭＳ 明朝"/>
                          <a:cs typeface="Times New Roman"/>
                        </a:rPr>
                        <a:t>Ocean Colour and Sea Surface Temparature latest material have to be included in the literature</a:t>
                      </a:r>
                      <a:endParaRPr lang="en-US" sz="120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PC to iterate with CalVal team</a:t>
                      </a:r>
                      <a:endParaRPr lang="en-US" sz="120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High</a:t>
                      </a:r>
                      <a:endParaRPr lang="en-US" sz="1200">
                        <a:effectLst/>
                        <a:latin typeface="Cambria"/>
                        <a:ea typeface="ＭＳ 明朝"/>
                        <a:cs typeface="Times New Roman"/>
                      </a:endParaRPr>
                    </a:p>
                  </a:txBody>
                  <a:tcPr marL="68580" marR="68580" marT="0" marB="0"/>
                </a:tc>
              </a:tr>
              <a:tr h="468494">
                <a:tc>
                  <a:txBody>
                    <a:bodyPr/>
                    <a:lstStyle/>
                    <a:p>
                      <a:pPr>
                        <a:spcAft>
                          <a:spcPts val="0"/>
                        </a:spcAft>
                      </a:pPr>
                      <a:r>
                        <a:rPr lang="en-US" sz="1000">
                          <a:effectLst/>
                          <a:latin typeface="Georgia"/>
                          <a:ea typeface="ＭＳ 明朝"/>
                          <a:cs typeface="Times New Roman"/>
                        </a:rPr>
                        <a:t>Doc&amp;Forum_8</a:t>
                      </a:r>
                      <a:endParaRPr lang="en-US" sz="120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CalVal activity for SMOS</a:t>
                      </a:r>
                      <a:endParaRPr lang="en-US" sz="1200">
                        <a:effectLst/>
                        <a:latin typeface="Cambria"/>
                        <a:ea typeface="ＭＳ 明朝"/>
                        <a:cs typeface="Times New Roman"/>
                      </a:endParaRPr>
                    </a:p>
                  </a:txBody>
                  <a:tcPr marL="68580" marR="68580" marT="0" marB="0"/>
                </a:tc>
                <a:tc>
                  <a:txBody>
                    <a:bodyPr/>
                    <a:lstStyle/>
                    <a:p>
                      <a:pPr marL="138430" algn="just">
                        <a:spcAft>
                          <a:spcPts val="0"/>
                        </a:spcAft>
                      </a:pPr>
                      <a:r>
                        <a:rPr lang="en-US" sz="1000" dirty="0">
                          <a:effectLst/>
                          <a:latin typeface="Georgia"/>
                          <a:ea typeface="ＭＳ 明朝"/>
                          <a:cs typeface="Times New Roman"/>
                        </a:rPr>
                        <a:t>Links relate to the SMOS </a:t>
                      </a:r>
                      <a:r>
                        <a:rPr lang="en-US" sz="1000" dirty="0" err="1">
                          <a:effectLst/>
                          <a:latin typeface="Georgia"/>
                          <a:ea typeface="ＭＳ 明朝"/>
                          <a:cs typeface="Times New Roman"/>
                        </a:rPr>
                        <a:t>CalVal</a:t>
                      </a:r>
                      <a:r>
                        <a:rPr lang="en-US" sz="1000" dirty="0">
                          <a:effectLst/>
                          <a:latin typeface="Georgia"/>
                          <a:ea typeface="ＭＳ 明朝"/>
                          <a:cs typeface="Times New Roman"/>
                        </a:rPr>
                        <a:t> activities, e.g. International Soil </a:t>
                      </a:r>
                      <a:r>
                        <a:rPr lang="en-US" sz="1000" dirty="0" err="1">
                          <a:effectLst/>
                          <a:latin typeface="Georgia"/>
                          <a:ea typeface="ＭＳ 明朝"/>
                          <a:cs typeface="Times New Roman"/>
                        </a:rPr>
                        <a:t>Mositure</a:t>
                      </a:r>
                      <a:r>
                        <a:rPr lang="en-US" sz="1000" dirty="0">
                          <a:effectLst/>
                          <a:latin typeface="Georgia"/>
                          <a:ea typeface="ＭＳ 明朝"/>
                          <a:cs typeface="Times New Roman"/>
                        </a:rPr>
                        <a:t> Network </a:t>
                      </a:r>
                      <a:r>
                        <a:rPr lang="en-US" sz="1000" u="none" strike="noStrike" dirty="0">
                          <a:effectLst/>
                          <a:latin typeface="Georgia"/>
                          <a:ea typeface="ＭＳ 明朝"/>
                          <a:cs typeface="Times New Roman"/>
                          <a:hlinkClick r:id="rId2"/>
                        </a:rPr>
                        <a:t>https://ismn.geo.tuwien.ac.at/</a:t>
                      </a:r>
                      <a:r>
                        <a:rPr lang="en-US" sz="1000" dirty="0">
                          <a:effectLst/>
                          <a:latin typeface="Georgia"/>
                          <a:ea typeface="ＭＳ 明朝"/>
                          <a:cs typeface="Times New Roman"/>
                        </a:rPr>
                        <a:t> have to be included in the literature section</a:t>
                      </a:r>
                      <a:endParaRPr lang="en-US" sz="1200" dirty="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PC to iterate with the SMOS team</a:t>
                      </a:r>
                      <a:endParaRPr lang="en-US" sz="1200">
                        <a:effectLst/>
                        <a:latin typeface="Cambria"/>
                        <a:ea typeface="ＭＳ 明朝"/>
                        <a:cs typeface="Times New Roman"/>
                      </a:endParaRPr>
                    </a:p>
                  </a:txBody>
                  <a:tcPr marL="68580" marR="68580" marT="0" marB="0"/>
                </a:tc>
                <a:tc>
                  <a:txBody>
                    <a:bodyPr/>
                    <a:lstStyle/>
                    <a:p>
                      <a:pPr>
                        <a:spcAft>
                          <a:spcPts val="0"/>
                        </a:spcAft>
                      </a:pPr>
                      <a:r>
                        <a:rPr lang="en-US" sz="1000" dirty="0">
                          <a:effectLst/>
                          <a:latin typeface="Georgia"/>
                          <a:ea typeface="ＭＳ 明朝"/>
                          <a:cs typeface="Times New Roman"/>
                        </a:rPr>
                        <a:t>High</a:t>
                      </a:r>
                      <a:endParaRPr lang="en-US" sz="1200" dirty="0">
                        <a:effectLst/>
                        <a:latin typeface="Cambria"/>
                        <a:ea typeface="ＭＳ 明朝"/>
                        <a:cs typeface="Times New Roman"/>
                      </a:endParaRPr>
                    </a:p>
                  </a:txBody>
                  <a:tcPr marL="68580" marR="68580" marT="0" marB="0"/>
                </a:tc>
              </a:tr>
            </a:tbl>
          </a:graphicData>
        </a:graphic>
      </p:graphicFrame>
    </p:spTree>
    <p:extLst>
      <p:ext uri="{BB962C8B-B14F-4D97-AF65-F5344CB8AC3E}">
        <p14:creationId xmlns:p14="http://schemas.microsoft.com/office/powerpoint/2010/main" val="253023077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115" y="41290"/>
            <a:ext cx="3494797" cy="430887"/>
          </a:xfrm>
          <a:solidFill>
            <a:schemeClr val="bg1"/>
          </a:solidFill>
        </p:spPr>
        <p:txBody>
          <a:bodyPr/>
          <a:lstStyle/>
          <a:p>
            <a:r>
              <a:rPr lang="en-GB" dirty="0" smtClean="0"/>
              <a:t>Action in progress</a:t>
            </a:r>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3460692178"/>
              </p:ext>
            </p:extLst>
          </p:nvPr>
        </p:nvGraphicFramePr>
        <p:xfrm>
          <a:off x="66840" y="572962"/>
          <a:ext cx="9004551" cy="4168937"/>
        </p:xfrm>
        <a:graphic>
          <a:graphicData uri="http://schemas.openxmlformats.org/drawingml/2006/table">
            <a:tbl>
              <a:tblPr firstRow="1" bandRow="1">
                <a:tableStyleId>{5C22544A-7EE6-4342-B048-85BDC9FD1C3A}</a:tableStyleId>
              </a:tblPr>
              <a:tblGrid>
                <a:gridCol w="1123057"/>
                <a:gridCol w="1063578"/>
                <a:gridCol w="4344623"/>
                <a:gridCol w="1737632"/>
                <a:gridCol w="735661"/>
              </a:tblGrid>
              <a:tr h="424446">
                <a:tc>
                  <a:txBody>
                    <a:bodyPr/>
                    <a:lstStyle/>
                    <a:p>
                      <a:pPr>
                        <a:spcAft>
                          <a:spcPts val="0"/>
                        </a:spcAft>
                      </a:pPr>
                      <a:r>
                        <a:rPr lang="en-US" sz="1000" dirty="0">
                          <a:effectLst/>
                          <a:latin typeface="Georgia"/>
                          <a:ea typeface="ＭＳ 明朝"/>
                          <a:cs typeface="Times New Roman"/>
                        </a:rPr>
                        <a:t>ID</a:t>
                      </a:r>
                      <a:endParaRPr lang="en-US" sz="1000" dirty="0">
                        <a:effectLst/>
                        <a:latin typeface="Cambria"/>
                        <a:ea typeface="ＭＳ 明朝"/>
                        <a:cs typeface="Times New Roman"/>
                      </a:endParaRPr>
                    </a:p>
                  </a:txBody>
                  <a:tcPr marL="68580" marR="68580" marT="0" marB="0"/>
                </a:tc>
                <a:tc>
                  <a:txBody>
                    <a:bodyPr/>
                    <a:lstStyle/>
                    <a:p>
                      <a:pPr>
                        <a:spcAft>
                          <a:spcPts val="0"/>
                        </a:spcAft>
                      </a:pPr>
                      <a:r>
                        <a:rPr lang="en-US" sz="1000" dirty="0">
                          <a:effectLst/>
                          <a:latin typeface="Georgia"/>
                          <a:ea typeface="ＭＳ 明朝"/>
                          <a:cs typeface="Times New Roman"/>
                        </a:rPr>
                        <a:t>Title</a:t>
                      </a:r>
                      <a:endParaRPr lang="en-US" sz="1000" dirty="0">
                        <a:effectLst/>
                        <a:latin typeface="Cambria"/>
                        <a:ea typeface="ＭＳ 明朝"/>
                        <a:cs typeface="Times New Roman"/>
                      </a:endParaRPr>
                    </a:p>
                  </a:txBody>
                  <a:tcPr marL="68580" marR="68580" marT="0" marB="0"/>
                </a:tc>
                <a:tc>
                  <a:txBody>
                    <a:bodyPr/>
                    <a:lstStyle/>
                    <a:p>
                      <a:pPr>
                        <a:spcAft>
                          <a:spcPts val="0"/>
                        </a:spcAft>
                      </a:pPr>
                      <a:r>
                        <a:rPr lang="en-US" sz="1000" dirty="0">
                          <a:effectLst/>
                          <a:latin typeface="Georgia"/>
                          <a:ea typeface="ＭＳ 明朝"/>
                          <a:cs typeface="Times New Roman"/>
                        </a:rPr>
                        <a:t>Description</a:t>
                      </a:r>
                      <a:endParaRPr lang="en-US" sz="1000" dirty="0">
                        <a:effectLst/>
                        <a:latin typeface="Cambria"/>
                        <a:ea typeface="ＭＳ 明朝"/>
                        <a:cs typeface="Times New Roman"/>
                      </a:endParaRPr>
                    </a:p>
                  </a:txBody>
                  <a:tcPr marL="68580" marR="68580" marT="0" marB="0"/>
                </a:tc>
                <a:tc>
                  <a:txBody>
                    <a:bodyPr/>
                    <a:lstStyle/>
                    <a:p>
                      <a:pPr>
                        <a:spcAft>
                          <a:spcPts val="0"/>
                        </a:spcAft>
                      </a:pPr>
                      <a:r>
                        <a:rPr lang="en-US" sz="1000" dirty="0">
                          <a:effectLst/>
                          <a:latin typeface="Georgia"/>
                          <a:ea typeface="ＭＳ 明朝"/>
                          <a:cs typeface="Times New Roman"/>
                        </a:rPr>
                        <a:t>Proposal</a:t>
                      </a:r>
                      <a:endParaRPr lang="en-US" sz="1000" dirty="0">
                        <a:effectLst/>
                        <a:latin typeface="Cambria"/>
                        <a:ea typeface="ＭＳ 明朝"/>
                        <a:cs typeface="Times New Roman"/>
                      </a:endParaRPr>
                    </a:p>
                  </a:txBody>
                  <a:tcPr marL="68580" marR="68580" marT="0" marB="0"/>
                </a:tc>
                <a:tc>
                  <a:txBody>
                    <a:bodyPr/>
                    <a:lstStyle/>
                    <a:p>
                      <a:pPr>
                        <a:spcAft>
                          <a:spcPts val="0"/>
                        </a:spcAft>
                      </a:pPr>
                      <a:r>
                        <a:rPr lang="en-US" sz="1000" dirty="0">
                          <a:effectLst/>
                          <a:latin typeface="Georgia"/>
                          <a:ea typeface="ＭＳ 明朝"/>
                          <a:cs typeface="Times New Roman"/>
                        </a:rPr>
                        <a:t>Priority</a:t>
                      </a:r>
                      <a:endParaRPr lang="en-US" sz="1000" dirty="0">
                        <a:effectLst/>
                        <a:latin typeface="Cambria"/>
                        <a:ea typeface="ＭＳ 明朝"/>
                        <a:cs typeface="Times New Roman"/>
                      </a:endParaRPr>
                    </a:p>
                  </a:txBody>
                  <a:tcPr marL="68580" marR="68580" marT="0" marB="0"/>
                </a:tc>
              </a:tr>
              <a:tr h="424446">
                <a:tc>
                  <a:txBody>
                    <a:bodyPr/>
                    <a:lstStyle/>
                    <a:p>
                      <a:pPr>
                        <a:spcAft>
                          <a:spcPts val="0"/>
                        </a:spcAft>
                      </a:pPr>
                      <a:r>
                        <a:rPr lang="en-US" sz="1000">
                          <a:effectLst/>
                          <a:latin typeface="Georgia"/>
                          <a:ea typeface="ＭＳ 明朝"/>
                          <a:cs typeface="Times New Roman"/>
                        </a:rPr>
                        <a:t>Doc&amp;Forum_9</a:t>
                      </a:r>
                      <a:endParaRPr lang="en-US" sz="1200">
                        <a:effectLst/>
                        <a:latin typeface="Cambria"/>
                        <a:ea typeface="ＭＳ 明朝"/>
                        <a:cs typeface="Times New Roman"/>
                      </a:endParaRPr>
                    </a:p>
                  </a:txBody>
                  <a:tcPr marL="68580" marR="68580" marT="0" marB="0"/>
                </a:tc>
                <a:tc>
                  <a:txBody>
                    <a:bodyPr/>
                    <a:lstStyle/>
                    <a:p>
                      <a:pPr>
                        <a:spcAft>
                          <a:spcPts val="0"/>
                        </a:spcAft>
                      </a:pPr>
                      <a:r>
                        <a:rPr lang="en-US" sz="1000" dirty="0">
                          <a:effectLst/>
                          <a:latin typeface="Georgia"/>
                          <a:ea typeface="ＭＳ 明朝"/>
                          <a:cs typeface="Times New Roman"/>
                        </a:rPr>
                        <a:t>LPV Supersite</a:t>
                      </a:r>
                      <a:endParaRPr lang="en-US" sz="1200" dirty="0">
                        <a:effectLst/>
                        <a:latin typeface="Cambria"/>
                        <a:ea typeface="ＭＳ 明朝"/>
                        <a:cs typeface="Times New Roman"/>
                      </a:endParaRPr>
                    </a:p>
                  </a:txBody>
                  <a:tcPr marL="68580" marR="68580" marT="0" marB="0"/>
                </a:tc>
                <a:tc>
                  <a:txBody>
                    <a:bodyPr/>
                    <a:lstStyle/>
                    <a:p>
                      <a:pPr marL="138430" algn="just">
                        <a:spcAft>
                          <a:spcPts val="0"/>
                        </a:spcAft>
                      </a:pPr>
                      <a:r>
                        <a:rPr lang="en-US" sz="1000" dirty="0">
                          <a:effectLst/>
                          <a:latin typeface="Georgia"/>
                          <a:ea typeface="ＭＳ 明朝"/>
                          <a:cs typeface="Times New Roman"/>
                        </a:rPr>
                        <a:t>Material related to the </a:t>
                      </a:r>
                      <a:r>
                        <a:rPr lang="en-US" sz="1000" dirty="0" err="1">
                          <a:effectLst/>
                          <a:latin typeface="Georgia"/>
                          <a:ea typeface="ＭＳ 明朝"/>
                          <a:cs typeface="Times New Roman"/>
                        </a:rPr>
                        <a:t>SuperSite</a:t>
                      </a:r>
                      <a:r>
                        <a:rPr lang="en-US" sz="1000" dirty="0">
                          <a:effectLst/>
                          <a:latin typeface="Georgia"/>
                          <a:ea typeface="ＭＳ 明朝"/>
                          <a:cs typeface="Times New Roman"/>
                        </a:rPr>
                        <a:t> for validation of land products have to be included, see </a:t>
                      </a:r>
                      <a:r>
                        <a:rPr lang="en-US" sz="1000" dirty="0" err="1">
                          <a:effectLst/>
                          <a:latin typeface="Georgia"/>
                          <a:ea typeface="ＭＳ 明朝"/>
                          <a:cs typeface="Times New Roman"/>
                        </a:rPr>
                        <a:t>e.g</a:t>
                      </a:r>
                      <a:r>
                        <a:rPr lang="en-US" sz="1000" dirty="0">
                          <a:effectLst/>
                          <a:latin typeface="Georgia"/>
                          <a:ea typeface="ＭＳ 明朝"/>
                          <a:cs typeface="Times New Roman"/>
                        </a:rPr>
                        <a:t>:</a:t>
                      </a:r>
                      <a:endParaRPr lang="en-US" sz="1200" dirty="0">
                        <a:effectLst/>
                        <a:latin typeface="Cambria"/>
                        <a:ea typeface="ＭＳ 明朝"/>
                        <a:cs typeface="Times New Roman"/>
                      </a:endParaRPr>
                    </a:p>
                    <a:p>
                      <a:pPr marL="138430" algn="just">
                        <a:spcAft>
                          <a:spcPts val="0"/>
                        </a:spcAft>
                      </a:pPr>
                      <a:r>
                        <a:rPr lang="en-US" sz="800" dirty="0">
                          <a:effectLst/>
                          <a:latin typeface="Georgia"/>
                          <a:ea typeface="ＭＳ 明朝"/>
                          <a:cs typeface="Times New Roman"/>
                        </a:rPr>
                        <a:t>https://</a:t>
                      </a:r>
                      <a:r>
                        <a:rPr lang="en-US" sz="800" dirty="0" err="1">
                          <a:effectLst/>
                          <a:latin typeface="Georgia"/>
                          <a:ea typeface="ＭＳ 明朝"/>
                          <a:cs typeface="Times New Roman"/>
                        </a:rPr>
                        <a:t>www.researchgate.net</a:t>
                      </a:r>
                      <a:r>
                        <a:rPr lang="en-US" sz="800" dirty="0">
                          <a:effectLst/>
                          <a:latin typeface="Georgia"/>
                          <a:ea typeface="ＭＳ 明朝"/>
                          <a:cs typeface="Times New Roman"/>
                        </a:rPr>
                        <a:t>/profile/</a:t>
                      </a:r>
                      <a:r>
                        <a:rPr lang="en-US" sz="800" dirty="0" err="1">
                          <a:effectLst/>
                          <a:latin typeface="Georgia"/>
                          <a:ea typeface="ＭＳ 明朝"/>
                          <a:cs typeface="Times New Roman"/>
                        </a:rPr>
                        <a:t>Fernando_Camacho_de_Coca</a:t>
                      </a:r>
                      <a:r>
                        <a:rPr lang="en-US" sz="800" dirty="0">
                          <a:effectLst/>
                          <a:latin typeface="Georgia"/>
                          <a:ea typeface="ＭＳ 明朝"/>
                          <a:cs typeface="Times New Roman"/>
                        </a:rPr>
                        <a:t>/publication/323615893_PROPOSITION_OF_CEOS_LPV_SUPER_SITES_FOR_VALIDATION_OF_BIO-GEOPHYSICAL_SATELLITE_PRODUCTS/links/5aa02eec0f7e9badd9a0cc3e/PROPOSITION-OF-CEOS-LPV-SUPER-SITES-FOR-VALIDATION-OF-BIO-GEOPHYSICAL-SATELLITE-PRODUCTS.pdf</a:t>
                      </a:r>
                      <a:endParaRPr lang="en-US" sz="800" dirty="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PC to iterate with CEOS WGCV</a:t>
                      </a:r>
                      <a:endParaRPr lang="en-US" sz="120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Medium</a:t>
                      </a:r>
                      <a:endParaRPr lang="en-US" sz="1200">
                        <a:effectLst/>
                        <a:latin typeface="Cambria"/>
                        <a:ea typeface="ＭＳ 明朝"/>
                        <a:cs typeface="Times New Roman"/>
                      </a:endParaRPr>
                    </a:p>
                  </a:txBody>
                  <a:tcPr marL="68580" marR="68580" marT="0" marB="0"/>
                </a:tc>
              </a:tr>
              <a:tr h="424446">
                <a:tc>
                  <a:txBody>
                    <a:bodyPr/>
                    <a:lstStyle/>
                    <a:p>
                      <a:pPr>
                        <a:spcAft>
                          <a:spcPts val="0"/>
                        </a:spcAft>
                      </a:pPr>
                      <a:r>
                        <a:rPr lang="en-US" sz="1000">
                          <a:effectLst/>
                          <a:latin typeface="Georgia"/>
                          <a:ea typeface="ＭＳ 明朝"/>
                          <a:cs typeface="Times New Roman"/>
                        </a:rPr>
                        <a:t>CalValSites_2</a:t>
                      </a:r>
                      <a:endParaRPr lang="en-US" sz="120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CEOS LandNet</a:t>
                      </a:r>
                      <a:endParaRPr lang="en-US" sz="1200">
                        <a:effectLst/>
                        <a:latin typeface="Cambria"/>
                        <a:ea typeface="ＭＳ 明朝"/>
                        <a:cs typeface="Times New Roman"/>
                      </a:endParaRPr>
                    </a:p>
                    <a:p>
                      <a:pPr>
                        <a:spcAft>
                          <a:spcPts val="0"/>
                        </a:spcAft>
                      </a:pPr>
                      <a:r>
                        <a:rPr lang="en-US" sz="1000">
                          <a:effectLst/>
                          <a:latin typeface="Georgia"/>
                          <a:ea typeface="ＭＳ 明朝"/>
                          <a:cs typeface="Times New Roman"/>
                        </a:rPr>
                        <a:t>Errors 404</a:t>
                      </a:r>
                      <a:endParaRPr lang="en-US" sz="1200">
                        <a:effectLst/>
                        <a:latin typeface="Cambria"/>
                        <a:ea typeface="ＭＳ 明朝"/>
                        <a:cs typeface="Times New Roman"/>
                      </a:endParaRPr>
                    </a:p>
                  </a:txBody>
                  <a:tcPr marL="68580" marR="68580" marT="0" marB="0"/>
                </a:tc>
                <a:tc>
                  <a:txBody>
                    <a:bodyPr/>
                    <a:lstStyle/>
                    <a:p>
                      <a:pPr marL="138430" algn="just">
                        <a:spcAft>
                          <a:spcPts val="0"/>
                        </a:spcAft>
                      </a:pPr>
                      <a:r>
                        <a:rPr lang="en-US" sz="1000">
                          <a:effectLst/>
                          <a:latin typeface="Georgia"/>
                          <a:ea typeface="ＭＳ 明朝"/>
                          <a:cs typeface="Times New Roman"/>
                        </a:rPr>
                        <a:t>CEOS LandNet Sites some errors appear at the bottom of the webpage, probably due to obsolete links need to be fixed (Google 404 – </a:t>
                      </a:r>
                      <a:r>
                        <a:rPr lang="en-US" sz="1000">
                          <a:effectLst/>
                          <a:latin typeface="Georgia"/>
                          <a:ea typeface="Times New Roman"/>
                          <a:cs typeface="Arial"/>
                        </a:rPr>
                        <a:t>The requested URL was not found on this server. That’s all we know)</a:t>
                      </a:r>
                      <a:endParaRPr lang="en-US" sz="120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Check and fix</a:t>
                      </a:r>
                      <a:endParaRPr lang="en-US" sz="120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High</a:t>
                      </a:r>
                      <a:endParaRPr lang="en-US" sz="1200">
                        <a:effectLst/>
                        <a:latin typeface="Cambria"/>
                        <a:ea typeface="ＭＳ 明朝"/>
                        <a:cs typeface="Times New Roman"/>
                      </a:endParaRPr>
                    </a:p>
                  </a:txBody>
                  <a:tcPr marL="68580" marR="68580" marT="0" marB="0"/>
                </a:tc>
              </a:tr>
              <a:tr h="424446">
                <a:tc>
                  <a:txBody>
                    <a:bodyPr/>
                    <a:lstStyle/>
                    <a:p>
                      <a:pPr>
                        <a:spcAft>
                          <a:spcPts val="0"/>
                        </a:spcAft>
                      </a:pPr>
                      <a:r>
                        <a:rPr lang="en-US" sz="1000">
                          <a:effectLst/>
                          <a:latin typeface="Georgia"/>
                          <a:ea typeface="ＭＳ 明朝"/>
                          <a:cs typeface="Times New Roman"/>
                        </a:rPr>
                        <a:t>Projects_1</a:t>
                      </a:r>
                      <a:endParaRPr lang="en-US" sz="120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FRM Projects</a:t>
                      </a:r>
                      <a:endParaRPr lang="en-US" sz="1200">
                        <a:effectLst/>
                        <a:latin typeface="Cambria"/>
                        <a:ea typeface="ＭＳ 明朝"/>
                        <a:cs typeface="Times New Roman"/>
                      </a:endParaRPr>
                    </a:p>
                  </a:txBody>
                  <a:tcPr marL="68580" marR="68580" marT="0" marB="0"/>
                </a:tc>
                <a:tc>
                  <a:txBody>
                    <a:bodyPr/>
                    <a:lstStyle/>
                    <a:p>
                      <a:pPr marL="138430" algn="just">
                        <a:spcAft>
                          <a:spcPts val="0"/>
                        </a:spcAft>
                      </a:pPr>
                      <a:r>
                        <a:rPr lang="en-US" sz="1000">
                          <a:effectLst/>
                          <a:latin typeface="Georgia"/>
                          <a:ea typeface="ＭＳ 明朝"/>
                          <a:cs typeface="Times New Roman"/>
                        </a:rPr>
                        <a:t>FRM project from the SPPA webpage have to be included</a:t>
                      </a:r>
                      <a:endParaRPr lang="en-US" sz="120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Get links from </a:t>
                      </a:r>
                      <a:r>
                        <a:rPr lang="en-US" sz="1000" u="sng">
                          <a:solidFill>
                            <a:srgbClr val="0000FF"/>
                          </a:solidFill>
                          <a:effectLst/>
                          <a:latin typeface="Georgia"/>
                          <a:ea typeface="ＭＳ 明朝"/>
                          <a:cs typeface="Times New Roman"/>
                          <a:hlinkClick r:id="rId2"/>
                        </a:rPr>
                        <a:t>https://earth.esa.int/</a:t>
                      </a:r>
                      <a:endParaRPr lang="en-US" sz="1200">
                        <a:effectLst/>
                        <a:latin typeface="Cambria"/>
                        <a:ea typeface="ＭＳ 明朝"/>
                        <a:cs typeface="Times New Roman"/>
                      </a:endParaRPr>
                    </a:p>
                    <a:p>
                      <a:pPr>
                        <a:spcAft>
                          <a:spcPts val="0"/>
                        </a:spcAft>
                      </a:pPr>
                      <a:r>
                        <a:rPr lang="en-US" sz="1000">
                          <a:effectLst/>
                          <a:latin typeface="Georgia"/>
                          <a:ea typeface="ＭＳ 明朝"/>
                          <a:cs typeface="Times New Roman"/>
                        </a:rPr>
                        <a:t>web/sppa/activities/frm</a:t>
                      </a:r>
                      <a:endParaRPr lang="en-US" sz="120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High</a:t>
                      </a:r>
                      <a:endParaRPr lang="en-US" sz="1200">
                        <a:effectLst/>
                        <a:latin typeface="Cambria"/>
                        <a:ea typeface="ＭＳ 明朝"/>
                        <a:cs typeface="Times New Roman"/>
                      </a:endParaRPr>
                    </a:p>
                  </a:txBody>
                  <a:tcPr marL="68580" marR="68580" marT="0" marB="0"/>
                </a:tc>
              </a:tr>
              <a:tr h="424446">
                <a:tc>
                  <a:txBody>
                    <a:bodyPr/>
                    <a:lstStyle/>
                    <a:p>
                      <a:pPr>
                        <a:spcAft>
                          <a:spcPts val="0"/>
                        </a:spcAft>
                      </a:pPr>
                      <a:r>
                        <a:rPr lang="en-US" sz="1000">
                          <a:effectLst/>
                          <a:latin typeface="Georgia"/>
                          <a:ea typeface="ＭＳ 明朝"/>
                          <a:cs typeface="Times New Roman"/>
                        </a:rPr>
                        <a:t>DataAcc&amp;Tool_1</a:t>
                      </a:r>
                      <a:endParaRPr lang="en-US" sz="120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CalVal Software Tools LInks</a:t>
                      </a:r>
                      <a:endParaRPr lang="en-US" sz="1200">
                        <a:effectLst/>
                        <a:latin typeface="Cambria"/>
                        <a:ea typeface="ＭＳ 明朝"/>
                        <a:cs typeface="Times New Roman"/>
                      </a:endParaRPr>
                    </a:p>
                  </a:txBody>
                  <a:tcPr marL="68580" marR="68580" marT="0" marB="0"/>
                </a:tc>
                <a:tc>
                  <a:txBody>
                    <a:bodyPr/>
                    <a:lstStyle/>
                    <a:p>
                      <a:pPr marL="138430" algn="just">
                        <a:spcAft>
                          <a:spcPts val="0"/>
                        </a:spcAft>
                      </a:pPr>
                      <a:r>
                        <a:rPr lang="en-US" sz="1000">
                          <a:effectLst/>
                          <a:latin typeface="Georgia"/>
                          <a:ea typeface="ＭＳ 明朝"/>
                          <a:cs typeface="Times New Roman"/>
                        </a:rPr>
                        <a:t>Several links included in the “CalVal Software Tools” do not work and need an update, see details in sec. 10.1  </a:t>
                      </a:r>
                      <a:endParaRPr lang="en-US" sz="120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Update or remove obsolete links</a:t>
                      </a:r>
                      <a:endParaRPr lang="en-US" sz="120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Medium</a:t>
                      </a:r>
                      <a:endParaRPr lang="en-US" sz="1200">
                        <a:effectLst/>
                        <a:latin typeface="Cambria"/>
                        <a:ea typeface="ＭＳ 明朝"/>
                        <a:cs typeface="Times New Roman"/>
                      </a:endParaRPr>
                    </a:p>
                  </a:txBody>
                  <a:tcPr marL="68580" marR="68580" marT="0" marB="0"/>
                </a:tc>
              </a:tr>
              <a:tr h="424446">
                <a:tc>
                  <a:txBody>
                    <a:bodyPr/>
                    <a:lstStyle/>
                    <a:p>
                      <a:pPr>
                        <a:spcAft>
                          <a:spcPts val="0"/>
                        </a:spcAft>
                      </a:pPr>
                      <a:r>
                        <a:rPr lang="en-US" sz="1000">
                          <a:effectLst/>
                          <a:latin typeface="Georgia"/>
                          <a:ea typeface="ＭＳ 明朝"/>
                          <a:cs typeface="Times New Roman"/>
                        </a:rPr>
                        <a:t>DataAcc&amp;Tool_2</a:t>
                      </a:r>
                      <a:endParaRPr lang="en-US" sz="120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Products Query CalValPortal</a:t>
                      </a:r>
                      <a:endParaRPr lang="en-US" sz="1200">
                        <a:effectLst/>
                        <a:latin typeface="Cambria"/>
                        <a:ea typeface="ＭＳ 明朝"/>
                        <a:cs typeface="Times New Roman"/>
                      </a:endParaRPr>
                    </a:p>
                  </a:txBody>
                  <a:tcPr marL="68580" marR="68580" marT="0" marB="0"/>
                </a:tc>
                <a:tc>
                  <a:txBody>
                    <a:bodyPr/>
                    <a:lstStyle/>
                    <a:p>
                      <a:pPr marL="138430" algn="just">
                        <a:spcAft>
                          <a:spcPts val="0"/>
                        </a:spcAft>
                      </a:pPr>
                      <a:r>
                        <a:rPr lang="en-US" sz="1000">
                          <a:effectLst/>
                          <a:latin typeface="Georgia"/>
                          <a:ea typeface="ＭＳ 明朝"/>
                          <a:cs typeface="Times New Roman"/>
                        </a:rPr>
                        <a:t>The use of this query tool is not very clear. It is important to better describe it and know which kind of products and insitu measurements are available. It is important to understand if this tool is related to the EVDC by DCIO interface</a:t>
                      </a:r>
                      <a:endParaRPr lang="en-US" sz="120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PC and TS provide description of the tool and investigate if related to the EVDC</a:t>
                      </a:r>
                      <a:endParaRPr lang="en-US" sz="120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Medium</a:t>
                      </a:r>
                      <a:endParaRPr lang="en-US" sz="1200">
                        <a:effectLst/>
                        <a:latin typeface="Cambria"/>
                        <a:ea typeface="ＭＳ 明朝"/>
                        <a:cs typeface="Times New Roman"/>
                      </a:endParaRPr>
                    </a:p>
                  </a:txBody>
                  <a:tcPr marL="68580" marR="68580" marT="0" marB="0"/>
                </a:tc>
              </a:tr>
              <a:tr h="424446">
                <a:tc>
                  <a:txBody>
                    <a:bodyPr/>
                    <a:lstStyle/>
                    <a:p>
                      <a:pPr>
                        <a:spcAft>
                          <a:spcPts val="0"/>
                        </a:spcAft>
                      </a:pPr>
                      <a:r>
                        <a:rPr lang="en-US" sz="1000">
                          <a:effectLst/>
                          <a:latin typeface="Georgia"/>
                          <a:ea typeface="ＭＳ 明朝"/>
                          <a:cs typeface="Times New Roman"/>
                        </a:rPr>
                        <a:t>DataAcc&amp;Tool_3</a:t>
                      </a:r>
                      <a:endParaRPr lang="en-US" sz="120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Metric Data Links</a:t>
                      </a:r>
                      <a:endParaRPr lang="en-US" sz="1200">
                        <a:effectLst/>
                        <a:latin typeface="Cambria"/>
                        <a:ea typeface="ＭＳ 明朝"/>
                        <a:cs typeface="Times New Roman"/>
                      </a:endParaRPr>
                    </a:p>
                  </a:txBody>
                  <a:tcPr marL="68580" marR="68580" marT="0" marB="0"/>
                </a:tc>
                <a:tc>
                  <a:txBody>
                    <a:bodyPr/>
                    <a:lstStyle/>
                    <a:p>
                      <a:pPr algn="just">
                        <a:spcAft>
                          <a:spcPts val="0"/>
                        </a:spcAft>
                      </a:pPr>
                      <a:r>
                        <a:rPr lang="en-US" sz="1000">
                          <a:effectLst/>
                          <a:latin typeface="Georgia"/>
                          <a:ea typeface="ＭＳ 明朝"/>
                          <a:cs typeface="Times New Roman"/>
                        </a:rPr>
                        <a:t>The links: Desert, Rayleigh and Snow get Internal Errors. They need to be fixed.</a:t>
                      </a:r>
                      <a:endParaRPr lang="en-US" sz="1200">
                        <a:effectLst/>
                        <a:latin typeface="Cambria"/>
                        <a:ea typeface="ＭＳ 明朝"/>
                        <a:cs typeface="Times New Roman"/>
                      </a:endParaRPr>
                    </a:p>
                    <a:p>
                      <a:pPr marL="138430" algn="just">
                        <a:spcAft>
                          <a:spcPts val="0"/>
                        </a:spcAft>
                      </a:pPr>
                      <a:r>
                        <a:rPr lang="en-US" sz="1000">
                          <a:effectLst/>
                          <a:latin typeface="Georgia"/>
                          <a:ea typeface="ＭＳ 明朝"/>
                          <a:cs typeface="Times New Roman"/>
                        </a:rPr>
                        <a:t> </a:t>
                      </a:r>
                      <a:endParaRPr lang="en-US" sz="120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Fix the internal errors</a:t>
                      </a:r>
                      <a:endParaRPr lang="en-US" sz="120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Medium</a:t>
                      </a:r>
                      <a:endParaRPr lang="en-US" sz="1200">
                        <a:effectLst/>
                        <a:latin typeface="Cambria"/>
                        <a:ea typeface="ＭＳ 明朝"/>
                        <a:cs typeface="Times New Roman"/>
                      </a:endParaRPr>
                    </a:p>
                  </a:txBody>
                  <a:tcPr marL="68580" marR="68580" marT="0" marB="0"/>
                </a:tc>
              </a:tr>
              <a:tr h="424446">
                <a:tc>
                  <a:txBody>
                    <a:bodyPr/>
                    <a:lstStyle/>
                    <a:p>
                      <a:pPr>
                        <a:spcAft>
                          <a:spcPts val="0"/>
                        </a:spcAft>
                      </a:pPr>
                      <a:r>
                        <a:rPr lang="en-US" sz="1000">
                          <a:effectLst/>
                          <a:latin typeface="Georgia"/>
                          <a:ea typeface="ＭＳ 明朝"/>
                          <a:cs typeface="Times New Roman"/>
                        </a:rPr>
                        <a:t>DataAcc&amp;Tool_4</a:t>
                      </a:r>
                      <a:endParaRPr lang="en-US" sz="120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OLIVE</a:t>
                      </a:r>
                      <a:endParaRPr lang="en-US" sz="1200">
                        <a:effectLst/>
                        <a:latin typeface="Cambria"/>
                        <a:ea typeface="ＭＳ 明朝"/>
                        <a:cs typeface="Times New Roman"/>
                      </a:endParaRPr>
                    </a:p>
                  </a:txBody>
                  <a:tcPr marL="68580" marR="68580" marT="0" marB="0"/>
                </a:tc>
                <a:tc>
                  <a:txBody>
                    <a:bodyPr/>
                    <a:lstStyle/>
                    <a:p>
                      <a:pPr algn="just">
                        <a:spcAft>
                          <a:spcPts val="0"/>
                        </a:spcAft>
                      </a:pPr>
                      <a:r>
                        <a:rPr lang="en-US" sz="1000">
                          <a:effectLst/>
                          <a:latin typeface="Georgia"/>
                          <a:ea typeface="ＭＳ 明朝"/>
                          <a:cs typeface="Times New Roman"/>
                        </a:rPr>
                        <a:t>PC to follow the evolution related to the OLIVE tool and keep TS updated</a:t>
                      </a:r>
                      <a:endParaRPr lang="en-US" sz="1200">
                        <a:effectLst/>
                        <a:latin typeface="Cambria"/>
                        <a:ea typeface="ＭＳ 明朝"/>
                        <a:cs typeface="Times New Roman"/>
                      </a:endParaRPr>
                    </a:p>
                  </a:txBody>
                  <a:tcPr marL="68580" marR="68580" marT="0" marB="0"/>
                </a:tc>
                <a:tc>
                  <a:txBody>
                    <a:bodyPr/>
                    <a:lstStyle/>
                    <a:p>
                      <a:pPr>
                        <a:spcAft>
                          <a:spcPts val="0"/>
                        </a:spcAft>
                      </a:pPr>
                      <a:r>
                        <a:rPr lang="en-US" sz="1000">
                          <a:effectLst/>
                          <a:latin typeface="Georgia"/>
                          <a:ea typeface="ＭＳ 明朝"/>
                          <a:cs typeface="Times New Roman"/>
                        </a:rPr>
                        <a:t> </a:t>
                      </a:r>
                      <a:endParaRPr lang="en-US" sz="1200">
                        <a:effectLst/>
                        <a:latin typeface="Cambria"/>
                        <a:ea typeface="ＭＳ 明朝"/>
                        <a:cs typeface="Times New Roman"/>
                      </a:endParaRPr>
                    </a:p>
                  </a:txBody>
                  <a:tcPr marL="68580" marR="68580" marT="0" marB="0"/>
                </a:tc>
                <a:tc>
                  <a:txBody>
                    <a:bodyPr/>
                    <a:lstStyle/>
                    <a:p>
                      <a:pPr>
                        <a:spcAft>
                          <a:spcPts val="0"/>
                        </a:spcAft>
                      </a:pPr>
                      <a:r>
                        <a:rPr lang="en-US" sz="1000" dirty="0">
                          <a:effectLst/>
                          <a:latin typeface="Georgia"/>
                          <a:ea typeface="ＭＳ 明朝"/>
                          <a:cs typeface="Times New Roman"/>
                        </a:rPr>
                        <a:t>Medium</a:t>
                      </a:r>
                      <a:endParaRPr lang="en-US" sz="1200" dirty="0">
                        <a:effectLst/>
                        <a:latin typeface="Cambria"/>
                        <a:ea typeface="ＭＳ 明朝"/>
                        <a:cs typeface="Times New Roman"/>
                      </a:endParaRPr>
                    </a:p>
                  </a:txBody>
                  <a:tcPr marL="68580" marR="68580" marT="0" marB="0"/>
                </a:tc>
              </a:tr>
            </a:tbl>
          </a:graphicData>
        </a:graphic>
      </p:graphicFrame>
    </p:spTree>
    <p:extLst>
      <p:ext uri="{BB962C8B-B14F-4D97-AF65-F5344CB8AC3E}">
        <p14:creationId xmlns:p14="http://schemas.microsoft.com/office/powerpoint/2010/main" val="38321394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3085" y="149150"/>
            <a:ext cx="5605185" cy="430887"/>
          </a:xfrm>
        </p:spPr>
        <p:txBody>
          <a:bodyPr/>
          <a:lstStyle/>
          <a:p>
            <a:r>
              <a:rPr lang="en-GB" dirty="0" smtClean="0"/>
              <a:t>Outreach</a:t>
            </a:r>
            <a:r>
              <a:rPr lang="it-IT" dirty="0" smtClean="0"/>
              <a:t> of CEOS </a:t>
            </a:r>
            <a:r>
              <a:rPr lang="en-US" dirty="0" smtClean="0"/>
              <a:t>WGCV</a:t>
            </a:r>
            <a:endParaRPr lang="it-IT" dirty="0"/>
          </a:p>
        </p:txBody>
      </p:sp>
      <p:sp>
        <p:nvSpPr>
          <p:cNvPr id="6" name="TextBox 5"/>
          <p:cNvSpPr txBox="1"/>
          <p:nvPr/>
        </p:nvSpPr>
        <p:spPr>
          <a:xfrm>
            <a:off x="143232" y="735292"/>
            <a:ext cx="6521708" cy="276999"/>
          </a:xfrm>
          <a:prstGeom prst="rect">
            <a:avLst/>
          </a:prstGeom>
          <a:noFill/>
          <a:ln w="12700" cmpd="sng">
            <a:noFill/>
          </a:ln>
        </p:spPr>
        <p:txBody>
          <a:bodyPr wrap="square" rtlCol="0">
            <a:spAutoFit/>
          </a:bodyPr>
          <a:lstStyle/>
          <a:p>
            <a:r>
              <a:rPr lang="en-US" sz="1200" dirty="0" smtClean="0"/>
              <a:t>Outreach of CEOS working group </a:t>
            </a:r>
            <a:r>
              <a:rPr lang="en-US" sz="1200" dirty="0" err="1" smtClean="0"/>
              <a:t>CalVal</a:t>
            </a:r>
            <a:r>
              <a:rPr lang="en-US" sz="1200" dirty="0" smtClean="0"/>
              <a:t> (WGCV) is divided in two websites:</a:t>
            </a:r>
          </a:p>
        </p:txBody>
      </p:sp>
      <p:graphicFrame>
        <p:nvGraphicFramePr>
          <p:cNvPr id="7" name="Diagram 6"/>
          <p:cNvGraphicFramePr/>
          <p:nvPr>
            <p:extLst>
              <p:ext uri="{D42A27DB-BD31-4B8C-83A1-F6EECF244321}">
                <p14:modId xmlns:p14="http://schemas.microsoft.com/office/powerpoint/2010/main" val="2895972150"/>
              </p:ext>
            </p:extLst>
          </p:nvPr>
        </p:nvGraphicFramePr>
        <p:xfrm>
          <a:off x="633432" y="1179401"/>
          <a:ext cx="7470756" cy="2559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372396" y="3762429"/>
            <a:ext cx="3399310" cy="830997"/>
          </a:xfrm>
          <a:prstGeom prst="rect">
            <a:avLst/>
          </a:prstGeom>
          <a:noFill/>
          <a:ln w="12700" cmpd="sng">
            <a:solidFill>
              <a:srgbClr val="FFFFFF"/>
            </a:solidFill>
          </a:ln>
        </p:spPr>
        <p:txBody>
          <a:bodyPr wrap="square" rtlCol="0">
            <a:spAutoFit/>
          </a:bodyPr>
          <a:lstStyle/>
          <a:p>
            <a:pPr marL="171450" indent="-171450">
              <a:buFont typeface="Arial"/>
              <a:buChar char="•"/>
            </a:pPr>
            <a:r>
              <a:rPr lang="en-US" sz="1200" dirty="0" smtClean="0"/>
              <a:t>Hosted by ESA</a:t>
            </a:r>
          </a:p>
          <a:p>
            <a:pPr marL="171450" indent="-171450">
              <a:buFont typeface="Arial"/>
              <a:buChar char="•"/>
            </a:pPr>
            <a:r>
              <a:rPr lang="en-US" sz="1200" dirty="0" smtClean="0"/>
              <a:t>Include mainly technical content, tools, data access and literature.</a:t>
            </a:r>
          </a:p>
          <a:p>
            <a:endParaRPr lang="en-US" sz="1200" dirty="0" smtClean="0"/>
          </a:p>
        </p:txBody>
      </p:sp>
      <p:sp>
        <p:nvSpPr>
          <p:cNvPr id="9" name="TextBox 8"/>
          <p:cNvSpPr txBox="1"/>
          <p:nvPr/>
        </p:nvSpPr>
        <p:spPr>
          <a:xfrm>
            <a:off x="4458830" y="3742942"/>
            <a:ext cx="3399310" cy="1015663"/>
          </a:xfrm>
          <a:prstGeom prst="rect">
            <a:avLst/>
          </a:prstGeom>
          <a:noFill/>
          <a:ln w="12700" cmpd="sng">
            <a:solidFill>
              <a:srgbClr val="FFFFFF"/>
            </a:solidFill>
          </a:ln>
        </p:spPr>
        <p:txBody>
          <a:bodyPr wrap="square" rtlCol="0">
            <a:spAutoFit/>
          </a:bodyPr>
          <a:lstStyle/>
          <a:p>
            <a:pPr marL="171450" indent="-171450">
              <a:buFont typeface="Arial"/>
              <a:buChar char="•"/>
            </a:pPr>
            <a:r>
              <a:rPr lang="en-US" sz="1200" dirty="0" smtClean="0"/>
              <a:t>Hosted by NASA</a:t>
            </a:r>
          </a:p>
          <a:p>
            <a:pPr marL="171450" indent="-171450">
              <a:buFont typeface="Arial"/>
              <a:buChar char="•"/>
            </a:pPr>
            <a:r>
              <a:rPr lang="en-US" sz="1200" dirty="0"/>
              <a:t>Contains </a:t>
            </a:r>
            <a:r>
              <a:rPr lang="en-US" sz="1200" dirty="0" smtClean="0"/>
              <a:t>mainly current </a:t>
            </a:r>
            <a:r>
              <a:rPr lang="en-US" sz="1200" dirty="0"/>
              <a:t>activities, </a:t>
            </a:r>
            <a:r>
              <a:rPr lang="en-US" sz="1200" dirty="0" smtClean="0"/>
              <a:t>objectives, organizational, </a:t>
            </a:r>
            <a:r>
              <a:rPr lang="en-US" sz="1200" dirty="0"/>
              <a:t>and other content-related matter</a:t>
            </a:r>
          </a:p>
          <a:p>
            <a:pPr marL="171450" indent="-171450">
              <a:buFont typeface="Arial"/>
              <a:buChar char="•"/>
            </a:pPr>
            <a:endParaRPr lang="en-US" sz="1200" dirty="0" smtClean="0"/>
          </a:p>
        </p:txBody>
      </p:sp>
    </p:spTree>
    <p:extLst>
      <p:ext uri="{BB962C8B-B14F-4D97-AF65-F5344CB8AC3E}">
        <p14:creationId xmlns:p14="http://schemas.microsoft.com/office/powerpoint/2010/main" val="86385245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6" y="37167"/>
            <a:ext cx="3122543" cy="769441"/>
          </a:xfrm>
        </p:spPr>
        <p:txBody>
          <a:bodyPr/>
          <a:lstStyle/>
          <a:p>
            <a:r>
              <a:rPr lang="en-US" dirty="0" smtClean="0"/>
              <a:t>CEOS Cal/Val Portal </a:t>
            </a:r>
            <a:br>
              <a:rPr lang="en-US" dirty="0" smtClean="0"/>
            </a:br>
            <a:r>
              <a:rPr lang="en-US" dirty="0" smtClean="0"/>
              <a:t>Overview</a:t>
            </a:r>
            <a:endParaRPr lang="en-US" dirty="0"/>
          </a:p>
        </p:txBody>
      </p:sp>
      <p:sp>
        <p:nvSpPr>
          <p:cNvPr id="5" name="TextBox 4"/>
          <p:cNvSpPr txBox="1"/>
          <p:nvPr/>
        </p:nvSpPr>
        <p:spPr>
          <a:xfrm>
            <a:off x="-45489" y="1122388"/>
            <a:ext cx="3289621" cy="3323987"/>
          </a:xfrm>
          <a:prstGeom prst="rect">
            <a:avLst/>
          </a:prstGeom>
          <a:noFill/>
          <a:ln w="12700" cmpd="sng">
            <a:noFill/>
          </a:ln>
        </p:spPr>
        <p:txBody>
          <a:bodyPr wrap="square" rtlCol="0">
            <a:spAutoFit/>
          </a:bodyPr>
          <a:lstStyle/>
          <a:p>
            <a:pPr marL="285750" indent="-285750">
              <a:buFont typeface="Arial"/>
              <a:buChar char="•"/>
            </a:pPr>
            <a:r>
              <a:rPr lang="en-US" sz="1400" dirty="0" smtClean="0"/>
              <a:t>The CEOS Cal/Val portal is a web portal funded by ESA and made available to the CEOS WGCV community as a reference point to store/publish Cal/Val related data and information.</a:t>
            </a:r>
          </a:p>
          <a:p>
            <a:pPr marL="285750" indent="-285750" algn="just">
              <a:buFont typeface="Arial"/>
              <a:buChar char="•"/>
            </a:pPr>
            <a:endParaRPr lang="en-US" sz="1400" dirty="0" smtClean="0">
              <a:solidFill>
                <a:srgbClr val="0000FF"/>
              </a:solidFill>
            </a:endParaRPr>
          </a:p>
          <a:p>
            <a:pPr marL="285750" indent="-285750">
              <a:buFont typeface="Arial"/>
              <a:buChar char="•"/>
            </a:pPr>
            <a:r>
              <a:rPr lang="en-US" sz="1400" dirty="0" smtClean="0"/>
              <a:t>The Portal is technically managed by </a:t>
            </a:r>
            <a:r>
              <a:rPr lang="en-US" sz="1400" dirty="0" err="1" smtClean="0"/>
              <a:t>Brockmann</a:t>
            </a:r>
            <a:r>
              <a:rPr lang="en-US" sz="1400" dirty="0" smtClean="0"/>
              <a:t> Consult GmbH</a:t>
            </a:r>
          </a:p>
          <a:p>
            <a:pPr marL="285750" indent="-285750">
              <a:buFont typeface="Arial"/>
              <a:buChar char="•"/>
            </a:pPr>
            <a:endParaRPr lang="en-US" sz="1400" dirty="0"/>
          </a:p>
          <a:p>
            <a:pPr marL="285750" indent="-285750">
              <a:buFont typeface="Arial"/>
              <a:buChar char="•"/>
            </a:pPr>
            <a:r>
              <a:rPr lang="en-US" sz="1400" dirty="0" smtClean="0"/>
              <a:t>Two years Contract for </a:t>
            </a:r>
            <a:r>
              <a:rPr lang="en-GB" sz="1400" dirty="0" smtClean="0"/>
              <a:t>Maintenance </a:t>
            </a:r>
            <a:r>
              <a:rPr lang="en-GB" sz="1400" dirty="0"/>
              <a:t>and Evolution</a:t>
            </a:r>
            <a:r>
              <a:rPr lang="en-US" sz="1400" dirty="0"/>
              <a:t> </a:t>
            </a:r>
            <a:r>
              <a:rPr lang="en-US" sz="1400" dirty="0" smtClean="0"/>
              <a:t>has been signed on April 2018</a:t>
            </a:r>
          </a:p>
        </p:txBody>
      </p:sp>
      <p:pic>
        <p:nvPicPr>
          <p:cNvPr id="6" name="Picture 5" descr="CalValPortal_snapsh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9758" y="9549"/>
            <a:ext cx="5831049" cy="5143500"/>
          </a:xfrm>
          <a:prstGeom prst="rect">
            <a:avLst/>
          </a:prstGeom>
        </p:spPr>
      </p:pic>
    </p:spTree>
    <p:extLst>
      <p:ext uri="{BB962C8B-B14F-4D97-AF65-F5344CB8AC3E}">
        <p14:creationId xmlns:p14="http://schemas.microsoft.com/office/powerpoint/2010/main" val="238122124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err="1" smtClean="0"/>
              <a:t>CalVal</a:t>
            </a:r>
            <a:r>
              <a:rPr lang="en-US" dirty="0" smtClean="0"/>
              <a:t> portal main contents</a:t>
            </a:r>
            <a:endParaRPr lang="en-US" dirty="0"/>
          </a:p>
        </p:txBody>
      </p:sp>
      <p:sp>
        <p:nvSpPr>
          <p:cNvPr id="7" name="Content Placeholder 3"/>
          <p:cNvSpPr>
            <a:spLocks noGrp="1"/>
          </p:cNvSpPr>
          <p:nvPr>
            <p:ph idx="1"/>
          </p:nvPr>
        </p:nvSpPr>
        <p:spPr>
          <a:xfrm>
            <a:off x="71698" y="664509"/>
            <a:ext cx="8982680" cy="3823200"/>
          </a:xfrm>
        </p:spPr>
        <p:txBody>
          <a:bodyPr/>
          <a:lstStyle/>
          <a:p>
            <a:pPr algn="just">
              <a:buFont typeface="Arial"/>
              <a:buChar char="•"/>
            </a:pPr>
            <a:r>
              <a:rPr lang="en-US" sz="1400" b="1" dirty="0" smtClean="0"/>
              <a:t>Home Page: </a:t>
            </a:r>
            <a:r>
              <a:rPr lang="en-US" sz="1400" dirty="0" smtClean="0"/>
              <a:t>Main Menu, Mission Statement within the CEOS Cal/Val Portal box,   </a:t>
            </a:r>
          </a:p>
          <a:p>
            <a:pPr indent="0" algn="just"/>
            <a:r>
              <a:rPr lang="en-US" sz="1400" dirty="0" smtClean="0"/>
              <a:t>      Highlights, News, Literature and Slideshow. </a:t>
            </a:r>
          </a:p>
          <a:p>
            <a:pPr indent="0" algn="just"/>
            <a:r>
              <a:rPr lang="en-US" sz="1400" dirty="0" smtClean="0"/>
              <a:t>From main menu:</a:t>
            </a:r>
          </a:p>
          <a:p>
            <a:pPr marL="285750" indent="-285750" algn="just">
              <a:buFont typeface="Arial"/>
              <a:buChar char="•"/>
            </a:pPr>
            <a:r>
              <a:rPr lang="en-US" sz="1400" dirty="0" smtClean="0"/>
              <a:t> </a:t>
            </a:r>
            <a:r>
              <a:rPr lang="en-US" sz="1400" b="1" dirty="0" smtClean="0"/>
              <a:t>Home: </a:t>
            </a:r>
            <a:r>
              <a:rPr lang="en-US" sz="1400" dirty="0" smtClean="0"/>
              <a:t>News &amp; Events, Links</a:t>
            </a:r>
          </a:p>
          <a:p>
            <a:pPr algn="just">
              <a:buFont typeface="Arial"/>
              <a:buChar char="•"/>
            </a:pPr>
            <a:r>
              <a:rPr lang="en-US" sz="1400" b="1" dirty="0" smtClean="0"/>
              <a:t>CEOS WGCV: </a:t>
            </a:r>
            <a:r>
              <a:rPr lang="en-US" sz="1400" dirty="0" smtClean="0"/>
              <a:t>CEOS WGCV – activity, planning, meetings, ACSG (</a:t>
            </a:r>
            <a:r>
              <a:rPr lang="en-US" sz="1400" dirty="0"/>
              <a:t>Atmospheric </a:t>
            </a:r>
            <a:r>
              <a:rPr lang="en-US" sz="1400" dirty="0" smtClean="0"/>
              <a:t>     </a:t>
            </a:r>
          </a:p>
          <a:p>
            <a:pPr indent="0" algn="just"/>
            <a:r>
              <a:rPr lang="en-US" sz="1400" dirty="0"/>
              <a:t> </a:t>
            </a:r>
            <a:r>
              <a:rPr lang="en-US" sz="1400" dirty="0" smtClean="0"/>
              <a:t>     Composition </a:t>
            </a:r>
            <a:r>
              <a:rPr lang="en-US" sz="1400" dirty="0"/>
              <a:t>Sub </a:t>
            </a:r>
            <a:r>
              <a:rPr lang="en-US" sz="1400" dirty="0" smtClean="0"/>
              <a:t>Group) , IVOS (Infrared and Visible Optical Sensors </a:t>
            </a:r>
            <a:r>
              <a:rPr lang="en-US" sz="1400" dirty="0" err="1" smtClean="0"/>
              <a:t>SubGroup</a:t>
            </a:r>
            <a:r>
              <a:rPr lang="en-US" sz="1400" dirty="0" smtClean="0"/>
              <a:t>),   </a:t>
            </a:r>
          </a:p>
          <a:p>
            <a:pPr indent="0" algn="just"/>
            <a:r>
              <a:rPr lang="en-US" sz="1400" dirty="0"/>
              <a:t> </a:t>
            </a:r>
            <a:r>
              <a:rPr lang="en-US" sz="1400" dirty="0" smtClean="0"/>
              <a:t>     LPV (Land Product Validation </a:t>
            </a:r>
            <a:r>
              <a:rPr lang="en-US" sz="1400" dirty="0" err="1" smtClean="0"/>
              <a:t>SubGroup</a:t>
            </a:r>
            <a:r>
              <a:rPr lang="en-US" sz="1400" dirty="0" smtClean="0"/>
              <a:t>), SAR (Synthetic Aperture Radar </a:t>
            </a:r>
            <a:r>
              <a:rPr lang="en-US" sz="1400" dirty="0" err="1" smtClean="0"/>
              <a:t>SubGroup</a:t>
            </a:r>
            <a:r>
              <a:rPr lang="en-US" sz="1400" dirty="0" smtClean="0"/>
              <a:t>) </a:t>
            </a:r>
          </a:p>
          <a:p>
            <a:pPr algn="just">
              <a:buFont typeface="Arial"/>
              <a:buChar char="•"/>
            </a:pPr>
            <a:r>
              <a:rPr lang="en-US" sz="1400" b="1" dirty="0" smtClean="0"/>
              <a:t>Docs &amp; Forum</a:t>
            </a:r>
            <a:r>
              <a:rPr lang="en-US" sz="1400" dirty="0" smtClean="0"/>
              <a:t>: </a:t>
            </a:r>
            <a:r>
              <a:rPr lang="en-US" sz="1400" dirty="0" err="1" smtClean="0"/>
              <a:t>Metodology</a:t>
            </a:r>
            <a:r>
              <a:rPr lang="en-US" sz="1400" dirty="0" smtClean="0"/>
              <a:t> and Guidelines, QA4EO, Literature, Forum and Missions</a:t>
            </a:r>
          </a:p>
          <a:p>
            <a:pPr algn="just">
              <a:buFont typeface="Arial"/>
              <a:buChar char="•"/>
            </a:pPr>
            <a:r>
              <a:rPr lang="en-US" sz="1400" b="1" dirty="0" smtClean="0"/>
              <a:t>Cal/Val Sites: </a:t>
            </a:r>
            <a:r>
              <a:rPr lang="en-US" sz="1400" dirty="0" smtClean="0"/>
              <a:t>CEOS </a:t>
            </a:r>
            <a:r>
              <a:rPr lang="en-US" sz="1400" dirty="0" err="1" smtClean="0"/>
              <a:t>LandNet</a:t>
            </a:r>
            <a:r>
              <a:rPr lang="en-US" sz="1400" dirty="0" smtClean="0"/>
              <a:t> Sites, Calibration Test Sites, </a:t>
            </a:r>
            <a:r>
              <a:rPr lang="en-US" sz="1400" dirty="0" err="1" smtClean="0"/>
              <a:t>Cryonet</a:t>
            </a:r>
            <a:r>
              <a:rPr lang="en-US" sz="1400" dirty="0" smtClean="0"/>
              <a:t> Sites, </a:t>
            </a:r>
          </a:p>
          <a:p>
            <a:pPr indent="0" algn="just"/>
            <a:r>
              <a:rPr lang="en-US" sz="1400" dirty="0"/>
              <a:t> </a:t>
            </a:r>
            <a:r>
              <a:rPr lang="en-US" sz="1400" dirty="0" smtClean="0"/>
              <a:t>     </a:t>
            </a:r>
            <a:r>
              <a:rPr lang="en-US" sz="1400" dirty="0" err="1" smtClean="0"/>
              <a:t>RadCalNet</a:t>
            </a:r>
            <a:r>
              <a:rPr lang="en-US" sz="1400" dirty="0" smtClean="0"/>
              <a:t> Prototyping, Radiometric Sites</a:t>
            </a:r>
          </a:p>
          <a:p>
            <a:pPr algn="just">
              <a:buFont typeface="Arial"/>
              <a:buChar char="•"/>
            </a:pPr>
            <a:r>
              <a:rPr lang="en-US" sz="1400" b="1" dirty="0" smtClean="0"/>
              <a:t>Projects:</a:t>
            </a:r>
            <a:r>
              <a:rPr lang="en-US" sz="1400" dirty="0" smtClean="0"/>
              <a:t> MVT,ALTS, G-VAP, </a:t>
            </a:r>
            <a:r>
              <a:rPr lang="en-US" sz="1400" dirty="0" err="1" smtClean="0"/>
              <a:t>SnowPEX</a:t>
            </a:r>
            <a:r>
              <a:rPr lang="en-US" sz="1400" dirty="0" smtClean="0"/>
              <a:t>, ACIX </a:t>
            </a:r>
          </a:p>
          <a:p>
            <a:pPr algn="just">
              <a:buFont typeface="Arial"/>
              <a:buChar char="•"/>
            </a:pPr>
            <a:r>
              <a:rPr lang="en-US" sz="1400" b="1" dirty="0" smtClean="0"/>
              <a:t>Data Access &amp; Tools: </a:t>
            </a:r>
            <a:r>
              <a:rPr lang="en-US" sz="1400" dirty="0" smtClean="0"/>
              <a:t>Query Products, Metric Data, </a:t>
            </a:r>
            <a:r>
              <a:rPr lang="en-US" sz="1400" dirty="0" err="1" smtClean="0"/>
              <a:t>CalVal</a:t>
            </a:r>
            <a:r>
              <a:rPr lang="en-US" sz="1400" dirty="0" smtClean="0"/>
              <a:t> SW Tools, </a:t>
            </a:r>
            <a:r>
              <a:rPr lang="en-US" sz="1400" dirty="0" err="1" smtClean="0"/>
              <a:t>CalVal</a:t>
            </a:r>
            <a:r>
              <a:rPr lang="en-US" sz="1400" dirty="0" smtClean="0"/>
              <a:t> SW Services,</a:t>
            </a:r>
            <a:endParaRPr lang="en-US" sz="1400" b="1" dirty="0"/>
          </a:p>
          <a:p>
            <a:pPr indent="0" algn="just"/>
            <a:r>
              <a:rPr lang="en-US" sz="1400" dirty="0" smtClean="0"/>
              <a:t>     DIMITRI, COVE, 6s Input Configuration, OLIVE, IMPETUS</a:t>
            </a:r>
            <a:endParaRPr lang="en-US" sz="1400" dirty="0"/>
          </a:p>
        </p:txBody>
      </p:sp>
    </p:spTree>
    <p:extLst>
      <p:ext uri="{BB962C8B-B14F-4D97-AF65-F5344CB8AC3E}">
        <p14:creationId xmlns:p14="http://schemas.microsoft.com/office/powerpoint/2010/main" val="83875226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txBox="1">
            <a:spLocks/>
          </p:cNvSpPr>
          <p:nvPr/>
        </p:nvSpPr>
        <p:spPr bwMode="auto">
          <a:xfrm>
            <a:off x="170704" y="99135"/>
            <a:ext cx="3349852" cy="707886"/>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it-IT" sz="2000" dirty="0" smtClean="0"/>
              <a:t>CEOS </a:t>
            </a:r>
            <a:r>
              <a:rPr lang="it-IT" sz="2000" dirty="0" err="1" smtClean="0"/>
              <a:t>CalVal</a:t>
            </a:r>
            <a:r>
              <a:rPr lang="it-IT" sz="2000" dirty="0" smtClean="0"/>
              <a:t> Portal </a:t>
            </a:r>
            <a:r>
              <a:rPr lang="mr-IN" sz="2000" dirty="0" smtClean="0"/>
              <a:t>–</a:t>
            </a:r>
            <a:r>
              <a:rPr lang="it-IT" sz="2000" dirty="0" smtClean="0"/>
              <a:t> </a:t>
            </a:r>
          </a:p>
          <a:p>
            <a:r>
              <a:rPr lang="it-IT" sz="2000" dirty="0" err="1" smtClean="0"/>
              <a:t>Current</a:t>
            </a:r>
            <a:r>
              <a:rPr lang="it-IT" sz="2000" dirty="0" smtClean="0"/>
              <a:t> Status</a:t>
            </a:r>
            <a:endParaRPr lang="it-IT" sz="2000" dirty="0"/>
          </a:p>
        </p:txBody>
      </p:sp>
      <p:sp>
        <p:nvSpPr>
          <p:cNvPr id="10" name="TextBox 9"/>
          <p:cNvSpPr txBox="1"/>
          <p:nvPr/>
        </p:nvSpPr>
        <p:spPr>
          <a:xfrm>
            <a:off x="128605" y="857994"/>
            <a:ext cx="3424102" cy="3539431"/>
          </a:xfrm>
          <a:prstGeom prst="rect">
            <a:avLst/>
          </a:prstGeom>
          <a:noFill/>
          <a:ln w="12700" cmpd="sng">
            <a:noFill/>
          </a:ln>
        </p:spPr>
        <p:txBody>
          <a:bodyPr wrap="square" rtlCol="0">
            <a:spAutoFit/>
          </a:bodyPr>
          <a:lstStyle/>
          <a:p>
            <a:r>
              <a:rPr lang="it-IT" sz="1400" b="1" dirty="0" smtClean="0"/>
              <a:t>Home Page</a:t>
            </a:r>
            <a:r>
              <a:rPr lang="it-IT" sz="1400" dirty="0" smtClean="0"/>
              <a:t>: </a:t>
            </a:r>
          </a:p>
          <a:p>
            <a:pPr marL="285750" indent="-285750">
              <a:buFont typeface="Arial"/>
              <a:buChar char="•"/>
            </a:pPr>
            <a:r>
              <a:rPr lang="en-US" sz="1400" dirty="0" smtClean="0"/>
              <a:t>A renewal </a:t>
            </a:r>
            <a:r>
              <a:rPr lang="en-US" sz="1400" dirty="0"/>
              <a:t>of the Home page is </a:t>
            </a:r>
            <a:r>
              <a:rPr lang="en-US" sz="1400" dirty="0" smtClean="0"/>
              <a:t>planned</a:t>
            </a:r>
          </a:p>
          <a:p>
            <a:pPr marL="285750" indent="-285750">
              <a:buFont typeface="Arial"/>
              <a:buChar char="•"/>
            </a:pPr>
            <a:r>
              <a:rPr lang="en-US" sz="1400" dirty="0" smtClean="0"/>
              <a:t>RSS </a:t>
            </a:r>
            <a:r>
              <a:rPr lang="en-US" sz="1400" dirty="0"/>
              <a:t>subscription for </a:t>
            </a:r>
            <a:r>
              <a:rPr lang="en-US" sz="1400" dirty="0" smtClean="0"/>
              <a:t>“News” </a:t>
            </a:r>
            <a:r>
              <a:rPr lang="en-US" sz="1400" dirty="0"/>
              <a:t>and </a:t>
            </a:r>
            <a:r>
              <a:rPr lang="en-US" sz="1400" dirty="0" smtClean="0"/>
              <a:t>“Literature”. </a:t>
            </a:r>
          </a:p>
          <a:p>
            <a:pPr marL="285750" indent="-285750">
              <a:buFont typeface="Arial"/>
              <a:buChar char="•"/>
            </a:pPr>
            <a:r>
              <a:rPr lang="en-US" sz="1400" dirty="0" smtClean="0"/>
              <a:t>“</a:t>
            </a:r>
            <a:r>
              <a:rPr lang="en-US" sz="1400" dirty="0"/>
              <a:t>News &amp; Events” need a more frequent update </a:t>
            </a:r>
            <a:endParaRPr lang="en-US" sz="1400" dirty="0" smtClean="0"/>
          </a:p>
          <a:p>
            <a:pPr marL="285750" indent="-285750">
              <a:buFont typeface="Arial"/>
              <a:buChar char="•"/>
            </a:pPr>
            <a:r>
              <a:rPr lang="en-US" sz="1400" dirty="0" smtClean="0"/>
              <a:t>New </a:t>
            </a:r>
            <a:r>
              <a:rPr lang="en-US" sz="1400" dirty="0"/>
              <a:t>dedicated </a:t>
            </a:r>
            <a:r>
              <a:rPr lang="en-US" sz="1400" dirty="0" smtClean="0"/>
              <a:t>pages for: “Workshops </a:t>
            </a:r>
            <a:r>
              <a:rPr lang="en-US" sz="1400" dirty="0"/>
              <a:t>&amp; </a:t>
            </a:r>
            <a:r>
              <a:rPr lang="en-US" sz="1400" dirty="0" smtClean="0"/>
              <a:t>Conferences” “Reference &amp; Standard” and “Contact”. Forum panel will be in the Home page</a:t>
            </a:r>
          </a:p>
          <a:p>
            <a:endParaRPr lang="en-US" sz="1400" dirty="0"/>
          </a:p>
          <a:p>
            <a:r>
              <a:rPr lang="en-US" sz="1400" dirty="0"/>
              <a:t>Home -&gt; Links, a number of links are obsolete, </a:t>
            </a:r>
            <a:r>
              <a:rPr lang="en-US" sz="1400" dirty="0" smtClean="0"/>
              <a:t>alternative/new </a:t>
            </a:r>
            <a:r>
              <a:rPr lang="en-US" sz="1400" dirty="0"/>
              <a:t>links </a:t>
            </a:r>
            <a:r>
              <a:rPr lang="en-US" sz="1400" dirty="0" smtClean="0"/>
              <a:t>will </a:t>
            </a:r>
            <a:r>
              <a:rPr lang="en-US" sz="1400" dirty="0"/>
              <a:t>be </a:t>
            </a:r>
            <a:r>
              <a:rPr lang="en-US" sz="1400" dirty="0" smtClean="0"/>
              <a:t>proposed</a:t>
            </a:r>
            <a:endParaRPr lang="it-IT" sz="1400" dirty="0" smtClean="0"/>
          </a:p>
        </p:txBody>
      </p:sp>
      <p:pic>
        <p:nvPicPr>
          <p:cNvPr id="2" name="Picture 1" descr="CVP_homepa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7829" y="0"/>
            <a:ext cx="5368763" cy="5143500"/>
          </a:xfrm>
          <a:prstGeom prst="rect">
            <a:avLst/>
          </a:prstGeom>
        </p:spPr>
      </p:pic>
    </p:spTree>
    <p:extLst>
      <p:ext uri="{BB962C8B-B14F-4D97-AF65-F5344CB8AC3E}">
        <p14:creationId xmlns:p14="http://schemas.microsoft.com/office/powerpoint/2010/main" val="212861185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796" y="88422"/>
            <a:ext cx="3395457" cy="1372578"/>
          </a:xfrm>
          <a:solidFill>
            <a:schemeClr val="bg1"/>
          </a:solidFill>
        </p:spPr>
        <p:txBody>
          <a:bodyPr/>
          <a:lstStyle/>
          <a:p>
            <a:r>
              <a:rPr lang="en-GB" dirty="0" smtClean="0"/>
              <a:t>CEOS Cal/Val </a:t>
            </a:r>
            <a:br>
              <a:rPr lang="en-GB" dirty="0" smtClean="0"/>
            </a:br>
            <a:r>
              <a:rPr lang="en-GB" dirty="0" smtClean="0"/>
              <a:t>proposed </a:t>
            </a:r>
            <a:br>
              <a:rPr lang="en-GB" dirty="0" smtClean="0"/>
            </a:br>
            <a:r>
              <a:rPr lang="en-GB" dirty="0" smtClean="0"/>
              <a:t>re-shape</a:t>
            </a:r>
            <a:endParaRPr lang="en-GB" dirty="0"/>
          </a:p>
        </p:txBody>
      </p:sp>
      <p:sp>
        <p:nvSpPr>
          <p:cNvPr id="6" name="Rectangle 5"/>
          <p:cNvSpPr/>
          <p:nvPr/>
        </p:nvSpPr>
        <p:spPr>
          <a:xfrm>
            <a:off x="85940" y="1986253"/>
            <a:ext cx="3332469" cy="1815882"/>
          </a:xfrm>
          <a:prstGeom prst="rect">
            <a:avLst/>
          </a:prstGeom>
          <a:solidFill>
            <a:srgbClr val="FFFFFF"/>
          </a:solidFill>
        </p:spPr>
        <p:txBody>
          <a:bodyPr wrap="square">
            <a:spAutoFit/>
          </a:bodyPr>
          <a:lstStyle/>
          <a:p>
            <a:r>
              <a:rPr lang="en-US" sz="1600" dirty="0"/>
              <a:t>The basic idea for the Home page is to have a short "Mission Statement" extended by the read more option, and </a:t>
            </a:r>
            <a:r>
              <a:rPr lang="en-US" sz="1600" dirty="0" smtClean="0"/>
              <a:t> some clickable blocks </a:t>
            </a:r>
            <a:r>
              <a:rPr lang="en-US" sz="1600" dirty="0"/>
              <a:t>instead of menu.  </a:t>
            </a:r>
            <a:endParaRPr lang="en-US" sz="1600" dirty="0" smtClean="0"/>
          </a:p>
          <a:p>
            <a:r>
              <a:rPr lang="en-US" sz="1600" dirty="0" smtClean="0"/>
              <a:t>News and Forum</a:t>
            </a:r>
            <a:endParaRPr lang="en-US" sz="1600" dirty="0"/>
          </a:p>
        </p:txBody>
      </p:sp>
      <p:pic>
        <p:nvPicPr>
          <p:cNvPr id="5" name="Picture 4" descr="CVP_Hom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9773" y="0"/>
            <a:ext cx="5684227" cy="5143500"/>
          </a:xfrm>
          <a:prstGeom prst="rect">
            <a:avLst/>
          </a:prstGeom>
        </p:spPr>
      </p:pic>
      <p:pic>
        <p:nvPicPr>
          <p:cNvPr id="2" name="Picture 1" descr="readme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7955" y="2208803"/>
            <a:ext cx="3472330" cy="597241"/>
          </a:xfrm>
          <a:prstGeom prst="rect">
            <a:avLst/>
          </a:prstGeom>
        </p:spPr>
      </p:pic>
    </p:spTree>
    <p:extLst>
      <p:ext uri="{BB962C8B-B14F-4D97-AF65-F5344CB8AC3E}">
        <p14:creationId xmlns:p14="http://schemas.microsoft.com/office/powerpoint/2010/main" val="17512457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114439" y="132662"/>
            <a:ext cx="3118766" cy="769441"/>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it-IT" dirty="0" smtClean="0"/>
              <a:t>CEOS </a:t>
            </a:r>
            <a:r>
              <a:rPr lang="it-IT" dirty="0" err="1" smtClean="0"/>
              <a:t>CalVal</a:t>
            </a:r>
            <a:r>
              <a:rPr lang="it-IT" dirty="0" smtClean="0"/>
              <a:t> Portal </a:t>
            </a:r>
            <a:r>
              <a:rPr lang="mr-IN" dirty="0" smtClean="0"/>
              <a:t>–</a:t>
            </a:r>
            <a:r>
              <a:rPr lang="it-IT" dirty="0" smtClean="0"/>
              <a:t> </a:t>
            </a:r>
            <a:r>
              <a:rPr lang="it-IT" dirty="0" err="1" smtClean="0"/>
              <a:t>Current</a:t>
            </a:r>
            <a:r>
              <a:rPr lang="it-IT" dirty="0" smtClean="0"/>
              <a:t> Status</a:t>
            </a:r>
            <a:endParaRPr lang="it-IT" dirty="0"/>
          </a:p>
        </p:txBody>
      </p:sp>
      <p:sp>
        <p:nvSpPr>
          <p:cNvPr id="5" name="Rectangle 4"/>
          <p:cNvSpPr/>
          <p:nvPr/>
        </p:nvSpPr>
        <p:spPr>
          <a:xfrm>
            <a:off x="200437" y="1094524"/>
            <a:ext cx="3475514" cy="3046988"/>
          </a:xfrm>
          <a:prstGeom prst="rect">
            <a:avLst/>
          </a:prstGeom>
        </p:spPr>
        <p:txBody>
          <a:bodyPr wrap="square">
            <a:spAutoFit/>
          </a:bodyPr>
          <a:lstStyle/>
          <a:p>
            <a:r>
              <a:rPr lang="en-GB" sz="1600" b="1" dirty="0"/>
              <a:t>CEOS WGCV section</a:t>
            </a:r>
            <a:r>
              <a:rPr lang="en-GB" sz="1600" dirty="0"/>
              <a:t>: </a:t>
            </a:r>
            <a:endParaRPr lang="en-GB" sz="1600" dirty="0" smtClean="0"/>
          </a:p>
          <a:p>
            <a:endParaRPr lang="en-GB" sz="1600" dirty="0"/>
          </a:p>
          <a:p>
            <a:pPr marL="285750" indent="-285750">
              <a:buFont typeface="Arial"/>
              <a:buChar char="•"/>
            </a:pPr>
            <a:r>
              <a:rPr lang="en-GB" sz="1600" dirty="0" smtClean="0"/>
              <a:t>“Activities </a:t>
            </a:r>
            <a:r>
              <a:rPr lang="en-GB" sz="1600" dirty="0"/>
              <a:t>planning meeting” </a:t>
            </a:r>
            <a:r>
              <a:rPr lang="en-GB" sz="1600" dirty="0" smtClean="0"/>
              <a:t>to be updated</a:t>
            </a:r>
            <a:r>
              <a:rPr lang="en-GB" sz="1600" dirty="0"/>
              <a:t>. </a:t>
            </a:r>
          </a:p>
          <a:p>
            <a:pPr marL="285750" indent="-285750">
              <a:buFont typeface="Arial"/>
              <a:buChar char="•"/>
            </a:pPr>
            <a:endParaRPr lang="en-GB" sz="1600" dirty="0" smtClean="0"/>
          </a:p>
          <a:p>
            <a:pPr marL="285750" indent="-285750">
              <a:buFont typeface="Arial"/>
              <a:buChar char="•"/>
            </a:pPr>
            <a:r>
              <a:rPr lang="en-GB" sz="1600" dirty="0" smtClean="0"/>
              <a:t>Info for Microwave Sensors (MSGS) to be added</a:t>
            </a:r>
          </a:p>
          <a:p>
            <a:endParaRPr lang="en-GB" sz="1600" dirty="0"/>
          </a:p>
          <a:p>
            <a:pPr marL="285750" indent="-285750">
              <a:buFont typeface="Arial"/>
              <a:buChar char="•"/>
            </a:pPr>
            <a:r>
              <a:rPr lang="en-GB" sz="1600" dirty="0"/>
              <a:t>The SAR subgroup page, will be replaced with a new internal webpage </a:t>
            </a:r>
            <a:r>
              <a:rPr lang="en-GB" sz="1600" dirty="0" smtClean="0"/>
              <a:t>(TBC)</a:t>
            </a:r>
            <a:endParaRPr lang="en-GB" sz="1600" dirty="0"/>
          </a:p>
          <a:p>
            <a:endParaRPr lang="en-GB" sz="1600" dirty="0"/>
          </a:p>
        </p:txBody>
      </p:sp>
      <p:pic>
        <p:nvPicPr>
          <p:cNvPr id="6" name="Picture 5" descr="CEOS_WGCV_subpa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4612" y="5826"/>
            <a:ext cx="4807950" cy="5143500"/>
          </a:xfrm>
          <a:prstGeom prst="rect">
            <a:avLst/>
          </a:prstGeom>
        </p:spPr>
      </p:pic>
    </p:spTree>
    <p:extLst>
      <p:ext uri="{BB962C8B-B14F-4D97-AF65-F5344CB8AC3E}">
        <p14:creationId xmlns:p14="http://schemas.microsoft.com/office/powerpoint/2010/main" val="93093583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5941" y="1111627"/>
            <a:ext cx="2995800" cy="2800766"/>
          </a:xfrm>
          <a:prstGeom prst="rect">
            <a:avLst/>
          </a:prstGeom>
          <a:solidFill>
            <a:schemeClr val="bg1"/>
          </a:solidFill>
        </p:spPr>
        <p:txBody>
          <a:bodyPr wrap="square">
            <a:spAutoFit/>
          </a:bodyPr>
          <a:lstStyle/>
          <a:p>
            <a:r>
              <a:rPr lang="en-US" sz="1600" dirty="0"/>
              <a:t>The CEOS WGCV </a:t>
            </a:r>
            <a:r>
              <a:rPr lang="en-US" sz="1600" dirty="0" smtClean="0"/>
              <a:t>page.</a:t>
            </a:r>
          </a:p>
          <a:p>
            <a:r>
              <a:rPr lang="en-US" sz="1600" dirty="0" smtClean="0"/>
              <a:t>It includes: </a:t>
            </a:r>
          </a:p>
          <a:p>
            <a:endParaRPr lang="en-US" sz="1600" dirty="0" smtClean="0"/>
          </a:p>
          <a:p>
            <a:pPr marL="285750" indent="-285750">
              <a:buFont typeface="Arial"/>
              <a:buChar char="•"/>
            </a:pPr>
            <a:r>
              <a:rPr lang="en-US" sz="1600" dirty="0" smtClean="0"/>
              <a:t>All Subgroups: info, relevant materials etc.</a:t>
            </a:r>
          </a:p>
          <a:p>
            <a:pPr marL="285750" indent="-285750">
              <a:buFont typeface="Arial"/>
              <a:buChar char="•"/>
            </a:pPr>
            <a:r>
              <a:rPr lang="en-US" sz="1600" dirty="0" smtClean="0"/>
              <a:t>CEOS </a:t>
            </a:r>
            <a:r>
              <a:rPr lang="en-US" sz="1600" dirty="0"/>
              <a:t>Home </a:t>
            </a:r>
            <a:r>
              <a:rPr lang="en-US" sz="1600" dirty="0" smtClean="0"/>
              <a:t>and Newsletter links </a:t>
            </a:r>
          </a:p>
          <a:p>
            <a:pPr marL="285750" indent="-285750">
              <a:buFont typeface="Arial"/>
              <a:buChar char="•"/>
            </a:pPr>
            <a:r>
              <a:rPr lang="en-US" sz="1600" dirty="0" smtClean="0"/>
              <a:t>CEOS Repository: a </a:t>
            </a:r>
            <a:r>
              <a:rPr lang="en-US" sz="1600" dirty="0"/>
              <a:t>dedicated and shared space for </a:t>
            </a:r>
            <a:r>
              <a:rPr lang="en-US" sz="1600" dirty="0" smtClean="0"/>
              <a:t>relevant documents</a:t>
            </a:r>
            <a:endParaRPr lang="en-US" sz="1600" dirty="0"/>
          </a:p>
        </p:txBody>
      </p:sp>
      <p:sp>
        <p:nvSpPr>
          <p:cNvPr id="4" name="Title 1"/>
          <p:cNvSpPr>
            <a:spLocks noGrp="1"/>
          </p:cNvSpPr>
          <p:nvPr>
            <p:ph type="title"/>
          </p:nvPr>
        </p:nvSpPr>
        <p:spPr>
          <a:xfrm>
            <a:off x="-1" y="169277"/>
            <a:ext cx="3023486" cy="769441"/>
          </a:xfrm>
          <a:solidFill>
            <a:schemeClr val="bg1"/>
          </a:solidFill>
        </p:spPr>
        <p:txBody>
          <a:bodyPr/>
          <a:lstStyle/>
          <a:p>
            <a:r>
              <a:rPr lang="en-GB" dirty="0" smtClean="0"/>
              <a:t>CEOS Cal/Val </a:t>
            </a:r>
            <a:br>
              <a:rPr lang="en-GB" dirty="0" smtClean="0"/>
            </a:br>
            <a:r>
              <a:rPr lang="en-GB" dirty="0" smtClean="0"/>
              <a:t>proposed re-shape</a:t>
            </a:r>
            <a:endParaRPr lang="en-GB" dirty="0"/>
          </a:p>
        </p:txBody>
      </p:sp>
      <p:pic>
        <p:nvPicPr>
          <p:cNvPr id="3" name="Picture 2" descr="CEOS_WGCV_pag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5261" y="0"/>
            <a:ext cx="5718760" cy="5143500"/>
          </a:xfrm>
          <a:prstGeom prst="rect">
            <a:avLst/>
          </a:prstGeom>
        </p:spPr>
      </p:pic>
    </p:spTree>
    <p:extLst>
      <p:ext uri="{BB962C8B-B14F-4D97-AF65-F5344CB8AC3E}">
        <p14:creationId xmlns:p14="http://schemas.microsoft.com/office/powerpoint/2010/main" val="380070929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ESA Mac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w="12700" cmpd="sng">
          <a:solidFill>
            <a:schemeClr val="tx1"/>
          </a:solidFill>
        </a:ln>
      </a:spPr>
      <a:bodyPr wrap="square" rtlCol="0">
        <a:spAutoFit/>
      </a:bodyPr>
      <a:lstStyle>
        <a:defPPr>
          <a:defRPr sz="1600" dirty="0" smtClean="0"/>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 16-9.potx" id="{625F8AEC-1CDE-415D-B0E3-F5C995E29248}" vid="{7620660D-6BA5-4224-AA6E-849C46B07D63}"/>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995F947CC68284A92DD76895F95485E" ma:contentTypeVersion="" ma:contentTypeDescription="Create a new document." ma:contentTypeScope="" ma:versionID="d2f7bac1cc6cefe942785cfbb8bae163">
  <xsd:schema xmlns:xsd="http://www.w3.org/2001/XMLSchema" xmlns:xs="http://www.w3.org/2001/XMLSchema" xmlns:p="http://schemas.microsoft.com/office/2006/metadata/properties" xmlns:ns2="f2760952-b3bb-408f-ace6-eb1e07642b86" targetNamespace="http://schemas.microsoft.com/office/2006/metadata/properties" ma:root="true" ma:fieldsID="70e6d848e258403642b2016fccd44a87" ns2:_="">
    <xsd:import namespace="f2760952-b3bb-408f-ace6-eb1e07642b86"/>
    <xsd:element name="properties">
      <xsd:complexType>
        <xsd:sequence>
          <xsd:element name="documentManagement">
            <xsd:complexType>
              <xsd:all>
                <xsd:element ref="ns2:SharedWithUsers" minOccurs="0"/>
                <xsd:element ref="ns2: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760952-b3bb-408f-ace6-eb1e07642b8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description=""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22279E-2C4C-4C93-8498-455A58D1433E}">
  <ds:schemaRefs>
    <ds:schemaRef ds:uri="http://schemas.microsoft.com/office/2006/metadata/properties"/>
    <ds:schemaRef ds:uri="http://schemas.microsoft.com/office/2006/documentManagement/types"/>
    <ds:schemaRef ds:uri="f2760952-b3bb-408f-ace6-eb1e07642b86"/>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www.w3.org/XML/1998/namespace"/>
  </ds:schemaRefs>
</ds:datastoreItem>
</file>

<file path=customXml/itemProps2.xml><?xml version="1.0" encoding="utf-8"?>
<ds:datastoreItem xmlns:ds="http://schemas.openxmlformats.org/officeDocument/2006/customXml" ds:itemID="{548D79E0-F545-4A75-B39D-7B8AF1D9BA85}">
  <ds:schemaRefs>
    <ds:schemaRef ds:uri="http://schemas.microsoft.com/sharepoint/v3/contenttype/forms"/>
  </ds:schemaRefs>
</ds:datastoreItem>
</file>

<file path=customXml/itemProps3.xml><?xml version="1.0" encoding="utf-8"?>
<ds:datastoreItem xmlns:ds="http://schemas.openxmlformats.org/officeDocument/2006/customXml" ds:itemID="{2D587E21-31CA-408E-A5B1-4B7F0D8D9C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760952-b3bb-408f-ace6-eb1e07642b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ESA Mac Presentation 16-9.potx</Template>
  <TotalTime>2191</TotalTime>
  <Words>2320</Words>
  <Application>Microsoft Macintosh PowerPoint</Application>
  <PresentationFormat>On-screen Show (16:9)</PresentationFormat>
  <Paragraphs>295</Paragraphs>
  <Slides>24</Slides>
  <Notes>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ESA Mac Presentation 16-9</vt:lpstr>
      <vt:lpstr>PowerPoint Presentation</vt:lpstr>
      <vt:lpstr>CEOS Cal/Val Portal Update</vt:lpstr>
      <vt:lpstr>Outreach of CEOS WGCV</vt:lpstr>
      <vt:lpstr>CEOS Cal/Val Portal  Overview</vt:lpstr>
      <vt:lpstr>CalVal portal main contents</vt:lpstr>
      <vt:lpstr>PowerPoint Presentation</vt:lpstr>
      <vt:lpstr>CEOS Cal/Val  proposed  re-shape</vt:lpstr>
      <vt:lpstr>PowerPoint Presentation</vt:lpstr>
      <vt:lpstr>CEOS Cal/Val  proposed re-shape</vt:lpstr>
      <vt:lpstr>PowerPoint Presentation</vt:lpstr>
      <vt:lpstr>PowerPoint Presentation</vt:lpstr>
      <vt:lpstr>CEOS Cal/Val proposed  re-shape</vt:lpstr>
      <vt:lpstr>PowerPoint Presentation</vt:lpstr>
      <vt:lpstr>CEOS Cal/Val proposed  re-shape</vt:lpstr>
      <vt:lpstr>PowerPoint Presentation</vt:lpstr>
      <vt:lpstr>CEOS Cal/Val  proposed  re-shape</vt:lpstr>
      <vt:lpstr>PowerPoint Presentation</vt:lpstr>
      <vt:lpstr>PowerPoint Presentation</vt:lpstr>
      <vt:lpstr>CEOS Cal/Val proposed  re-shape</vt:lpstr>
      <vt:lpstr>CEOS Cal/Val proposed  re-shape</vt:lpstr>
      <vt:lpstr>Conclusion</vt:lpstr>
      <vt:lpstr>Action in progress</vt:lpstr>
      <vt:lpstr>Action in progress</vt:lpstr>
      <vt:lpstr>Action in progress</vt:lpstr>
    </vt:vector>
  </TitlesOfParts>
  <Manager/>
  <Company>ESA</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subject>TITLE OF PRESENTATION</dc:subject>
  <dc:creator/>
  <cp:keywords/>
  <dc:description/>
  <cp:lastModifiedBy>Paolo  Castracane</cp:lastModifiedBy>
  <cp:revision>621</cp:revision>
  <cp:lastPrinted>2008-08-26T16:26:23Z</cp:lastPrinted>
  <dcterms:created xsi:type="dcterms:W3CDTF">2009-03-03T09:28:14Z</dcterms:created>
  <dcterms:modified xsi:type="dcterms:W3CDTF">2018-08-30T08:09:37Z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 </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4GV1.0</vt:lpwstr>
  </property>
  <property fmtid="{D5CDD505-2E9C-101B-9397-08002B2CF9AE}" pid="13" name="ShowESADialog1">
    <vt:bool>true</vt:bool>
  </property>
  <property fmtid="{D5CDD505-2E9C-101B-9397-08002B2CF9AE}" pid="14" name="ContentTypeId">
    <vt:lpwstr>0x0101008995F947CC68284A92DD76895F95485E</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ies>
</file>