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1" r:id="rId3"/>
    <p:sldId id="370" r:id="rId4"/>
    <p:sldId id="373" r:id="rId5"/>
    <p:sldId id="363" r:id="rId6"/>
    <p:sldId id="372" r:id="rId7"/>
    <p:sldId id="375" r:id="rId8"/>
    <p:sldId id="365" r:id="rId9"/>
    <p:sldId id="364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anda Maggio" initials="I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/>
    <p:restoredTop sz="98301" autoAdjust="0"/>
  </p:normalViewPr>
  <p:slideViewPr>
    <p:cSldViewPr>
      <p:cViewPr>
        <p:scale>
          <a:sx n="95" d="100"/>
          <a:sy n="95" d="100"/>
        </p:scale>
        <p:origin x="110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1066-B05D-46B8-9FE7-08839E553B6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D799-DC87-450B-84D2-58813423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48" y="332992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73225"/>
            <a:ext cx="7653338" cy="431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298238" y="6438986"/>
            <a:ext cx="652621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9230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3703"/>
            <a:ext cx="8368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WGISS-WGCV Joint </a:t>
            </a: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Activity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Standardisation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and Best Practices</a:t>
            </a:r>
            <a:endParaRPr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810000"/>
            <a:ext cx="5486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Ong (CSIRO), Richard Moreno (WGISS)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WGCV#44</a:t>
            </a: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EUMETSAT, Darmstadt, Germany</a:t>
            </a: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28-31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August </a:t>
            </a: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 smtClean="0"/>
              <a:t>Standardisation </a:t>
            </a:r>
            <a:r>
              <a:rPr lang="en-GB" sz="2800" dirty="0"/>
              <a:t>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Support evolution of Data Management principles (Quality principles) </a:t>
            </a:r>
            <a:r>
              <a:rPr lang="en-US" sz="2000" dirty="0"/>
              <a:t>(</a:t>
            </a:r>
            <a:r>
              <a:rPr lang="en-US" sz="2000" i="1" dirty="0"/>
              <a:t>WGISS-41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6096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784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 smtClean="0"/>
              <a:t>Standardisation </a:t>
            </a:r>
            <a:r>
              <a:rPr lang="en-GB" sz="2800" dirty="0"/>
              <a:t>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Support </a:t>
            </a:r>
            <a:r>
              <a:rPr lang="en-GB" sz="2000" dirty="0"/>
              <a:t>WGISS to provide guidelines for the metadata for ARD to ensure the information needed to describe a measurement is </a:t>
            </a:r>
            <a:r>
              <a:rPr lang="en-GB" sz="2000" dirty="0" smtClean="0"/>
              <a:t>available. </a:t>
            </a:r>
            <a:r>
              <a:rPr lang="en-US" sz="2000" dirty="0"/>
              <a:t>(WGISS-41)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ea typeface="+mn-ea"/>
                <a:cs typeface="+mn-cs"/>
              </a:rPr>
              <a:t>Develop </a:t>
            </a:r>
            <a:r>
              <a:rPr lang="en-GB" sz="2000" dirty="0">
                <a:ea typeface="+mn-ea"/>
                <a:cs typeface="+mn-cs"/>
              </a:rPr>
              <a:t>Best Practices on Data Reprocessing – including current and future practices (i.e. on-demand ARD Processing) </a:t>
            </a:r>
            <a:r>
              <a:rPr lang="en-US" sz="2000" dirty="0"/>
              <a:t>(</a:t>
            </a:r>
            <a:r>
              <a:rPr lang="en-US" sz="2000" i="1" dirty="0"/>
              <a:t>WGISS-41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4597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 smtClean="0"/>
              <a:t>Standardisation </a:t>
            </a:r>
            <a:r>
              <a:rPr lang="en-GB" sz="2800" dirty="0"/>
              <a:t>and Best </a:t>
            </a:r>
            <a:r>
              <a:rPr lang="en-GB" sz="2800" dirty="0" smtClean="0"/>
              <a:t>Practices - Discussion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Support and collaboration </a:t>
            </a:r>
            <a:r>
              <a:rPr lang="en-US" sz="2000" dirty="0"/>
              <a:t>on ISO 19159-3 “Geographic information -- Calibration and validation of remote sensing imagery sensors and data – Part 3: SAR and </a:t>
            </a:r>
            <a:r>
              <a:rPr lang="en-US" sz="2000" dirty="0" err="1"/>
              <a:t>InSAR</a:t>
            </a:r>
            <a:r>
              <a:rPr lang="en-US" sz="2000" dirty="0" smtClean="0"/>
              <a:t>.” (</a:t>
            </a:r>
            <a:r>
              <a:rPr lang="en-US" sz="2000" i="1" dirty="0" smtClean="0"/>
              <a:t>WGISS-43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16281" y="3764281"/>
            <a:ext cx="720851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n-GB" i="1" dirty="0" smtClean="0">
                <a:solidFill>
                  <a:schemeClr val="tx1"/>
                </a:solidFill>
              </a:rPr>
              <a:t>ISO </a:t>
            </a:r>
            <a:r>
              <a:rPr lang="en-GB" i="1" dirty="0">
                <a:solidFill>
                  <a:schemeClr val="tx1"/>
                </a:solidFill>
              </a:rPr>
              <a:t>19159-3: Geographic information -- Calibration and validation of remote sensing imagery sensors -- Part: 3: SAR/</a:t>
            </a:r>
            <a:r>
              <a:rPr lang="en-GB" i="1" dirty="0" err="1">
                <a:solidFill>
                  <a:schemeClr val="tx1"/>
                </a:solidFill>
              </a:rPr>
              <a:t>InSAR</a:t>
            </a:r>
            <a:r>
              <a:rPr lang="en-GB" i="1" dirty="0">
                <a:solidFill>
                  <a:schemeClr val="tx1"/>
                </a:solidFill>
              </a:rPr>
              <a:t> passed DIS vote in April 2017. It will automatically become ISO Technical Specification in this year.</a:t>
            </a:r>
            <a:endParaRPr lang="fr-FR" i="1" dirty="0">
              <a:solidFill>
                <a:schemeClr val="tx1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075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78967" cy="898707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400" dirty="0" smtClean="0"/>
              <a:t>Standardisation </a:t>
            </a:r>
            <a:r>
              <a:rPr lang="en-GB" sz="2400" dirty="0"/>
              <a:t>and Best </a:t>
            </a:r>
            <a:r>
              <a:rPr lang="en-GB" sz="2400" dirty="0" smtClean="0"/>
              <a:t>Practices </a:t>
            </a:r>
            <a:r>
              <a:rPr lang="en-US" sz="2400" dirty="0"/>
              <a:t>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129283"/>
            <a:ext cx="8725460" cy="43180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1800" dirty="0"/>
              <a:t>Support evolution </a:t>
            </a:r>
            <a:r>
              <a:rPr lang="en-US" sz="1800" dirty="0" smtClean="0"/>
              <a:t>of CEOS Best Practices and relevant standards: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Review of Data Management and Stewardship Maturity Matrix for the Quality area. The result will be provided as input </a:t>
            </a:r>
            <a:r>
              <a:rPr lang="en-US" sz="1800" dirty="0"/>
              <a:t>for GEOSS-DMP Implementation Guidelines </a:t>
            </a:r>
            <a:r>
              <a:rPr lang="en-US" sz="1800" dirty="0" smtClean="0"/>
              <a:t>improvement (</a:t>
            </a:r>
            <a:r>
              <a:rPr lang="en-US" sz="1800" dirty="0"/>
              <a:t>Quality principles: DMP-6</a:t>
            </a:r>
            <a:r>
              <a:rPr lang="en-US" sz="1800" dirty="0" smtClean="0"/>
              <a:t>).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/>
              <a:t>Support and collaboration on ISO 19159-3 “Geographic information -- Calibration and validation of remote sensing imagery sensors and data – Part 3: SAR and </a:t>
            </a:r>
            <a:r>
              <a:rPr lang="en-US" sz="1800" dirty="0" err="1" smtClean="0"/>
              <a:t>InSAR</a:t>
            </a:r>
            <a:r>
              <a:rPr lang="en-US" sz="1800" dirty="0" smtClean="0"/>
              <a:t>”.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/>
              <a:t>Support </a:t>
            </a:r>
            <a:r>
              <a:rPr lang="en-GB" sz="1800" dirty="0"/>
              <a:t>WGISS to provide guidelines </a:t>
            </a:r>
            <a:r>
              <a:rPr lang="en-GB" sz="1800" dirty="0" smtClean="0"/>
              <a:t>for: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ARD </a:t>
            </a:r>
            <a:r>
              <a:rPr lang="en-GB" sz="1800" dirty="0"/>
              <a:t>metadata </a:t>
            </a:r>
            <a:r>
              <a:rPr lang="en-GB" sz="1800" dirty="0" smtClean="0"/>
              <a:t>definition for identified areas of interest and/or key sensors.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Data </a:t>
            </a:r>
            <a:r>
              <a:rPr lang="en-GB" sz="1800" dirty="0"/>
              <a:t>Reprocessing </a:t>
            </a:r>
            <a:r>
              <a:rPr lang="en-GB" sz="1800" dirty="0" smtClean="0"/>
              <a:t>Best </a:t>
            </a:r>
            <a:r>
              <a:rPr lang="en-GB" sz="1800" dirty="0"/>
              <a:t>Practices </a:t>
            </a:r>
            <a:r>
              <a:rPr lang="en-GB" sz="1800" dirty="0" smtClean="0"/>
              <a:t>development – </a:t>
            </a:r>
            <a:r>
              <a:rPr lang="en-GB" sz="1800" dirty="0"/>
              <a:t>including current and future practices (i.e. on-demand ARD Processing</a:t>
            </a:r>
            <a:r>
              <a:rPr lang="en-GB" sz="1800" dirty="0" smtClean="0"/>
              <a:t>). 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Data </a:t>
            </a:r>
            <a:r>
              <a:rPr lang="en-GB" sz="1800" dirty="0"/>
              <a:t>Quality in Metadata </a:t>
            </a:r>
            <a:r>
              <a:rPr lang="en-GB" sz="1800" dirty="0" smtClean="0"/>
              <a:t>white paper and recommendations definition.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2429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 smtClean="0"/>
              <a:t>Standardisation </a:t>
            </a:r>
            <a:r>
              <a:rPr lang="en-GB" sz="2800" dirty="0"/>
              <a:t>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Objective</a:t>
            </a:r>
            <a:r>
              <a:rPr lang="en-US" dirty="0"/>
              <a:t>: </a:t>
            </a:r>
            <a:r>
              <a:rPr lang="en-US" i="1" dirty="0"/>
              <a:t>Contribution on CEOS Best Practice/White Paper</a:t>
            </a:r>
          </a:p>
          <a:p>
            <a:pPr marL="3429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/>
              <a:t>Discussion from 2016 is still valid today</a:t>
            </a:r>
          </a:p>
          <a:p>
            <a:pPr marL="3429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/>
              <a:t>Work on actions from 2016 still remains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GB" b="1" dirty="0"/>
              <a:t>Tasks</a:t>
            </a:r>
            <a:r>
              <a:rPr lang="en-GB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b="1" dirty="0"/>
              <a:t>Revisit and update WGISS-41/WGCV-40 actions:</a:t>
            </a:r>
            <a:r>
              <a:rPr lang="en-GB" sz="2000" b="1" dirty="0"/>
              <a:t>  </a:t>
            </a:r>
            <a:r>
              <a:rPr lang="en-GB" sz="2000" dirty="0"/>
              <a:t>Define a point of contact within WGCV to work with WGISS to reinvigorate the actions of WGISS-41 in terms of more recent CEOS activities and move towards closure of these items to provide a good practice white paper for inclusion on the </a:t>
            </a:r>
            <a:r>
              <a:rPr lang="en-GB" sz="2000"/>
              <a:t>CEOS website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099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 smtClean="0"/>
              <a:t>4) </a:t>
            </a:r>
            <a:r>
              <a:rPr lang="en-GB" sz="2800" dirty="0" smtClean="0"/>
              <a:t>Standardisation </a:t>
            </a:r>
            <a:r>
              <a:rPr lang="en-GB" sz="2800" dirty="0"/>
              <a:t>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715000"/>
          </a:xfrm>
        </p:spPr>
        <p:txBody>
          <a:bodyPr/>
          <a:lstStyle/>
          <a:p>
            <a:pPr marL="0" lvl="1" indent="0">
              <a:lnSpc>
                <a:spcPct val="120000"/>
              </a:lnSpc>
              <a:buNone/>
            </a:pPr>
            <a:r>
              <a:rPr lang="en-GB" sz="1600" b="1" dirty="0" smtClean="0"/>
              <a:t>Tasks</a:t>
            </a:r>
            <a:r>
              <a:rPr lang="en-GB" sz="1600" dirty="0" smtClean="0"/>
              <a:t>:</a:t>
            </a:r>
            <a:endParaRPr lang="en-GB" sz="1600" dirty="0"/>
          </a:p>
          <a:p>
            <a:pPr marL="0" indent="0">
              <a:buNone/>
            </a:pPr>
            <a:r>
              <a:rPr lang="en-CA" sz="1600" b="1" dirty="0"/>
              <a:t>Revisit and update WGISS-41/WGCV-40 actions:</a:t>
            </a:r>
            <a:r>
              <a:rPr lang="en-GB" sz="1600" b="1" dirty="0"/>
              <a:t>  </a:t>
            </a:r>
            <a:r>
              <a:rPr lang="en-GB" sz="1600" dirty="0"/>
              <a:t>Define a point of contact within WGCV to work with WGISS to reinvigorate the actions of WGISS-41 in terms of more recent CEOS activities and move towards closure of these items to provide a good practice white paper for inclusion on the CEOS </a:t>
            </a:r>
            <a:r>
              <a:rPr lang="en-GB" sz="1600" dirty="0" smtClean="0"/>
              <a:t>website</a:t>
            </a:r>
            <a:endParaRPr lang="en-GB" sz="1600" dirty="0"/>
          </a:p>
          <a:p>
            <a:pPr lvl="1">
              <a:buFont typeface="Wingdings" charset="2"/>
              <a:buChar char="Ø"/>
            </a:pPr>
            <a:r>
              <a:rPr lang="en-GB" sz="1400" dirty="0" smtClean="0"/>
              <a:t>Definition of points of contact</a:t>
            </a:r>
          </a:p>
          <a:p>
            <a:pPr lvl="1">
              <a:buFont typeface="Wingdings" charset="2"/>
              <a:buChar char="Ø"/>
            </a:pPr>
            <a:r>
              <a:rPr lang="en-GB" sz="1400" dirty="0" smtClean="0"/>
              <a:t>Reviewing of Data Management and Stewardship Maturity Matrix</a:t>
            </a:r>
          </a:p>
          <a:p>
            <a:pPr lvl="2">
              <a:buFont typeface="Wingdings" charset="2"/>
              <a:buChar char="§"/>
            </a:pPr>
            <a:r>
              <a:rPr lang="en-GB" sz="1400" dirty="0" smtClean="0"/>
              <a:t>Collection of the RIDs</a:t>
            </a:r>
          </a:p>
          <a:p>
            <a:pPr lvl="2">
              <a:buFont typeface="Wingdings" charset="2"/>
              <a:buChar char="§"/>
            </a:pPr>
            <a:r>
              <a:rPr lang="en-GB" sz="1400" dirty="0" smtClean="0"/>
              <a:t>Issuing new version of the </a:t>
            </a:r>
            <a:r>
              <a:rPr lang="en-GB" sz="1400" dirty="0"/>
              <a:t>Data Management and Stewardship Maturity </a:t>
            </a:r>
            <a:r>
              <a:rPr lang="en-GB" sz="1400" dirty="0" smtClean="0"/>
              <a:t>Matrix</a:t>
            </a:r>
          </a:p>
          <a:p>
            <a:pPr lvl="1">
              <a:buFont typeface="Wingdings" charset="2"/>
              <a:buChar char="Ø"/>
            </a:pPr>
            <a:r>
              <a:rPr lang="en-GB" sz="1400" dirty="0" smtClean="0"/>
              <a:t>Provision of new input to GEO Data Management Principles Implementation Guidelines (DMP IG)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err="1" smtClean="0"/>
              <a:t>Telecon</a:t>
            </a:r>
            <a:r>
              <a:rPr lang="en-US" sz="1600" b="1" dirty="0" smtClean="0"/>
              <a:t> Outcomes</a:t>
            </a:r>
          </a:p>
          <a:p>
            <a:pPr marL="285750" lvl="1" indent="-285750"/>
            <a:r>
              <a:rPr lang="en-GB" sz="1400" dirty="0"/>
              <a:t>WGISS point of </a:t>
            </a:r>
            <a:r>
              <a:rPr lang="en-GB" sz="1400" dirty="0" smtClean="0"/>
              <a:t>contact</a:t>
            </a:r>
            <a:r>
              <a:rPr lang="en-GB" sz="1400" dirty="0"/>
              <a:t>: </a:t>
            </a:r>
            <a:r>
              <a:rPr lang="en-GB" sz="1400" dirty="0" err="1" smtClean="0"/>
              <a:t>Iolanda</a:t>
            </a:r>
            <a:r>
              <a:rPr lang="en-GB" sz="1400" dirty="0" smtClean="0"/>
              <a:t>. WGCV point of contact: Greg</a:t>
            </a:r>
            <a:endParaRPr lang="en-GB" sz="1400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Next Steps</a:t>
            </a:r>
          </a:p>
          <a:p>
            <a:r>
              <a:rPr lang="en-US" sz="1400" dirty="0"/>
              <a:t>WGCV (Greg) to provide comments on Maturity Matrix to WGISS (</a:t>
            </a:r>
            <a:r>
              <a:rPr lang="en-US" sz="1400" dirty="0" err="1"/>
              <a:t>Iolanda</a:t>
            </a:r>
            <a:r>
              <a:rPr lang="en-US" sz="1400" dirty="0" smtClean="0"/>
              <a:t>) </a:t>
            </a:r>
            <a:r>
              <a:rPr lang="en-US" sz="1400" dirty="0"/>
              <a:t>by end of July</a:t>
            </a:r>
            <a:r>
              <a:rPr lang="en-US" sz="1400" dirty="0" smtClean="0"/>
              <a:t>. </a:t>
            </a:r>
            <a:endParaRPr lang="en-US" sz="1400" dirty="0"/>
          </a:p>
          <a:p>
            <a:r>
              <a:rPr lang="en-US" sz="1400" dirty="0" err="1" smtClean="0"/>
              <a:t>Iolanda</a:t>
            </a:r>
            <a:r>
              <a:rPr lang="en-US" sz="1400" dirty="0" smtClean="0"/>
              <a:t> and Greg to review actions from 2016 and reformulate as needed by end of July.</a:t>
            </a:r>
          </a:p>
        </p:txBody>
      </p:sp>
    </p:spTree>
    <p:extLst>
      <p:ext uri="{BB962C8B-B14F-4D97-AF65-F5344CB8AC3E}">
        <p14:creationId xmlns:p14="http://schemas.microsoft.com/office/powerpoint/2010/main" val="21484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70" y="152400"/>
            <a:ext cx="57912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 smtClean="0"/>
              <a:t>Standardisation </a:t>
            </a:r>
            <a:r>
              <a:rPr lang="en-GB" sz="2800" dirty="0"/>
              <a:t>and </a:t>
            </a:r>
            <a:r>
              <a:rPr lang="en-GB" sz="2800" dirty="0" smtClean="0"/>
              <a:t>Best Practices</a:t>
            </a:r>
            <a:endParaRPr lang="en-US" sz="2800" dirty="0"/>
          </a:p>
        </p:txBody>
      </p:sp>
      <p:pic>
        <p:nvPicPr>
          <p:cNvPr id="5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837140" cy="37338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905000" cy="237918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228600" y="1433156"/>
            <a:ext cx="69342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Data Management and </a:t>
            </a:r>
            <a:r>
              <a:rPr kumimoji="0" lang="fr-FR" sz="20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Stewardship</a:t>
            </a:r>
            <a:r>
              <a:rPr kumimoji="0" lang="fr-FR" sz="20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FR" sz="20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Maturity</a:t>
            </a: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Matrix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11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832" y="1719024"/>
            <a:ext cx="6910860" cy="374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378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20844</TotalTime>
  <Words>560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Bold</vt:lpstr>
      <vt:lpstr>Avenir Roman</vt:lpstr>
      <vt:lpstr>Calibri</vt:lpstr>
      <vt:lpstr>Droid Serif</vt:lpstr>
      <vt:lpstr>Helvetica</vt:lpstr>
      <vt:lpstr>Wingdings</vt:lpstr>
      <vt:lpstr>Default</vt:lpstr>
      <vt:lpstr>WGISS-WGCV Joint Activity Standardisation and Best Practices</vt:lpstr>
      <vt:lpstr>Standardisation and Best Practices</vt:lpstr>
      <vt:lpstr>Standardisation and Best Practices</vt:lpstr>
      <vt:lpstr>Standardisation and Best Practices - Discussion</vt:lpstr>
      <vt:lpstr>Standardisation and Best Practices - Discussion</vt:lpstr>
      <vt:lpstr>Standardisation and Best Practices</vt:lpstr>
      <vt:lpstr>4) Standardisation and Best Practices</vt:lpstr>
      <vt:lpstr>Standardisation and Best Practices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Ong, Cindy (Mineral Resources, Kensington)</cp:lastModifiedBy>
  <cp:revision>253</cp:revision>
  <cp:lastPrinted>2017-10-13T13:54:38Z</cp:lastPrinted>
  <dcterms:modified xsi:type="dcterms:W3CDTF">2018-08-29T15:59:03Z</dcterms:modified>
</cp:coreProperties>
</file>