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368" r:id="rId3"/>
    <p:sldId id="369" r:id="rId4"/>
    <p:sldId id="370" r:id="rId5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E395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641" autoAdjust="0"/>
    <p:restoredTop sz="94340" autoAdjust="0"/>
  </p:normalViewPr>
  <p:slideViewPr>
    <p:cSldViewPr>
      <p:cViewPr varScale="1">
        <p:scale>
          <a:sx n="62" d="100"/>
          <a:sy n="62" d="100"/>
        </p:scale>
        <p:origin x="200" y="4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2" d="100"/>
          <a:sy n="102" d="100"/>
        </p:scale>
        <p:origin x="-320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7"/>
          <p:cNvSpPr txBox="1"/>
          <p:nvPr userDrawn="1"/>
        </p:nvSpPr>
        <p:spPr>
          <a:xfrm>
            <a:off x="609600" y="6172200"/>
            <a:ext cx="52578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8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  <a:endParaRPr lang="en-US" sz="1800" dirty="0">
              <a:effectLst/>
              <a:latin typeface="Times New Roman"/>
              <a:ea typeface="Times New Roman"/>
              <a:cs typeface="Times"/>
            </a:endParaRP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"/>
          <p:cNvSpPr/>
          <p:nvPr userDrawn="1"/>
        </p:nvSpPr>
        <p:spPr>
          <a:xfrm>
            <a:off x="2133600" y="0"/>
            <a:ext cx="4191000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Summary of WGCV/WGISS interactions from WGCV-43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WGCV-44</a:t>
            </a:r>
          </a:p>
        </p:txBody>
      </p:sp>
    </p:spTree>
    <p:extLst>
      <p:ext uri="{BB962C8B-B14F-4D97-AF65-F5344CB8AC3E}">
        <p14:creationId xmlns:p14="http://schemas.microsoft.com/office/powerpoint/2010/main" val="109395542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8305800" cy="762000"/>
          </a:xfrm>
          <a:prstGeom prst="rect">
            <a:avLst/>
          </a:prstGeom>
        </p:spPr>
        <p:txBody>
          <a:bodyPr/>
          <a:lstStyle>
            <a:lvl1pPr algn="just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11"/>
          </p:nvPr>
        </p:nvSpPr>
        <p:spPr>
          <a:xfrm>
            <a:off x="0" y="1905000"/>
            <a:ext cx="8839200" cy="4572000"/>
          </a:xfrm>
          <a:prstGeom prst="rect">
            <a:avLst/>
          </a:prstGeom>
        </p:spPr>
        <p:txBody>
          <a:bodyPr/>
          <a:lstStyle>
            <a:lvl1pPr>
              <a:buSzPct val="9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1pPr>
            <a:lvl2pPr marL="768927" indent="-311727">
              <a:buClr>
                <a:srgbClr val="005426"/>
              </a:buClr>
              <a:buSzPct val="80000"/>
              <a:buFont typeface="Wingdings" panose="05000000000000000000" pitchFamily="2" charset="2"/>
              <a:buChar char="§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2pPr>
            <a:lvl3pPr>
              <a:buSzPct val="6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3pPr>
            <a:lvl4pPr>
              <a:defRPr sz="2400">
                <a:solidFill>
                  <a:srgbClr val="C00000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hape 3"/>
          <p:cNvSpPr/>
          <p:nvPr userDrawn="1"/>
        </p:nvSpPr>
        <p:spPr>
          <a:xfrm>
            <a:off x="1981200" y="76200"/>
            <a:ext cx="3581400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Summary of WGCV/WGISS interactions from WGCV-43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WGCV-44</a:t>
            </a:r>
          </a:p>
        </p:txBody>
      </p:sp>
    </p:spTree>
    <p:extLst>
      <p:ext uri="{BB962C8B-B14F-4D97-AF65-F5344CB8AC3E}">
        <p14:creationId xmlns:p14="http://schemas.microsoft.com/office/powerpoint/2010/main" val="334483844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8305800" cy="762000"/>
          </a:xfrm>
          <a:prstGeom prst="rect">
            <a:avLst/>
          </a:prstGeom>
        </p:spPr>
        <p:txBody>
          <a:bodyPr/>
          <a:lstStyle>
            <a:lvl1pPr algn="just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11"/>
          </p:nvPr>
        </p:nvSpPr>
        <p:spPr>
          <a:xfrm>
            <a:off x="0" y="1905000"/>
            <a:ext cx="8839200" cy="4572000"/>
          </a:xfrm>
          <a:prstGeom prst="rect">
            <a:avLst/>
          </a:prstGeom>
        </p:spPr>
        <p:txBody>
          <a:bodyPr/>
          <a:lstStyle>
            <a:lvl1pPr>
              <a:buSzPct val="9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1pPr>
            <a:lvl2pPr marL="768927" indent="-311727">
              <a:buClr>
                <a:srgbClr val="005426"/>
              </a:buClr>
              <a:buSzPct val="80000"/>
              <a:buFont typeface="Wingdings" panose="05000000000000000000" pitchFamily="2" charset="2"/>
              <a:buChar char="§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2pPr>
            <a:lvl3pPr>
              <a:buSzPct val="6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3pPr>
            <a:lvl4pPr>
              <a:defRPr sz="2400">
                <a:solidFill>
                  <a:srgbClr val="C00000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hape 3"/>
          <p:cNvSpPr/>
          <p:nvPr userDrawn="1"/>
        </p:nvSpPr>
        <p:spPr>
          <a:xfrm>
            <a:off x="1981200" y="127337"/>
            <a:ext cx="3581400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Summary of WGCV/WGISS interactions from WGCV-43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WGCV-44</a:t>
            </a:r>
          </a:p>
        </p:txBody>
      </p:sp>
    </p:spTree>
    <p:extLst>
      <p:ext uri="{BB962C8B-B14F-4D97-AF65-F5344CB8AC3E}">
        <p14:creationId xmlns:p14="http://schemas.microsoft.com/office/powerpoint/2010/main" val="226901992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7"/>
          <p:cNvSpPr txBox="1"/>
          <p:nvPr userDrawn="1"/>
        </p:nvSpPr>
        <p:spPr>
          <a:xfrm>
            <a:off x="3733800" y="6477000"/>
            <a:ext cx="45720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6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  <a:endParaRPr lang="en-US" sz="1600" dirty="0">
              <a:effectLst/>
              <a:latin typeface="Times New Roman"/>
              <a:ea typeface="Times New Roman"/>
              <a:cs typeface="Times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8153400" y="6504801"/>
            <a:ext cx="9722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D9245422-3BB8-6D4A-8024-718D9EB8D280}" type="slidenum">
              <a:rPr lang="en-US" sz="1200" smtClean="0"/>
              <a:pPr algn="r"/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4" r:id="rId4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578357" y="1752600"/>
            <a:ext cx="7575043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r>
              <a:rPr lang="en-US" sz="4400" dirty="0"/>
              <a:t>Summary of WGCV/WGISS interactions from WGCV-43</a:t>
            </a:r>
            <a:endParaRPr lang="en-US" dirty="0"/>
          </a:p>
        </p:txBody>
      </p:sp>
      <p:sp>
        <p:nvSpPr>
          <p:cNvPr id="11" name="Shape 11"/>
          <p:cNvSpPr/>
          <p:nvPr/>
        </p:nvSpPr>
        <p:spPr>
          <a:xfrm>
            <a:off x="685800" y="32004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K. </a:t>
            </a:r>
            <a:r>
              <a:rPr lang="en-US" dirty="0" err="1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Thome</a:t>
            </a:r>
            <a:endParaRPr lang="en-US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NASA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WGCV Plenary # 44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EUMETSAT,  Darmstadt, Germany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August 28-31, 2018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3400" y="304800"/>
            <a:ext cx="2507906" cy="99313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Joint session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pPr marL="0" indent="0">
              <a:spcBef>
                <a:spcPts val="1100"/>
              </a:spcBef>
              <a:buNone/>
            </a:pPr>
            <a:r>
              <a:rPr lang="en-US" dirty="0"/>
              <a:t>Discussions covered common areas and topics in the ongoing/planned WGs activities which could benefit from cooperation between the two groups:</a:t>
            </a:r>
          </a:p>
          <a:p>
            <a:pPr>
              <a:spcBef>
                <a:spcPts val="1100"/>
              </a:spcBef>
            </a:pPr>
            <a:r>
              <a:rPr lang="en-US" dirty="0"/>
              <a:t>Ways to describe and share</a:t>
            </a:r>
            <a:r>
              <a:rPr lang="en-GB" dirty="0"/>
              <a:t> available facilities, expertise, resources, technical information and documentation</a:t>
            </a:r>
            <a:endParaRPr lang="en-US" dirty="0"/>
          </a:p>
          <a:p>
            <a:pPr>
              <a:spcBef>
                <a:spcPts val="1100"/>
              </a:spcBef>
            </a:pPr>
            <a:r>
              <a:rPr lang="en-US" dirty="0"/>
              <a:t>Topics of common interest with natural synergies</a:t>
            </a:r>
          </a:p>
          <a:p>
            <a:pPr>
              <a:spcBef>
                <a:spcPts val="1100"/>
              </a:spcBef>
            </a:pPr>
            <a:r>
              <a:rPr lang="en-US" dirty="0"/>
              <a:t>Defined tasks to define a way forward</a:t>
            </a:r>
          </a:p>
          <a:p>
            <a:pPr>
              <a:spcBef>
                <a:spcPts val="1100"/>
              </a:spcBef>
            </a:pPr>
            <a:r>
              <a:rPr lang="en-US" dirty="0"/>
              <a:t>Agreed to monitor progress through periodic joint calls</a:t>
            </a:r>
          </a:p>
          <a:p>
            <a:pPr marL="0" indent="0">
              <a:spcBef>
                <a:spcPts val="1100"/>
              </a:spcBef>
              <a:buNone/>
            </a:pPr>
            <a:r>
              <a:rPr lang="en-US" dirty="0"/>
              <a:t>Four broad topics summarized and discussed leading to a set of concrete tasks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63324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B1AA818-F63A-FE48-867A-2001144D041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rtl="0"/>
            <a:r>
              <a:rPr lang="en-US" sz="2400" dirty="0"/>
              <a:t>Joint Session – Four topics discussed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7E033-50E4-CC40-BE94-D24A71B37396}"/>
              </a:ext>
            </a:extLst>
          </p:cNvPr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CA" b="1" dirty="0"/>
              <a:t>Data Formats and Interoperability in the framework of FDA	</a:t>
            </a:r>
          </a:p>
          <a:p>
            <a:pPr marL="457200" lvl="1" indent="0">
              <a:buNone/>
            </a:pPr>
            <a:r>
              <a:rPr lang="en-CA" i="1" dirty="0"/>
              <a:t>Robert Woodcock (WGISS), </a:t>
            </a:r>
            <a:r>
              <a:rPr lang="en-CA" i="1" dirty="0" err="1"/>
              <a:t>Medhavy</a:t>
            </a:r>
            <a:r>
              <a:rPr lang="en-CA" i="1" dirty="0"/>
              <a:t> </a:t>
            </a:r>
            <a:r>
              <a:rPr lang="en-CA" i="1" dirty="0" err="1"/>
              <a:t>Thankappan</a:t>
            </a:r>
            <a:r>
              <a:rPr lang="en-CA" i="1" dirty="0"/>
              <a:t> (WGCV)</a:t>
            </a:r>
            <a:endParaRPr lang="en-US" i="1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b="1" dirty="0"/>
              <a:t>Quality Indicators in Discovery Metadata	</a:t>
            </a:r>
          </a:p>
          <a:p>
            <a:pPr marL="457200" lvl="1" indent="0">
              <a:buNone/>
            </a:pPr>
            <a:r>
              <a:rPr lang="en-GB" i="1" dirty="0"/>
              <a:t>Michael </a:t>
            </a:r>
            <a:r>
              <a:rPr lang="en-GB" i="1" dirty="0" err="1"/>
              <a:t>Morahan</a:t>
            </a:r>
            <a:r>
              <a:rPr lang="en-GB" i="1" dirty="0"/>
              <a:t> (WGISS), Nigel Fox (</a:t>
            </a:r>
            <a:r>
              <a:rPr lang="en-CA" i="1" dirty="0"/>
              <a:t>WGCV)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GB" b="1" dirty="0"/>
              <a:t>CEOS Data Cubes and CEOS Test Sites Data Access in support of WGCV Activities</a:t>
            </a:r>
          </a:p>
          <a:p>
            <a:pPr marL="457200" lvl="1" indent="0">
              <a:buNone/>
            </a:pPr>
            <a:r>
              <a:rPr lang="en-CA" i="1" dirty="0"/>
              <a:t>Robert Woodcock (WGISS), Greg </a:t>
            </a:r>
            <a:r>
              <a:rPr lang="en-CA" i="1" dirty="0" err="1"/>
              <a:t>Stensaas</a:t>
            </a:r>
            <a:r>
              <a:rPr lang="en-CA" i="1" dirty="0"/>
              <a:t> (WGCV)</a:t>
            </a:r>
            <a:endParaRPr lang="en-US" i="1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b="1" dirty="0"/>
              <a:t>Standardization and Best Practices (e.g. ISO 19159-3)</a:t>
            </a:r>
          </a:p>
          <a:p>
            <a:pPr marL="457200" lvl="1" indent="0">
              <a:buNone/>
            </a:pPr>
            <a:r>
              <a:rPr lang="en-GB" i="1" dirty="0"/>
              <a:t>Richard Moreno (WGISS), Cindy Ong (</a:t>
            </a:r>
            <a:r>
              <a:rPr lang="en-CA" i="1" dirty="0"/>
              <a:t>WGCV)</a:t>
            </a:r>
            <a:endParaRPr lang="en-US" i="1" dirty="0"/>
          </a:p>
          <a:p>
            <a:pPr marL="342900" indent="-342900" algn="l" rtl="0">
              <a:spcBef>
                <a:spcPts val="500"/>
              </a:spcBef>
              <a:buSzPct val="90000"/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504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C58B31E-6170-9441-BAC8-80E68CB62A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42900" indent="-342900" algn="just" rtl="0">
              <a:spcBef>
                <a:spcPts val="500"/>
              </a:spcBef>
              <a:buSzPct val="100000"/>
              <a:buFont typeface="Arial"/>
              <a:buNone/>
            </a:pPr>
            <a:r>
              <a:rPr lang="en-US" dirty="0"/>
              <a:t>Activities to date and moving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133B1-90BE-D24F-B125-4017A070A1AA}"/>
              </a:ext>
            </a:extLst>
          </p:cNvPr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pPr marL="342900" indent="-342900" algn="l" rtl="0">
              <a:spcBef>
                <a:spcPts val="500"/>
              </a:spcBef>
              <a:buSzPct val="90000"/>
              <a:buFont typeface="Arial"/>
              <a:buChar char="•"/>
            </a:pPr>
            <a:r>
              <a:rPr lang="en-US" dirty="0"/>
              <a:t>WGISS/WGCV joint session at WGCV-43</a:t>
            </a:r>
          </a:p>
          <a:p>
            <a:pPr marL="342900" indent="-342900" algn="l" rtl="0">
              <a:spcBef>
                <a:spcPts val="500"/>
              </a:spcBef>
              <a:buSzPct val="90000"/>
              <a:buFont typeface="Arial"/>
              <a:buChar char="•"/>
            </a:pPr>
            <a:r>
              <a:rPr lang="en-US" dirty="0"/>
              <a:t>Telecon on June 18, 2018 to develop concrete tasks</a:t>
            </a:r>
          </a:p>
          <a:p>
            <a:pPr lvl="1" indent="-342900" algn="l" rtl="0">
              <a:buSzPct val="90000"/>
              <a:buFont typeface="Arial"/>
              <a:buChar char="•"/>
            </a:pPr>
            <a:r>
              <a:rPr lang="en-US" dirty="0"/>
              <a:t>Discussed overall goals of the tasks with long-term concepts</a:t>
            </a:r>
          </a:p>
          <a:p>
            <a:pPr lvl="1" indent="-342900" algn="l" rtl="0">
              <a:buSzPct val="90000"/>
              <a:buFont typeface="Arial"/>
              <a:buChar char="•"/>
            </a:pPr>
            <a:r>
              <a:rPr lang="en-US" dirty="0"/>
              <a:t>Developed short term actions to show progress by SIT Technical Workshop</a:t>
            </a:r>
          </a:p>
          <a:p>
            <a:pPr algn="l" rtl="0"/>
            <a:r>
              <a:rPr lang="en-US" dirty="0"/>
              <a:t>Updates provided during this meeting (WGCV-44)</a:t>
            </a:r>
          </a:p>
          <a:p>
            <a:pPr algn="l" rtl="0"/>
            <a:r>
              <a:rPr lang="en-US" dirty="0"/>
              <a:t>Telecon with WGISS colleagues on September 6, 2018 to discuss progress</a:t>
            </a:r>
          </a:p>
          <a:p>
            <a:pPr algn="l" rtl="0"/>
            <a:r>
              <a:rPr lang="en-US" dirty="0"/>
              <a:t>Provide updates as needed during the SIT Technical Workshop</a:t>
            </a:r>
          </a:p>
          <a:p>
            <a:pPr algn="l" rtl="0"/>
            <a:r>
              <a:rPr lang="en-US" dirty="0"/>
              <a:t>Develop inputs to the CEOS Work Plan</a:t>
            </a:r>
          </a:p>
        </p:txBody>
      </p:sp>
    </p:spTree>
    <p:extLst>
      <p:ext uri="{BB962C8B-B14F-4D97-AF65-F5344CB8AC3E}">
        <p14:creationId xmlns:p14="http://schemas.microsoft.com/office/powerpoint/2010/main" val="312535044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6390</TotalTime>
  <Words>196</Words>
  <Application>Microsoft Macintosh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Arial Bold</vt:lpstr>
      <vt:lpstr>Droid Serif</vt:lpstr>
      <vt:lpstr>Frutiger 45 Light</vt:lpstr>
      <vt:lpstr>Proxima Nova Regular</vt:lpstr>
      <vt:lpstr>Arial</vt:lpstr>
      <vt:lpstr>Avenir Roman</vt:lpstr>
      <vt:lpstr>Century Gothic</vt:lpstr>
      <vt:lpstr>Times</vt:lpstr>
      <vt:lpstr>Times New Roman</vt:lpstr>
      <vt:lpstr>Wingdings</vt:lpstr>
      <vt:lpstr>Default</vt:lpstr>
      <vt:lpstr>Summary of WGCV/WGISS interactions from WGCV-43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Microsoft Office User</cp:lastModifiedBy>
  <cp:revision>158</cp:revision>
  <dcterms:modified xsi:type="dcterms:W3CDTF">2018-08-30T04:56:43Z</dcterms:modified>
</cp:coreProperties>
</file>