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1" r:id="rId2"/>
    <p:sldId id="302" r:id="rId3"/>
    <p:sldId id="303" r:id="rId4"/>
    <p:sldId id="304" r:id="rId5"/>
    <p:sldId id="305" r:id="rId6"/>
    <p:sldId id="307" r:id="rId7"/>
    <p:sldId id="297" r:id="rId8"/>
    <p:sldId id="309" r:id="rId9"/>
    <p:sldId id="298" r:id="rId10"/>
    <p:sldId id="300" r:id="rId11"/>
    <p:sldId id="306" r:id="rId12"/>
    <p:sldId id="308" r:id="rId13"/>
    <p:sldId id="272" r:id="rId14"/>
  </p:sldIdLst>
  <p:sldSz cx="12192000" cy="6858000"/>
  <p:notesSz cx="64008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799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7408" userDrawn="1">
          <p15:clr>
            <a:srgbClr val="A4A3A4"/>
          </p15:clr>
        </p15:guide>
        <p15:guide id="5" pos="3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 userDrawn="1">
          <p15:clr>
            <a:srgbClr val="A4A3A4"/>
          </p15:clr>
        </p15:guide>
        <p15:guide id="2" pos="201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13C"/>
    <a:srgbClr val="00252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4559" autoAdjust="0"/>
  </p:normalViewPr>
  <p:slideViewPr>
    <p:cSldViewPr showGuides="1">
      <p:cViewPr>
        <p:scale>
          <a:sx n="87" d="100"/>
          <a:sy n="87" d="100"/>
        </p:scale>
        <p:origin x="408" y="43"/>
      </p:cViewPr>
      <p:guideLst>
        <p:guide orient="horz" pos="2160"/>
        <p:guide orient="horz" pos="799"/>
        <p:guide pos="3840"/>
        <p:guide pos="7408"/>
        <p:guide pos="301"/>
      </p:guideLst>
    </p:cSldViewPr>
  </p:slideViewPr>
  <p:outlineViewPr>
    <p:cViewPr>
      <p:scale>
        <a:sx n="33" d="100"/>
        <a:sy n="33" d="100"/>
      </p:scale>
      <p:origin x="0" y="58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"/>
    </p:cViewPr>
  </p:sorterViewPr>
  <p:notesViewPr>
    <p:cSldViewPr showGuides="1">
      <p:cViewPr varScale="1">
        <p:scale>
          <a:sx n="54" d="100"/>
          <a:sy n="54" d="100"/>
        </p:scale>
        <p:origin x="-2844" y="-90"/>
      </p:cViewPr>
      <p:guideLst>
        <p:guide orient="horz" pos="2736"/>
        <p:guide pos="20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434340"/>
          </a:xfrm>
          <a:prstGeom prst="rect">
            <a:avLst/>
          </a:prstGeom>
        </p:spPr>
        <p:txBody>
          <a:bodyPr vert="horz" lIns="86206" tIns="43103" rIns="86206" bIns="43103" rtlCol="0"/>
          <a:lstStyle>
            <a:lvl1pPr algn="l">
              <a:defRPr sz="11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640" y="0"/>
            <a:ext cx="2773680" cy="434340"/>
          </a:xfrm>
          <a:prstGeom prst="rect">
            <a:avLst/>
          </a:prstGeom>
        </p:spPr>
        <p:txBody>
          <a:bodyPr vert="horz" lIns="86206" tIns="43103" rIns="86206" bIns="43103" rtlCol="0"/>
          <a:lstStyle>
            <a:lvl1pPr algn="r">
              <a:defRPr sz="1100"/>
            </a:lvl1pPr>
          </a:lstStyle>
          <a:p>
            <a:fld id="{BBFA697C-5849-4DDF-A6C8-08E6893940F4}" type="datetimeFigureOut">
              <a:rPr lang="en-AU" smtClean="0"/>
              <a:pPr/>
              <a:t>30/08/2018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953"/>
            <a:ext cx="2773680" cy="434340"/>
          </a:xfrm>
          <a:prstGeom prst="rect">
            <a:avLst/>
          </a:prstGeom>
        </p:spPr>
        <p:txBody>
          <a:bodyPr vert="horz" lIns="86206" tIns="43103" rIns="86206" bIns="43103" rtlCol="0" anchor="b"/>
          <a:lstStyle>
            <a:lvl1pPr algn="l">
              <a:defRPr sz="11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640" y="8250953"/>
            <a:ext cx="2773680" cy="434340"/>
          </a:xfrm>
          <a:prstGeom prst="rect">
            <a:avLst/>
          </a:prstGeom>
        </p:spPr>
        <p:txBody>
          <a:bodyPr vert="horz" lIns="86206" tIns="43103" rIns="86206" bIns="43103" rtlCol="0" anchor="b"/>
          <a:lstStyle>
            <a:lvl1pPr algn="r">
              <a:defRPr sz="11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434340"/>
          </a:xfrm>
          <a:prstGeom prst="rect">
            <a:avLst/>
          </a:prstGeom>
        </p:spPr>
        <p:txBody>
          <a:bodyPr vert="horz" lIns="86206" tIns="43103" rIns="86206" bIns="43103" rtlCol="0"/>
          <a:lstStyle>
            <a:lvl1pPr algn="l">
              <a:defRPr sz="11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640" y="0"/>
            <a:ext cx="2773680" cy="434340"/>
          </a:xfrm>
          <a:prstGeom prst="rect">
            <a:avLst/>
          </a:prstGeom>
        </p:spPr>
        <p:txBody>
          <a:bodyPr vert="horz" lIns="86206" tIns="43103" rIns="86206" bIns="43103" rtlCol="0"/>
          <a:lstStyle>
            <a:lvl1pPr algn="r">
              <a:defRPr sz="1100"/>
            </a:lvl1pPr>
          </a:lstStyle>
          <a:p>
            <a:fld id="{00992BC2-9435-4D31-AEB3-5D5877AD6447}" type="datetimeFigureOut">
              <a:rPr lang="en-AU" smtClean="0"/>
              <a:pPr/>
              <a:t>30/08/2018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800" y="650875"/>
            <a:ext cx="57912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06" tIns="43103" rIns="86206" bIns="43103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</p:spPr>
        <p:txBody>
          <a:bodyPr vert="horz" lIns="86206" tIns="43103" rIns="86206" bIns="4310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2773680" cy="434340"/>
          </a:xfrm>
          <a:prstGeom prst="rect">
            <a:avLst/>
          </a:prstGeom>
        </p:spPr>
        <p:txBody>
          <a:bodyPr vert="horz" lIns="86206" tIns="43103" rIns="86206" bIns="43103" rtlCol="0" anchor="b"/>
          <a:lstStyle>
            <a:lvl1pPr algn="l">
              <a:defRPr sz="11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640" y="8250953"/>
            <a:ext cx="2773680" cy="434340"/>
          </a:xfrm>
          <a:prstGeom prst="rect">
            <a:avLst/>
          </a:prstGeom>
        </p:spPr>
        <p:txBody>
          <a:bodyPr vert="horz" lIns="86206" tIns="43103" rIns="86206" bIns="43103" rtlCol="0" anchor="b"/>
          <a:lstStyle>
            <a:lvl1pPr algn="r">
              <a:defRPr sz="11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7744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1270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811" y="5500319"/>
            <a:ext cx="12223751" cy="996950"/>
            <a:chOff x="608" y="5500319"/>
            <a:chExt cx="9167813" cy="996950"/>
          </a:xfrm>
        </p:grpSpPr>
        <p:grpSp>
          <p:nvGrpSpPr>
            <p:cNvPr id="43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</p:grpSp>
        <p:grpSp>
          <p:nvGrpSpPr>
            <p:cNvPr id="4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59253" y="3122613"/>
            <a:ext cx="11289992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59253" y="4257092"/>
            <a:ext cx="11300947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80000" y="5625959"/>
            <a:ext cx="6336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r>
              <a:rPr lang="en-AU" dirty="0" smtClean="0"/>
              <a:t>Click to Add Business Unit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481" y="5824255"/>
            <a:ext cx="1459200" cy="31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78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Presentation title  |  Presenter name</a:t>
            </a:r>
            <a:endParaRPr lang="en-AU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440267" y="6504332"/>
            <a:ext cx="385052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6000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Presentation title  |  Presenter name</a:t>
            </a:r>
            <a:endParaRPr lang="en-AU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440267" y="6504332"/>
            <a:ext cx="385052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3885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Presentation title  |  Presenter name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0000" y="1276350"/>
            <a:ext cx="11280000" cy="455930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440267" y="6504332"/>
            <a:ext cx="385052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3824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10583" y="6056314"/>
            <a:ext cx="12215284" cy="801687"/>
            <a:chOff x="-7938" y="6056313"/>
            <a:chExt cx="9161463" cy="801687"/>
          </a:xfrm>
        </p:grpSpPr>
        <p:sp>
          <p:nvSpPr>
            <p:cNvPr id="32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sz="1800" dirty="0"/>
            </a:p>
          </p:txBody>
        </p:sp>
        <p:grpSp>
          <p:nvGrpSpPr>
            <p:cNvPr id="33" name="Group 1"/>
            <p:cNvGrpSpPr>
              <a:grpSpLocks/>
            </p:cNvGrpSpPr>
            <p:nvPr userDrawn="1"/>
          </p:nvGrpSpPr>
          <p:grpSpPr bwMode="auto">
            <a:xfrm>
              <a:off x="1588" y="6065838"/>
              <a:ext cx="9142412" cy="690562"/>
              <a:chOff x="1495" y="6065893"/>
              <a:chExt cx="9143026" cy="690563"/>
            </a:xfrm>
          </p:grpSpPr>
          <p:sp>
            <p:nvSpPr>
              <p:cNvPr id="35" name="Freeform 8"/>
              <p:cNvSpPr>
                <a:spLocks noEditPoints="1"/>
              </p:cNvSpPr>
              <p:nvPr userDrawn="1"/>
            </p:nvSpPr>
            <p:spPr bwMode="auto">
              <a:xfrm>
                <a:off x="1495" y="6065893"/>
                <a:ext cx="9143026" cy="690563"/>
              </a:xfrm>
              <a:custGeom>
                <a:avLst/>
                <a:gdLst>
                  <a:gd name="T0" fmla="*/ 2880 w 2880"/>
                  <a:gd name="T1" fmla="*/ 14 h 217"/>
                  <a:gd name="T2" fmla="*/ 2817 w 2880"/>
                  <a:gd name="T3" fmla="*/ 14 h 217"/>
                  <a:gd name="T4" fmla="*/ 2486 w 2880"/>
                  <a:gd name="T5" fmla="*/ 95 h 217"/>
                  <a:gd name="T6" fmla="*/ 2486 w 2880"/>
                  <a:gd name="T7" fmla="*/ 95 h 217"/>
                  <a:gd name="T8" fmla="*/ 2880 w 2880"/>
                  <a:gd name="T9" fmla="*/ 95 h 217"/>
                  <a:gd name="T10" fmla="*/ 2880 w 2880"/>
                  <a:gd name="T11" fmla="*/ 217 h 217"/>
                  <a:gd name="T12" fmla="*/ 2880 w 2880"/>
                  <a:gd name="T13" fmla="*/ 217 h 217"/>
                  <a:gd name="T14" fmla="*/ 2880 w 2880"/>
                  <a:gd name="T15" fmla="*/ 14 h 217"/>
                  <a:gd name="T16" fmla="*/ 2171 w 2880"/>
                  <a:gd name="T17" fmla="*/ 0 h 217"/>
                  <a:gd name="T18" fmla="*/ 0 w 2880"/>
                  <a:gd name="T19" fmla="*/ 0 h 217"/>
                  <a:gd name="T20" fmla="*/ 0 w 2880"/>
                  <a:gd name="T21" fmla="*/ 95 h 217"/>
                  <a:gd name="T22" fmla="*/ 2486 w 2880"/>
                  <a:gd name="T23" fmla="*/ 95 h 217"/>
                  <a:gd name="T24" fmla="*/ 2486 w 2880"/>
                  <a:gd name="T25" fmla="*/ 95 h 217"/>
                  <a:gd name="T26" fmla="*/ 2486 w 2880"/>
                  <a:gd name="T27" fmla="*/ 95 h 217"/>
                  <a:gd name="T28" fmla="*/ 2486 w 2880"/>
                  <a:gd name="T29" fmla="*/ 95 h 217"/>
                  <a:gd name="T30" fmla="*/ 2171 w 2880"/>
                  <a:gd name="T3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0" h="217">
                    <a:moveTo>
                      <a:pt x="2880" y="14"/>
                    </a:moveTo>
                    <a:cubicBezTo>
                      <a:pt x="2817" y="14"/>
                      <a:pt x="2817" y="14"/>
                      <a:pt x="2817" y="14"/>
                    </a:cubicBezTo>
                    <a:cubicBezTo>
                      <a:pt x="2616" y="14"/>
                      <a:pt x="2542" y="74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880" y="95"/>
                      <a:pt x="2880" y="95"/>
                      <a:pt x="2880" y="95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14"/>
                      <a:pt x="2880" y="14"/>
                      <a:pt x="2880" y="14"/>
                    </a:cubicBezTo>
                    <a:moveTo>
                      <a:pt x="21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19" y="39"/>
                      <a:pt x="2306" y="0"/>
                      <a:pt x="217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36" name="Freeform 9"/>
              <p:cNvSpPr>
                <a:spLocks noEditPoints="1"/>
              </p:cNvSpPr>
              <p:nvPr userDrawn="1"/>
            </p:nvSpPr>
            <p:spPr bwMode="auto">
              <a:xfrm>
                <a:off x="1495" y="6367518"/>
                <a:ext cx="9143026" cy="388938"/>
              </a:xfrm>
              <a:custGeom>
                <a:avLst/>
                <a:gdLst>
                  <a:gd name="T0" fmla="*/ 2486 w 2880"/>
                  <a:gd name="T1" fmla="*/ 0 h 122"/>
                  <a:gd name="T2" fmla="*/ 0 w 2880"/>
                  <a:gd name="T3" fmla="*/ 0 h 122"/>
                  <a:gd name="T4" fmla="*/ 0 w 2880"/>
                  <a:gd name="T5" fmla="*/ 13 h 122"/>
                  <a:gd name="T6" fmla="*/ 2289 w 2880"/>
                  <a:gd name="T7" fmla="*/ 13 h 122"/>
                  <a:gd name="T8" fmla="*/ 2486 w 2880"/>
                  <a:gd name="T9" fmla="*/ 0 h 122"/>
                  <a:gd name="T10" fmla="*/ 2880 w 2880"/>
                  <a:gd name="T11" fmla="*/ 0 h 122"/>
                  <a:gd name="T12" fmla="*/ 2486 w 2880"/>
                  <a:gd name="T13" fmla="*/ 0 h 122"/>
                  <a:gd name="T14" fmla="*/ 2813 w 2880"/>
                  <a:gd name="T15" fmla="*/ 122 h 122"/>
                  <a:gd name="T16" fmla="*/ 2880 w 2880"/>
                  <a:gd name="T17" fmla="*/ 122 h 122"/>
                  <a:gd name="T18" fmla="*/ 2880 w 2880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0" h="122">
                    <a:moveTo>
                      <a:pt x="24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89" y="13"/>
                      <a:pt x="2289" y="13"/>
                      <a:pt x="2289" y="13"/>
                    </a:cubicBezTo>
                    <a:cubicBezTo>
                      <a:pt x="2418" y="13"/>
                      <a:pt x="2459" y="10"/>
                      <a:pt x="2486" y="0"/>
                    </a:cubicBezTo>
                    <a:moveTo>
                      <a:pt x="2880" y="0"/>
                    </a:moveTo>
                    <a:cubicBezTo>
                      <a:pt x="2486" y="0"/>
                      <a:pt x="2486" y="0"/>
                      <a:pt x="2486" y="0"/>
                    </a:cubicBezTo>
                    <a:cubicBezTo>
                      <a:pt x="2554" y="56"/>
                      <a:pt x="2645" y="122"/>
                      <a:pt x="2813" y="122"/>
                    </a:cubicBezTo>
                    <a:cubicBezTo>
                      <a:pt x="2854" y="122"/>
                      <a:pt x="2880" y="122"/>
                      <a:pt x="2880" y="122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37" name="Freeform 10"/>
              <p:cNvSpPr>
                <a:spLocks/>
              </p:cNvSpPr>
              <p:nvPr userDrawn="1"/>
            </p:nvSpPr>
            <p:spPr bwMode="auto">
              <a:xfrm>
                <a:off x="1495" y="6110343"/>
                <a:ext cx="7891992" cy="298450"/>
              </a:xfrm>
              <a:custGeom>
                <a:avLst/>
                <a:gdLst>
                  <a:gd name="T0" fmla="*/ 2486 w 2486"/>
                  <a:gd name="T1" fmla="*/ 81 h 94"/>
                  <a:gd name="T2" fmla="*/ 2171 w 2486"/>
                  <a:gd name="T3" fmla="*/ 0 h 94"/>
                  <a:gd name="T4" fmla="*/ 0 w 2486"/>
                  <a:gd name="T5" fmla="*/ 0 h 94"/>
                  <a:gd name="T6" fmla="*/ 0 w 2486"/>
                  <a:gd name="T7" fmla="*/ 94 h 94"/>
                  <a:gd name="T8" fmla="*/ 2289 w 2486"/>
                  <a:gd name="T9" fmla="*/ 94 h 94"/>
                  <a:gd name="T10" fmla="*/ 2486 w 2486"/>
                  <a:gd name="T11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86" h="94">
                    <a:moveTo>
                      <a:pt x="2486" y="81"/>
                    </a:moveTo>
                    <a:cubicBezTo>
                      <a:pt x="2410" y="38"/>
                      <a:pt x="2306" y="0"/>
                      <a:pt x="21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289" y="94"/>
                      <a:pt x="2289" y="94"/>
                      <a:pt x="2289" y="94"/>
                    </a:cubicBezTo>
                    <a:cubicBezTo>
                      <a:pt x="2418" y="94"/>
                      <a:pt x="2459" y="91"/>
                      <a:pt x="2486" y="8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38" name="Freeform 11"/>
              <p:cNvSpPr>
                <a:spLocks/>
              </p:cNvSpPr>
              <p:nvPr userDrawn="1"/>
            </p:nvSpPr>
            <p:spPr bwMode="auto">
              <a:xfrm>
                <a:off x="7893487" y="6110343"/>
                <a:ext cx="1251034" cy="601663"/>
              </a:xfrm>
              <a:custGeom>
                <a:avLst/>
                <a:gdLst>
                  <a:gd name="T0" fmla="*/ 331 w 394"/>
                  <a:gd name="T1" fmla="*/ 0 h 189"/>
                  <a:gd name="T2" fmla="*/ 0 w 394"/>
                  <a:gd name="T3" fmla="*/ 81 h 189"/>
                  <a:gd name="T4" fmla="*/ 327 w 394"/>
                  <a:gd name="T5" fmla="*/ 189 h 189"/>
                  <a:gd name="T6" fmla="*/ 394 w 394"/>
                  <a:gd name="T7" fmla="*/ 189 h 189"/>
                  <a:gd name="T8" fmla="*/ 394 w 394"/>
                  <a:gd name="T9" fmla="*/ 0 h 189"/>
                  <a:gd name="T10" fmla="*/ 331 w 394"/>
                  <a:gd name="T11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189">
                    <a:moveTo>
                      <a:pt x="331" y="0"/>
                    </a:moveTo>
                    <a:cubicBezTo>
                      <a:pt x="130" y="0"/>
                      <a:pt x="56" y="60"/>
                      <a:pt x="0" y="81"/>
                    </a:cubicBezTo>
                    <a:cubicBezTo>
                      <a:pt x="89" y="131"/>
                      <a:pt x="159" y="189"/>
                      <a:pt x="327" y="189"/>
                    </a:cubicBezTo>
                    <a:cubicBezTo>
                      <a:pt x="368" y="189"/>
                      <a:pt x="394" y="189"/>
                      <a:pt x="394" y="189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</p:grpSp>
      </p:grpSp>
      <p:sp>
        <p:nvSpPr>
          <p:cNvPr id="39" name="Text Placeholder 8"/>
          <p:cNvSpPr>
            <a:spLocks noGrp="1"/>
          </p:cNvSpPr>
          <p:nvPr userDrawn="1">
            <p:ph type="body" sz="quarter" idx="10"/>
          </p:nvPr>
        </p:nvSpPr>
        <p:spPr>
          <a:xfrm>
            <a:off x="480001" y="1276350"/>
            <a:ext cx="9969500" cy="4559301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44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903989" y="6504332"/>
            <a:ext cx="8111793" cy="124274"/>
          </a:xfrm>
        </p:spPr>
        <p:txBody>
          <a:bodyPr/>
          <a:lstStyle/>
          <a:p>
            <a:r>
              <a:rPr lang="en-AU" dirty="0" smtClean="0"/>
              <a:t>Presentation title  |  Presenter name</a:t>
            </a:r>
            <a:endParaRPr lang="en-AU" dirty="0"/>
          </a:p>
        </p:txBody>
      </p:sp>
      <p:sp>
        <p:nvSpPr>
          <p:cNvPr id="13" name="Slide Number Placeholder 17"/>
          <p:cNvSpPr>
            <a:spLocks noGrp="1"/>
          </p:cNvSpPr>
          <p:nvPr userDrawn="1">
            <p:ph type="sldNum" sz="quarter" idx="4"/>
          </p:nvPr>
        </p:nvSpPr>
        <p:spPr>
          <a:xfrm>
            <a:off x="440267" y="6504332"/>
            <a:ext cx="385052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28" y="6293781"/>
            <a:ext cx="979200" cy="20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2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 userDrawn="1"/>
        </p:nvGrpSpPr>
        <p:grpSpPr>
          <a:xfrm>
            <a:off x="811" y="5500319"/>
            <a:ext cx="12223751" cy="996950"/>
            <a:chOff x="608" y="5500319"/>
            <a:chExt cx="9167813" cy="996950"/>
          </a:xfrm>
        </p:grpSpPr>
        <p:grpSp>
          <p:nvGrpSpPr>
            <p:cNvPr id="4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</p:grpSp>
        <p:grpSp>
          <p:nvGrpSpPr>
            <p:cNvPr id="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366" y="3717032"/>
            <a:ext cx="8161917" cy="153920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80000" y="5625959"/>
            <a:ext cx="6336000" cy="144000"/>
          </a:xfrm>
        </p:spPr>
        <p:txBody>
          <a:bodyPr anchor="ctr">
            <a:noAutofit/>
          </a:bodyPr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r>
              <a:rPr lang="en-AU" dirty="0" smtClean="0"/>
              <a:t>Click to Add Business Unit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78368" y="2744925"/>
            <a:ext cx="11281832" cy="852487"/>
          </a:xfrm>
        </p:spPr>
        <p:txBody>
          <a:bodyPr>
            <a:no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481" y="5824255"/>
            <a:ext cx="1459200" cy="31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811" y="5500319"/>
            <a:ext cx="12223751" cy="996950"/>
            <a:chOff x="608" y="5500319"/>
            <a:chExt cx="9167813" cy="996950"/>
          </a:xfrm>
        </p:grpSpPr>
        <p:grpSp>
          <p:nvGrpSpPr>
            <p:cNvPr id="43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</p:grpSp>
        <p:grpSp>
          <p:nvGrpSpPr>
            <p:cNvPr id="4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366" y="2168860"/>
            <a:ext cx="8161917" cy="308737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80000" y="5625959"/>
            <a:ext cx="6336000" cy="144000"/>
          </a:xfrm>
        </p:spPr>
        <p:txBody>
          <a:bodyPr anchor="ctr">
            <a:noAutofit/>
          </a:bodyPr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r>
              <a:rPr lang="en-AU" dirty="0" smtClean="0"/>
              <a:t>Click to Add Business Unit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481" y="5824255"/>
            <a:ext cx="1459200" cy="31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811" y="5500319"/>
            <a:ext cx="12223751" cy="996950"/>
            <a:chOff x="608" y="5500319"/>
            <a:chExt cx="9167813" cy="996950"/>
          </a:xfrm>
        </p:grpSpPr>
        <p:grpSp>
          <p:nvGrpSpPr>
            <p:cNvPr id="43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</p:grpSp>
        <p:grpSp>
          <p:nvGrpSpPr>
            <p:cNvPr id="4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59253" y="3122613"/>
            <a:ext cx="11289992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59253" y="4257092"/>
            <a:ext cx="11300947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480000" y="5625959"/>
            <a:ext cx="6336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00" name="Group 99"/>
          <p:cNvGrpSpPr>
            <a:grpSpLocks noChangeAspect="1"/>
          </p:cNvGrpSpPr>
          <p:nvPr userDrawn="1"/>
        </p:nvGrpSpPr>
        <p:grpSpPr>
          <a:xfrm>
            <a:off x="811" y="584684"/>
            <a:ext cx="12192000" cy="1744868"/>
            <a:chOff x="258763" y="-2282825"/>
            <a:chExt cx="8543926" cy="1630362"/>
          </a:xfrm>
        </p:grpSpPr>
        <p:sp>
          <p:nvSpPr>
            <p:cNvPr id="92" name="Freeform 27"/>
            <p:cNvSpPr>
              <a:spLocks/>
            </p:cNvSpPr>
            <p:nvPr userDrawn="1"/>
          </p:nvSpPr>
          <p:spPr bwMode="auto">
            <a:xfrm>
              <a:off x="258763" y="-2282825"/>
              <a:ext cx="4330700" cy="747712"/>
            </a:xfrm>
            <a:custGeom>
              <a:avLst/>
              <a:gdLst>
                <a:gd name="T0" fmla="*/ 1153 w 1153"/>
                <a:gd name="T1" fmla="*/ 170 h 198"/>
                <a:gd name="T2" fmla="*/ 495 w 1153"/>
                <a:gd name="T3" fmla="*/ 0 h 198"/>
                <a:gd name="T4" fmla="*/ 0 w 1153"/>
                <a:gd name="T5" fmla="*/ 0 h 198"/>
                <a:gd name="T6" fmla="*/ 0 w 1153"/>
                <a:gd name="T7" fmla="*/ 198 h 198"/>
                <a:gd name="T8" fmla="*/ 742 w 1153"/>
                <a:gd name="T9" fmla="*/ 198 h 198"/>
                <a:gd name="T10" fmla="*/ 1153 w 1153"/>
                <a:gd name="T11" fmla="*/ 17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3" h="198">
                  <a:moveTo>
                    <a:pt x="1153" y="170"/>
                  </a:moveTo>
                  <a:cubicBezTo>
                    <a:pt x="994" y="80"/>
                    <a:pt x="776" y="0"/>
                    <a:pt x="4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742" y="198"/>
                    <a:pt x="742" y="198"/>
                    <a:pt x="742" y="198"/>
                  </a:cubicBezTo>
                  <a:cubicBezTo>
                    <a:pt x="1009" y="198"/>
                    <a:pt x="1096" y="192"/>
                    <a:pt x="1153" y="17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93" name="Freeform 28"/>
            <p:cNvSpPr>
              <a:spLocks/>
            </p:cNvSpPr>
            <p:nvPr userDrawn="1"/>
          </p:nvSpPr>
          <p:spPr bwMode="auto">
            <a:xfrm>
              <a:off x="258763" y="-1414463"/>
              <a:ext cx="2760663" cy="381000"/>
            </a:xfrm>
            <a:custGeom>
              <a:avLst/>
              <a:gdLst>
                <a:gd name="T0" fmla="*/ 735 w 735"/>
                <a:gd name="T1" fmla="*/ 87 h 101"/>
                <a:gd name="T2" fmla="*/ 398 w 735"/>
                <a:gd name="T3" fmla="*/ 0 h 101"/>
                <a:gd name="T4" fmla="*/ 0 w 735"/>
                <a:gd name="T5" fmla="*/ 0 h 101"/>
                <a:gd name="T6" fmla="*/ 0 w 735"/>
                <a:gd name="T7" fmla="*/ 101 h 101"/>
                <a:gd name="T8" fmla="*/ 524 w 735"/>
                <a:gd name="T9" fmla="*/ 101 h 101"/>
                <a:gd name="T10" fmla="*/ 735 w 735"/>
                <a:gd name="T11" fmla="*/ 8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5" h="101">
                  <a:moveTo>
                    <a:pt x="735" y="87"/>
                  </a:moveTo>
                  <a:cubicBezTo>
                    <a:pt x="653" y="40"/>
                    <a:pt x="542" y="0"/>
                    <a:pt x="39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24" y="101"/>
                    <a:pt x="524" y="101"/>
                    <a:pt x="524" y="101"/>
                  </a:cubicBezTo>
                  <a:cubicBezTo>
                    <a:pt x="661" y="101"/>
                    <a:pt x="706" y="98"/>
                    <a:pt x="735" y="8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94" name="Freeform 29"/>
            <p:cNvSpPr>
              <a:spLocks/>
            </p:cNvSpPr>
            <p:nvPr userDrawn="1"/>
          </p:nvSpPr>
          <p:spPr bwMode="auto">
            <a:xfrm>
              <a:off x="3019426" y="-1414463"/>
              <a:ext cx="5783263" cy="762000"/>
            </a:xfrm>
            <a:custGeom>
              <a:avLst/>
              <a:gdLst>
                <a:gd name="T0" fmla="*/ 353 w 1540"/>
                <a:gd name="T1" fmla="*/ 0 h 202"/>
                <a:gd name="T2" fmla="*/ 0 w 1540"/>
                <a:gd name="T3" fmla="*/ 87 h 202"/>
                <a:gd name="T4" fmla="*/ 349 w 1540"/>
                <a:gd name="T5" fmla="*/ 202 h 202"/>
                <a:gd name="T6" fmla="*/ 1540 w 1540"/>
                <a:gd name="T7" fmla="*/ 202 h 202"/>
                <a:gd name="T8" fmla="*/ 1540 w 1540"/>
                <a:gd name="T9" fmla="*/ 0 h 202"/>
                <a:gd name="T10" fmla="*/ 353 w 154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0" h="202">
                  <a:moveTo>
                    <a:pt x="353" y="0"/>
                  </a:moveTo>
                  <a:cubicBezTo>
                    <a:pt x="138" y="0"/>
                    <a:pt x="59" y="64"/>
                    <a:pt x="0" y="87"/>
                  </a:cubicBezTo>
                  <a:cubicBezTo>
                    <a:pt x="95" y="141"/>
                    <a:pt x="170" y="202"/>
                    <a:pt x="349" y="202"/>
                  </a:cubicBezTo>
                  <a:cubicBezTo>
                    <a:pt x="392" y="202"/>
                    <a:pt x="1540" y="202"/>
                    <a:pt x="1540" y="202"/>
                  </a:cubicBezTo>
                  <a:cubicBezTo>
                    <a:pt x="1540" y="0"/>
                    <a:pt x="1540" y="0"/>
                    <a:pt x="1540" y="0"/>
                  </a:cubicBezTo>
                  <a:lnTo>
                    <a:pt x="35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95" name="Freeform 30"/>
            <p:cNvSpPr>
              <a:spLocks/>
            </p:cNvSpPr>
            <p:nvPr userDrawn="1"/>
          </p:nvSpPr>
          <p:spPr bwMode="auto">
            <a:xfrm>
              <a:off x="4589463" y="-2282825"/>
              <a:ext cx="4213225" cy="1495425"/>
            </a:xfrm>
            <a:custGeom>
              <a:avLst/>
              <a:gdLst>
                <a:gd name="T0" fmla="*/ 690 w 1122"/>
                <a:gd name="T1" fmla="*/ 0 h 396"/>
                <a:gd name="T2" fmla="*/ 0 w 1122"/>
                <a:gd name="T3" fmla="*/ 170 h 396"/>
                <a:gd name="T4" fmla="*/ 682 w 1122"/>
                <a:gd name="T5" fmla="*/ 396 h 396"/>
                <a:gd name="T6" fmla="*/ 1122 w 1122"/>
                <a:gd name="T7" fmla="*/ 396 h 396"/>
                <a:gd name="T8" fmla="*/ 1122 w 1122"/>
                <a:gd name="T9" fmla="*/ 0 h 396"/>
                <a:gd name="T10" fmla="*/ 690 w 1122"/>
                <a:gd name="T11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2" h="396">
                  <a:moveTo>
                    <a:pt x="690" y="0"/>
                  </a:moveTo>
                  <a:cubicBezTo>
                    <a:pt x="270" y="0"/>
                    <a:pt x="115" y="126"/>
                    <a:pt x="0" y="170"/>
                  </a:cubicBezTo>
                  <a:cubicBezTo>
                    <a:pt x="185" y="276"/>
                    <a:pt x="332" y="396"/>
                    <a:pt x="682" y="396"/>
                  </a:cubicBezTo>
                  <a:cubicBezTo>
                    <a:pt x="766" y="396"/>
                    <a:pt x="1122" y="396"/>
                    <a:pt x="1122" y="396"/>
                  </a:cubicBezTo>
                  <a:cubicBezTo>
                    <a:pt x="1122" y="0"/>
                    <a:pt x="1122" y="0"/>
                    <a:pt x="1122" y="0"/>
                  </a:cubicBezTo>
                  <a:lnTo>
                    <a:pt x="6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96" name="Freeform 31"/>
            <p:cNvSpPr>
              <a:spLocks/>
            </p:cNvSpPr>
            <p:nvPr userDrawn="1"/>
          </p:nvSpPr>
          <p:spPr bwMode="auto">
            <a:xfrm>
              <a:off x="258763" y="-877888"/>
              <a:ext cx="5805488" cy="85725"/>
            </a:xfrm>
            <a:custGeom>
              <a:avLst/>
              <a:gdLst>
                <a:gd name="T0" fmla="*/ 1546 w 1546"/>
                <a:gd name="T1" fmla="*/ 20 h 23"/>
                <a:gd name="T2" fmla="*/ 1470 w 1546"/>
                <a:gd name="T3" fmla="*/ 0 h 23"/>
                <a:gd name="T4" fmla="*/ 0 w 1546"/>
                <a:gd name="T5" fmla="*/ 0 h 23"/>
                <a:gd name="T6" fmla="*/ 0 w 1546"/>
                <a:gd name="T7" fmla="*/ 23 h 23"/>
                <a:gd name="T8" fmla="*/ 1498 w 1546"/>
                <a:gd name="T9" fmla="*/ 23 h 23"/>
                <a:gd name="T10" fmla="*/ 1546 w 1546"/>
                <a:gd name="T11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6" h="23">
                  <a:moveTo>
                    <a:pt x="1546" y="20"/>
                  </a:moveTo>
                  <a:cubicBezTo>
                    <a:pt x="1528" y="11"/>
                    <a:pt x="1502" y="0"/>
                    <a:pt x="147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498" y="23"/>
                    <a:pt x="1541" y="21"/>
                    <a:pt x="1546" y="2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97" name="Freeform 32"/>
            <p:cNvSpPr>
              <a:spLocks/>
            </p:cNvSpPr>
            <p:nvPr userDrawn="1"/>
          </p:nvSpPr>
          <p:spPr bwMode="auto">
            <a:xfrm>
              <a:off x="6064251" y="-877888"/>
              <a:ext cx="2738438" cy="173037"/>
            </a:xfrm>
            <a:custGeom>
              <a:avLst/>
              <a:gdLst>
                <a:gd name="T0" fmla="*/ 81 w 729"/>
                <a:gd name="T1" fmla="*/ 0 h 46"/>
                <a:gd name="T2" fmla="*/ 0 w 729"/>
                <a:gd name="T3" fmla="*/ 20 h 46"/>
                <a:gd name="T4" fmla="*/ 80 w 729"/>
                <a:gd name="T5" fmla="*/ 46 h 46"/>
                <a:gd name="T6" fmla="*/ 729 w 729"/>
                <a:gd name="T7" fmla="*/ 46 h 46"/>
                <a:gd name="T8" fmla="*/ 729 w 729"/>
                <a:gd name="T9" fmla="*/ 0 h 46"/>
                <a:gd name="T10" fmla="*/ 81 w 729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46">
                  <a:moveTo>
                    <a:pt x="81" y="0"/>
                  </a:moveTo>
                  <a:cubicBezTo>
                    <a:pt x="32" y="0"/>
                    <a:pt x="14" y="15"/>
                    <a:pt x="0" y="20"/>
                  </a:cubicBezTo>
                  <a:cubicBezTo>
                    <a:pt x="22" y="32"/>
                    <a:pt x="39" y="46"/>
                    <a:pt x="80" y="46"/>
                  </a:cubicBezTo>
                  <a:cubicBezTo>
                    <a:pt x="729" y="46"/>
                    <a:pt x="729" y="46"/>
                    <a:pt x="729" y="46"/>
                  </a:cubicBezTo>
                  <a:cubicBezTo>
                    <a:pt x="729" y="0"/>
                    <a:pt x="729" y="0"/>
                    <a:pt x="729" y="0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98" name="Freeform 33"/>
            <p:cNvSpPr>
              <a:spLocks/>
            </p:cNvSpPr>
            <p:nvPr userDrawn="1"/>
          </p:nvSpPr>
          <p:spPr bwMode="auto">
            <a:xfrm>
              <a:off x="5384801" y="-1055688"/>
              <a:ext cx="3417888" cy="87312"/>
            </a:xfrm>
            <a:custGeom>
              <a:avLst/>
              <a:gdLst>
                <a:gd name="T0" fmla="*/ 0 w 910"/>
                <a:gd name="T1" fmla="*/ 3 h 23"/>
                <a:gd name="T2" fmla="*/ 77 w 910"/>
                <a:gd name="T3" fmla="*/ 23 h 23"/>
                <a:gd name="T4" fmla="*/ 910 w 910"/>
                <a:gd name="T5" fmla="*/ 23 h 23"/>
                <a:gd name="T6" fmla="*/ 910 w 910"/>
                <a:gd name="T7" fmla="*/ 0 h 23"/>
                <a:gd name="T8" fmla="*/ 48 w 910"/>
                <a:gd name="T9" fmla="*/ 0 h 23"/>
                <a:gd name="T10" fmla="*/ 0 w 910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0" h="23">
                  <a:moveTo>
                    <a:pt x="0" y="3"/>
                  </a:moveTo>
                  <a:cubicBezTo>
                    <a:pt x="19" y="14"/>
                    <a:pt x="44" y="23"/>
                    <a:pt x="77" y="23"/>
                  </a:cubicBezTo>
                  <a:cubicBezTo>
                    <a:pt x="910" y="23"/>
                    <a:pt x="910" y="23"/>
                    <a:pt x="910" y="23"/>
                  </a:cubicBezTo>
                  <a:cubicBezTo>
                    <a:pt x="910" y="0"/>
                    <a:pt x="910" y="0"/>
                    <a:pt x="91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17" y="0"/>
                    <a:pt x="7" y="1"/>
                    <a:pt x="0" y="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99" name="Freeform 34"/>
            <p:cNvSpPr>
              <a:spLocks/>
            </p:cNvSpPr>
            <p:nvPr userDrawn="1"/>
          </p:nvSpPr>
          <p:spPr bwMode="auto">
            <a:xfrm>
              <a:off x="258763" y="-1143000"/>
              <a:ext cx="5126038" cy="174625"/>
            </a:xfrm>
            <a:custGeom>
              <a:avLst/>
              <a:gdLst>
                <a:gd name="T0" fmla="*/ 1284 w 1365"/>
                <a:gd name="T1" fmla="*/ 46 h 46"/>
                <a:gd name="T2" fmla="*/ 1365 w 1365"/>
                <a:gd name="T3" fmla="*/ 26 h 46"/>
                <a:gd name="T4" fmla="*/ 1285 w 1365"/>
                <a:gd name="T5" fmla="*/ 0 h 46"/>
                <a:gd name="T6" fmla="*/ 0 w 1365"/>
                <a:gd name="T7" fmla="*/ 0 h 46"/>
                <a:gd name="T8" fmla="*/ 0 w 1365"/>
                <a:gd name="T9" fmla="*/ 46 h 46"/>
                <a:gd name="T10" fmla="*/ 1284 w 1365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5" h="46">
                  <a:moveTo>
                    <a:pt x="1284" y="46"/>
                  </a:moveTo>
                  <a:cubicBezTo>
                    <a:pt x="1333" y="46"/>
                    <a:pt x="1352" y="31"/>
                    <a:pt x="1365" y="26"/>
                  </a:cubicBezTo>
                  <a:cubicBezTo>
                    <a:pt x="1343" y="14"/>
                    <a:pt x="1326" y="0"/>
                    <a:pt x="12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1284" y="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481" y="5824255"/>
            <a:ext cx="1459200" cy="31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30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Title Slide + Motif">
    <p:bg>
      <p:bgPr>
        <a:solidFill>
          <a:srgbClr val="0031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3"/>
            <a:ext cx="12192000" cy="3130141"/>
          </a:xfrm>
          <a:prstGeom prst="rect">
            <a:avLst/>
          </a:prstGeom>
        </p:spPr>
      </p:pic>
      <p:grpSp>
        <p:nvGrpSpPr>
          <p:cNvPr id="29" name="Group 28"/>
          <p:cNvGrpSpPr/>
          <p:nvPr userDrawn="1"/>
        </p:nvGrpSpPr>
        <p:grpSpPr>
          <a:xfrm>
            <a:off x="811" y="2630848"/>
            <a:ext cx="12223751" cy="996950"/>
            <a:chOff x="608" y="5500319"/>
            <a:chExt cx="9167813" cy="996950"/>
          </a:xfrm>
        </p:grpSpPr>
        <p:grpSp>
          <p:nvGrpSpPr>
            <p:cNvPr id="43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rgbClr val="00252D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</p:grpSp>
        <p:grpSp>
          <p:nvGrpSpPr>
            <p:cNvPr id="4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59253" y="3806501"/>
            <a:ext cx="11289992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59253" y="4940980"/>
            <a:ext cx="11300947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80000" y="2756488"/>
            <a:ext cx="6336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r>
              <a:rPr lang="en-AU" dirty="0" smtClean="0"/>
              <a:t>Click to Add Business Unit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481" y="2954784"/>
            <a:ext cx="1459200" cy="31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4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253" y="3122613"/>
            <a:ext cx="11289992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253" y="4257092"/>
            <a:ext cx="11300947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996" y="5500320"/>
            <a:ext cx="12227979" cy="1357681"/>
            <a:chOff x="1497" y="5500319"/>
            <a:chExt cx="9170984" cy="1357681"/>
          </a:xfrm>
        </p:grpSpPr>
        <p:sp>
          <p:nvSpPr>
            <p:cNvPr id="8" name="Rectangle 7"/>
            <p:cNvSpPr/>
            <p:nvPr userDrawn="1"/>
          </p:nvSpPr>
          <p:spPr>
            <a:xfrm>
              <a:off x="1497" y="5940320"/>
              <a:ext cx="9158377" cy="91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 dirty="0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497" y="5563679"/>
              <a:ext cx="9170984" cy="932871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2030" y="137"/>
                </a:cxn>
                <a:cxn ang="0">
                  <a:pos x="2313" y="117"/>
                </a:cxn>
                <a:cxn ang="0">
                  <a:pos x="2880" y="0"/>
                </a:cxn>
                <a:cxn ang="0">
                  <a:pos x="2880" y="0"/>
                </a:cxn>
                <a:cxn ang="0">
                  <a:pos x="2880" y="117"/>
                </a:cxn>
                <a:cxn ang="0">
                  <a:pos x="2313" y="117"/>
                </a:cxn>
                <a:cxn ang="0">
                  <a:pos x="2784" y="293"/>
                </a:cxn>
                <a:cxn ang="0">
                  <a:pos x="2880" y="293"/>
                </a:cxn>
                <a:cxn ang="0">
                  <a:pos x="2880" y="0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1497" y="5500319"/>
              <a:ext cx="9170984" cy="435430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1497" y="5563679"/>
              <a:ext cx="7365906" cy="432734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2030" y="136"/>
                </a:cxn>
                <a:cxn ang="0">
                  <a:pos x="2313" y="117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7367402" y="5563679"/>
              <a:ext cx="1805078" cy="869511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0" y="117"/>
                </a:cxn>
                <a:cxn ang="0">
                  <a:pos x="471" y="273"/>
                </a:cxn>
                <a:cxn ang="0">
                  <a:pos x="567" y="273"/>
                </a:cxn>
                <a:cxn ang="0">
                  <a:pos x="567" y="0"/>
                </a:cxn>
                <a:cxn ang="0">
                  <a:pos x="476" y="0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grpSp>
          <p:nvGrpSpPr>
            <p:cNvPr id="14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5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18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19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20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21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22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23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24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25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26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</p:grpSp>
      </p:grpSp>
      <p:sp>
        <p:nvSpPr>
          <p:cNvPr id="27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480000" y="5625959"/>
            <a:ext cx="6336000" cy="144000"/>
          </a:xfrm>
        </p:spPr>
        <p:txBody>
          <a:bodyPr anchor="ctr">
            <a:noAutofit/>
          </a:bodyPr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r>
              <a:rPr lang="en-AU" dirty="0" smtClean="0"/>
              <a:t>Click to Add Business Unit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481" y="5824255"/>
            <a:ext cx="1459200" cy="31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13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35984" y="357188"/>
            <a:ext cx="12265959" cy="6500812"/>
            <a:chOff x="-26988" y="357188"/>
            <a:chExt cx="9199469" cy="6500812"/>
          </a:xfrm>
        </p:grpSpPr>
        <p:grpSp>
          <p:nvGrpSpPr>
            <p:cNvPr id="29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51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2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3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4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5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6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7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8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59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60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61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  <p:sp>
            <p:nvSpPr>
              <p:cNvPr id="62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 dirty="0"/>
              </a:p>
            </p:txBody>
          </p:sp>
        </p:grpSp>
        <p:grpSp>
          <p:nvGrpSpPr>
            <p:cNvPr id="30" name="Group 29"/>
            <p:cNvGrpSpPr/>
            <p:nvPr userDrawn="1"/>
          </p:nvGrpSpPr>
          <p:grpSpPr>
            <a:xfrm>
              <a:off x="1497" y="5500319"/>
              <a:ext cx="9170984" cy="1357681"/>
              <a:chOff x="1497" y="5500319"/>
              <a:chExt cx="9170984" cy="1357681"/>
            </a:xfrm>
          </p:grpSpPr>
          <p:sp>
            <p:nvSpPr>
              <p:cNvPr id="31" name="Rectangle 30"/>
              <p:cNvSpPr/>
              <p:nvPr userDrawn="1"/>
            </p:nvSpPr>
            <p:spPr>
              <a:xfrm>
                <a:off x="1497" y="5940320"/>
                <a:ext cx="9158377" cy="9176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800" dirty="0"/>
              </a:p>
            </p:txBody>
          </p:sp>
          <p:grpSp>
            <p:nvGrpSpPr>
              <p:cNvPr id="32" name="Group 31"/>
              <p:cNvGrpSpPr/>
              <p:nvPr userDrawn="1"/>
            </p:nvGrpSpPr>
            <p:grpSpPr>
              <a:xfrm>
                <a:off x="1497" y="5500319"/>
                <a:ext cx="9170984" cy="996231"/>
                <a:chOff x="1497" y="5500319"/>
                <a:chExt cx="9170984" cy="996231"/>
              </a:xfrm>
            </p:grpSpPr>
            <p:sp>
              <p:nvSpPr>
                <p:cNvPr id="47" name="Freeform 7"/>
                <p:cNvSpPr>
                  <a:spLocks noEditPoints="1"/>
                </p:cNvSpPr>
                <p:nvPr userDrawn="1"/>
              </p:nvSpPr>
              <p:spPr bwMode="auto">
                <a:xfrm>
                  <a:off x="1497" y="5563679"/>
                  <a:ext cx="9170984" cy="932871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0" y="117"/>
                    </a:cxn>
                    <a:cxn ang="0">
                      <a:pos x="0" y="137"/>
                    </a:cxn>
                    <a:cxn ang="0">
                      <a:pos x="2030" y="137"/>
                    </a:cxn>
                    <a:cxn ang="0">
                      <a:pos x="2313" y="117"/>
                    </a:cxn>
                    <a:cxn ang="0">
                      <a:pos x="2880" y="0"/>
                    </a:cxn>
                    <a:cxn ang="0">
                      <a:pos x="2880" y="0"/>
                    </a:cxn>
                    <a:cxn ang="0">
                      <a:pos x="2880" y="117"/>
                    </a:cxn>
                    <a:cxn ang="0">
                      <a:pos x="2313" y="117"/>
                    </a:cxn>
                    <a:cxn ang="0">
                      <a:pos x="2784" y="293"/>
                    </a:cxn>
                    <a:cxn ang="0">
                      <a:pos x="2880" y="293"/>
                    </a:cxn>
                    <a:cxn ang="0">
                      <a:pos x="2880" y="0"/>
                    </a:cxn>
                  </a:cxnLst>
                  <a:rect l="0" t="0" r="r" b="b"/>
                  <a:pathLst>
                    <a:path w="2880" h="293">
                      <a:moveTo>
                        <a:pt x="2313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030" y="137"/>
                        <a:pt x="2030" y="137"/>
                        <a:pt x="2030" y="137"/>
                      </a:cubicBezTo>
                      <a:cubicBezTo>
                        <a:pt x="2214" y="137"/>
                        <a:pt x="2274" y="132"/>
                        <a:pt x="2313" y="117"/>
                      </a:cubicBezTo>
                      <a:moveTo>
                        <a:pt x="2880" y="0"/>
                      </a:moveTo>
                      <a:cubicBezTo>
                        <a:pt x="2880" y="0"/>
                        <a:pt x="2880" y="0"/>
                        <a:pt x="2880" y="0"/>
                      </a:cubicBezTo>
                      <a:cubicBezTo>
                        <a:pt x="2880" y="117"/>
                        <a:pt x="2880" y="117"/>
                        <a:pt x="2880" y="117"/>
                      </a:cubicBezTo>
                      <a:cubicBezTo>
                        <a:pt x="2313" y="117"/>
                        <a:pt x="2313" y="117"/>
                        <a:pt x="2313" y="117"/>
                      </a:cubicBezTo>
                      <a:cubicBezTo>
                        <a:pt x="2411" y="197"/>
                        <a:pt x="2542" y="293"/>
                        <a:pt x="2784" y="293"/>
                      </a:cubicBezTo>
                      <a:cubicBezTo>
                        <a:pt x="2842" y="293"/>
                        <a:pt x="2880" y="293"/>
                        <a:pt x="2880" y="293"/>
                      </a:cubicBezTo>
                      <a:cubicBezTo>
                        <a:pt x="2880" y="0"/>
                        <a:pt x="2880" y="0"/>
                        <a:pt x="2880" y="0"/>
                      </a:cubicBezTo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800" dirty="0"/>
                </a:p>
              </p:txBody>
            </p:sp>
            <p:sp>
              <p:nvSpPr>
                <p:cNvPr id="48" name="Freeform 8"/>
                <p:cNvSpPr>
                  <a:spLocks noEditPoints="1"/>
                </p:cNvSpPr>
                <p:nvPr userDrawn="1"/>
              </p:nvSpPr>
              <p:spPr bwMode="auto">
                <a:xfrm>
                  <a:off x="1497" y="5500319"/>
                  <a:ext cx="9170984" cy="435430"/>
                </a:xfrm>
                <a:custGeom>
                  <a:avLst/>
                  <a:gdLst/>
                  <a:ahLst/>
                  <a:cxnLst>
                    <a:cxn ang="0">
                      <a:pos x="2880" y="20"/>
                    </a:cxn>
                    <a:cxn ang="0">
                      <a:pos x="2789" y="20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880" y="137"/>
                    </a:cxn>
                    <a:cxn ang="0">
                      <a:pos x="2880" y="20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1860" y="0"/>
                    </a:cxn>
                  </a:cxnLst>
                  <a:rect l="0" t="0" r="r" b="b"/>
                  <a:pathLst>
                    <a:path w="2880" h="137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880" y="137"/>
                        <a:pt x="2880" y="137"/>
                        <a:pt x="2880" y="137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800" dirty="0"/>
                </a:p>
              </p:txBody>
            </p:sp>
            <p:sp>
              <p:nvSpPr>
                <p:cNvPr id="49" name="Freeform 9"/>
                <p:cNvSpPr>
                  <a:spLocks/>
                </p:cNvSpPr>
                <p:nvPr userDrawn="1"/>
              </p:nvSpPr>
              <p:spPr bwMode="auto">
                <a:xfrm>
                  <a:off x="1497" y="5563679"/>
                  <a:ext cx="7365906" cy="432734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2030" y="136"/>
                    </a:cxn>
                    <a:cxn ang="0">
                      <a:pos x="2313" y="117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800" dirty="0"/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 userDrawn="1"/>
              </p:nvSpPr>
              <p:spPr bwMode="auto">
                <a:xfrm>
                  <a:off x="7367402" y="5563679"/>
                  <a:ext cx="1805078" cy="869511"/>
                </a:xfrm>
                <a:custGeom>
                  <a:avLst/>
                  <a:gdLst/>
                  <a:ahLst/>
                  <a:cxnLst>
                    <a:cxn ang="0">
                      <a:pos x="476" y="0"/>
                    </a:cxn>
                    <a:cxn ang="0">
                      <a:pos x="0" y="117"/>
                    </a:cxn>
                    <a:cxn ang="0">
                      <a:pos x="471" y="273"/>
                    </a:cxn>
                    <a:cxn ang="0">
                      <a:pos x="567" y="273"/>
                    </a:cxn>
                    <a:cxn ang="0">
                      <a:pos x="567" y="0"/>
                    </a:cxn>
                    <a:cxn ang="0">
                      <a:pos x="476" y="0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800" dirty="0"/>
                </a:p>
              </p:txBody>
            </p:sp>
          </p:grpSp>
          <p:grpSp>
            <p:nvGrpSpPr>
              <p:cNvPr id="34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35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 dirty="0"/>
                </a:p>
              </p:txBody>
            </p:sp>
            <p:sp>
              <p:nvSpPr>
                <p:cNvPr id="36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 dirty="0"/>
                </a:p>
              </p:txBody>
            </p:sp>
            <p:sp>
              <p:nvSpPr>
                <p:cNvPr id="37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 dirty="0"/>
                </a:p>
              </p:txBody>
            </p:sp>
            <p:sp>
              <p:nvSpPr>
                <p:cNvPr id="38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 dirty="0"/>
                </a:p>
              </p:txBody>
            </p:sp>
            <p:sp>
              <p:nvSpPr>
                <p:cNvPr id="39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 dirty="0"/>
                </a:p>
              </p:txBody>
            </p:sp>
            <p:sp>
              <p:nvSpPr>
                <p:cNvPr id="40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 dirty="0"/>
                </a:p>
              </p:txBody>
            </p:sp>
            <p:sp>
              <p:nvSpPr>
                <p:cNvPr id="41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 dirty="0"/>
                </a:p>
              </p:txBody>
            </p:sp>
            <p:sp>
              <p:nvSpPr>
                <p:cNvPr id="42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 dirty="0"/>
                </a:p>
              </p:txBody>
            </p:sp>
            <p:sp>
              <p:nvSpPr>
                <p:cNvPr id="43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 dirty="0"/>
                </a:p>
              </p:txBody>
            </p:sp>
            <p:sp>
              <p:nvSpPr>
                <p:cNvPr id="44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 dirty="0"/>
                </a:p>
              </p:txBody>
            </p:sp>
            <p:sp>
              <p:nvSpPr>
                <p:cNvPr id="45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 dirty="0"/>
                </a:p>
              </p:txBody>
            </p:sp>
            <p:sp>
              <p:nvSpPr>
                <p:cNvPr id="46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 dirty="0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253" y="3122613"/>
            <a:ext cx="11289992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253" y="4257092"/>
            <a:ext cx="11300947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480000" y="5625959"/>
            <a:ext cx="6336000" cy="144000"/>
          </a:xfrm>
        </p:spPr>
        <p:txBody>
          <a:bodyPr anchor="ctr">
            <a:noAutofit/>
          </a:bodyPr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r>
              <a:rPr lang="en-AU" dirty="0" smtClean="0"/>
              <a:t>Click to Add Business Unit</a:t>
            </a:r>
          </a:p>
        </p:txBody>
      </p:sp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481" y="5824255"/>
            <a:ext cx="1459200" cy="31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67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Presentation title  |  Presenter name</a:t>
            </a:r>
            <a:endParaRPr lang="en-AU" dirty="0"/>
          </a:p>
        </p:txBody>
      </p:sp>
      <p:sp>
        <p:nvSpPr>
          <p:cNvPr id="10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440267" y="6504332"/>
            <a:ext cx="385052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9613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Presentation title  |  Presenter name</a:t>
            </a:r>
            <a:endParaRPr lang="en-AU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440267" y="6504332"/>
            <a:ext cx="385052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646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Presentation title  |  Presenter name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4" y="270000"/>
            <a:ext cx="11280000" cy="853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440267" y="6504332"/>
            <a:ext cx="385052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831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367" y="1268414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5400" y="1268414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Presentation title  |  Presenter name</a:t>
            </a:r>
            <a:endParaRPr lang="en-AU" dirty="0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440267" y="6504332"/>
            <a:ext cx="385052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471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2700" y="6051551"/>
            <a:ext cx="12225867" cy="849313"/>
            <a:chOff x="-9525" y="6051550"/>
            <a:chExt cx="9169400" cy="849313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sz="1800" dirty="0"/>
            </a:p>
          </p:txBody>
        </p:sp>
        <p:sp>
          <p:nvSpPr>
            <p:cNvPr id="9" name="Rectangle 6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sz="1800" dirty="0"/>
            </a:p>
          </p:txBody>
        </p:sp>
        <p:sp>
          <p:nvSpPr>
            <p:cNvPr id="10" name="Rectangle 7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sz="1800" dirty="0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1588" y="6065837"/>
              <a:ext cx="9142412" cy="690562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sz="1800" dirty="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588" y="6367463"/>
              <a:ext cx="9142412" cy="388937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sz="1800" dirty="0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1588" y="6110288"/>
              <a:ext cx="7891462" cy="298450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sz="1800" dirty="0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893050" y="6110285"/>
              <a:ext cx="1250950" cy="601662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sz="1800" dirty="0"/>
            </a:p>
          </p:txBody>
        </p:sp>
        <p:sp>
          <p:nvSpPr>
            <p:cNvPr id="15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9525" y="6051550"/>
              <a:ext cx="9169400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16" name="Rectangle 84"/>
            <p:cNvSpPr>
              <a:spLocks noChangeArrowheads="1"/>
            </p:cNvSpPr>
            <p:nvPr/>
          </p:nvSpPr>
          <p:spPr bwMode="auto">
            <a:xfrm>
              <a:off x="-9525" y="6356350"/>
              <a:ext cx="9167813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8368" y="274639"/>
            <a:ext cx="11281832" cy="8524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368" y="1268413"/>
            <a:ext cx="11281833" cy="45728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3989" y="6504332"/>
            <a:ext cx="8111793" cy="1242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AU" dirty="0" smtClean="0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440267" y="6504332"/>
            <a:ext cx="385052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4234" y="3326607"/>
            <a:ext cx="12215284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 sz="1800" dirty="0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6935" y="3637756"/>
            <a:ext cx="12189883" cy="490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 sz="1800" dirty="0"/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2117" y="3321844"/>
            <a:ext cx="12225867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2118" y="3626644"/>
            <a:ext cx="12223751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28" y="6293780"/>
            <a:ext cx="979200" cy="20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83" r:id="rId3"/>
    <p:sldLayoutId id="2147483649" r:id="rId4"/>
    <p:sldLayoutId id="2147483650" r:id="rId5"/>
    <p:sldLayoutId id="2147483655" r:id="rId6"/>
    <p:sldLayoutId id="2147483680" r:id="rId7"/>
    <p:sldLayoutId id="2147483679" r:id="rId8"/>
    <p:sldLayoutId id="2147483661" r:id="rId9"/>
    <p:sldLayoutId id="2147483663" r:id="rId10"/>
    <p:sldLayoutId id="2147483664" r:id="rId11"/>
    <p:sldLayoutId id="2147483667" r:id="rId12"/>
    <p:sldLayoutId id="2147483665" r:id="rId13"/>
    <p:sldLayoutId id="2147483682" r:id="rId14"/>
    <p:sldLayoutId id="2147483681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49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iro.a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AU" sz="2625" dirty="0"/>
              <a:t>CSIRO Agency Report</a:t>
            </a:r>
            <a:br>
              <a:rPr lang="en-AU" sz="2625" dirty="0"/>
            </a:br>
            <a:endParaRPr lang="en-AU" sz="21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AU" sz="7200" dirty="0"/>
              <a:t>Ong, C., Lau, I.C., </a:t>
            </a:r>
            <a:r>
              <a:rPr lang="en-AU" sz="7200" dirty="0" err="1"/>
              <a:t>Fearns</a:t>
            </a:r>
            <a:r>
              <a:rPr lang="en-AU" sz="7200" dirty="0"/>
              <a:t>, P., Malthus, T., </a:t>
            </a:r>
            <a:r>
              <a:rPr lang="en-AU" sz="7200" dirty="0" err="1"/>
              <a:t>Caccetta</a:t>
            </a:r>
            <a:r>
              <a:rPr lang="en-AU" sz="7200" dirty="0"/>
              <a:t>, M.</a:t>
            </a:r>
          </a:p>
          <a:p>
            <a:endParaRPr lang="en-AU" sz="7200" baseline="30000" dirty="0"/>
          </a:p>
          <a:p>
            <a:endParaRPr lang="en-AU" sz="7200" baseline="30000" dirty="0"/>
          </a:p>
          <a:p>
            <a:endParaRPr lang="en-AU" sz="7200" baseline="30000" dirty="0"/>
          </a:p>
          <a:p>
            <a:endParaRPr lang="en-AU" sz="7200" baseline="30000" dirty="0"/>
          </a:p>
          <a:p>
            <a:r>
              <a:rPr lang="en-AU" sz="7200" dirty="0"/>
              <a:t>CEOS WGCV #44, </a:t>
            </a:r>
            <a:r>
              <a:rPr lang="en-AU" sz="7200" dirty="0" smtClean="0"/>
              <a:t>28-31 </a:t>
            </a:r>
            <a:r>
              <a:rPr lang="en-AU" sz="7200" dirty="0"/>
              <a:t>August </a:t>
            </a:r>
            <a:r>
              <a:rPr lang="en-AU" sz="7200" dirty="0" smtClean="0"/>
              <a:t>2018</a:t>
            </a:r>
          </a:p>
          <a:p>
            <a:r>
              <a:rPr lang="en-AU" sz="7200" dirty="0" smtClean="0"/>
              <a:t>EUMETSAT, Darmstadt</a:t>
            </a:r>
            <a:r>
              <a:rPr lang="en-AU" sz="7200" dirty="0"/>
              <a:t>, Germany</a:t>
            </a:r>
            <a:endParaRPr lang="en-AU" sz="7200" baseline="30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 smtClean="0"/>
              <a:t>CSIRO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27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Site Characterisation - Temporal Compositional Variation (Silica)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3152456" y="3170365"/>
            <a:ext cx="126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25Nov2000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6566" y="3182497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27Oct2001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63069" y="3139446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12Oct2007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83602" y="574660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01Dec2016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465" y="574660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16Dec2016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80" y="994402"/>
            <a:ext cx="1880012" cy="22233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31" y="984098"/>
            <a:ext cx="1880992" cy="22244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431" y="984097"/>
            <a:ext cx="1888725" cy="22336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80" y="3522444"/>
            <a:ext cx="1895310" cy="22414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31" y="3525366"/>
            <a:ext cx="1880992" cy="222447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454025" y="133782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539" y="3645024"/>
            <a:ext cx="2672530" cy="21300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16200000">
            <a:off x="2209554" y="1911668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ASTER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2222576" y="4595349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ASTER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708186" y="2184424"/>
            <a:ext cx="504056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80176" y="1864031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2km</a:t>
            </a:r>
          </a:p>
        </p:txBody>
      </p:sp>
    </p:spTree>
    <p:extLst>
      <p:ext uri="{BB962C8B-B14F-4D97-AF65-F5344CB8AC3E}">
        <p14:creationId xmlns:p14="http://schemas.microsoft.com/office/powerpoint/2010/main" val="257867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Start On Uncertainties Budget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11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5930264" cy="4447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264" y="802327"/>
            <a:ext cx="5829936" cy="4372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27" y="4898008"/>
            <a:ext cx="5879976" cy="195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0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Pinnacles Site Schedule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June – CIMEL received at Clark Mast</a:t>
            </a:r>
          </a:p>
          <a:p>
            <a:r>
              <a:rPr lang="en-AU" dirty="0" smtClean="0"/>
              <a:t>End Sept/Oct – heritage and archaeological survey</a:t>
            </a:r>
          </a:p>
          <a:p>
            <a:r>
              <a:rPr lang="en-AU" dirty="0" smtClean="0"/>
              <a:t>22-23 Oct – mast training</a:t>
            </a:r>
          </a:p>
          <a:p>
            <a:r>
              <a:rPr lang="en-AU" dirty="0" smtClean="0"/>
              <a:t>Mid Dec – mast &amp; CIMEL arrival in Australia</a:t>
            </a:r>
          </a:p>
          <a:p>
            <a:r>
              <a:rPr lang="en-AU" dirty="0" smtClean="0"/>
              <a:t>Jan – Feb ? (depends on results of heritage survey) – construction of platform for mast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12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444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ct val="0"/>
              </a:spcAft>
            </a:pPr>
            <a:r>
              <a:rPr lang="en-US" sz="1500" dirty="0"/>
              <a:t>CSIRO Energy</a:t>
            </a:r>
          </a:p>
          <a:p>
            <a:pPr lvl="1">
              <a:lnSpc>
                <a:spcPct val="80000"/>
              </a:lnSpc>
              <a:tabLst>
                <a:tab pos="355600" algn="l"/>
              </a:tabLst>
            </a:pPr>
            <a:r>
              <a:rPr lang="en-US" sz="1500" dirty="0"/>
              <a:t>Cindy Ong</a:t>
            </a:r>
            <a:br>
              <a:rPr lang="en-US" sz="1500" dirty="0"/>
            </a:br>
            <a:r>
              <a:rPr lang="en-US" sz="1500" dirty="0"/>
              <a:t>Principal Research Scientist</a:t>
            </a:r>
          </a:p>
          <a:p>
            <a:pPr marL="270000" lvl="2" indent="-270000">
              <a:lnSpc>
                <a:spcPct val="80000"/>
              </a:lnSpc>
              <a:spcAft>
                <a:spcPct val="0"/>
              </a:spcAft>
            </a:pPr>
            <a:r>
              <a:rPr lang="en-US" sz="1500" b="1" dirty="0"/>
              <a:t>t</a:t>
            </a:r>
            <a:r>
              <a:rPr lang="en-US" sz="1500" dirty="0"/>
              <a:t>	+61 8 6436 8677</a:t>
            </a:r>
          </a:p>
          <a:p>
            <a:pPr marL="270000" lvl="2" indent="-270000">
              <a:lnSpc>
                <a:spcPct val="80000"/>
              </a:lnSpc>
              <a:spcAft>
                <a:spcPct val="0"/>
              </a:spcAft>
            </a:pPr>
            <a:r>
              <a:rPr lang="en-US" sz="1500" b="1" dirty="0"/>
              <a:t>e</a:t>
            </a:r>
            <a:r>
              <a:rPr lang="en-US" sz="1500" dirty="0"/>
              <a:t>	cindy.ong@csiro.au</a:t>
            </a:r>
          </a:p>
          <a:p>
            <a:pPr marL="270000" lvl="2" indent="-270000">
              <a:lnSpc>
                <a:spcPct val="80000"/>
              </a:lnSpc>
              <a:spcAft>
                <a:spcPct val="0"/>
              </a:spcAft>
            </a:pPr>
            <a:r>
              <a:rPr lang="en-US" sz="1500" b="1" dirty="0"/>
              <a:t>w</a:t>
            </a:r>
            <a:r>
              <a:rPr lang="en-US" sz="1500" dirty="0"/>
              <a:t>	</a:t>
            </a:r>
            <a:r>
              <a:rPr lang="en-US" sz="1500" dirty="0">
                <a:hlinkClick r:id="rId3"/>
              </a:rPr>
              <a:t>www.csiro.au</a:t>
            </a:r>
            <a:endParaRPr lang="en-US" sz="15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rtl="0" eaLnBrk="1" latinLnBrk="0" hangingPunct="1"/>
            <a:r>
              <a:rPr lang="en-AU" dirty="0" smtClean="0">
                <a:effectLst/>
              </a:rPr>
              <a:t>CSIRO Energy</a:t>
            </a:r>
            <a:endParaRPr lang="en-AU" dirty="0">
              <a:effectLst/>
            </a:endParaRPr>
          </a:p>
        </p:txBody>
      </p:sp>
      <p:sp>
        <p:nvSpPr>
          <p:cNvPr id="389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/>
              <a:t>Thank </a:t>
            </a:r>
            <a:r>
              <a:rPr lang="en-US" dirty="0" smtClean="0"/>
              <a:t>You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9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>
          <a:xfrm>
            <a:off x="1524000" y="31655"/>
            <a:ext cx="9144000" cy="639365"/>
          </a:xfrm>
        </p:spPr>
        <p:txBody>
          <a:bodyPr>
            <a:noAutofit/>
          </a:bodyPr>
          <a:lstStyle/>
          <a:p>
            <a:r>
              <a:rPr lang="en-AU" altLang="en-US" sz="3200" dirty="0"/>
              <a:t>Optical Vicarious Calibration Site at Pinnacles Desert</a:t>
            </a:r>
          </a:p>
        </p:txBody>
      </p:sp>
      <p:pic>
        <p:nvPicPr>
          <p:cNvPr id="12595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r="1067"/>
          <a:stretch>
            <a:fillRect/>
          </a:stretch>
        </p:blipFill>
        <p:spPr bwMode="auto">
          <a:xfrm>
            <a:off x="159240" y="694445"/>
            <a:ext cx="4136560" cy="322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859" y="1265107"/>
            <a:ext cx="4631702" cy="265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9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305" y="20573"/>
            <a:ext cx="1288256" cy="117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5-Point Star 21"/>
          <p:cNvSpPr/>
          <p:nvPr/>
        </p:nvSpPr>
        <p:spPr>
          <a:xfrm>
            <a:off x="11003952" y="660224"/>
            <a:ext cx="119063" cy="1143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1350"/>
          </a:p>
        </p:txBody>
      </p:sp>
      <p:sp>
        <p:nvSpPr>
          <p:cNvPr id="2" name="Rectangle 1"/>
          <p:cNvSpPr/>
          <p:nvPr/>
        </p:nvSpPr>
        <p:spPr>
          <a:xfrm rot="18948391">
            <a:off x="215871" y="1454366"/>
            <a:ext cx="3226429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1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Traditional owners &amp; heritage consultation completed. Heritage &amp; archeological survey to be conducted Sept/Oct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07" y="1484784"/>
            <a:ext cx="2862923" cy="21471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4215"/>
            <a:ext cx="12192000" cy="281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8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1605602" y="165676"/>
            <a:ext cx="9062399" cy="810375"/>
          </a:xfrm>
        </p:spPr>
        <p:txBody>
          <a:bodyPr>
            <a:normAutofit/>
          </a:bodyPr>
          <a:lstStyle/>
          <a:p>
            <a:r>
              <a:rPr lang="en-AU" altLang="en-US" dirty="0" smtClean="0"/>
              <a:t>Pinnacles Site Instrumentation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907754"/>
            <a:ext cx="2283386" cy="17158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5680" y="3259552"/>
            <a:ext cx="1982972" cy="148722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1055440" y="2630453"/>
            <a:ext cx="1554795" cy="1383505"/>
          </a:xfrm>
          <a:prstGeom prst="line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1" t="24002" r="421" b="14660"/>
          <a:stretch/>
        </p:blipFill>
        <p:spPr>
          <a:xfrm>
            <a:off x="-96688" y="5184940"/>
            <a:ext cx="12288688" cy="16693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448" y="1114405"/>
            <a:ext cx="3370967" cy="269096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3333640" y="1735471"/>
            <a:ext cx="2042280" cy="300314"/>
          </a:xfrm>
          <a:prstGeom prst="line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8197738" y="3100293"/>
            <a:ext cx="3982942" cy="2919306"/>
            <a:chOff x="33338" y="2012583"/>
            <a:chExt cx="4155282" cy="3678605"/>
          </a:xfrm>
        </p:grpSpPr>
        <p:pic>
          <p:nvPicPr>
            <p:cNvPr id="120841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8" y="3101975"/>
              <a:ext cx="4105275" cy="258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val 14"/>
            <p:cNvSpPr/>
            <p:nvPr/>
          </p:nvSpPr>
          <p:spPr>
            <a:xfrm>
              <a:off x="2090738" y="3163888"/>
              <a:ext cx="1511300" cy="47783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 sz="1350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3116263" y="2774950"/>
              <a:ext cx="366712" cy="388938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3921920" y="2012583"/>
              <a:ext cx="174625" cy="1619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 sz="1350" dirty="0"/>
            </a:p>
          </p:txBody>
        </p:sp>
        <p:pic>
          <p:nvPicPr>
            <p:cNvPr id="120846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920" y="2696668"/>
              <a:ext cx="200025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015457" y="2093545"/>
              <a:ext cx="1173163" cy="6067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AU" sz="506" dirty="0"/>
            </a:p>
            <a:p>
              <a:pPr>
                <a:defRPr/>
              </a:pPr>
              <a:r>
                <a:rPr lang="en-AU" sz="506" dirty="0"/>
                <a:t>To be augmented in the future to DFOV VNIR-SWIR spectrometer and/or multiple radiometers</a:t>
              </a:r>
            </a:p>
            <a:p>
              <a:pPr>
                <a:defRPr/>
              </a:pPr>
              <a:endParaRPr lang="en-AU" sz="506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96" y="1152820"/>
            <a:ext cx="2347482" cy="354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2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>
          <a:xfrm>
            <a:off x="1703512" y="96617"/>
            <a:ext cx="8856984" cy="639365"/>
          </a:xfrm>
        </p:spPr>
        <p:txBody>
          <a:bodyPr>
            <a:noAutofit/>
          </a:bodyPr>
          <a:lstStyle/>
          <a:p>
            <a:r>
              <a:rPr lang="en-AU" altLang="en-US" sz="3200" dirty="0"/>
              <a:t>Pinnacles </a:t>
            </a:r>
            <a:r>
              <a:rPr lang="en-AU" altLang="en-US" sz="3200" dirty="0" smtClean="0"/>
              <a:t>Site </a:t>
            </a:r>
            <a:r>
              <a:rPr lang="en-AU" altLang="en-US" sz="3200" dirty="0"/>
              <a:t>Instrumentation</a:t>
            </a:r>
          </a:p>
        </p:txBody>
      </p:sp>
      <p:sp>
        <p:nvSpPr>
          <p:cNvPr id="125957" name="Rectangle 12"/>
          <p:cNvSpPr>
            <a:spLocks noChangeArrowheads="1"/>
          </p:cNvSpPr>
          <p:nvPr/>
        </p:nvSpPr>
        <p:spPr bwMode="auto">
          <a:xfrm>
            <a:off x="4295800" y="4692368"/>
            <a:ext cx="4032448" cy="52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AU" altLang="en-US" sz="1400" dirty="0"/>
              <a:t>Concept sketch of mast, foundations and instrumentation installed on the sand dune</a:t>
            </a:r>
          </a:p>
        </p:txBody>
      </p:sp>
      <p:grpSp>
        <p:nvGrpSpPr>
          <p:cNvPr id="125958" name="Group 2"/>
          <p:cNvGrpSpPr>
            <a:grpSpLocks/>
          </p:cNvGrpSpPr>
          <p:nvPr/>
        </p:nvGrpSpPr>
        <p:grpSpPr bwMode="auto">
          <a:xfrm>
            <a:off x="4286998" y="912539"/>
            <a:ext cx="3422978" cy="3600400"/>
            <a:chOff x="33338" y="1798638"/>
            <a:chExt cx="4105275" cy="3954462"/>
          </a:xfrm>
        </p:grpSpPr>
        <p:pic>
          <p:nvPicPr>
            <p:cNvPr id="12596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8" y="3163888"/>
              <a:ext cx="4105275" cy="2589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val 14"/>
            <p:cNvSpPr/>
            <p:nvPr/>
          </p:nvSpPr>
          <p:spPr>
            <a:xfrm>
              <a:off x="2090738" y="3225801"/>
              <a:ext cx="1511300" cy="47783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 sz="1350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3116263" y="2836863"/>
              <a:ext cx="366712" cy="388938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3871913" y="1798638"/>
              <a:ext cx="174625" cy="1619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 sz="1350"/>
            </a:p>
          </p:txBody>
        </p:sp>
        <p:pic>
          <p:nvPicPr>
            <p:cNvPr id="125966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6513" y="2724150"/>
              <a:ext cx="20002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965450" y="1879602"/>
              <a:ext cx="1173163" cy="10008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AU" sz="675" dirty="0"/>
            </a:p>
            <a:p>
              <a:pPr>
                <a:defRPr/>
              </a:pPr>
              <a:r>
                <a:rPr lang="en-AU" sz="675" dirty="0"/>
                <a:t>To be augmented in the future to DFOV VNIR-SWIR spectrometer and/or multiple radiometers</a:t>
              </a:r>
            </a:p>
            <a:p>
              <a:pPr>
                <a:defRPr/>
              </a:pPr>
              <a:endParaRPr lang="en-AU" sz="675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6" y="620688"/>
            <a:ext cx="4241630" cy="45365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3697" y="912539"/>
            <a:ext cx="4431017" cy="3370070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328248" y="4743269"/>
            <a:ext cx="40324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AU" altLang="en-US" sz="1400" dirty="0"/>
              <a:t>Concept sketch of </a:t>
            </a:r>
            <a:r>
              <a:rPr lang="en-AU" altLang="en-US" sz="1400" dirty="0" smtClean="0"/>
              <a:t>lightning protection</a:t>
            </a:r>
            <a:endParaRPr lang="en-AU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9692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Site Characterisation - Temporal Variability Across 2018 Winter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40DBEF-D243-49BD-80C8-0AA2D227C1DC}" type="slidenum">
              <a:rPr lang="en-AU" smtClean="0"/>
              <a:pPr>
                <a:defRPr/>
              </a:pPr>
              <a:t>5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870887"/>
            <a:ext cx="5583149" cy="3648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82467"/>
            <a:ext cx="4093104" cy="2062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3104" y="4737786"/>
            <a:ext cx="4206815" cy="210760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063552" y="4941168"/>
            <a:ext cx="0" cy="13681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74493" y="4869160"/>
            <a:ext cx="0" cy="13681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9283" y="870886"/>
            <a:ext cx="5640917" cy="3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6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Site Characterisation - Temporal Variability Across 2018 Winter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40DBEF-D243-49BD-80C8-0AA2D227C1DC}" type="slidenum">
              <a:rPr lang="en-AU" smtClean="0"/>
              <a:pPr>
                <a:defRPr/>
              </a:pPr>
              <a:t>6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023052"/>
            <a:ext cx="6071156" cy="39679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987287"/>
            <a:ext cx="4322004" cy="4039451"/>
          </a:xfrm>
          <a:prstGeom prst="rect">
            <a:avLst/>
          </a:prstGeom>
        </p:spPr>
      </p:pic>
      <p:sp>
        <p:nvSpPr>
          <p:cNvPr id="10" name="Text Placeholder 1"/>
          <p:cNvSpPr txBox="1">
            <a:spLocks/>
          </p:cNvSpPr>
          <p:nvPr/>
        </p:nvSpPr>
        <p:spPr>
          <a:xfrm>
            <a:off x="6914820" y="5143512"/>
            <a:ext cx="4700588" cy="2603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600" dirty="0"/>
              <a:t>Coefficient Of Variation </a:t>
            </a:r>
            <a:r>
              <a:rPr lang="en-AU" sz="1600" dirty="0" smtClean="0"/>
              <a:t>VNIR-SWIR 10 Years Landsat TM</a:t>
            </a:r>
            <a:endParaRPr lang="en-AU" sz="1600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1631504" y="5131967"/>
            <a:ext cx="4700588" cy="2603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600" dirty="0"/>
              <a:t>Coefficient Of Variation </a:t>
            </a:r>
            <a:r>
              <a:rPr lang="en-AU" sz="1600" dirty="0" smtClean="0"/>
              <a:t>Across 2018 Winter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342472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Site Characterisation - Temporal Compositional Variation (</a:t>
            </a:r>
            <a:r>
              <a:rPr lang="en-AU" dirty="0" err="1" smtClean="0"/>
              <a:t>FeOx</a:t>
            </a:r>
            <a:r>
              <a:rPr lang="en-AU" dirty="0" smtClean="0"/>
              <a:t>)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24" y="1052736"/>
            <a:ext cx="1835696" cy="21822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8951" y="3190161"/>
            <a:ext cx="126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25Nov2000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838" y="1024160"/>
            <a:ext cx="1836401" cy="21830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54334" y="3142414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27Oct2001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56" y="1051898"/>
            <a:ext cx="1836268" cy="21829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69393" y="3169968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12Oct2007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0186" y="5764572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17Oct2016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01049" y="5764572"/>
            <a:ext cx="126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16Nov2016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487" y="3578561"/>
            <a:ext cx="1419192" cy="22174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39" y="3604168"/>
            <a:ext cx="1416505" cy="22132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246" y="3604166"/>
            <a:ext cx="1446146" cy="225960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620505" y="5783482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8Dec2016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87626" y="143429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1279145" y="1847813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ASTER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1314762" y="4505090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Hyperion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358156" y="2578783"/>
            <a:ext cx="504056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30146" y="2258390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2km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4424" y="2682237"/>
            <a:ext cx="3631635" cy="2369244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9081311" y="2200541"/>
            <a:ext cx="718681" cy="1403625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615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Site Characterisation - Temporal Compositional Variation (</a:t>
            </a:r>
            <a:r>
              <a:rPr lang="en-AU" dirty="0" err="1" smtClean="0"/>
              <a:t>AlOH</a:t>
            </a:r>
            <a:r>
              <a:rPr lang="en-AU" dirty="0" smtClean="0"/>
              <a:t>)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8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2289850" y="3221844"/>
            <a:ext cx="126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25Nov2000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3960" y="3233976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27Oct2001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00463" y="3190925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12Oct2007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20996" y="5798079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17Oct2016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71859" y="5798079"/>
            <a:ext cx="126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16Nov2016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44546" y="5809426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8Dec2016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1052736"/>
            <a:ext cx="1856778" cy="2207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998" y="1035579"/>
            <a:ext cx="1871210" cy="2224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620" y="1035578"/>
            <a:ext cx="1871210" cy="22244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33" y="3556669"/>
            <a:ext cx="1435224" cy="22425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276" y="3603309"/>
            <a:ext cx="1404654" cy="21947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48" y="3591177"/>
            <a:ext cx="1434018" cy="22406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582275" y="137224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325305" y="1869559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ASTER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1360922" y="4526836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Hyperion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626829" y="2568778"/>
            <a:ext cx="504056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98819" y="2248385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2km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4179" y="2358071"/>
            <a:ext cx="3631635" cy="2369244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11424592" y="2690169"/>
            <a:ext cx="288032" cy="750373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821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Site Characterisation - Temporal Compositional Variation (</a:t>
            </a:r>
            <a:r>
              <a:rPr lang="en-AU" dirty="0" err="1" smtClean="0"/>
              <a:t>MgOH</a:t>
            </a:r>
            <a:r>
              <a:rPr lang="en-AU" dirty="0" smtClean="0"/>
              <a:t>)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2137342" y="3216913"/>
            <a:ext cx="126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25Nov2000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1452" y="3229045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27Oct2001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47955" y="3185994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12Oct2007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8488" y="5793148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17Oct2016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19351" y="5793148"/>
            <a:ext cx="126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16Nov2016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92038" y="5804495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8Dec2016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1" y="1052737"/>
            <a:ext cx="1822021" cy="21660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096" y="1045881"/>
            <a:ext cx="1822020" cy="2166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924" y="1043213"/>
            <a:ext cx="1809856" cy="21515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97" y="3613921"/>
            <a:ext cx="1440597" cy="22509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023" y="3594752"/>
            <a:ext cx="1409294" cy="22020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758" y="3614327"/>
            <a:ext cx="1440338" cy="225052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22939" y="133202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1325305" y="1869559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ASTER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1360922" y="4526836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Hyperion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439723" y="2575635"/>
            <a:ext cx="504056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411713" y="2255242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2km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5127" y="2708921"/>
            <a:ext cx="3631635" cy="2369244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11437601" y="3370660"/>
            <a:ext cx="322599" cy="648072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534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IRO Theme">
  <a:themeElements>
    <a:clrScheme name="CSIRO Midday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313C"/>
      </a:accent2>
      <a:accent3>
        <a:srgbClr val="78BE20"/>
      </a:accent3>
      <a:accent4>
        <a:srgbClr val="4A7729"/>
      </a:accent4>
      <a:accent5>
        <a:srgbClr val="9FAEE5"/>
      </a:accent5>
      <a:accent6>
        <a:srgbClr val="1E22AA"/>
      </a:accent6>
      <a:hlink>
        <a:srgbClr val="41B6E6"/>
      </a:hlink>
      <a:folHlink>
        <a:srgbClr val="004B87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IRO-US PowerPoint.potx" id="{84CA385F-ABE7-499E-9045-D508547D1088}" vid="{AA2F740F-DDE3-4970-B7BE-BEE69F8055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CSIRO-US PowerPoint</Template>
  <TotalTime>1396</TotalTime>
  <Words>298</Words>
  <Application>Microsoft Office PowerPoint</Application>
  <PresentationFormat>Widescreen</PresentationFormat>
  <Paragraphs>89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CSIRO Theme</vt:lpstr>
      <vt:lpstr>CSIRO Agency Report </vt:lpstr>
      <vt:lpstr>Optical Vicarious Calibration Site at Pinnacles Desert</vt:lpstr>
      <vt:lpstr>Pinnacles Site Instrumentation</vt:lpstr>
      <vt:lpstr>Pinnacles Site Instrumentation</vt:lpstr>
      <vt:lpstr>Site Characterisation - Temporal Variability Across 2018 Winter</vt:lpstr>
      <vt:lpstr>Site Characterisation - Temporal Variability Across 2018 Winter</vt:lpstr>
      <vt:lpstr>Site Characterisation - Temporal Compositional Variation (FeOx)</vt:lpstr>
      <vt:lpstr>Site Characterisation - Temporal Compositional Variation (AlOH)</vt:lpstr>
      <vt:lpstr>Site Characterisation - Temporal Compositional Variation (MgOH)</vt:lpstr>
      <vt:lpstr>Site Characterisation - Temporal Compositional Variation (Silica)</vt:lpstr>
      <vt:lpstr>A Start On Uncertainties Budget</vt:lpstr>
      <vt:lpstr>Pinnacles Site Schedule</vt:lpstr>
      <vt:lpstr>Thank You</vt:lpstr>
    </vt:vector>
  </TitlesOfParts>
  <Company>CSIRO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Ong, Cindy (Mineral Resources, Kensington)</dc:creator>
  <cp:lastModifiedBy>Ong, Cindy (Mineral Resources, Kensington)</cp:lastModifiedBy>
  <cp:revision>45</cp:revision>
  <cp:lastPrinted>2016-12-13T04:57:58Z</cp:lastPrinted>
  <dcterms:created xsi:type="dcterms:W3CDTF">2017-07-25T15:42:13Z</dcterms:created>
  <dcterms:modified xsi:type="dcterms:W3CDTF">2018-08-30T06:03:58Z</dcterms:modified>
</cp:coreProperties>
</file>