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342" r:id="rId3"/>
    <p:sldId id="348" r:id="rId4"/>
    <p:sldId id="349" r:id="rId5"/>
    <p:sldId id="350" r:id="rId6"/>
    <p:sldId id="346" r:id="rId7"/>
    <p:sldId id="351" r:id="rId8"/>
    <p:sldId id="352" r:id="rId9"/>
    <p:sldId id="353" r:id="rId10"/>
    <p:sldId id="347"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22" autoAdjust="0"/>
    <p:restoredTop sz="93142" autoAdjust="0"/>
  </p:normalViewPr>
  <p:slideViewPr>
    <p:cSldViewPr>
      <p:cViewPr varScale="1">
        <p:scale>
          <a:sx n="69" d="100"/>
          <a:sy n="69" d="100"/>
        </p:scale>
        <p:origin x="208"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2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Textfeld 7"/>
          <p:cNvSpPr txBox="1"/>
          <p:nvPr userDrawn="1"/>
        </p:nvSpPr>
        <p:spPr>
          <a:xfrm>
            <a:off x="609600" y="6172200"/>
            <a:ext cx="52578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800" b="1" dirty="0">
                <a:solidFill>
                  <a:srgbClr val="92D050"/>
                </a:solidFill>
                <a:effectLst/>
                <a:latin typeface="Frutiger 45 Light"/>
                <a:ea typeface="Times New Roman"/>
                <a:cs typeface="Arial"/>
              </a:rPr>
              <a:t>Working Group on Calibration and Validation</a:t>
            </a:r>
            <a:endParaRPr lang="en-US" sz="1800" dirty="0">
              <a:effectLst/>
              <a:latin typeface="Times New Roman"/>
              <a:ea typeface="Times New Roman"/>
              <a:cs typeface="Times"/>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hape 3"/>
          <p:cNvSpPr/>
          <p:nvPr userDrawn="1"/>
        </p:nvSpPr>
        <p:spPr>
          <a:xfrm>
            <a:off x="2133600" y="0"/>
            <a:ext cx="2638523" cy="10156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Day 2 Summary</a:t>
            </a:r>
          </a:p>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WGCV-44</a:t>
            </a:r>
          </a:p>
        </p:txBody>
      </p:sp>
    </p:spTree>
    <p:extLst>
      <p:ext uri="{BB962C8B-B14F-4D97-AF65-F5344CB8AC3E}">
        <p14:creationId xmlns:p14="http://schemas.microsoft.com/office/powerpoint/2010/main" val="10939554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83058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88392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1981200" y="76200"/>
            <a:ext cx="3581400" cy="10156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Day 2 Summary</a:t>
            </a:r>
          </a:p>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WGCV-44</a:t>
            </a:r>
          </a:p>
        </p:txBody>
      </p:sp>
    </p:spTree>
    <p:extLst>
      <p:ext uri="{BB962C8B-B14F-4D97-AF65-F5344CB8AC3E}">
        <p14:creationId xmlns:p14="http://schemas.microsoft.com/office/powerpoint/2010/main" val="33448384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83058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88392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1981200" y="76200"/>
            <a:ext cx="3581400" cy="10156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2200">
                <a:solidFill>
                  <a:srgbClr val="FFFFFF"/>
                </a:solidFill>
                <a:latin typeface="Proxima Nova Regular"/>
                <a:ea typeface="Proxima Nova Regular"/>
                <a:cs typeface="Proxima Nova Regular"/>
                <a:sym typeface="Proxima Nova Regular"/>
              </a:rPr>
              <a:t>Day 2 </a:t>
            </a:r>
            <a:r>
              <a:rPr lang="en-US" sz="2200" dirty="0">
                <a:solidFill>
                  <a:srgbClr val="FFFFFF"/>
                </a:solidFill>
                <a:latin typeface="Proxima Nova Regular"/>
                <a:ea typeface="Proxima Nova Regular"/>
                <a:cs typeface="Proxima Nova Regular"/>
                <a:sym typeface="Proxima Nova Regular"/>
              </a:rPr>
              <a:t>Summary</a:t>
            </a:r>
          </a:p>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WGCV-44</a:t>
            </a:r>
          </a:p>
        </p:txBody>
      </p:sp>
    </p:spTree>
    <p:extLst>
      <p:ext uri="{BB962C8B-B14F-4D97-AF65-F5344CB8AC3E}">
        <p14:creationId xmlns:p14="http://schemas.microsoft.com/office/powerpoint/2010/main" val="226901992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4" name="Textfeld 7"/>
          <p:cNvSpPr txBox="1"/>
          <p:nvPr userDrawn="1"/>
        </p:nvSpPr>
        <p:spPr>
          <a:xfrm>
            <a:off x="3733800" y="6477000"/>
            <a:ext cx="45720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600" b="1" dirty="0">
                <a:solidFill>
                  <a:srgbClr val="92D050"/>
                </a:solidFill>
                <a:effectLst/>
                <a:latin typeface="Frutiger 45 Light"/>
                <a:ea typeface="Times New Roman"/>
                <a:cs typeface="Arial"/>
              </a:rPr>
              <a:t>Working Group on Calibration and Validation</a:t>
            </a:r>
            <a:endParaRPr lang="en-US" sz="1600" dirty="0">
              <a:effectLst/>
              <a:latin typeface="Times New Roman"/>
              <a:ea typeface="Times New Roman"/>
              <a:cs typeface="Times"/>
            </a:endParaRPr>
          </a:p>
        </p:txBody>
      </p:sp>
      <p:sp>
        <p:nvSpPr>
          <p:cNvPr id="3" name="Rectangle 2"/>
          <p:cNvSpPr/>
          <p:nvPr userDrawn="1"/>
        </p:nvSpPr>
        <p:spPr>
          <a:xfrm>
            <a:off x="8153400" y="6504801"/>
            <a:ext cx="972224" cy="276999"/>
          </a:xfrm>
          <a:prstGeom prst="rect">
            <a:avLst/>
          </a:prstGeom>
        </p:spPr>
        <p:txBody>
          <a:bodyPr wrap="square">
            <a:spAutoFit/>
          </a:bodyPr>
          <a:lstStyle/>
          <a:p>
            <a:pPr algn="r"/>
            <a:fld id="{D9245422-3BB8-6D4A-8024-718D9EB8D280}" type="slidenum">
              <a:rPr lang="en-US" sz="1200" smtClean="0"/>
              <a:pPr algn="r"/>
              <a:t>‹#›</a:t>
            </a:fld>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78357" y="1752600"/>
            <a:ext cx="7575043" cy="121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rPr>
              <a:t>Day 2 Summary</a:t>
            </a:r>
            <a:endParaRPr sz="4200" b="1" dirty="0">
              <a:solidFill>
                <a:srgbClr val="FFFFFF"/>
              </a:solidFill>
            </a:endParaRPr>
          </a:p>
        </p:txBody>
      </p:sp>
      <p:sp>
        <p:nvSpPr>
          <p:cNvPr id="11" name="Shape 11"/>
          <p:cNvSpPr/>
          <p:nvPr/>
        </p:nvSpPr>
        <p:spPr>
          <a:xfrm>
            <a:off x="685800" y="32004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K. </a:t>
            </a:r>
            <a:r>
              <a:rPr lang="en-US" dirty="0" err="1">
                <a:solidFill>
                  <a:srgbClr val="FFFFFF"/>
                </a:solidFill>
                <a:latin typeface="Arial Bold"/>
                <a:ea typeface="Arial Bold"/>
                <a:cs typeface="Arial Bold"/>
                <a:sym typeface="Arial Bold"/>
              </a:rPr>
              <a:t>Thome</a:t>
            </a:r>
            <a:endParaRPr lang="en-US"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NASA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WGCV Plenary # 44</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EUMETSAT,  Darmstadt, Germany</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August 28-31, 2018</a:t>
            </a: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F944572-0253-FB4F-9E63-2BEA53059E23}"/>
              </a:ext>
            </a:extLst>
          </p:cNvPr>
          <p:cNvPicPr>
            <a:picLocks noGrp="1" noChangeAspect="1"/>
          </p:cNvPicPr>
          <p:nvPr>
            <p:ph sz="half" idx="11"/>
          </p:nvPr>
        </p:nvPicPr>
        <p:blipFill rotWithShape="1">
          <a:blip r:embed="rId2">
            <a:extLst>
              <a:ext uri="{28A0092B-C50C-407E-A947-70E740481C1C}">
                <a14:useLocalDpi xmlns:a14="http://schemas.microsoft.com/office/drawing/2010/main" val="0"/>
              </a:ext>
            </a:extLst>
          </a:blip>
          <a:srcRect l="25862" r="31128"/>
          <a:stretch/>
        </p:blipFill>
        <p:spPr>
          <a:xfrm>
            <a:off x="5306827" y="1219255"/>
            <a:ext cx="3801731" cy="2705877"/>
          </a:xfrm>
        </p:spPr>
      </p:pic>
      <p:pic>
        <p:nvPicPr>
          <p:cNvPr id="4" name="Picture 3">
            <a:extLst>
              <a:ext uri="{FF2B5EF4-FFF2-40B4-BE49-F238E27FC236}">
                <a16:creationId xmlns:a16="http://schemas.microsoft.com/office/drawing/2014/main" id="{364528AE-BA18-714F-9296-D634C2054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102934"/>
            <a:ext cx="2811131" cy="3755065"/>
          </a:xfrm>
          <a:prstGeom prst="rect">
            <a:avLst/>
          </a:prstGeom>
        </p:spPr>
      </p:pic>
      <p:pic>
        <p:nvPicPr>
          <p:cNvPr id="6" name="Picture 5">
            <a:extLst>
              <a:ext uri="{FF2B5EF4-FFF2-40B4-BE49-F238E27FC236}">
                <a16:creationId xmlns:a16="http://schemas.microsoft.com/office/drawing/2014/main" id="{186679C9-A8CE-9A41-BFCE-6560BEEC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94" y="3124200"/>
            <a:ext cx="2795212" cy="3733800"/>
          </a:xfrm>
          <a:prstGeom prst="rect">
            <a:avLst/>
          </a:prstGeom>
        </p:spPr>
      </p:pic>
      <p:pic>
        <p:nvPicPr>
          <p:cNvPr id="10" name="Picture 9">
            <a:extLst>
              <a:ext uri="{FF2B5EF4-FFF2-40B4-BE49-F238E27FC236}">
                <a16:creationId xmlns:a16="http://schemas.microsoft.com/office/drawing/2014/main" id="{9BBBDBAB-F93A-F842-96D9-5ACEE147B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141" y="3102935"/>
            <a:ext cx="2795212" cy="3733800"/>
          </a:xfrm>
          <a:prstGeom prst="rect">
            <a:avLst/>
          </a:prstGeom>
        </p:spPr>
      </p:pic>
      <p:sp>
        <p:nvSpPr>
          <p:cNvPr id="11" name="Content Placeholder 10">
            <a:extLst>
              <a:ext uri="{FF2B5EF4-FFF2-40B4-BE49-F238E27FC236}">
                <a16:creationId xmlns:a16="http://schemas.microsoft.com/office/drawing/2014/main" id="{51D74692-1E9A-6749-B7EF-B21DC5183A72}"/>
              </a:ext>
            </a:extLst>
          </p:cNvPr>
          <p:cNvSpPr>
            <a:spLocks noGrp="1"/>
          </p:cNvSpPr>
          <p:nvPr>
            <p:ph sz="half" idx="1"/>
          </p:nvPr>
        </p:nvSpPr>
        <p:spPr>
          <a:xfrm>
            <a:off x="0" y="1371600"/>
            <a:ext cx="5306827" cy="762000"/>
          </a:xfrm>
        </p:spPr>
        <p:txBody>
          <a:bodyPr/>
          <a:lstStyle/>
          <a:p>
            <a:pPr marL="342900" indent="-342900" algn="just" rtl="0">
              <a:spcBef>
                <a:spcPts val="500"/>
              </a:spcBef>
              <a:buSzPct val="100000"/>
              <a:buFont typeface="Arial"/>
              <a:buNone/>
            </a:pPr>
            <a:r>
              <a:rPr lang="en-US" dirty="0"/>
              <a:t>Many thanks to our hosts at EUMETSAT for arranging a spectacular German feast after a long day of </a:t>
            </a:r>
            <a:r>
              <a:rPr lang="en-US" dirty="0" err="1"/>
              <a:t>WGCVing</a:t>
            </a:r>
            <a:endParaRPr lang="en-US" dirty="0"/>
          </a:p>
        </p:txBody>
      </p:sp>
    </p:spTree>
    <p:extLst>
      <p:ext uri="{BB962C8B-B14F-4D97-AF65-F5344CB8AC3E}">
        <p14:creationId xmlns:p14="http://schemas.microsoft.com/office/powerpoint/2010/main" val="38043738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C7B55-C36C-7849-9098-2DD71D17BA6D}"/>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Key points from Day 2</a:t>
            </a:r>
          </a:p>
        </p:txBody>
      </p:sp>
      <p:sp>
        <p:nvSpPr>
          <p:cNvPr id="3" name="Content Placeholder 2">
            <a:extLst>
              <a:ext uri="{FF2B5EF4-FFF2-40B4-BE49-F238E27FC236}">
                <a16:creationId xmlns:a16="http://schemas.microsoft.com/office/drawing/2014/main" id="{FFC2EDB4-F00C-7548-960E-C8B8C7E682FF}"/>
              </a:ext>
            </a:extLst>
          </p:cNvPr>
          <p:cNvSpPr>
            <a:spLocks noGrp="1"/>
          </p:cNvSpPr>
          <p:nvPr>
            <p:ph sz="half" idx="11"/>
          </p:nvPr>
        </p:nvSpPr>
        <p:spPr>
          <a:xfrm>
            <a:off x="0" y="1600200"/>
            <a:ext cx="8839200" cy="5029200"/>
          </a:xfrm>
        </p:spPr>
        <p:txBody>
          <a:bodyPr/>
          <a:lstStyle/>
          <a:p>
            <a:pPr marL="342900" indent="-342900" algn="l" rtl="0">
              <a:spcBef>
                <a:spcPts val="500"/>
              </a:spcBef>
              <a:buSzPct val="90000"/>
              <a:buFont typeface="Arial"/>
              <a:buChar char="•"/>
            </a:pPr>
            <a:r>
              <a:rPr lang="en-US" dirty="0"/>
              <a:t>Overview of EUMETSAT </a:t>
            </a:r>
            <a:r>
              <a:rPr lang="en-US" dirty="0" err="1"/>
              <a:t>cal</a:t>
            </a:r>
            <a:r>
              <a:rPr lang="en-US" dirty="0"/>
              <a:t>/</a:t>
            </a:r>
            <a:r>
              <a:rPr lang="en-US" dirty="0" err="1"/>
              <a:t>val</a:t>
            </a:r>
            <a:r>
              <a:rPr lang="en-US" dirty="0"/>
              <a:t> activities are impressive, comprehensive and quantitative</a:t>
            </a:r>
          </a:p>
          <a:p>
            <a:pPr marL="342900" indent="-342900" algn="l" rtl="0">
              <a:spcBef>
                <a:spcPts val="500"/>
              </a:spcBef>
              <a:buSzPct val="90000"/>
              <a:buFont typeface="Arial"/>
              <a:buChar char="•"/>
            </a:pPr>
            <a:r>
              <a:rPr lang="en-US" dirty="0"/>
              <a:t>GSICS/WGCV links are strong at the subgroup levels</a:t>
            </a:r>
          </a:p>
          <a:p>
            <a:pPr lvl="1" indent="-342900" algn="l" rtl="0">
              <a:buSzPct val="90000"/>
              <a:buFont typeface="Arial"/>
              <a:buChar char="•"/>
            </a:pPr>
            <a:r>
              <a:rPr lang="en-US" dirty="0"/>
              <a:t>Reference solar spectrum activities</a:t>
            </a:r>
          </a:p>
          <a:p>
            <a:pPr lvl="1" indent="-342900" algn="l" rtl="0">
              <a:buSzPct val="90000"/>
              <a:buFont typeface="Arial"/>
              <a:buChar char="•"/>
            </a:pPr>
            <a:r>
              <a:rPr lang="en-US" dirty="0"/>
              <a:t>Lunar calibration efforts</a:t>
            </a:r>
          </a:p>
          <a:p>
            <a:pPr lvl="1" indent="-342900" algn="l" rtl="0">
              <a:buSzPct val="90000"/>
              <a:buFont typeface="Arial"/>
              <a:buChar char="•"/>
            </a:pPr>
            <a:r>
              <a:rPr lang="en-US" dirty="0"/>
              <a:t>TIR standards</a:t>
            </a:r>
          </a:p>
          <a:p>
            <a:pPr lvl="1" indent="-342900" algn="l" rtl="0">
              <a:buSzPct val="90000"/>
              <a:buFont typeface="Arial"/>
              <a:buChar char="•"/>
            </a:pPr>
            <a:r>
              <a:rPr lang="en-US" dirty="0"/>
              <a:t>Microwave collaborations are being formalized</a:t>
            </a:r>
          </a:p>
          <a:p>
            <a:pPr lvl="1" indent="-342900" algn="l" rtl="0">
              <a:buSzPct val="90000"/>
              <a:buFont typeface="Arial"/>
              <a:buChar char="•"/>
            </a:pPr>
            <a:r>
              <a:rPr lang="en-US" dirty="0"/>
              <a:t>MTF activities on WGCV side need to find a home within GSICS</a:t>
            </a:r>
          </a:p>
          <a:p>
            <a:pPr algn="l" rtl="0"/>
            <a:r>
              <a:rPr lang="en-US" dirty="0"/>
              <a:t>L1 interoperability efforts</a:t>
            </a:r>
          </a:p>
          <a:p>
            <a:pPr lvl="1" algn="l" rtl="0"/>
            <a:r>
              <a:rPr lang="en-US" dirty="0"/>
              <a:t>Is a large topic area to address fully</a:t>
            </a:r>
          </a:p>
          <a:p>
            <a:pPr lvl="1" algn="l" rtl="0"/>
            <a:r>
              <a:rPr lang="en-US" dirty="0"/>
              <a:t>There are long term benefits to the CEOS community from WGCV examining this fully</a:t>
            </a:r>
          </a:p>
          <a:p>
            <a:pPr lvl="1" algn="l" rtl="0"/>
            <a:r>
              <a:rPr lang="en-US" dirty="0"/>
              <a:t>There are also short term needs of CEOS that WGCV needs to recognize pointing to providing results sooner than later</a:t>
            </a:r>
          </a:p>
        </p:txBody>
      </p:sp>
    </p:spTree>
    <p:extLst>
      <p:ext uri="{BB962C8B-B14F-4D97-AF65-F5344CB8AC3E}">
        <p14:creationId xmlns:p14="http://schemas.microsoft.com/office/powerpoint/2010/main" val="34165736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C7B55-C36C-7849-9098-2DD71D17BA6D}"/>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Key points from Day 2</a:t>
            </a:r>
          </a:p>
        </p:txBody>
      </p:sp>
      <p:sp>
        <p:nvSpPr>
          <p:cNvPr id="3" name="Content Placeholder 2">
            <a:extLst>
              <a:ext uri="{FF2B5EF4-FFF2-40B4-BE49-F238E27FC236}">
                <a16:creationId xmlns:a16="http://schemas.microsoft.com/office/drawing/2014/main" id="{FFC2EDB4-F00C-7548-960E-C8B8C7E682FF}"/>
              </a:ext>
            </a:extLst>
          </p:cNvPr>
          <p:cNvSpPr>
            <a:spLocks noGrp="1"/>
          </p:cNvSpPr>
          <p:nvPr>
            <p:ph sz="half" idx="11"/>
          </p:nvPr>
        </p:nvSpPr>
        <p:spPr>
          <a:xfrm>
            <a:off x="0" y="1600200"/>
            <a:ext cx="8839200" cy="5029200"/>
          </a:xfrm>
        </p:spPr>
        <p:txBody>
          <a:bodyPr/>
          <a:lstStyle/>
          <a:p>
            <a:pPr algn="l" rtl="0"/>
            <a:r>
              <a:rPr lang="en-US" dirty="0"/>
              <a:t>Virtual constellations</a:t>
            </a:r>
          </a:p>
          <a:p>
            <a:pPr lvl="1" algn="l" rtl="0"/>
            <a:r>
              <a:rPr lang="en-US" dirty="0"/>
              <a:t>Impressive array of people at EUMETSAT in leadership roles within VCs that took the time to meet with WGCV</a:t>
            </a:r>
          </a:p>
          <a:p>
            <a:pPr lvl="1" algn="l" rtl="0"/>
            <a:r>
              <a:rPr lang="en-US" dirty="0"/>
              <a:t>Identified several tasks happening with the VCs and WGCV subgroups that have natural connections between the organizations</a:t>
            </a:r>
          </a:p>
          <a:p>
            <a:pPr lvl="1" algn="l" rtl="0"/>
            <a:r>
              <a:rPr lang="en-US" dirty="0"/>
              <a:t>Agreed that forced collaborations are not as productive as ones occurring using existing efforts on one or both sides</a:t>
            </a:r>
          </a:p>
          <a:p>
            <a:pPr lvl="1" algn="l" rtl="0"/>
            <a:r>
              <a:rPr lang="en-US" dirty="0"/>
              <a:t>Repeating the exercise of VC presentations would be useful and future interactions can become more focused on details on how each of the groups is benefiting or has benefited directly from the support of the other</a:t>
            </a:r>
          </a:p>
          <a:p>
            <a:pPr marL="342900" indent="-342900" algn="l" rtl="0">
              <a:spcBef>
                <a:spcPts val="500"/>
              </a:spcBef>
              <a:buSzPct val="90000"/>
              <a:buFont typeface="Arial"/>
              <a:buChar char="•"/>
            </a:pPr>
            <a:r>
              <a:rPr lang="en-US" dirty="0"/>
              <a:t>NEED a rep POC to LSI VC</a:t>
            </a:r>
          </a:p>
          <a:p>
            <a:pPr marL="342900" indent="-342900" algn="l" rtl="0">
              <a:spcBef>
                <a:spcPts val="500"/>
              </a:spcBef>
              <a:buSzPct val="90000"/>
              <a:buFont typeface="Arial"/>
              <a:buChar char="•"/>
            </a:pPr>
            <a:r>
              <a:rPr lang="en-US" dirty="0"/>
              <a:t>Header</a:t>
            </a:r>
          </a:p>
          <a:p>
            <a:pPr lvl="1" indent="-342900" algn="l" rtl="0">
              <a:buSzPct val="90000"/>
              <a:buFont typeface="Arial"/>
              <a:buChar char="•"/>
            </a:pPr>
            <a:endParaRPr lang="en-US" dirty="0"/>
          </a:p>
        </p:txBody>
      </p:sp>
    </p:spTree>
    <p:extLst>
      <p:ext uri="{BB962C8B-B14F-4D97-AF65-F5344CB8AC3E}">
        <p14:creationId xmlns:p14="http://schemas.microsoft.com/office/powerpoint/2010/main" val="18229063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C7B55-C36C-7849-9098-2DD71D17BA6D}"/>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Key points from Day 2</a:t>
            </a:r>
          </a:p>
        </p:txBody>
      </p:sp>
      <p:sp>
        <p:nvSpPr>
          <p:cNvPr id="3" name="Content Placeholder 2">
            <a:extLst>
              <a:ext uri="{FF2B5EF4-FFF2-40B4-BE49-F238E27FC236}">
                <a16:creationId xmlns:a16="http://schemas.microsoft.com/office/drawing/2014/main" id="{FFC2EDB4-F00C-7548-960E-C8B8C7E682FF}"/>
              </a:ext>
            </a:extLst>
          </p:cNvPr>
          <p:cNvSpPr>
            <a:spLocks noGrp="1"/>
          </p:cNvSpPr>
          <p:nvPr>
            <p:ph sz="half" idx="11"/>
          </p:nvPr>
        </p:nvSpPr>
        <p:spPr>
          <a:xfrm>
            <a:off x="0" y="1600200"/>
            <a:ext cx="8839200" cy="5029200"/>
          </a:xfrm>
        </p:spPr>
        <p:txBody>
          <a:bodyPr/>
          <a:lstStyle/>
          <a:p>
            <a:pPr marL="342900" indent="-342900" algn="l" rtl="0">
              <a:spcBef>
                <a:spcPts val="500"/>
              </a:spcBef>
              <a:buSzPct val="90000"/>
              <a:buFont typeface="Arial"/>
              <a:buChar char="•"/>
            </a:pPr>
            <a:r>
              <a:rPr lang="en-US" dirty="0"/>
              <a:t>CARD4L and LSI-VC</a:t>
            </a:r>
          </a:p>
          <a:p>
            <a:pPr lvl="1" indent="-342900" algn="l" rtl="0">
              <a:buSzPct val="90000"/>
              <a:buFont typeface="Arial"/>
              <a:buChar char="•"/>
            </a:pPr>
            <a:r>
              <a:rPr lang="en-US" dirty="0"/>
              <a:t>One topic was overlooked in the discussion:</a:t>
            </a:r>
          </a:p>
          <a:p>
            <a:pPr marL="845819" lvl="2" indent="0" algn="l" rtl="0">
              <a:buSzPct val="90000"/>
              <a:buNone/>
            </a:pPr>
            <a:r>
              <a:rPr lang="en-US" b="1" dirty="0"/>
              <a:t>LSI-VC would appreciate WGCV identifying a point of contact within WGCV to identify a POC for CARD4L PFS Product Alignment Assessment process</a:t>
            </a:r>
          </a:p>
          <a:p>
            <a:pPr lvl="1" indent="-342900" algn="l" rtl="0">
              <a:buSzPct val="90000"/>
              <a:buFont typeface="Arial"/>
              <a:buChar char="•"/>
            </a:pPr>
            <a:r>
              <a:rPr lang="en-US" dirty="0"/>
              <a:t>Presentation of examples of ARD and CARD4L</a:t>
            </a:r>
          </a:p>
          <a:p>
            <a:pPr lvl="2" indent="-342900" algn="l" rtl="0">
              <a:buSzPct val="90000"/>
              <a:buFont typeface="Arial"/>
              <a:buChar char="•"/>
            </a:pPr>
            <a:r>
              <a:rPr lang="en-US" dirty="0"/>
              <a:t>Still remains concern, confusion, difficulties of what is specifically meant by the term “Analysis Ready Data”</a:t>
            </a:r>
          </a:p>
          <a:p>
            <a:pPr lvl="2" indent="-342900" algn="l" rtl="0">
              <a:buSzPct val="90000"/>
              <a:buFont typeface="Arial"/>
              <a:buChar char="•"/>
            </a:pPr>
            <a:r>
              <a:rPr lang="en-US" dirty="0"/>
              <a:t>Largest concern is the possible lack of quantitative assessment of and traceability to the at sensor radiance (often called Level 1)</a:t>
            </a:r>
          </a:p>
          <a:p>
            <a:pPr lvl="1" indent="-342900" algn="l" rtl="0">
              <a:buSzPct val="90000"/>
              <a:buFont typeface="Arial"/>
              <a:buChar char="•"/>
            </a:pPr>
            <a:r>
              <a:rPr lang="en-US" dirty="0"/>
              <a:t>CARD4L product assessment process makes sense at a high level view</a:t>
            </a:r>
          </a:p>
          <a:p>
            <a:pPr lvl="1" indent="-342900" algn="l" rtl="0">
              <a:buSzPct val="90000"/>
              <a:buFont typeface="Arial"/>
              <a:buChar char="•"/>
            </a:pPr>
            <a:endParaRPr lang="en-US" dirty="0"/>
          </a:p>
        </p:txBody>
      </p:sp>
    </p:spTree>
    <p:extLst>
      <p:ext uri="{BB962C8B-B14F-4D97-AF65-F5344CB8AC3E}">
        <p14:creationId xmlns:p14="http://schemas.microsoft.com/office/powerpoint/2010/main" val="25363551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C7B55-C36C-7849-9098-2DD71D17BA6D}"/>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Key points from Day 2</a:t>
            </a:r>
          </a:p>
        </p:txBody>
      </p:sp>
      <p:sp>
        <p:nvSpPr>
          <p:cNvPr id="3" name="Content Placeholder 2">
            <a:extLst>
              <a:ext uri="{FF2B5EF4-FFF2-40B4-BE49-F238E27FC236}">
                <a16:creationId xmlns:a16="http://schemas.microsoft.com/office/drawing/2014/main" id="{FFC2EDB4-F00C-7548-960E-C8B8C7E682FF}"/>
              </a:ext>
            </a:extLst>
          </p:cNvPr>
          <p:cNvSpPr>
            <a:spLocks noGrp="1"/>
          </p:cNvSpPr>
          <p:nvPr>
            <p:ph sz="half" idx="11"/>
          </p:nvPr>
        </p:nvSpPr>
        <p:spPr>
          <a:xfrm>
            <a:off x="0" y="1600200"/>
            <a:ext cx="8839200" cy="5029200"/>
          </a:xfrm>
        </p:spPr>
        <p:txBody>
          <a:bodyPr/>
          <a:lstStyle/>
          <a:p>
            <a:pPr marL="342900" indent="-342900" algn="l" rtl="0">
              <a:spcBef>
                <a:spcPts val="500"/>
              </a:spcBef>
              <a:buSzPct val="90000"/>
              <a:buFont typeface="Arial"/>
              <a:buChar char="•"/>
            </a:pPr>
            <a:r>
              <a:rPr lang="en-US" dirty="0"/>
              <a:t>CARD4L and LSI-VC</a:t>
            </a:r>
          </a:p>
          <a:p>
            <a:pPr lvl="1" indent="-342900" algn="l" rtl="0">
              <a:buSzPct val="90000"/>
              <a:buFont typeface="Arial"/>
              <a:buChar char="•"/>
            </a:pPr>
            <a:r>
              <a:rPr lang="en-US" dirty="0"/>
              <a:t>CARD4L product assessment process makes sense at a high level view</a:t>
            </a:r>
          </a:p>
          <a:p>
            <a:pPr lvl="2" indent="-342900" algn="l" rtl="0">
              <a:buSzPct val="90000"/>
              <a:buFont typeface="Arial"/>
              <a:buChar char="•"/>
            </a:pPr>
            <a:r>
              <a:rPr lang="en-US" dirty="0"/>
              <a:t>Still some issues with the details of the process</a:t>
            </a:r>
          </a:p>
          <a:p>
            <a:pPr lvl="2" indent="-342900" algn="l" rtl="0">
              <a:buSzPct val="90000"/>
              <a:buFont typeface="Arial"/>
              <a:buChar char="•"/>
            </a:pPr>
            <a:r>
              <a:rPr lang="en-US" dirty="0"/>
              <a:t>Details on who is doing what and with what resources is lacking</a:t>
            </a:r>
          </a:p>
          <a:p>
            <a:pPr lvl="1" indent="-342900" algn="l" rtl="0">
              <a:buSzPct val="90000"/>
              <a:buFont typeface="Arial"/>
              <a:buChar char="•"/>
            </a:pPr>
            <a:r>
              <a:rPr lang="en-US" dirty="0"/>
              <a:t>It is possible to develop a “peer review” process of a CARD4L product assuming that the current LSI-VC CARD4L is the evaluation criteria</a:t>
            </a:r>
          </a:p>
          <a:p>
            <a:pPr lvl="2" indent="-342900" algn="l" rtl="0">
              <a:buSzPct val="90000"/>
              <a:buFont typeface="Arial"/>
              <a:buChar char="•"/>
            </a:pPr>
            <a:r>
              <a:rPr lang="en-US" dirty="0"/>
              <a:t>It is imperative that WGCV work with LSI-VC to iterate on the definitions and criteria within their product family specifications</a:t>
            </a:r>
          </a:p>
          <a:p>
            <a:pPr lvl="2" indent="-342900" algn="l" rtl="0">
              <a:buSzPct val="90000"/>
              <a:buFont typeface="Arial"/>
              <a:buChar char="•"/>
            </a:pPr>
            <a:r>
              <a:rPr lang="en-US" dirty="0"/>
              <a:t>A reasonable </a:t>
            </a:r>
            <a:r>
              <a:rPr lang="en-US" b="1" dirty="0"/>
              <a:t>first</a:t>
            </a:r>
            <a:r>
              <a:rPr lang="en-US" dirty="0"/>
              <a:t> draft of a review process was described and will be forwarded to LSI-VC for discussions</a:t>
            </a:r>
          </a:p>
          <a:p>
            <a:pPr lvl="1" indent="-342900" algn="l" rtl="0">
              <a:buSzPct val="90000"/>
              <a:buFont typeface="Arial"/>
              <a:buChar char="•"/>
            </a:pPr>
            <a:endParaRPr lang="en-US" dirty="0"/>
          </a:p>
          <a:p>
            <a:pPr lvl="1" indent="-342900" algn="l" rtl="0">
              <a:buSzPct val="90000"/>
              <a:buFont typeface="Arial"/>
              <a:buChar char="•"/>
            </a:pPr>
            <a:endParaRPr lang="en-US" dirty="0"/>
          </a:p>
        </p:txBody>
      </p:sp>
    </p:spTree>
    <p:extLst>
      <p:ext uri="{BB962C8B-B14F-4D97-AF65-F5344CB8AC3E}">
        <p14:creationId xmlns:p14="http://schemas.microsoft.com/office/powerpoint/2010/main" val="19938993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CARD4L evaluation process</a:t>
            </a:r>
          </a:p>
        </p:txBody>
      </p:sp>
      <p:sp>
        <p:nvSpPr>
          <p:cNvPr id="3" name="Content Placeholder 2"/>
          <p:cNvSpPr>
            <a:spLocks noGrp="1"/>
          </p:cNvSpPr>
          <p:nvPr>
            <p:ph sz="half" idx="11"/>
          </p:nvPr>
        </p:nvSpPr>
        <p:spPr>
          <a:xfrm>
            <a:off x="228600" y="1676400"/>
            <a:ext cx="8610600" cy="4572000"/>
          </a:xfrm>
        </p:spPr>
        <p:txBody>
          <a:bodyPr/>
          <a:lstStyle/>
          <a:p>
            <a:r>
              <a:rPr lang="en-US" dirty="0"/>
              <a:t>WGCV-44-07</a:t>
            </a:r>
          </a:p>
          <a:p>
            <a:pPr lvl="1"/>
            <a:r>
              <a:rPr lang="en-US" dirty="0"/>
              <a:t>An initial draft of a CARD4L peer review process will be provided to LSI-VC that clarifies the term “peer review” and makes clear that the process is for evaluation and approval of CARD4L products and does not carry WGCV’s (or its subgroups’) endorsement of the product or their validation but rather that the products meet the CARD4L PFS</a:t>
            </a:r>
          </a:p>
          <a:p>
            <a:pPr lvl="1"/>
            <a:r>
              <a:rPr lang="en-US" dirty="0" err="1"/>
              <a:t>Thome</a:t>
            </a:r>
            <a:endParaRPr lang="en-US" dirty="0"/>
          </a:p>
          <a:p>
            <a:pPr lvl="1"/>
            <a:r>
              <a:rPr lang="en-US" dirty="0"/>
              <a:t>Sept. 5, 2018</a:t>
            </a:r>
          </a:p>
          <a:p>
            <a:pPr marL="0" indent="0">
              <a:buNone/>
            </a:pPr>
            <a:endParaRPr lang="en-US" dirty="0"/>
          </a:p>
        </p:txBody>
      </p:sp>
    </p:spTree>
    <p:extLst>
      <p:ext uri="{BB962C8B-B14F-4D97-AF65-F5344CB8AC3E}">
        <p14:creationId xmlns:p14="http://schemas.microsoft.com/office/powerpoint/2010/main" val="6280695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CARD4L evaluation process</a:t>
            </a:r>
          </a:p>
        </p:txBody>
      </p:sp>
      <p:sp>
        <p:nvSpPr>
          <p:cNvPr id="3" name="Content Placeholder 2"/>
          <p:cNvSpPr>
            <a:spLocks noGrp="1"/>
          </p:cNvSpPr>
          <p:nvPr>
            <p:ph sz="half" idx="11"/>
          </p:nvPr>
        </p:nvSpPr>
        <p:spPr>
          <a:xfrm>
            <a:off x="228600" y="1676400"/>
            <a:ext cx="8610600" cy="4572000"/>
          </a:xfrm>
        </p:spPr>
        <p:txBody>
          <a:bodyPr/>
          <a:lstStyle/>
          <a:p>
            <a:r>
              <a:rPr lang="en-US" dirty="0"/>
              <a:t>WGCV-44-08</a:t>
            </a:r>
          </a:p>
          <a:p>
            <a:pPr lvl="1" algn="l" rtl="0"/>
            <a:r>
              <a:rPr lang="en-US" dirty="0"/>
              <a:t>A WGCV POC for the CARD4L PFS Product Alignment Assessment process will be identified and provided to LSI-VC</a:t>
            </a:r>
          </a:p>
          <a:p>
            <a:pPr lvl="1"/>
            <a:r>
              <a:rPr lang="en-US" dirty="0" err="1"/>
              <a:t>Thome</a:t>
            </a:r>
            <a:endParaRPr lang="en-US" dirty="0"/>
          </a:p>
          <a:p>
            <a:pPr lvl="1"/>
            <a:r>
              <a:rPr lang="en-US" dirty="0"/>
              <a:t>Sept. 12, 2018</a:t>
            </a:r>
          </a:p>
          <a:p>
            <a:pPr marL="0" indent="0">
              <a:buNone/>
            </a:pPr>
            <a:endParaRPr lang="en-US" dirty="0"/>
          </a:p>
        </p:txBody>
      </p:sp>
    </p:spTree>
    <p:extLst>
      <p:ext uri="{BB962C8B-B14F-4D97-AF65-F5344CB8AC3E}">
        <p14:creationId xmlns:p14="http://schemas.microsoft.com/office/powerpoint/2010/main" val="22610940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CARD4L evaluation process</a:t>
            </a:r>
          </a:p>
        </p:txBody>
      </p:sp>
      <p:sp>
        <p:nvSpPr>
          <p:cNvPr id="3" name="Content Placeholder 2"/>
          <p:cNvSpPr>
            <a:spLocks noGrp="1"/>
          </p:cNvSpPr>
          <p:nvPr>
            <p:ph sz="half" idx="11"/>
          </p:nvPr>
        </p:nvSpPr>
        <p:spPr>
          <a:xfrm>
            <a:off x="228600" y="1676400"/>
            <a:ext cx="8610600" cy="4572000"/>
          </a:xfrm>
        </p:spPr>
        <p:txBody>
          <a:bodyPr/>
          <a:lstStyle/>
          <a:p>
            <a:r>
              <a:rPr lang="en-US" dirty="0"/>
              <a:t>WGCV-44-09</a:t>
            </a:r>
          </a:p>
          <a:p>
            <a:r>
              <a:rPr lang="en-US" dirty="0"/>
              <a:t>WGCV shall provide </a:t>
            </a:r>
            <a:r>
              <a:rPr lang="en-GB" dirty="0"/>
              <a:t>LSI-VC and the CEOS CEO with a two-page description of WGCV’s willingness to assist in completing CARD4L  Product Alignment Assessments, describe what the assistance would entail, how it interact with LSI in the PAA process, and identify any necessary POCs</a:t>
            </a:r>
          </a:p>
          <a:p>
            <a:r>
              <a:rPr lang="en-US" dirty="0" err="1"/>
              <a:t>Thome</a:t>
            </a:r>
            <a:endParaRPr lang="en-US" dirty="0"/>
          </a:p>
          <a:p>
            <a:r>
              <a:rPr lang="en-US" dirty="0"/>
              <a:t>Sept. 12, 2018</a:t>
            </a:r>
          </a:p>
          <a:p>
            <a:pPr marL="0" indent="0">
              <a:buNone/>
            </a:pPr>
            <a:endParaRPr lang="en-US" dirty="0"/>
          </a:p>
        </p:txBody>
      </p:sp>
    </p:spTree>
    <p:extLst>
      <p:ext uri="{BB962C8B-B14F-4D97-AF65-F5344CB8AC3E}">
        <p14:creationId xmlns:p14="http://schemas.microsoft.com/office/powerpoint/2010/main" val="15631409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DC77F-19A5-E345-B3B6-CD27007CB43E}"/>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Revised Agenda items</a:t>
            </a:r>
          </a:p>
        </p:txBody>
      </p:sp>
      <p:sp>
        <p:nvSpPr>
          <p:cNvPr id="3" name="Content Placeholder 2">
            <a:extLst>
              <a:ext uri="{FF2B5EF4-FFF2-40B4-BE49-F238E27FC236}">
                <a16:creationId xmlns:a16="http://schemas.microsoft.com/office/drawing/2014/main" id="{2B7D4128-7717-FD4A-BD13-14165729D5EB}"/>
              </a:ext>
            </a:extLst>
          </p:cNvPr>
          <p:cNvSpPr>
            <a:spLocks noGrp="1"/>
          </p:cNvSpPr>
          <p:nvPr>
            <p:ph sz="half" idx="11"/>
          </p:nvPr>
        </p:nvSpPr>
        <p:spPr/>
        <p:txBody>
          <a:bodyPr/>
          <a:lstStyle/>
          <a:p>
            <a:pPr marL="342900" indent="-342900" algn="l" rtl="0">
              <a:spcBef>
                <a:spcPts val="500"/>
              </a:spcBef>
              <a:buSzPct val="90000"/>
              <a:buFont typeface="Arial"/>
              <a:buChar char="•"/>
            </a:pPr>
            <a:r>
              <a:rPr lang="en-US" dirty="0"/>
              <a:t>Work Plan discussion will follow this Day 2 summary</a:t>
            </a:r>
          </a:p>
          <a:p>
            <a:pPr marL="342900" indent="-342900" algn="l" rtl="0">
              <a:spcBef>
                <a:spcPts val="500"/>
              </a:spcBef>
              <a:buSzPct val="90000"/>
              <a:buFont typeface="Arial"/>
              <a:buChar char="•"/>
            </a:pPr>
            <a:r>
              <a:rPr lang="en-US" dirty="0"/>
              <a:t>NASA agency report will be at the end of the morning collection of reports</a:t>
            </a:r>
          </a:p>
          <a:p>
            <a:pPr marL="342900" indent="-342900" algn="l" rtl="0">
              <a:spcBef>
                <a:spcPts val="500"/>
              </a:spcBef>
              <a:buSzPct val="90000"/>
              <a:buFont typeface="Arial"/>
              <a:buChar char="•"/>
            </a:pPr>
            <a:r>
              <a:rPr lang="en-US" dirty="0"/>
              <a:t>ROSCOSMOS and USGS talks will lead the agency talks in the afternoon</a:t>
            </a:r>
          </a:p>
          <a:p>
            <a:pPr marL="342900" indent="-342900" algn="l" rtl="0">
              <a:spcBef>
                <a:spcPts val="500"/>
              </a:spcBef>
              <a:buSzPct val="90000"/>
              <a:buFont typeface="Arial"/>
              <a:buChar char="•"/>
            </a:pPr>
            <a:r>
              <a:rPr lang="en-US"/>
              <a:t>ACSG subgroup report at 15:15</a:t>
            </a:r>
          </a:p>
          <a:p>
            <a:pPr marL="342900" indent="-342900" algn="l" rtl="0">
              <a:spcBef>
                <a:spcPts val="500"/>
              </a:spcBef>
              <a:buSzPct val="90000"/>
              <a:buFont typeface="Arial"/>
              <a:buChar char="•"/>
            </a:pPr>
            <a:endParaRPr lang="en-US"/>
          </a:p>
          <a:p>
            <a:pPr marL="342900" indent="-342900" algn="l" rtl="0">
              <a:spcBef>
                <a:spcPts val="500"/>
              </a:spcBef>
              <a:buSzPct val="90000"/>
              <a:buFont typeface="Arial"/>
              <a:buChar char="•"/>
            </a:pPr>
            <a:endParaRPr lang="en-US" dirty="0"/>
          </a:p>
          <a:p>
            <a:pPr marL="342900" indent="-342900" algn="l" rtl="0">
              <a:spcBef>
                <a:spcPts val="500"/>
              </a:spcBef>
              <a:buSzPct val="90000"/>
              <a:buFont typeface="Arial"/>
              <a:buChar char="•"/>
            </a:pPr>
            <a:r>
              <a:rPr lang="en-US" dirty="0"/>
              <a:t>Projected adjournment this evening is now 6 pm unless there are cancellations of an agency report</a:t>
            </a:r>
          </a:p>
        </p:txBody>
      </p:sp>
    </p:spTree>
    <p:extLst>
      <p:ext uri="{BB962C8B-B14F-4D97-AF65-F5344CB8AC3E}">
        <p14:creationId xmlns:p14="http://schemas.microsoft.com/office/powerpoint/2010/main" val="4138498784"/>
      </p:ext>
    </p:extLst>
  </p:cSld>
  <p:clrMapOvr>
    <a:masterClrMapping/>
  </p:clrMapOvr>
  <p:transitio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5279</TotalTime>
  <Words>661</Words>
  <Application>Microsoft Macintosh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 Bold</vt:lpstr>
      <vt:lpstr>Droid Serif</vt:lpstr>
      <vt:lpstr>Frutiger 45 Light</vt:lpstr>
      <vt:lpstr>Proxima Nova Regular</vt:lpstr>
      <vt:lpstr>Arial</vt:lpstr>
      <vt:lpstr>Avenir Roman</vt:lpstr>
      <vt:lpstr>Century Gothic</vt:lpstr>
      <vt:lpstr>Times</vt:lpstr>
      <vt:lpstr>Times New Roman</vt:lpstr>
      <vt:lpstr>Wingdings</vt:lpstr>
      <vt:lpstr>Default</vt:lpstr>
      <vt:lpstr>Day 2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142</cp:revision>
  <dcterms:modified xsi:type="dcterms:W3CDTF">2018-08-29T21:59:42Z</dcterms:modified>
</cp:coreProperties>
</file>