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294" r:id="rId4"/>
    <p:sldId id="290" r:id="rId5"/>
    <p:sldId id="283" r:id="rId6"/>
    <p:sldId id="293" r:id="rId7"/>
    <p:sldId id="291" r:id="rId8"/>
    <p:sldId id="284" r:id="rId9"/>
    <p:sldId id="286" r:id="rId10"/>
    <p:sldId id="285" r:id="rId11"/>
    <p:sldId id="287" r:id="rId12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 Petiteville" initials="I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55" autoAdjust="0"/>
    <p:restoredTop sz="95153" autoAdjust="0"/>
  </p:normalViewPr>
  <p:slideViewPr>
    <p:cSldViewPr>
      <p:cViewPr varScale="1">
        <p:scale>
          <a:sx n="131" d="100"/>
          <a:sy n="131" d="100"/>
        </p:scale>
        <p:origin x="75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94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34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CARD4L%20Product%20Specification%20-%20Backscatter%20-%20v2.1.1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CARD4L%20Product%20Specification%20-%20Backscatter%20-%20v2.1.1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7759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36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CARD4L Product Alignment Assessment</a:t>
            </a:r>
            <a:endParaRPr sz="3600" b="1" dirty="0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533400" y="3962400"/>
            <a:ext cx="5092211" cy="1779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Steven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Hosford, </a:t>
            </a:r>
            <a:r>
              <a:rPr lang="en-AU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Andreia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AU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Siqueira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On behalf of LSI-VC co-leads (GA, USGS, ESA)</a:t>
            </a:r>
            <a:endParaRPr lang="en-AU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WGCV-44</a:t>
            </a:r>
            <a:endParaRPr lang="en-AU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August </a:t>
            </a: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2018</a:t>
            </a: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989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1173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Q2. </a:t>
            </a:r>
            <a:r>
              <a:rPr lang="en-GB" dirty="0" smtClean="0">
                <a:solidFill>
                  <a:schemeClr val="tx2"/>
                </a:solidFill>
              </a:rPr>
              <a:t>How would </a:t>
            </a:r>
            <a:r>
              <a:rPr lang="en-GB" dirty="0" err="1" smtClean="0">
                <a:solidFill>
                  <a:schemeClr val="tx2"/>
                </a:solidFill>
              </a:rPr>
              <a:t>WGCalVal</a:t>
            </a:r>
            <a:r>
              <a:rPr lang="en-GB" dirty="0" smtClean="0">
                <a:solidFill>
                  <a:schemeClr val="tx2"/>
                </a:solidFill>
              </a:rPr>
              <a:t> operationalise this peer review?</a:t>
            </a:r>
          </a:p>
          <a:p>
            <a:pPr marL="800100" lvl="1"/>
            <a:r>
              <a:rPr lang="en-GB" dirty="0" smtClean="0">
                <a:solidFill>
                  <a:schemeClr val="tx2"/>
                </a:solidFill>
              </a:rPr>
              <a:t>Identify a POC for candidate products from each Product Family?</a:t>
            </a:r>
          </a:p>
          <a:p>
            <a:pPr marL="800100" lvl="1"/>
            <a:r>
              <a:rPr lang="en-GB" dirty="0" smtClean="0">
                <a:solidFill>
                  <a:schemeClr val="tx2"/>
                </a:solidFill>
              </a:rPr>
              <a:t>POC associated with current </a:t>
            </a:r>
            <a:r>
              <a:rPr lang="en-GB" dirty="0" err="1" smtClean="0">
                <a:solidFill>
                  <a:schemeClr val="tx2"/>
                </a:solidFill>
              </a:rPr>
              <a:t>WGCalVal</a:t>
            </a:r>
            <a:r>
              <a:rPr lang="en-GB" dirty="0" smtClean="0">
                <a:solidFill>
                  <a:schemeClr val="tx2"/>
                </a:solidFill>
              </a:rPr>
              <a:t> subgroups?</a:t>
            </a:r>
          </a:p>
          <a:p>
            <a:pPr marL="800100" lvl="1"/>
            <a:endParaRPr lang="en-GB" dirty="0">
              <a:solidFill>
                <a:schemeClr val="tx2"/>
              </a:solidFill>
            </a:endParaRPr>
          </a:p>
          <a:p>
            <a:pPr marL="31173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Q3. </a:t>
            </a:r>
            <a:r>
              <a:rPr lang="en-GB" dirty="0" smtClean="0">
                <a:solidFill>
                  <a:schemeClr val="tx2"/>
                </a:solidFill>
              </a:rPr>
              <a:t>Other questions?</a:t>
            </a:r>
            <a:endParaRPr lang="en-GB" dirty="0">
              <a:solidFill>
                <a:schemeClr val="tx2"/>
              </a:solidFill>
            </a:endParaRPr>
          </a:p>
          <a:p>
            <a:pPr marL="31173" indent="0">
              <a:buNone/>
            </a:pP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err="1" smtClean="0"/>
              <a:t>WGCalVal</a:t>
            </a:r>
            <a:r>
              <a:rPr lang="en-GB" dirty="0" smtClean="0"/>
              <a:t> CARD4L PAA role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3762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LSI-VC is soliciting </a:t>
            </a:r>
            <a:r>
              <a:rPr lang="en-GB" dirty="0" err="1" smtClean="0"/>
              <a:t>WGCalVal</a:t>
            </a:r>
            <a:r>
              <a:rPr lang="en-GB" dirty="0" smtClean="0"/>
              <a:t> to assist in completing CARD4L  Product Alignment Assessments</a:t>
            </a:r>
          </a:p>
          <a:p>
            <a:r>
              <a:rPr lang="en-GB" dirty="0" err="1" smtClean="0"/>
              <a:t>WGCalVal</a:t>
            </a:r>
            <a:r>
              <a:rPr lang="en-GB" dirty="0" smtClean="0"/>
              <a:t> should</a:t>
            </a:r>
          </a:p>
          <a:p>
            <a:pPr lvl="1"/>
            <a:r>
              <a:rPr lang="en-GB" dirty="0" smtClean="0"/>
              <a:t>Confirm their willingness to contribute</a:t>
            </a:r>
          </a:p>
          <a:p>
            <a:pPr lvl="1"/>
            <a:r>
              <a:rPr lang="en-GB" dirty="0" smtClean="0"/>
              <a:t>Establish what this contribution is</a:t>
            </a:r>
          </a:p>
          <a:p>
            <a:pPr lvl="1"/>
            <a:r>
              <a:rPr lang="en-GB" dirty="0" smtClean="0"/>
              <a:t>Describe how their interaction with the PAA process will function </a:t>
            </a:r>
          </a:p>
          <a:p>
            <a:pPr lvl="1"/>
            <a:r>
              <a:rPr lang="en-GB" dirty="0" smtClean="0"/>
              <a:t>Identify any necessary POCs</a:t>
            </a:r>
          </a:p>
          <a:p>
            <a:pPr marL="426027" lvl="1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Feasible to have a 2-pager covering these bullets by end sept?</a:t>
            </a:r>
          </a:p>
          <a:p>
            <a:endParaRPr lang="en-GB" dirty="0"/>
          </a:p>
          <a:p>
            <a:r>
              <a:rPr lang="en-GB" dirty="0" err="1" smtClean="0"/>
              <a:t>WGCalVal</a:t>
            </a:r>
            <a:r>
              <a:rPr lang="en-GB" dirty="0" smtClean="0"/>
              <a:t> should continue to support LSI-VC/CARD4L on Product Family Specifications to ensure improved product interoperability (e.g. detailing product uncertainties)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Summary/Conclusions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8733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Context/Overview of CARD4L </a:t>
            </a:r>
          </a:p>
          <a:p>
            <a:endParaRPr lang="en-GB" dirty="0" smtClean="0"/>
          </a:p>
          <a:p>
            <a:r>
              <a:rPr lang="en-GB" dirty="0" smtClean="0"/>
              <a:t>CARD4L Product Alignment Assessment</a:t>
            </a:r>
          </a:p>
          <a:p>
            <a:pPr lvl="1"/>
            <a:r>
              <a:rPr lang="en-GB" dirty="0" smtClean="0"/>
              <a:t>Discussion </a:t>
            </a:r>
            <a:r>
              <a:rPr lang="en-GB" dirty="0"/>
              <a:t>on main steps</a:t>
            </a:r>
          </a:p>
          <a:p>
            <a:endParaRPr lang="en-GB" dirty="0" smtClean="0"/>
          </a:p>
          <a:p>
            <a:r>
              <a:rPr lang="en-GB" dirty="0" smtClean="0"/>
              <a:t>Role of </a:t>
            </a:r>
            <a:r>
              <a:rPr lang="en-GB" dirty="0" err="1" smtClean="0"/>
              <a:t>WGCalVal</a:t>
            </a:r>
            <a:endParaRPr lang="en-GB" dirty="0" smtClean="0"/>
          </a:p>
          <a:p>
            <a:pPr lvl="1"/>
            <a:r>
              <a:rPr lang="en-GB" dirty="0" smtClean="0"/>
              <a:t>Carrying out a “peer review”</a:t>
            </a:r>
          </a:p>
          <a:p>
            <a:pPr lvl="1"/>
            <a:r>
              <a:rPr lang="en-GB" dirty="0" smtClean="0"/>
              <a:t>What does a peer review process entail?</a:t>
            </a:r>
          </a:p>
          <a:p>
            <a:pPr lvl="1"/>
            <a:r>
              <a:rPr lang="en-GB" dirty="0" smtClean="0"/>
              <a:t>How could </a:t>
            </a:r>
            <a:r>
              <a:rPr lang="en-GB" dirty="0" err="1" smtClean="0"/>
              <a:t>WGCalVal</a:t>
            </a:r>
            <a:r>
              <a:rPr lang="en-GB" dirty="0" smtClean="0"/>
              <a:t> operationalise this process?</a:t>
            </a:r>
          </a:p>
          <a:p>
            <a:endParaRPr lang="en-GB" dirty="0" smtClean="0"/>
          </a:p>
          <a:p>
            <a:r>
              <a:rPr lang="en-GB" dirty="0" smtClean="0"/>
              <a:t>Summary/Conclusions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8950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CARD4L context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defTabSz="914400"/>
            <a:r>
              <a:rPr lang="en-GB" dirty="0"/>
              <a:t>LSI-VC served as the forum for developing the CEOS Analysis-Ready Data definition (now known as CARD4L – CEOS Analysis-Ready Data for Land)</a:t>
            </a:r>
          </a:p>
          <a:p>
            <a:pPr defTabSz="914400"/>
            <a:endParaRPr lang="en-GB" dirty="0"/>
          </a:p>
          <a:p>
            <a:pPr defTabSz="914400"/>
            <a:r>
              <a:rPr lang="en-GB" dirty="0"/>
              <a:t>The CARD4L definition and the overall framework were endorsed by the CEOS Plenary in 2016</a:t>
            </a:r>
          </a:p>
          <a:p>
            <a:pPr defTabSz="914400"/>
            <a:endParaRPr lang="en-GB" dirty="0"/>
          </a:p>
          <a:p>
            <a:pPr defTabSz="914400"/>
            <a:r>
              <a:rPr lang="en-GB" dirty="0" smtClean="0"/>
              <a:t>Implementation of </a:t>
            </a:r>
            <a:r>
              <a:rPr lang="en-GB" b="1" dirty="0" smtClean="0"/>
              <a:t>CARD4L necessitates a strong contribution from </a:t>
            </a:r>
            <a:r>
              <a:rPr lang="en-GB" b="1" dirty="0" err="1" smtClean="0"/>
              <a:t>WGCalVal</a:t>
            </a:r>
            <a:r>
              <a:rPr lang="en-GB" dirty="0" smtClean="0"/>
              <a:t> with</a:t>
            </a:r>
          </a:p>
          <a:p>
            <a:pPr lvl="1"/>
            <a:r>
              <a:rPr lang="en-GB" dirty="0" smtClean="0"/>
              <a:t>support to LSI-VC/CARD4L </a:t>
            </a:r>
            <a:r>
              <a:rPr lang="en-GB" dirty="0"/>
              <a:t>on </a:t>
            </a:r>
            <a:r>
              <a:rPr lang="en-GB" b="1" dirty="0"/>
              <a:t>Product Family </a:t>
            </a:r>
            <a:r>
              <a:rPr lang="en-GB" b="1" dirty="0" smtClean="0"/>
              <a:t>Specifications definitions</a:t>
            </a:r>
          </a:p>
          <a:p>
            <a:pPr lvl="1"/>
            <a:r>
              <a:rPr lang="en-GB" dirty="0"/>
              <a:t>assistance in completing </a:t>
            </a:r>
            <a:r>
              <a:rPr lang="en-GB" b="1" dirty="0"/>
              <a:t>CARD4L Product Alignment Assessments</a:t>
            </a:r>
            <a:endParaRPr lang="en-GB" b="1" dirty="0" smtClean="0"/>
          </a:p>
          <a:p>
            <a:pPr marL="457200" lvl="1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1541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897659" y="304800"/>
            <a:ext cx="4953000" cy="533400"/>
          </a:xfrm>
        </p:spPr>
        <p:txBody>
          <a:bodyPr/>
          <a:lstStyle/>
          <a:p>
            <a:r>
              <a:rPr lang="en-GB" dirty="0" smtClean="0"/>
              <a:t>CARD4L Framework</a:t>
            </a:r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-838200" y="2544417"/>
            <a:ext cx="5250459" cy="1407381"/>
            <a:chOff x="263342" y="2544417"/>
            <a:chExt cx="5250459" cy="1407381"/>
          </a:xfrm>
        </p:grpSpPr>
        <p:sp>
          <p:nvSpPr>
            <p:cNvPr id="6" name="TextBox 5"/>
            <p:cNvSpPr txBox="1"/>
            <p:nvPr/>
          </p:nvSpPr>
          <p:spPr>
            <a:xfrm>
              <a:off x="263342" y="2586388"/>
              <a:ext cx="1908316" cy="9412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Product </a:t>
              </a:r>
              <a:endParaRPr lang="en-GB" sz="1400" kern="0" dirty="0" smtClean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endParaRPr>
            </a:p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Family </a:t>
              </a:r>
            </a:p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Specs</a:t>
              </a:r>
              <a:endPara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188983" y="2898558"/>
              <a:ext cx="537616" cy="360000"/>
            </a:xfrm>
            <a:prstGeom prst="rightArrow">
              <a:avLst/>
            </a:prstGeom>
            <a:noFill/>
            <a:ln w="28575" cap="flat">
              <a:solidFill>
                <a:schemeClr val="bg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3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06815" y="2544417"/>
              <a:ext cx="2706986" cy="1407381"/>
            </a:xfrm>
            <a:prstGeom prst="rect">
              <a:avLst/>
            </a:prstGeom>
            <a:noFill/>
            <a:ln w="12700" cap="flat">
              <a:solidFill>
                <a:srgbClr val="FF0000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venir Roman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829763" y="1170655"/>
            <a:ext cx="5234066" cy="1294252"/>
            <a:chOff x="271779" y="1170655"/>
            <a:chExt cx="5234066" cy="1294252"/>
          </a:xfrm>
        </p:grpSpPr>
        <p:sp>
          <p:nvSpPr>
            <p:cNvPr id="4" name="Right Arrow 3"/>
            <p:cNvSpPr/>
            <p:nvPr/>
          </p:nvSpPr>
          <p:spPr>
            <a:xfrm>
              <a:off x="2188983" y="1340795"/>
              <a:ext cx="504963" cy="360000"/>
            </a:xfrm>
            <a:prstGeom prst="rightArrow">
              <a:avLst/>
            </a:prstGeom>
            <a:noFill/>
            <a:ln w="28575" cap="flat">
              <a:solidFill>
                <a:schemeClr val="bg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3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1779" y="1178242"/>
              <a:ext cx="1896563" cy="6617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r" fontAlgn="auto">
                <a:lnSpc>
                  <a:spcPct val="100000"/>
                </a:lnSpc>
                <a:spcBef>
                  <a:spcPts val="50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Definition of </a:t>
              </a:r>
            </a:p>
            <a:p>
              <a:pPr marL="0" marR="0" indent="0" algn="r" fontAlgn="auto">
                <a:lnSpc>
                  <a:spcPct val="100000"/>
                </a:lnSpc>
                <a:spcBef>
                  <a:spcPts val="50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CARD4L</a:t>
              </a:r>
              <a:endPara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98859" y="1170655"/>
              <a:ext cx="2706986" cy="1294252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venir Roman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b="45982"/>
          <a:stretch/>
        </p:blipFill>
        <p:spPr>
          <a:xfrm>
            <a:off x="1832384" y="1242214"/>
            <a:ext cx="2427475" cy="2948785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 rot="18689303">
            <a:off x="4051133" y="2300340"/>
            <a:ext cx="1014358" cy="360164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4419600" y="1293330"/>
            <a:ext cx="2209800" cy="39999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1173" indent="0">
              <a:buNone/>
            </a:pPr>
            <a:r>
              <a:rPr lang="en-GB" sz="1000" b="1" i="1" kern="0" dirty="0"/>
              <a:t>Current </a:t>
            </a:r>
            <a:r>
              <a:rPr lang="en-GB" sz="1000" i="1" kern="0" dirty="0"/>
              <a:t>(Surface </a:t>
            </a:r>
            <a:r>
              <a:rPr lang="en-GB" sz="1000" i="1" kern="0" dirty="0" smtClean="0"/>
              <a:t>Reflectance</a:t>
            </a:r>
            <a:r>
              <a:rPr lang="en-GB" sz="1000" i="1" kern="0" dirty="0"/>
              <a:t>, </a:t>
            </a:r>
            <a:r>
              <a:rPr lang="en-GB" sz="1000" i="1" kern="0" dirty="0" smtClean="0"/>
              <a:t>Land Surface Temperature and Radar Backscatter)</a:t>
            </a:r>
            <a:endParaRPr lang="en-GB" sz="1000" i="1" kern="0" dirty="0"/>
          </a:p>
          <a:p>
            <a:pPr marL="0" lvl="0" indent="0">
              <a:buNone/>
            </a:pPr>
            <a:endParaRPr lang="en-GB" sz="1000" b="1" i="1" kern="0" dirty="0" smtClean="0"/>
          </a:p>
          <a:p>
            <a:pPr marL="0" lvl="0" indent="0">
              <a:buNone/>
            </a:pPr>
            <a:r>
              <a:rPr lang="en-GB" sz="1000" b="1" i="1" kern="0" dirty="0" smtClean="0"/>
              <a:t>  </a:t>
            </a:r>
            <a:endParaRPr lang="en-GB" sz="1000" b="1" i="1" kern="0" dirty="0"/>
          </a:p>
          <a:p>
            <a:pPr marL="0" lvl="0" indent="0">
              <a:buNone/>
            </a:pPr>
            <a:endParaRPr lang="en-GB" sz="1000" b="1" i="1" kern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srgbClr val="00256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 Bold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400800" y="316698"/>
            <a:ext cx="2824555" cy="2121702"/>
            <a:chOff x="4719761" y="3429000"/>
            <a:chExt cx="4396538" cy="362795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19761" y="3429000"/>
              <a:ext cx="3921481" cy="2333443"/>
            </a:xfrm>
            <a:prstGeom prst="rect">
              <a:avLst/>
            </a:prstGeom>
          </p:spPr>
        </p:pic>
        <p:pic>
          <p:nvPicPr>
            <p:cNvPr id="21" name="Picture 3">
              <a:hlinkClick r:id="rId4" action="ppaction://hlinkfile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4953000"/>
              <a:ext cx="3934699" cy="210395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Content Placeholder 1"/>
          <p:cNvSpPr txBox="1">
            <a:spLocks/>
          </p:cNvSpPr>
          <p:nvPr/>
        </p:nvSpPr>
        <p:spPr>
          <a:xfrm>
            <a:off x="4999636" y="1733018"/>
            <a:ext cx="1858364" cy="608156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0" indent="0">
              <a:buNone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 Bold"/>
              </a:rPr>
              <a:t>Under </a:t>
            </a:r>
            <a:r>
              <a:rPr lang="en-GB" sz="1000" b="1" i="1" kern="0" dirty="0" smtClean="0"/>
              <a:t>development </a:t>
            </a:r>
            <a:r>
              <a:rPr lang="en-GB" sz="1000" i="1" kern="0" dirty="0" smtClean="0"/>
              <a:t>(</a:t>
            </a:r>
            <a:r>
              <a:rPr lang="en-GB" sz="1000" i="1" kern="0" dirty="0" err="1" smtClean="0"/>
              <a:t>Polarimetric</a:t>
            </a:r>
            <a:r>
              <a:rPr lang="en-GB" sz="1000" i="1" kern="0" dirty="0" smtClean="0"/>
              <a:t> covariance, </a:t>
            </a:r>
            <a:r>
              <a:rPr lang="en-GB" sz="1000" i="1" kern="0" dirty="0" err="1" smtClean="0"/>
              <a:t>Polarimetric</a:t>
            </a:r>
            <a:r>
              <a:rPr lang="en-GB" sz="1000" i="1" kern="0" dirty="0" smtClean="0"/>
              <a:t> decomposition, INSAR LOS, INSAR Coherence, Geocoded SLC)</a:t>
            </a:r>
          </a:p>
          <a:p>
            <a:pPr marL="0" lvl="0" indent="0">
              <a:buNone/>
            </a:pPr>
            <a:endParaRPr lang="en-GB" sz="1000" b="1" i="1" kern="0" dirty="0" smtClean="0"/>
          </a:p>
          <a:p>
            <a:pPr marL="0" lvl="0" indent="0">
              <a:buNone/>
            </a:pPr>
            <a:r>
              <a:rPr lang="en-GB" sz="1000" b="1" i="1" kern="0" dirty="0" smtClean="0"/>
              <a:t>  </a:t>
            </a:r>
            <a:endParaRPr lang="en-GB" sz="1000" b="1" i="1" kern="0" dirty="0"/>
          </a:p>
          <a:p>
            <a:pPr marL="0" lvl="0" indent="0">
              <a:buNone/>
            </a:pPr>
            <a:endParaRPr lang="en-GB" sz="1000" b="1" i="1" kern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srgbClr val="00256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575362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676400"/>
            <a:ext cx="8686800" cy="4724400"/>
          </a:xfrm>
        </p:spPr>
        <p:txBody>
          <a:bodyPr/>
          <a:lstStyle/>
          <a:p>
            <a:r>
              <a:rPr lang="en-GB" sz="1800" dirty="0" smtClean="0"/>
              <a:t>PFS Description (ST, SR, Backscatter)</a:t>
            </a:r>
          </a:p>
          <a:p>
            <a:r>
              <a:rPr lang="en-GB" sz="1800" dirty="0" smtClean="0"/>
              <a:t>Definitions / Terminology</a:t>
            </a:r>
            <a:endParaRPr lang="en-GB" sz="1800" dirty="0"/>
          </a:p>
          <a:p>
            <a:r>
              <a:rPr lang="en-GB" sz="1800" dirty="0" smtClean="0"/>
              <a:t>Requirements</a:t>
            </a:r>
            <a:endParaRPr lang="en-GB" sz="1800" dirty="0"/>
          </a:p>
          <a:p>
            <a:pPr lvl="1"/>
            <a:r>
              <a:rPr lang="en-GB" sz="1800" dirty="0" smtClean="0"/>
              <a:t>General </a:t>
            </a:r>
            <a:r>
              <a:rPr lang="en-GB" sz="1800" dirty="0"/>
              <a:t>Metadata – lineage, coverage “what is it and where did it come from?”</a:t>
            </a:r>
          </a:p>
          <a:p>
            <a:pPr lvl="1"/>
            <a:r>
              <a:rPr lang="en-GB" sz="1800" dirty="0"/>
              <a:t>Per-pixel Metadata – “is this observation (pixel) suitable to use?”</a:t>
            </a:r>
          </a:p>
          <a:p>
            <a:pPr lvl="1"/>
            <a:r>
              <a:rPr lang="en-GB" sz="1800" b="1" dirty="0" smtClean="0"/>
              <a:t>What is this pixel?</a:t>
            </a:r>
            <a:r>
              <a:rPr lang="en-GB" sz="1800" dirty="0" smtClean="0"/>
              <a:t> (e.g. Radiometric </a:t>
            </a:r>
            <a:r>
              <a:rPr lang="en-GB" sz="1800" dirty="0"/>
              <a:t>and atmospheric corrections – “a measurement of the land surface</a:t>
            </a:r>
            <a:r>
              <a:rPr lang="en-GB" sz="1800" dirty="0" smtClean="0"/>
              <a:t>”)</a:t>
            </a:r>
            <a:endParaRPr lang="en-GB" sz="1800" dirty="0"/>
          </a:p>
          <a:p>
            <a:pPr lvl="1"/>
            <a:r>
              <a:rPr lang="en-GB" sz="1800" b="1" dirty="0" smtClean="0"/>
              <a:t>Where is this pixel?</a:t>
            </a:r>
            <a:r>
              <a:rPr lang="en-GB" sz="1800" dirty="0" smtClean="0"/>
              <a:t> (Geometric </a:t>
            </a:r>
            <a:r>
              <a:rPr lang="en-GB" sz="1800" dirty="0"/>
              <a:t>corrections – “accurately located on the land surface</a:t>
            </a:r>
            <a:r>
              <a:rPr lang="en-GB" sz="1800" dirty="0" smtClean="0"/>
              <a:t>”)</a:t>
            </a:r>
          </a:p>
          <a:p>
            <a:r>
              <a:rPr lang="en-GB" sz="1800" dirty="0"/>
              <a:t>Each PFS document has a guidance section:</a:t>
            </a:r>
          </a:p>
          <a:p>
            <a:pPr lvl="1"/>
            <a:r>
              <a:rPr lang="en-GB" sz="1600" dirty="0"/>
              <a:t>Discussion on the difference between ‘threshold’ and ‘target’ levels of processing</a:t>
            </a:r>
          </a:p>
          <a:p>
            <a:pPr lvl="1"/>
            <a:r>
              <a:rPr lang="en-GB" sz="1600" dirty="0"/>
              <a:t>References to example processes that could be used to produce analysis ready data</a:t>
            </a:r>
          </a:p>
          <a:p>
            <a:pPr lvl="1"/>
            <a:r>
              <a:rPr lang="en-GB" sz="1600" dirty="0"/>
              <a:t>Specific examples of data and processing that produces CARD4L</a:t>
            </a:r>
          </a:p>
          <a:p>
            <a:endParaRPr lang="en-GB" sz="1800" dirty="0"/>
          </a:p>
          <a:p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r>
              <a:rPr lang="en-GB" dirty="0" smtClean="0"/>
              <a:t>PFS Document 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7217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897659" y="304800"/>
            <a:ext cx="4953000" cy="533400"/>
          </a:xfrm>
        </p:spPr>
        <p:txBody>
          <a:bodyPr/>
          <a:lstStyle/>
          <a:p>
            <a:r>
              <a:rPr lang="en-GB" dirty="0" smtClean="0"/>
              <a:t>CARD4L Framework</a:t>
            </a:r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-838200" y="2544417"/>
            <a:ext cx="5250459" cy="1407381"/>
            <a:chOff x="263342" y="2544417"/>
            <a:chExt cx="5250459" cy="1407381"/>
          </a:xfrm>
        </p:grpSpPr>
        <p:sp>
          <p:nvSpPr>
            <p:cNvPr id="6" name="TextBox 5"/>
            <p:cNvSpPr txBox="1"/>
            <p:nvPr/>
          </p:nvSpPr>
          <p:spPr>
            <a:xfrm>
              <a:off x="263342" y="2586388"/>
              <a:ext cx="1908316" cy="9412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Product </a:t>
              </a:r>
              <a:endParaRPr lang="en-GB" sz="1400" kern="0" dirty="0" smtClean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endParaRPr>
            </a:p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Family </a:t>
              </a:r>
            </a:p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Specs</a:t>
              </a:r>
              <a:endPara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188983" y="2898558"/>
              <a:ext cx="537616" cy="360000"/>
            </a:xfrm>
            <a:prstGeom prst="rightArrow">
              <a:avLst/>
            </a:prstGeom>
            <a:noFill/>
            <a:ln w="28575" cap="flat">
              <a:solidFill>
                <a:schemeClr val="bg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3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06815" y="2544417"/>
              <a:ext cx="2706986" cy="1407381"/>
            </a:xfrm>
            <a:prstGeom prst="rect">
              <a:avLst/>
            </a:prstGeom>
            <a:noFill/>
            <a:ln w="12700" cap="flat">
              <a:solidFill>
                <a:srgbClr val="FF0000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venir Roman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829763" y="1170655"/>
            <a:ext cx="5234066" cy="1294252"/>
            <a:chOff x="271779" y="1170655"/>
            <a:chExt cx="5234066" cy="1294252"/>
          </a:xfrm>
        </p:grpSpPr>
        <p:sp>
          <p:nvSpPr>
            <p:cNvPr id="4" name="Right Arrow 3"/>
            <p:cNvSpPr/>
            <p:nvPr/>
          </p:nvSpPr>
          <p:spPr>
            <a:xfrm>
              <a:off x="2188983" y="1340795"/>
              <a:ext cx="504963" cy="360000"/>
            </a:xfrm>
            <a:prstGeom prst="rightArrow">
              <a:avLst/>
            </a:prstGeom>
            <a:noFill/>
            <a:ln w="28575" cap="flat">
              <a:solidFill>
                <a:schemeClr val="bg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3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1779" y="1178242"/>
              <a:ext cx="1896563" cy="6617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r" fontAlgn="auto">
                <a:lnSpc>
                  <a:spcPct val="100000"/>
                </a:lnSpc>
                <a:spcBef>
                  <a:spcPts val="50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Definition of </a:t>
              </a:r>
            </a:p>
            <a:p>
              <a:pPr marL="0" marR="0" indent="0" algn="r" fontAlgn="auto">
                <a:lnSpc>
                  <a:spcPct val="100000"/>
                </a:lnSpc>
                <a:spcBef>
                  <a:spcPts val="50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CARD4L</a:t>
              </a:r>
              <a:endPara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98859" y="1170655"/>
              <a:ext cx="2706986" cy="1294252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venir Roman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84" y="1242214"/>
            <a:ext cx="2427475" cy="5458887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 rot="18689303">
            <a:off x="4051133" y="2300340"/>
            <a:ext cx="1014358" cy="360164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4419600" y="1293330"/>
            <a:ext cx="2209800" cy="39999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1173" indent="0">
              <a:buNone/>
            </a:pPr>
            <a:r>
              <a:rPr lang="en-GB" sz="1000" b="1" i="1" kern="0" dirty="0"/>
              <a:t>Current </a:t>
            </a:r>
            <a:r>
              <a:rPr lang="en-GB" sz="1000" i="1" kern="0" dirty="0"/>
              <a:t>(Surface </a:t>
            </a:r>
            <a:r>
              <a:rPr lang="en-GB" sz="1000" i="1" kern="0" dirty="0" smtClean="0"/>
              <a:t>Reflectance</a:t>
            </a:r>
            <a:r>
              <a:rPr lang="en-GB" sz="1000" i="1" kern="0" dirty="0"/>
              <a:t>, </a:t>
            </a:r>
            <a:r>
              <a:rPr lang="en-GB" sz="1000" i="1" kern="0" dirty="0" smtClean="0"/>
              <a:t>Land Surface Temperature and Radar Backscatter)</a:t>
            </a:r>
            <a:endParaRPr lang="en-GB" sz="1000" i="1" kern="0" dirty="0"/>
          </a:p>
          <a:p>
            <a:pPr marL="0" lvl="0" indent="0">
              <a:buNone/>
            </a:pPr>
            <a:endParaRPr lang="en-GB" sz="1000" b="1" i="1" kern="0" dirty="0" smtClean="0"/>
          </a:p>
          <a:p>
            <a:pPr marL="0" lvl="0" indent="0">
              <a:buNone/>
            </a:pPr>
            <a:r>
              <a:rPr lang="en-GB" sz="1000" b="1" i="1" kern="0" dirty="0" smtClean="0"/>
              <a:t>  </a:t>
            </a:r>
            <a:endParaRPr lang="en-GB" sz="1000" b="1" i="1" kern="0" dirty="0"/>
          </a:p>
          <a:p>
            <a:pPr marL="0" lvl="0" indent="0">
              <a:buNone/>
            </a:pPr>
            <a:endParaRPr lang="en-GB" sz="1000" b="1" i="1" kern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srgbClr val="00256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 Bold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400800" y="316698"/>
            <a:ext cx="2824555" cy="2121702"/>
            <a:chOff x="4719761" y="3429000"/>
            <a:chExt cx="4396538" cy="362795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19761" y="3429000"/>
              <a:ext cx="3921481" cy="2333443"/>
            </a:xfrm>
            <a:prstGeom prst="rect">
              <a:avLst/>
            </a:prstGeom>
          </p:spPr>
        </p:pic>
        <p:pic>
          <p:nvPicPr>
            <p:cNvPr id="21" name="Picture 3">
              <a:hlinkClick r:id="rId4" action="ppaction://hlinkfile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4953000"/>
              <a:ext cx="3934699" cy="210395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Content Placeholder 1"/>
          <p:cNvSpPr txBox="1">
            <a:spLocks/>
          </p:cNvSpPr>
          <p:nvPr/>
        </p:nvSpPr>
        <p:spPr>
          <a:xfrm>
            <a:off x="4999636" y="1733018"/>
            <a:ext cx="1858364" cy="608156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0" indent="0">
              <a:buNone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 Bold"/>
              </a:rPr>
              <a:t>Under </a:t>
            </a:r>
            <a:r>
              <a:rPr lang="en-GB" sz="1000" b="1" i="1" kern="0" dirty="0" smtClean="0"/>
              <a:t>development </a:t>
            </a:r>
            <a:r>
              <a:rPr lang="en-GB" sz="1000" i="1" kern="0" dirty="0" smtClean="0"/>
              <a:t>(</a:t>
            </a:r>
            <a:r>
              <a:rPr lang="en-GB" sz="1000" i="1" kern="0" dirty="0" err="1" smtClean="0"/>
              <a:t>Polarimetric</a:t>
            </a:r>
            <a:r>
              <a:rPr lang="en-GB" sz="1000" i="1" kern="0" dirty="0" smtClean="0"/>
              <a:t> covariance, </a:t>
            </a:r>
            <a:r>
              <a:rPr lang="en-GB" sz="1000" i="1" kern="0" dirty="0" err="1" smtClean="0"/>
              <a:t>Polarimetric</a:t>
            </a:r>
            <a:r>
              <a:rPr lang="en-GB" sz="1000" i="1" kern="0" dirty="0" smtClean="0"/>
              <a:t> decomposition, INSAR LOS, INSAR Coherence, Geocoded SLC)</a:t>
            </a:r>
          </a:p>
          <a:p>
            <a:pPr marL="0" lvl="0" indent="0">
              <a:buNone/>
            </a:pPr>
            <a:endParaRPr lang="en-GB" sz="1000" b="1" i="1" kern="0" dirty="0" smtClean="0"/>
          </a:p>
          <a:p>
            <a:pPr marL="0" lvl="0" indent="0">
              <a:buNone/>
            </a:pPr>
            <a:r>
              <a:rPr lang="en-GB" sz="1000" b="1" i="1" kern="0" dirty="0" smtClean="0"/>
              <a:t>  </a:t>
            </a:r>
            <a:endParaRPr lang="en-GB" sz="1000" b="1" i="1" kern="0" dirty="0"/>
          </a:p>
          <a:p>
            <a:pPr marL="0" lvl="0" indent="0">
              <a:buNone/>
            </a:pPr>
            <a:endParaRPr lang="en-GB" sz="1000" b="1" i="1" kern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srgbClr val="00256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 Bold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-689909" y="3601930"/>
            <a:ext cx="9297718" cy="3188484"/>
            <a:chOff x="-689909" y="3601930"/>
            <a:chExt cx="9297718" cy="3188484"/>
          </a:xfrm>
        </p:grpSpPr>
        <p:sp>
          <p:nvSpPr>
            <p:cNvPr id="7" name="Right Arrow 6"/>
            <p:cNvSpPr/>
            <p:nvPr/>
          </p:nvSpPr>
          <p:spPr>
            <a:xfrm>
              <a:off x="1087441" y="5222204"/>
              <a:ext cx="466886" cy="360000"/>
            </a:xfrm>
            <a:prstGeom prst="rightArrow">
              <a:avLst/>
            </a:prstGeom>
            <a:noFill/>
            <a:ln w="28575" cap="flat">
              <a:solidFill>
                <a:schemeClr val="bg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3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689909" y="4874350"/>
              <a:ext cx="1756709" cy="9412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Product </a:t>
              </a:r>
            </a:p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Alignment </a:t>
              </a:r>
            </a:p>
            <a:p>
              <a:pPr algn="r">
                <a:spcBef>
                  <a:spcPts val="500"/>
                </a:spcBef>
                <a:buSzPct val="100000"/>
              </a:pPr>
              <a:r>
                <a:rPr lang="en-GB" sz="1400" kern="0" dirty="0" smtClean="0">
                  <a:solidFill>
                    <a:srgbClr val="002569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Helvetica Light"/>
                </a:rPr>
                <a:t>Assessment</a:t>
              </a:r>
              <a:endPara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97317" y="4142630"/>
              <a:ext cx="2706986" cy="2647784"/>
            </a:xfrm>
            <a:prstGeom prst="rect">
              <a:avLst/>
            </a:prstGeom>
            <a:noFill/>
            <a:ln w="12700" cap="flat">
              <a:solidFill>
                <a:srgbClr val="FF0000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venir Roman"/>
              </a:endParaRPr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4191000" y="5036696"/>
              <a:ext cx="1231093" cy="360164"/>
            </a:xfrm>
            <a:prstGeom prst="rightArrow">
              <a:avLst/>
            </a:prstGeom>
            <a:noFill/>
            <a:ln w="28575" cap="flat">
              <a:solidFill>
                <a:schemeClr val="bg1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3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638800" y="3601930"/>
              <a:ext cx="2969009" cy="31884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69762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897659" y="304800"/>
            <a:ext cx="4953000" cy="533400"/>
          </a:xfrm>
        </p:spPr>
        <p:txBody>
          <a:bodyPr/>
          <a:lstStyle/>
          <a:p>
            <a:r>
              <a:rPr lang="en-GB" dirty="0" smtClean="0"/>
              <a:t>CARD4L Framework</a:t>
            </a:r>
            <a:endParaRPr lang="en-GB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075" y="1295400"/>
            <a:ext cx="5279725" cy="54102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4614" y="1780354"/>
            <a:ext cx="1466783" cy="229878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5456" y="4079136"/>
            <a:ext cx="1365941" cy="252583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3075" y="5669846"/>
            <a:ext cx="1851813" cy="96019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1807" y="5669848"/>
            <a:ext cx="2186422" cy="85140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98425" y="4054068"/>
            <a:ext cx="1246764" cy="141900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26103" y="2043580"/>
            <a:ext cx="2195590" cy="188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84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PAA burden is borne by LSI-VC</a:t>
            </a:r>
          </a:p>
          <a:p>
            <a:r>
              <a:rPr lang="en-GB" dirty="0" smtClean="0"/>
              <a:t>LSI-VC POC identified for each Product Family Specification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PFS POC interacts with Data Provider and </a:t>
            </a:r>
            <a:r>
              <a:rPr lang="en-GB" dirty="0" err="1" smtClean="0"/>
              <a:t>WGCalVal</a:t>
            </a:r>
            <a:r>
              <a:rPr lang="en-GB" dirty="0" smtClean="0"/>
              <a:t> to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Verify Data Provider’s Product Self-Assessment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Obtain the feedback of </a:t>
            </a:r>
            <a:r>
              <a:rPr lang="en-GB" dirty="0" err="1" smtClean="0"/>
              <a:t>WGCalVal</a:t>
            </a:r>
            <a:r>
              <a:rPr lang="en-GB" dirty="0" smtClean="0"/>
              <a:t> on the Product’s Cal/Val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715000" cy="533400"/>
          </a:xfrm>
        </p:spPr>
        <p:txBody>
          <a:bodyPr/>
          <a:lstStyle/>
          <a:p>
            <a:r>
              <a:rPr lang="en-GB" dirty="0" smtClean="0"/>
              <a:t>CARD4L Product Alignment Assessment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514600"/>
            <a:ext cx="4892777" cy="1874658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308196" y="2891335"/>
            <a:ext cx="4111405" cy="2207360"/>
            <a:chOff x="308196" y="2891335"/>
            <a:chExt cx="4111405" cy="2207360"/>
          </a:xfrm>
        </p:grpSpPr>
        <p:sp>
          <p:nvSpPr>
            <p:cNvPr id="9" name="Freeform 8"/>
            <p:cNvSpPr/>
            <p:nvPr/>
          </p:nvSpPr>
          <p:spPr>
            <a:xfrm>
              <a:off x="308196" y="3429001"/>
              <a:ext cx="1366493" cy="1669694"/>
            </a:xfrm>
            <a:custGeom>
              <a:avLst/>
              <a:gdLst>
                <a:gd name="connsiteX0" fmla="*/ 1345039 w 1345039"/>
                <a:gd name="connsiteY0" fmla="*/ 0 h 1667865"/>
                <a:gd name="connsiteX1" fmla="*/ 233129 w 1345039"/>
                <a:gd name="connsiteY1" fmla="*/ 438912 h 1667865"/>
                <a:gd name="connsiteX2" fmla="*/ 28303 w 1345039"/>
                <a:gd name="connsiteY2" fmla="*/ 1185062 h 1667865"/>
                <a:gd name="connsiteX3" fmla="*/ 650095 w 1345039"/>
                <a:gd name="connsiteY3" fmla="*/ 1667865 h 1667865"/>
                <a:gd name="connsiteX4" fmla="*/ 650095 w 1345039"/>
                <a:gd name="connsiteY4" fmla="*/ 1667865 h 166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5039" h="1667865">
                  <a:moveTo>
                    <a:pt x="1345039" y="0"/>
                  </a:moveTo>
                  <a:cubicBezTo>
                    <a:pt x="898812" y="120701"/>
                    <a:pt x="452585" y="241402"/>
                    <a:pt x="233129" y="438912"/>
                  </a:cubicBezTo>
                  <a:cubicBezTo>
                    <a:pt x="13673" y="636422"/>
                    <a:pt x="-41191" y="980237"/>
                    <a:pt x="28303" y="1185062"/>
                  </a:cubicBezTo>
                  <a:cubicBezTo>
                    <a:pt x="97797" y="1389887"/>
                    <a:pt x="650095" y="1667865"/>
                    <a:pt x="650095" y="1667865"/>
                  </a:cubicBezTo>
                  <a:lnTo>
                    <a:pt x="650095" y="1667865"/>
                  </a:lnTo>
                </a:path>
              </a:pathLst>
            </a:custGeom>
            <a:ln>
              <a:headEnd type="stealth" w="lg" len="lg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674689" y="2891335"/>
              <a:ext cx="2744912" cy="1143000"/>
            </a:xfrm>
            <a:prstGeom prst="ellipse">
              <a:avLst/>
            </a:prstGeom>
            <a:noFill/>
            <a:ln w="38100" cap="flat">
              <a:solidFill>
                <a:srgbClr val="FF9A00"/>
              </a:solidFill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657600" y="2895600"/>
            <a:ext cx="4469235" cy="2819400"/>
            <a:chOff x="3657600" y="2895600"/>
            <a:chExt cx="4469235" cy="2819400"/>
          </a:xfrm>
        </p:grpSpPr>
        <p:sp>
          <p:nvSpPr>
            <p:cNvPr id="10" name="Freeform 9"/>
            <p:cNvSpPr/>
            <p:nvPr/>
          </p:nvSpPr>
          <p:spPr>
            <a:xfrm flipH="1">
              <a:off x="6400800" y="3505200"/>
              <a:ext cx="1726035" cy="2209800"/>
            </a:xfrm>
            <a:custGeom>
              <a:avLst/>
              <a:gdLst>
                <a:gd name="connsiteX0" fmla="*/ 1345039 w 1345039"/>
                <a:gd name="connsiteY0" fmla="*/ 0 h 1667865"/>
                <a:gd name="connsiteX1" fmla="*/ 233129 w 1345039"/>
                <a:gd name="connsiteY1" fmla="*/ 438912 h 1667865"/>
                <a:gd name="connsiteX2" fmla="*/ 28303 w 1345039"/>
                <a:gd name="connsiteY2" fmla="*/ 1185062 h 1667865"/>
                <a:gd name="connsiteX3" fmla="*/ 650095 w 1345039"/>
                <a:gd name="connsiteY3" fmla="*/ 1667865 h 1667865"/>
                <a:gd name="connsiteX4" fmla="*/ 650095 w 1345039"/>
                <a:gd name="connsiteY4" fmla="*/ 1667865 h 166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5039" h="1667865">
                  <a:moveTo>
                    <a:pt x="1345039" y="0"/>
                  </a:moveTo>
                  <a:cubicBezTo>
                    <a:pt x="898812" y="120701"/>
                    <a:pt x="452585" y="241402"/>
                    <a:pt x="233129" y="438912"/>
                  </a:cubicBezTo>
                  <a:cubicBezTo>
                    <a:pt x="13673" y="636422"/>
                    <a:pt x="-41191" y="980237"/>
                    <a:pt x="28303" y="1185062"/>
                  </a:cubicBezTo>
                  <a:cubicBezTo>
                    <a:pt x="97797" y="1389887"/>
                    <a:pt x="650095" y="1667865"/>
                    <a:pt x="650095" y="1667865"/>
                  </a:cubicBezTo>
                  <a:lnTo>
                    <a:pt x="650095" y="1667865"/>
                  </a:lnTo>
                </a:path>
              </a:pathLst>
            </a:custGeom>
            <a:ln>
              <a:headEnd type="stealth" w="lg" len="lg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657600" y="2895600"/>
              <a:ext cx="2744912" cy="1143000"/>
            </a:xfrm>
            <a:prstGeom prst="ellipse">
              <a:avLst/>
            </a:prstGeom>
            <a:noFill/>
            <a:ln w="38100" cap="flat">
              <a:solidFill>
                <a:srgbClr val="FF9A00"/>
              </a:solidFill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29097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Confirmation of </a:t>
            </a:r>
            <a:r>
              <a:rPr lang="en-GB" sz="2400" b="1" dirty="0" err="1" smtClean="0"/>
              <a:t>WGCalVal’s</a:t>
            </a:r>
            <a:r>
              <a:rPr lang="en-GB" sz="2400" b="1" dirty="0" smtClean="0"/>
              <a:t> role in CARD4L PAA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Question: </a:t>
            </a:r>
            <a:r>
              <a:rPr lang="en-GB" dirty="0" smtClean="0">
                <a:solidFill>
                  <a:schemeClr val="tx2"/>
                </a:solidFill>
              </a:rPr>
              <a:t>Is </a:t>
            </a:r>
            <a:r>
              <a:rPr lang="en-GB" dirty="0" err="1" smtClean="0">
                <a:solidFill>
                  <a:schemeClr val="tx2"/>
                </a:solidFill>
              </a:rPr>
              <a:t>WGCalVal</a:t>
            </a:r>
            <a:r>
              <a:rPr lang="en-GB" dirty="0" smtClean="0">
                <a:solidFill>
                  <a:schemeClr val="tx2"/>
                </a:solidFill>
              </a:rPr>
              <a:t> ready to provide a “peer review” of a candidate CARD4L product’s </a:t>
            </a:r>
            <a:r>
              <a:rPr lang="en-GB" dirty="0" err="1" smtClean="0">
                <a:solidFill>
                  <a:schemeClr val="tx2"/>
                </a:solidFill>
              </a:rPr>
              <a:t>CalVal</a:t>
            </a:r>
            <a:r>
              <a:rPr lang="en-GB" dirty="0" smtClean="0">
                <a:solidFill>
                  <a:schemeClr val="tx2"/>
                </a:solidFill>
              </a:rPr>
              <a:t> process?</a:t>
            </a: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Q1.</a:t>
            </a:r>
            <a:r>
              <a:rPr lang="en-GB" dirty="0" smtClean="0">
                <a:solidFill>
                  <a:schemeClr val="tx2"/>
                </a:solidFill>
              </a:rPr>
              <a:t> What does “a peer review” entail?</a:t>
            </a:r>
            <a:endParaRPr lang="en-GB" dirty="0">
              <a:solidFill>
                <a:schemeClr val="tx2"/>
              </a:solidFill>
            </a:endParaRPr>
          </a:p>
          <a:p>
            <a:r>
              <a:rPr lang="en-GB" dirty="0" smtClean="0">
                <a:solidFill>
                  <a:schemeClr val="tx2"/>
                </a:solidFill>
              </a:rPr>
              <a:t>Need for </a:t>
            </a:r>
            <a:r>
              <a:rPr lang="en-GB" dirty="0" err="1" smtClean="0">
                <a:solidFill>
                  <a:schemeClr val="tx2"/>
                </a:solidFill>
              </a:rPr>
              <a:t>WGCalVal</a:t>
            </a:r>
            <a:r>
              <a:rPr lang="en-GB" dirty="0" smtClean="0">
                <a:solidFill>
                  <a:schemeClr val="tx2"/>
                </a:solidFill>
              </a:rPr>
              <a:t> to define what the right level of detail is in such a review – a large range would be possible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LSI-VC anticipated this “peer review” as ensuring that 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a recognised </a:t>
            </a:r>
            <a:r>
              <a:rPr lang="en-GB" dirty="0" err="1" smtClean="0">
                <a:solidFill>
                  <a:schemeClr val="tx2"/>
                </a:solidFill>
              </a:rPr>
              <a:t>CalVal</a:t>
            </a:r>
            <a:r>
              <a:rPr lang="en-GB" dirty="0" smtClean="0">
                <a:solidFill>
                  <a:schemeClr val="tx2"/>
                </a:solidFill>
              </a:rPr>
              <a:t> process was being employed</a:t>
            </a:r>
          </a:p>
          <a:p>
            <a:pPr lvl="1"/>
            <a:r>
              <a:rPr lang="en-GB" dirty="0" err="1" smtClean="0">
                <a:solidFill>
                  <a:schemeClr val="tx2"/>
                </a:solidFill>
              </a:rPr>
              <a:t>CalVal</a:t>
            </a:r>
            <a:r>
              <a:rPr lang="en-GB" dirty="0" smtClean="0">
                <a:solidFill>
                  <a:schemeClr val="tx2"/>
                </a:solidFill>
              </a:rPr>
              <a:t> “good practice” was being applied</a:t>
            </a:r>
          </a:p>
          <a:p>
            <a:pPr marL="457200" lvl="1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However, this needs to be specified.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err="1" smtClean="0"/>
              <a:t>WGCalVal</a:t>
            </a:r>
            <a:r>
              <a:rPr lang="en-GB" dirty="0" smtClean="0"/>
              <a:t> CARD4L PAA role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7104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601</Words>
  <Application>Microsoft Office PowerPoint</Application>
  <PresentationFormat>On-screen Show (4:3)</PresentationFormat>
  <Paragraphs>106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Bold</vt:lpstr>
      <vt:lpstr>Avenir Roman</vt:lpstr>
      <vt:lpstr>Calibri</vt:lpstr>
      <vt:lpstr>Courier New</vt:lpstr>
      <vt:lpstr>Droid Serif</vt:lpstr>
      <vt:lpstr>Helvetica Light</vt:lpstr>
      <vt:lpstr>Proxima Nova Regular</vt:lpstr>
      <vt:lpstr>Wingdings</vt:lpstr>
      <vt:lpstr>Default</vt:lpstr>
      <vt:lpstr>CARD4L Product Alignment Assessment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111</cp:revision>
  <dcterms:modified xsi:type="dcterms:W3CDTF">2018-08-29T10:53:59Z</dcterms:modified>
</cp:coreProperties>
</file>