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?><Relationships xmlns="http://schemas.openxmlformats.org/package/2006/relationships"><Relationship Target="ppt/presentation.xml" Type="http://schemas.openxmlformats.org/officeDocument/2006/relationships/officeDocument" Id="rId1"></Relationship><Relationship Target="docProps/core.xml" Type="http://schemas.openxmlformats.org/package/2006/relationships/metadata/core-properties" Id="rId2"></Relationship><Relationship Target="docProps/app.xml" Type="http://schemas.openxmlformats.org/officeDocument/2006/relationships/extended-properties" Id="rId3"></Relationship><Relationship Target="docProps/custom.xml" Type="http://schemas.openxmlformats.org/officeDocument/2006/relationships/custom-properties" Id="rId4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68" r:id="rId3"/>
    <p:sldId id="272" r:id="rId4"/>
    <p:sldId id="273" r:id="rId5"/>
    <p:sldId id="276" r:id="rId6"/>
    <p:sldId id="280" r:id="rId7"/>
    <p:sldId id="279" r:id="rId8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00" autoAdjust="0"/>
    <p:restoredTop sz="92308" autoAdjust="0"/>
  </p:normalViewPr>
  <p:slideViewPr>
    <p:cSldViewPr>
      <p:cViewPr varScale="1">
        <p:scale>
          <a:sx n="51" d="100"/>
          <a:sy n="51" d="100"/>
        </p:scale>
        <p:origin x="682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?><Relationships xmlns="http://schemas.openxmlformats.org/package/2006/relationships"><Relationship Target="slides/slide7.xml" Type="http://schemas.openxmlformats.org/officeDocument/2006/relationships/slide" Id="rId8"></Relationship><Relationship Target="tableStyles.xml" Type="http://schemas.openxmlformats.org/officeDocument/2006/relationships/tableStyles" Id="rId13"></Relationship><Relationship Target="slides/slide2.xml" Type="http://schemas.openxmlformats.org/officeDocument/2006/relationships/slide" Id="rId3"></Relationship><Relationship Target="slides/slide6.xml" Type="http://schemas.openxmlformats.org/officeDocument/2006/relationships/slide" Id="rId7"></Relationship><Relationship Target="theme/theme1.xml" Type="http://schemas.openxmlformats.org/officeDocument/2006/relationships/theme" Id="rId12"></Relationship><Relationship Target="slides/slide1.xml" Type="http://schemas.openxmlformats.org/officeDocument/2006/relationships/slide" Id="rId2"></Relationship><Relationship Target="slideMasters/slideMaster1.xml" Type="http://schemas.openxmlformats.org/officeDocument/2006/relationships/slideMaster" Id="rId1"></Relationship><Relationship Target="slides/slide5.xml" Type="http://schemas.openxmlformats.org/officeDocument/2006/relationships/slide" Id="rId6"></Relationship><Relationship Target="viewProps.xml" Type="http://schemas.openxmlformats.org/officeDocument/2006/relationships/viewProps" Id="rId11"></Relationship><Relationship Target="slides/slide4.xml" Type="http://schemas.openxmlformats.org/officeDocument/2006/relationships/slide" Id="rId5"></Relationship><Relationship Target="presProps.xml" Type="http://schemas.openxmlformats.org/officeDocument/2006/relationships/presProps" Id="rId10"></Relationship><Relationship Target="slides/slide3.xml" Type="http://schemas.openxmlformats.org/officeDocument/2006/relationships/slide" Id="rId4"></Relationship><Relationship Target="notesMasters/notesMaster1.xml" Type="http://schemas.openxmlformats.org/officeDocument/2006/relationships/notesMaster" Id="rId9"></Relationship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70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38200" y="2825400"/>
            <a:ext cx="6629400" cy="838200"/>
          </a:xfrm>
          <a:prstGeom prst="rect">
            <a:avLst/>
          </a:prstGeo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16600" y="593400"/>
            <a:ext cx="82512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2400"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838200" y="1407000"/>
            <a:ext cx="6629400" cy="838200"/>
          </a:xfrm>
          <a:prstGeom prst="rect">
            <a:avLst/>
          </a:prstGeo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838200" y="2116200"/>
            <a:ext cx="6629400" cy="838200"/>
          </a:xfrm>
          <a:prstGeom prst="rect">
            <a:avLst/>
          </a:prstGeo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838200" y="3464400"/>
            <a:ext cx="6629400" cy="838200"/>
          </a:xfrm>
          <a:prstGeom prst="rect">
            <a:avLst/>
          </a:prstGeo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38200" y="4173600"/>
            <a:ext cx="6629400" cy="838200"/>
          </a:xfrm>
          <a:prstGeom prst="rect">
            <a:avLst/>
          </a:prstGeo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838200" y="4953000"/>
            <a:ext cx="6629400" cy="838200"/>
          </a:xfrm>
          <a:prstGeom prst="rect">
            <a:avLst/>
          </a:prstGeo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710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8635"/>
            <a:ext cx="8305800" cy="4525965"/>
          </a:xfrm>
          <a:prstGeom prst="rect">
            <a:avLst/>
          </a:prstGeo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1pPr>
            <a:lvl2pPr marL="684213" indent="-227013">
              <a:lnSpc>
                <a:spcPts val="2600"/>
              </a:lnSpc>
              <a:buFont typeface="Arial" pitchFamily="34" charset="0"/>
              <a:buChar char="•"/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2pPr>
            <a:lvl3pPr marL="1087438" indent="-173038">
              <a:lnSpc>
                <a:spcPts val="2600"/>
              </a:lnSpc>
              <a:buFont typeface="Arial" pitchFamily="34" charset="0"/>
              <a:buChar char="•"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3pPr>
            <a:lvl4pPr marL="1541463" indent="-169863">
              <a:lnSpc>
                <a:spcPts val="2600"/>
              </a:lnSpc>
              <a:buFont typeface="Arial" pitchFamily="34" charset="0"/>
              <a:buChar char="•"/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4pPr>
            <a:lvl5pPr marL="2001838" indent="-173038">
              <a:lnSpc>
                <a:spcPts val="2600"/>
              </a:lnSpc>
              <a:buFont typeface="Arial" pitchFamily="34" charset="0"/>
              <a:buChar char="•"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593400"/>
            <a:ext cx="82512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7800" y="6272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Franklin Gothic Book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Franklin Gothic Book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39763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928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08274" y="2611443"/>
            <a:ext cx="79248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400" dirty="0">
                <a:solidFill>
                  <a:srgbClr val="FFC000"/>
                </a:solidFill>
              </a:rPr>
              <a:t>Recent activities of </a:t>
            </a:r>
            <a:r>
              <a:rPr lang="en-US" sz="4400" dirty="0" smtClean="0">
                <a:solidFill>
                  <a:srgbClr val="FFC000"/>
                </a:solidFill>
              </a:rPr>
              <a:t>OCR-VC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8" y="3759200"/>
            <a:ext cx="5244611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it-IT" i="1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François Montagner (</a:t>
            </a:r>
            <a:r>
              <a:rPr lang="it-IT" i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EUMETSAT</a:t>
            </a:r>
            <a:r>
              <a:rPr lang="it-IT" i="1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) on behalf of </a:t>
            </a:r>
            <a:endParaRPr lang="it-IT" i="1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it-IT" i="1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OCR-VC: </a:t>
            </a:r>
            <a:r>
              <a:rPr lang="it-IT" i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Ewa Kwiatkowska (EUMETSAT</a:t>
            </a:r>
            <a:r>
              <a:rPr lang="it-IT" i="1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), Paul </a:t>
            </a:r>
            <a:r>
              <a:rPr lang="it-IT" i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DiGiacomo (NOAA), Craig Donlon (ESA</a:t>
            </a:r>
            <a:r>
              <a:rPr lang="it-IT" i="1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)</a:t>
            </a:r>
            <a:endParaRPr lang="it-IT" i="1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WGCV-44</a:t>
            </a:r>
            <a:endParaRPr lang="en-AU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EUMETSAT, Darmstadt, Germany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28 </a:t>
            </a: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– 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31 August </a:t>
            </a: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2018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7F35609-B81B-8744-8B15-A9184EC44040}"/>
              </a:ext>
            </a:extLst>
          </p:cNvPr>
          <p:cNvSpPr txBox="1"/>
          <p:nvPr/>
        </p:nvSpPr>
        <p:spPr>
          <a:xfrm>
            <a:off x="1981200" y="1524000"/>
            <a:ext cx="5324533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Ocean Color Radiometry-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Virtual Constellation</a:t>
            </a:r>
          </a:p>
        </p:txBody>
      </p:sp>
    </p:spTree>
    <p:extLst>
      <p:ext uri="{BB962C8B-B14F-4D97-AF65-F5344CB8AC3E}">
        <p14:creationId xmlns:p14="http://schemas.microsoft.com/office/powerpoint/2010/main" val="16162010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27450" y="2022650"/>
            <a:ext cx="4123218" cy="556252"/>
          </a:xfr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CA" sz="2400" dirty="0" smtClean="0"/>
              <a:t>Goals of the OCR-VC</a:t>
            </a:r>
            <a:endParaRPr lang="en-CA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52400" y="2649530"/>
            <a:ext cx="8839200" cy="3574822"/>
          </a:xfrm>
        </p:spPr>
        <p:txBody>
          <a:bodyPr rIns="0">
            <a:noAutofit/>
          </a:bodyPr>
          <a:lstStyle/>
          <a:p>
            <a:pPr marL="400050" indent="-342900">
              <a:buClr>
                <a:schemeClr val="tx1"/>
              </a:buClr>
              <a:buFont typeface="+mj-lt"/>
              <a:buAutoNum type="arabicParenR"/>
            </a:pPr>
            <a:r>
              <a:rPr lang="en-CA" dirty="0" smtClean="0">
                <a:solidFill>
                  <a:schemeClr val="tx1"/>
                </a:solidFill>
              </a:rPr>
              <a:t>To ensure the continuity </a:t>
            </a:r>
            <a:r>
              <a:rPr lang="en-CA" dirty="0">
                <a:solidFill>
                  <a:schemeClr val="tx1"/>
                </a:solidFill>
              </a:rPr>
              <a:t>of the </a:t>
            </a:r>
            <a:r>
              <a:rPr lang="en-CA" dirty="0" smtClean="0">
                <a:solidFill>
                  <a:schemeClr val="tx1"/>
                </a:solidFill>
              </a:rPr>
              <a:t>ocean colour time series for (i) </a:t>
            </a:r>
            <a:r>
              <a:rPr lang="en-US" dirty="0" smtClean="0">
                <a:solidFill>
                  <a:schemeClr val="tx1"/>
                </a:solidFill>
              </a:rPr>
              <a:t>Climate</a:t>
            </a:r>
            <a:r>
              <a:rPr lang="en-US" dirty="0">
                <a:solidFill>
                  <a:schemeClr val="tx1"/>
                </a:solidFill>
              </a:rPr>
              <a:t>, (ii) Operational services, and (iii) Marine ecosystem health</a:t>
            </a:r>
            <a:endParaRPr lang="en-CA" dirty="0" smtClean="0">
              <a:solidFill>
                <a:schemeClr val="tx1"/>
              </a:solidFill>
            </a:endParaRPr>
          </a:p>
          <a:p>
            <a:pPr marL="400050" indent="-342900">
              <a:buClr>
                <a:schemeClr val="tx1"/>
              </a:buClr>
              <a:buSzPct val="100000"/>
              <a:buFont typeface="+mj-lt"/>
              <a:buAutoNum type="arabicParenR"/>
            </a:pPr>
            <a:r>
              <a:rPr lang="en-CA" dirty="0" smtClean="0">
                <a:solidFill>
                  <a:schemeClr val="tx1"/>
                </a:solidFill>
              </a:rPr>
              <a:t>To provide high </a:t>
            </a:r>
            <a:r>
              <a:rPr lang="en-CA" dirty="0">
                <a:solidFill>
                  <a:schemeClr val="tx1"/>
                </a:solidFill>
              </a:rPr>
              <a:t>quality data sets </a:t>
            </a:r>
            <a:r>
              <a:rPr lang="en-CA" dirty="0" smtClean="0">
                <a:solidFill>
                  <a:schemeClr val="tx1"/>
                </a:solidFill>
              </a:rPr>
              <a:t>through a </a:t>
            </a:r>
            <a:r>
              <a:rPr lang="en-CA" dirty="0">
                <a:solidFill>
                  <a:schemeClr val="tx1"/>
                </a:solidFill>
              </a:rPr>
              <a:t>concerted inter‐agency effort </a:t>
            </a:r>
            <a:r>
              <a:rPr lang="en-CA" dirty="0" smtClean="0">
                <a:solidFill>
                  <a:schemeClr val="tx1"/>
                </a:solidFill>
              </a:rPr>
              <a:t>organized by the </a:t>
            </a:r>
            <a:r>
              <a:rPr lang="en-CA" b="1" dirty="0" smtClean="0">
                <a:solidFill>
                  <a:schemeClr val="tx2"/>
                </a:solidFill>
              </a:rPr>
              <a:t>OCR-Implementation Team </a:t>
            </a:r>
            <a:r>
              <a:rPr lang="en-CA" dirty="0" smtClean="0">
                <a:solidFill>
                  <a:schemeClr val="tx1"/>
                </a:solidFill>
              </a:rPr>
              <a:t>and based on the White Paper  “</a:t>
            </a:r>
            <a:r>
              <a:rPr lang="en-CA" dirty="0" smtClean="0"/>
              <a:t>International Network for Sensor Inter-comparison and Uncertainty Assessment” (INSITU-OCR)</a:t>
            </a:r>
            <a:endParaRPr lang="en-CA" b="1" dirty="0">
              <a:solidFill>
                <a:schemeClr val="tx1"/>
              </a:solidFill>
            </a:endParaRPr>
          </a:p>
          <a:p>
            <a:pPr marL="400050" indent="-342900">
              <a:buClr>
                <a:schemeClr val="tx1"/>
              </a:buClr>
              <a:buFont typeface="+mj-lt"/>
              <a:buAutoNum type="arabicParenR"/>
            </a:pPr>
            <a:r>
              <a:rPr lang="en-CA" dirty="0" smtClean="0">
                <a:solidFill>
                  <a:schemeClr val="tx1"/>
                </a:solidFill>
              </a:rPr>
              <a:t>Data harmonization for CDRs, Operational services</a:t>
            </a:r>
            <a:r>
              <a:rPr lang="en-CA" dirty="0">
                <a:solidFill>
                  <a:schemeClr val="tx1"/>
                </a:solidFill>
              </a:rPr>
              <a:t>, Marine </a:t>
            </a:r>
            <a:r>
              <a:rPr lang="en-CA" dirty="0" smtClean="0">
                <a:solidFill>
                  <a:schemeClr val="tx1"/>
                </a:solidFill>
              </a:rPr>
              <a:t>ecosystem health</a:t>
            </a:r>
            <a:endParaRPr lang="en-CA" dirty="0">
              <a:solidFill>
                <a:schemeClr val="tx1"/>
              </a:solidFill>
            </a:endParaRPr>
          </a:p>
          <a:p>
            <a:pPr marL="400050" indent="-342900">
              <a:buClr>
                <a:schemeClr val="tx1"/>
              </a:buClr>
              <a:buSzPct val="100000"/>
              <a:buFont typeface="+mj-lt"/>
              <a:buAutoNum type="arabicParenR"/>
            </a:pPr>
            <a:r>
              <a:rPr lang="en-CA" dirty="0" smtClean="0">
                <a:solidFill>
                  <a:schemeClr val="tx1"/>
                </a:solidFill>
              </a:rPr>
              <a:t>Facilitate </a:t>
            </a:r>
            <a:r>
              <a:rPr lang="en-CA" dirty="0">
                <a:solidFill>
                  <a:schemeClr val="tx1"/>
                </a:solidFill>
              </a:rPr>
              <a:t>timely and easy access to </a:t>
            </a:r>
            <a:r>
              <a:rPr lang="en-CA" dirty="0" smtClean="0">
                <a:solidFill>
                  <a:schemeClr val="tx1"/>
                </a:solidFill>
              </a:rPr>
              <a:t>data</a:t>
            </a:r>
            <a:endParaRPr lang="en-CA" dirty="0">
              <a:solidFill>
                <a:schemeClr val="tx1"/>
              </a:solidFill>
            </a:endParaRPr>
          </a:p>
          <a:p>
            <a:pPr marL="400050" indent="-342900">
              <a:buClr>
                <a:schemeClr val="tx1"/>
              </a:buClr>
              <a:buSzPct val="100000"/>
              <a:buFont typeface="+mj-lt"/>
              <a:buAutoNum type="arabicParenR"/>
            </a:pPr>
            <a:r>
              <a:rPr lang="en-CA" dirty="0" smtClean="0">
                <a:solidFill>
                  <a:schemeClr val="tx1"/>
                </a:solidFill>
              </a:rPr>
              <a:t>Capacity </a:t>
            </a:r>
            <a:r>
              <a:rPr lang="en-CA" dirty="0">
                <a:solidFill>
                  <a:schemeClr val="tx1"/>
                </a:solidFill>
              </a:rPr>
              <a:t>building and </a:t>
            </a:r>
            <a:r>
              <a:rPr lang="en-CA" dirty="0" smtClean="0">
                <a:solidFill>
                  <a:schemeClr val="tx1"/>
                </a:solidFill>
              </a:rPr>
              <a:t>outreach</a:t>
            </a:r>
            <a:endParaRPr lang="en-CA" dirty="0" smtClean="0"/>
          </a:p>
          <a:p>
            <a:pPr>
              <a:spcBef>
                <a:spcPts val="1800"/>
              </a:spcBef>
            </a:pPr>
            <a:r>
              <a:rPr lang="en-CA" dirty="0" smtClean="0"/>
              <a:t>All space agencies on the IOCCG Committee contribute</a:t>
            </a:r>
          </a:p>
          <a:p>
            <a:pPr>
              <a:spcBef>
                <a:spcPts val="0"/>
              </a:spcBef>
            </a:pPr>
            <a:r>
              <a:rPr lang="en-CA" dirty="0" smtClean="0"/>
              <a:t>to the OCR-VC</a:t>
            </a:r>
            <a:endParaRPr lang="en-CA" dirty="0"/>
          </a:p>
        </p:txBody>
      </p:sp>
      <p:pic>
        <p:nvPicPr>
          <p:cNvPr id="10" name="Picture 8" descr="OCR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59975"/>
            <a:ext cx="2250744" cy="2011673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76299" y="1295400"/>
            <a:ext cx="8267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latin typeface="Franklin Gothic Book" pitchFamily="34" charset="0"/>
              </a:rPr>
              <a:t>Established by IOCCG through </a:t>
            </a:r>
            <a:r>
              <a:rPr lang="en-CA" dirty="0" smtClean="0">
                <a:latin typeface="Franklin Gothic Book" pitchFamily="34" charset="0"/>
              </a:rPr>
              <a:t>CEOS to </a:t>
            </a:r>
            <a:r>
              <a:rPr lang="en-CA" dirty="0">
                <a:latin typeface="Franklin Gothic Book" pitchFamily="34" charset="0"/>
              </a:rPr>
              <a:t>provide a long time series of calibrated ocean colour radiances from measurements obtained from multiple </a:t>
            </a:r>
            <a:r>
              <a:rPr lang="en-CA" dirty="0" smtClean="0">
                <a:latin typeface="Franklin Gothic Book" pitchFamily="34" charset="0"/>
              </a:rPr>
              <a:t>satellites</a:t>
            </a:r>
            <a:r>
              <a:rPr lang="en-CA" dirty="0">
                <a:solidFill>
                  <a:schemeClr val="bg1"/>
                </a:solidFill>
                <a:latin typeface="Franklin Gothic Book" pitchFamily="34" charset="0"/>
              </a:rPr>
              <a:t> </a:t>
            </a:r>
            <a:endParaRPr lang="en-CA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057400" y="188455"/>
            <a:ext cx="5592806" cy="857765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Ocean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Colour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Radiometry </a:t>
            </a:r>
          </a:p>
          <a:p>
            <a:pPr algn="l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Virtual Constellation (OCR-VC)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" y="1368684"/>
            <a:ext cx="834481" cy="36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0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 txBox="1">
            <a:spLocks/>
          </p:cNvSpPr>
          <p:nvPr/>
        </p:nvSpPr>
        <p:spPr>
          <a:xfrm>
            <a:off x="7853" y="1208254"/>
            <a:ext cx="3136179" cy="4334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rIns="36000" anchor="ctr" anchorCtr="0">
            <a:noAutofit/>
          </a:bodyPr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02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82725" indent="-1111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446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CA" sz="2000" dirty="0" smtClean="0"/>
              <a:t>INSITU-OCR White Paper</a:t>
            </a:r>
            <a:endParaRPr lang="en-CA" sz="2000" dirty="0"/>
          </a:p>
        </p:txBody>
      </p:sp>
      <p:pic>
        <p:nvPicPr>
          <p:cNvPr id="17" name="Picture 12" descr="biosphere_sep97_jul98_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28" y="1641677"/>
            <a:ext cx="1644915" cy="16449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057400" y="327201"/>
            <a:ext cx="5592806" cy="857765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INSITU-OCR White Paper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86739" y="1076425"/>
            <a:ext cx="5824604" cy="218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CA" sz="1900" dirty="0" smtClean="0"/>
              <a:t>White </a:t>
            </a:r>
            <a:r>
              <a:rPr lang="en-CA" sz="1900" dirty="0"/>
              <a:t>Paper </a:t>
            </a:r>
            <a:r>
              <a:rPr lang="en-CA" sz="1900" dirty="0" smtClean="0"/>
              <a:t>recommendations</a:t>
            </a:r>
            <a:endParaRPr lang="en-CA" sz="1900" dirty="0"/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CA" sz="1600" dirty="0"/>
              <a:t>    </a:t>
            </a:r>
            <a:r>
              <a:rPr lang="en-CA" sz="1600" b="1" dirty="0">
                <a:solidFill>
                  <a:srgbClr val="C00000"/>
                </a:solidFill>
              </a:rPr>
              <a:t>space sensor radiometric calibration, characterization and temporal </a:t>
            </a:r>
            <a:r>
              <a:rPr lang="en-CA" sz="1600" b="1" dirty="0" smtClean="0">
                <a:solidFill>
                  <a:srgbClr val="C00000"/>
                </a:solidFill>
              </a:rPr>
              <a:t>stability</a:t>
            </a:r>
            <a:endParaRPr lang="en-CA" sz="1600" b="1" dirty="0">
              <a:solidFill>
                <a:srgbClr val="C0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CA" sz="1600" dirty="0"/>
              <a:t>    development and assessment of satellite </a:t>
            </a:r>
            <a:r>
              <a:rPr lang="en-CA" sz="1600" dirty="0" smtClean="0"/>
              <a:t>products</a:t>
            </a:r>
            <a:endParaRPr lang="en-CA" sz="16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CA" sz="1600" dirty="0" smtClean="0"/>
              <a:t>    </a:t>
            </a:r>
            <a:r>
              <a:rPr lang="en-CA" sz="1600" b="1" dirty="0" smtClean="0">
                <a:solidFill>
                  <a:srgbClr val="C00000"/>
                </a:solidFill>
              </a:rPr>
              <a:t>in situ data / FRMs measurements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sz="1600" dirty="0" smtClean="0"/>
              <a:t>    information management and support</a:t>
            </a:r>
            <a:endParaRPr lang="en-CA" sz="16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576636"/>
              </p:ext>
            </p:extLst>
          </p:nvPr>
        </p:nvGraphicFramePr>
        <p:xfrm>
          <a:off x="4565248" y="3581400"/>
          <a:ext cx="4578752" cy="31523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17813"/>
                <a:gridCol w="3260939"/>
              </a:tblGrid>
              <a:tr h="370840"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Recommendations</a:t>
                      </a:r>
                      <a:endParaRPr lang="en-GB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9BBB59"/>
                    </a:solidFill>
                  </a:tcPr>
                </a:tc>
              </a:tr>
              <a:tr h="129770">
                <a:tc rowSpan="8">
                  <a:txBody>
                    <a:bodyPr/>
                    <a:lstStyle/>
                    <a:p>
                      <a:r>
                        <a:rPr lang="en-US" sz="1200" b="1" dirty="0" smtClean="0"/>
                        <a:t>In Situ Data /</a:t>
                      </a:r>
                      <a:r>
                        <a:rPr lang="en-US" sz="1200" b="1" baseline="0" dirty="0" smtClean="0"/>
                        <a:t> Fiducial Reference Measurements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R3.1 Improving traceability of in situ measurements</a:t>
                      </a:r>
                      <a:endParaRPr lang="en-GB" sz="800" dirty="0"/>
                    </a:p>
                  </a:txBody>
                  <a:tcPr marL="36000" marR="36000"/>
                </a:tc>
              </a:tr>
              <a:tr h="14501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R3.2 Continuous consolidation and update of measurement protocols</a:t>
                      </a:r>
                      <a:endParaRPr lang="en-GB" sz="800" dirty="0"/>
                    </a:p>
                  </a:txBody>
                  <a:tcPr marL="36000" marR="36000"/>
                </a:tc>
              </a:tr>
              <a:tr h="16025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R3.3 Uncertainty budgets</a:t>
                      </a:r>
                      <a:endParaRPr lang="en-GB" sz="800" dirty="0"/>
                    </a:p>
                  </a:txBody>
                  <a:tcPr marL="36000" marR="36000">
                    <a:solidFill>
                      <a:srgbClr val="CBCCD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R3.4 Quality Assurance of in situ data</a:t>
                      </a:r>
                    </a:p>
                  </a:txBody>
                  <a:tcPr marL="36000" marR="36000"/>
                </a:tc>
              </a:tr>
              <a:tr h="19073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R3.5 Archival of in situ data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solidFill>
                      <a:srgbClr val="CBCCD1"/>
                    </a:solidFill>
                  </a:tcPr>
                </a:tc>
              </a:tr>
              <a:tr h="12977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R3.6 Community processor for in situ data</a:t>
                      </a:r>
                      <a:endParaRPr lang="en-GB" sz="800" dirty="0"/>
                    </a:p>
                  </a:txBody>
                  <a:tcPr marL="36000" marR="36000">
                    <a:solidFill>
                      <a:srgbClr val="E7E7EA"/>
                    </a:solidFill>
                  </a:tcPr>
                </a:tc>
              </a:tr>
              <a:tr h="22121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R3.7 Priority for variables to be collected</a:t>
                      </a:r>
                      <a:endParaRPr lang="en-GB" sz="800" dirty="0"/>
                    </a:p>
                  </a:txBody>
                  <a:tcPr marL="36000" marR="36000"/>
                </a:tc>
              </a:tr>
              <a:tr h="15240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R3.8 General coordination of field campaigns</a:t>
                      </a:r>
                      <a:endParaRPr lang="en-GB" sz="800" dirty="0"/>
                    </a:p>
                  </a:txBody>
                  <a:tcPr marL="36000" marR="36000"/>
                </a:tc>
              </a:tr>
              <a:tr h="167640">
                <a:tc rowSpan="5">
                  <a:txBody>
                    <a:bodyPr/>
                    <a:lstStyle/>
                    <a:p>
                      <a:r>
                        <a:rPr lang="en-GB" sz="1200" b="1" dirty="0" smtClean="0"/>
                        <a:t>Information Management and Support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R4.1 Accessibility and distribution of large volumes of data</a:t>
                      </a:r>
                      <a:endParaRPr lang="en-GB" sz="800" dirty="0"/>
                    </a:p>
                  </a:txBody>
                  <a:tcPr marL="36000" marR="36000"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R4.2 Processing capabilities for calibration and validation activities</a:t>
                      </a:r>
                      <a:r>
                        <a:rPr lang="en-GB" sz="800" dirty="0" smtClean="0"/>
                        <a:t> </a:t>
                      </a:r>
                      <a:endParaRPr lang="en-GB" sz="800" dirty="0"/>
                    </a:p>
                  </a:txBody>
                  <a:tcPr marL="36000" marR="36000">
                    <a:solidFill>
                      <a:srgbClr val="E7E7EA"/>
                    </a:solidFill>
                  </a:tcPr>
                </a:tc>
              </a:tr>
              <a:tr h="19812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R4.3 Accessibility to documentation</a:t>
                      </a:r>
                      <a:endParaRPr lang="en-GB" sz="800" dirty="0"/>
                    </a:p>
                  </a:txBody>
                  <a:tcPr marL="36000" marR="36000"/>
                </a:tc>
              </a:tr>
              <a:tr h="13716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R4.4 Data formats</a:t>
                      </a:r>
                      <a:endParaRPr lang="en-GB" sz="800" dirty="0"/>
                    </a:p>
                  </a:txBody>
                  <a:tcPr marL="36000" marR="36000"/>
                </a:tc>
              </a:tr>
              <a:tr h="15240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 smtClean="0"/>
                        <a:t>R4.5 Support for open source data processing and visualization</a:t>
                      </a:r>
                      <a:endParaRPr lang="en-GB" sz="800" b="0" dirty="0"/>
                    </a:p>
                  </a:txBody>
                  <a:tcPr marL="36000" marR="36000"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697913"/>
              </p:ext>
            </p:extLst>
          </p:nvPr>
        </p:nvGraphicFramePr>
        <p:xfrm>
          <a:off x="7853" y="3254078"/>
          <a:ext cx="4640347" cy="3566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42571"/>
                <a:gridCol w="3297776"/>
              </a:tblGrid>
              <a:tr h="208280"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Recommendations</a:t>
                      </a:r>
                      <a:endParaRPr lang="en-GB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9BBB59"/>
                    </a:solidFill>
                  </a:tcPr>
                </a:tc>
              </a:tr>
              <a:tr h="205785">
                <a:tc rowSpan="6">
                  <a:txBody>
                    <a:bodyPr/>
                    <a:lstStyle/>
                    <a:p>
                      <a:r>
                        <a:rPr lang="en-US" sz="1200" b="1" dirty="0" smtClean="0"/>
                        <a:t>Space Sensor Radiometric Calibration, Characterization and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Temporal Stability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i="0" dirty="0" smtClean="0">
                          <a:solidFill>
                            <a:schemeClr val="tx1"/>
                          </a:solidFill>
                        </a:rPr>
                        <a:t>R1.1 Comprehensive pre-launch instrument calibration/characterization</a:t>
                      </a:r>
                      <a:endParaRPr lang="en-GB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i="0" dirty="0" smtClean="0">
                          <a:solidFill>
                            <a:schemeClr val="tx1"/>
                          </a:solidFill>
                        </a:rPr>
                        <a:t>R1.2 Open access to calibration and characterization data</a:t>
                      </a:r>
                      <a:endParaRPr lang="en-GB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i="0" dirty="0" smtClean="0">
                          <a:solidFill>
                            <a:schemeClr val="tx1"/>
                          </a:solidFill>
                        </a:rPr>
                        <a:t>R1.3 Permanent working group on satellite sensor calibration</a:t>
                      </a:r>
                      <a:endParaRPr lang="en-GB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/>
                </a:tc>
              </a:tr>
              <a:tr h="130797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i="0" dirty="0" smtClean="0">
                          <a:solidFill>
                            <a:schemeClr val="tx1"/>
                          </a:solidFill>
                        </a:rPr>
                        <a:t>R1.4 Vicarious calibration</a:t>
                      </a:r>
                      <a:endParaRPr lang="en-GB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/>
                </a:tc>
              </a:tr>
              <a:tr h="146037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i="0" dirty="0" smtClean="0">
                          <a:solidFill>
                            <a:schemeClr val="tx1"/>
                          </a:solidFill>
                        </a:rPr>
                        <a:t>R1.5 Support for calibration teams</a:t>
                      </a:r>
                      <a:endParaRPr lang="en-GB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solidFill>
                      <a:srgbClr val="CBCCD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i="0" dirty="0" smtClean="0">
                          <a:solidFill>
                            <a:schemeClr val="tx1"/>
                          </a:solidFill>
                        </a:rPr>
                        <a:t>R1.6 Assess and correct for instrument degradation </a:t>
                      </a:r>
                      <a:endParaRPr lang="en-GB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solidFill>
                      <a:srgbClr val="E7E7EA"/>
                    </a:solidFill>
                  </a:tcPr>
                </a:tc>
              </a:tr>
              <a:tr h="0">
                <a:tc rowSpan="9">
                  <a:txBody>
                    <a:bodyPr/>
                    <a:lstStyle/>
                    <a:p>
                      <a:r>
                        <a:rPr lang="en-US" sz="1200" b="1" dirty="0" smtClean="0"/>
                        <a:t>Development and Assessment of Satellite Products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i="0" dirty="0" smtClean="0"/>
                        <a:t>R2.1 Distribution of calibrated and uncalibrated data</a:t>
                      </a:r>
                      <a:endParaRPr lang="en-GB" sz="800" i="0" dirty="0"/>
                    </a:p>
                  </a:txBody>
                  <a:tcPr marL="36000" marR="3600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R2.2 Permanent working groups on algorithm topics</a:t>
                      </a:r>
                      <a:endParaRPr lang="en-GB" sz="800" dirty="0"/>
                    </a:p>
                  </a:txBody>
                  <a:tcPr marL="36000" marR="36000"/>
                </a:tc>
              </a:tr>
              <a:tr h="129585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R2.3 Product uncertainties</a:t>
                      </a:r>
                      <a:endParaRPr lang="en-GB" sz="800" dirty="0"/>
                    </a:p>
                  </a:txBody>
                  <a:tcPr marL="36000" marR="36000"/>
                </a:tc>
              </a:tr>
              <a:tr h="144825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R2.4 Regional bio-optical algorithms </a:t>
                      </a:r>
                      <a:endParaRPr lang="en-GB" sz="800" dirty="0"/>
                    </a:p>
                  </a:txBody>
                  <a:tcPr marL="36000" marR="36000"/>
                </a:tc>
              </a:tr>
              <a:tr h="160065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R2.5 Open access to source codes for processing algorithms</a:t>
                      </a:r>
                      <a:endParaRPr lang="en-GB" sz="800" dirty="0"/>
                    </a:p>
                  </a:txBody>
                  <a:tcPr marL="36000" marR="3600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R2.6 Long-term field measurement programs</a:t>
                      </a:r>
                      <a:endParaRPr lang="en-GB" sz="800" dirty="0"/>
                    </a:p>
                  </a:txBody>
                  <a:tcPr marL="36000" marR="36000"/>
                </a:tc>
              </a:tr>
              <a:tr h="190545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R2.7 Validation protocols</a:t>
                      </a:r>
                      <a:endParaRPr lang="en-GB" sz="800" dirty="0"/>
                    </a:p>
                  </a:txBody>
                  <a:tcPr marL="36000" marR="36000">
                    <a:solidFill>
                      <a:srgbClr val="CBCCD1"/>
                    </a:solidFill>
                  </a:tcPr>
                </a:tc>
              </a:tr>
              <a:tr h="129585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R2.8 Level-3 data products generation</a:t>
                      </a:r>
                      <a:endParaRPr lang="en-GB" sz="800" dirty="0"/>
                    </a:p>
                  </a:txBody>
                  <a:tcPr marL="36000" marR="36000"/>
                </a:tc>
              </a:tr>
              <a:tr h="139751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R2.9 Ancillary data</a:t>
                      </a:r>
                      <a:endParaRPr lang="en-GB" sz="800" dirty="0"/>
                    </a:p>
                  </a:txBody>
                  <a:tcPr marL="36000" marR="360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51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53803" y="5028253"/>
            <a:ext cx="4308954" cy="1829747"/>
          </a:xfrm>
          <a:prstGeom prst="rect">
            <a:avLst/>
          </a:prstGeom>
        </p:spPr>
        <p:txBody>
          <a:bodyPr vert="horz" wrap="square" lIns="91440" tIns="45720" rIns="0" bIns="45720" rtlCol="0" anchor="ctr">
            <a:noAutofit/>
          </a:bodyPr>
          <a:lstStyle/>
          <a:p>
            <a:r>
              <a:rPr lang="en-CA" dirty="0" smtClean="0">
                <a:solidFill>
                  <a:schemeClr val="tx2"/>
                </a:solidFill>
                <a:latin typeface="+mj-lt"/>
              </a:rPr>
              <a:t>Collaboration on space instrument accuracy and stability to maximize the quality of OCR data records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regular coordination at IOCS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interest in WGCV/GSICS lunar model development </a:t>
            </a:r>
            <a:r>
              <a:rPr lang="en-US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activities</a:t>
            </a:r>
            <a:endParaRPr lang="en-CA" kern="12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-4673" y="5152402"/>
            <a:ext cx="4839719" cy="4334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rIns="36000" anchor="ctr" anchorCtr="0">
            <a:noAutofit/>
          </a:bodyPr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02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82725" indent="-1111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446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CA" sz="2000" dirty="0" smtClean="0"/>
              <a:t>Task </a:t>
            </a:r>
            <a:r>
              <a:rPr lang="en-CA" sz="2000" dirty="0"/>
              <a:t>Force on Satellite Sensor Calibration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057400" y="327201"/>
            <a:ext cx="5592806" cy="857765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OCR on-going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CalVal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activities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 Placeholder 4"/>
          <p:cNvSpPr txBox="1">
            <a:spLocks/>
          </p:cNvSpPr>
          <p:nvPr/>
        </p:nvSpPr>
        <p:spPr>
          <a:xfrm>
            <a:off x="-4673" y="1373872"/>
            <a:ext cx="3457378" cy="4569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rIns="36000" anchor="ctr" anchorCtr="0">
            <a:noAutofit/>
          </a:bodyPr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02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82725" indent="-1111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446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CA" sz="2000" dirty="0" smtClean="0"/>
              <a:t>System Vicarious </a:t>
            </a:r>
            <a:r>
              <a:rPr lang="en-CA" sz="2000" dirty="0"/>
              <a:t>Calibration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76504" y="1295400"/>
            <a:ext cx="5767496" cy="3776418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>
                <a:latin typeface="+mj-lt"/>
              </a:rPr>
              <a:t>Coordinated cross-agency activities: 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NASA – completing 3-year/US$8M </a:t>
            </a:r>
            <a:r>
              <a:rPr lang="en-US" dirty="0">
                <a:latin typeface="+mj-lt"/>
              </a:rPr>
              <a:t>investment in first phase of </a:t>
            </a:r>
            <a:r>
              <a:rPr lang="en-US" dirty="0" smtClean="0">
                <a:latin typeface="+mj-lt"/>
              </a:rPr>
              <a:t>SVC development, 3 projects </a:t>
            </a:r>
            <a:r>
              <a:rPr lang="en-US" dirty="0">
                <a:latin typeface="+mj-lt"/>
              </a:rPr>
              <a:t>(UV-SWIR</a:t>
            </a:r>
            <a:r>
              <a:rPr lang="en-US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ESA – FRM4SOC SVC workshop in Feb 2017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ESA – FRM4SOC radiometry protocols </a:t>
            </a:r>
            <a:r>
              <a:rPr lang="en-US" dirty="0">
                <a:latin typeface="+mj-lt"/>
              </a:rPr>
              <a:t>under </a:t>
            </a:r>
            <a:r>
              <a:rPr lang="en-US" dirty="0" smtClean="0">
                <a:latin typeface="+mj-lt"/>
              </a:rPr>
              <a:t>IOCCG review, </a:t>
            </a:r>
            <a:r>
              <a:rPr lang="en-US" dirty="0">
                <a:latin typeface="+mj-lt"/>
              </a:rPr>
              <a:t>final workshop </a:t>
            </a:r>
            <a:r>
              <a:rPr lang="en-US" dirty="0" smtClean="0">
                <a:latin typeface="+mj-lt"/>
              </a:rPr>
              <a:t>4-5 October </a:t>
            </a:r>
            <a:r>
              <a:rPr lang="en-US" dirty="0">
                <a:latin typeface="+mj-lt"/>
              </a:rPr>
              <a:t>2018 </a:t>
            </a:r>
            <a:endParaRPr lang="en-US" dirty="0" smtClean="0">
              <a:latin typeface="+mj-lt"/>
            </a:endParaRP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NOAA – continuous operations of MOBY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NOAA </a:t>
            </a:r>
            <a:r>
              <a:rPr lang="en-US" dirty="0" smtClean="0">
                <a:latin typeface="+mj-lt"/>
              </a:rPr>
              <a:t>– MOBY Technology Refreshment on-going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JRC – peer-review publications in support </a:t>
            </a:r>
            <a:r>
              <a:rPr lang="en-US" dirty="0">
                <a:latin typeface="+mj-lt"/>
              </a:rPr>
              <a:t>of OC-SVC </a:t>
            </a:r>
            <a:r>
              <a:rPr lang="en-US" dirty="0" smtClean="0">
                <a:latin typeface="+mj-lt"/>
              </a:rPr>
              <a:t>requirements</a:t>
            </a: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EUMETSAT – “Requirements for Copernicus OC-SVC Infrastructure</a:t>
            </a:r>
            <a:r>
              <a:rPr lang="en-US" dirty="0" smtClean="0">
                <a:latin typeface="+mj-lt"/>
              </a:rPr>
              <a:t>” under IOCCG review </a:t>
            </a:r>
            <a:endParaRPr lang="en-US" dirty="0">
              <a:latin typeface="+mj-lt"/>
            </a:endParaRP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EUMETSAT – “Preliminary design of Copernicus OC-SVC Infrastructure” to be started </a:t>
            </a:r>
            <a:r>
              <a:rPr lang="en-US" dirty="0" smtClean="0">
                <a:latin typeface="+mj-lt"/>
              </a:rPr>
              <a:t>soon</a:t>
            </a:r>
            <a:endParaRPr lang="en-US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922458"/>
            <a:ext cx="57964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R1.4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5615017"/>
            <a:ext cx="192616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R1.3, 1.1, 1.5, 1.6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5459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57400" y="327201"/>
            <a:ext cx="5592806" cy="857765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Further OCR on-going activities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" y="3886200"/>
            <a:ext cx="7010400" cy="4478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rIns="36000" anchor="ctr" anchorCtr="0">
            <a:noAutofit/>
          </a:bodyPr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02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82725" indent="-1111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446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Exploration of measurements beyond the passive </a:t>
            </a:r>
            <a:r>
              <a:rPr lang="en-US" sz="2000" dirty="0"/>
              <a:t>radiometry </a:t>
            </a: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28600" y="4334054"/>
            <a:ext cx="10284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R2.2,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2.4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9800" y="4343400"/>
            <a:ext cx="6934198" cy="2585323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r>
              <a:rPr lang="en-US" dirty="0" smtClean="0">
                <a:latin typeface="+mj-lt"/>
              </a:rPr>
              <a:t>Coordinated </a:t>
            </a:r>
            <a:r>
              <a:rPr lang="en-US" dirty="0">
                <a:latin typeface="+mj-lt"/>
              </a:rPr>
              <a:t>cross-agency </a:t>
            </a:r>
            <a:r>
              <a:rPr lang="en-US" dirty="0" smtClean="0">
                <a:latin typeface="+mj-lt"/>
              </a:rPr>
              <a:t>activities on examining </a:t>
            </a:r>
            <a:r>
              <a:rPr lang="en-US" dirty="0">
                <a:latin typeface="+mj-lt"/>
              </a:rPr>
              <a:t>advantages of </a:t>
            </a:r>
            <a:r>
              <a:rPr lang="en-US" dirty="0" smtClean="0">
                <a:latin typeface="+mj-lt"/>
              </a:rPr>
              <a:t>other measurements for aquatic biological</a:t>
            </a:r>
            <a:r>
              <a:rPr lang="en-US" dirty="0">
                <a:latin typeface="+mj-lt"/>
              </a:rPr>
              <a:t>, biogeochemical, and ecological </a:t>
            </a:r>
            <a:r>
              <a:rPr lang="en-US" dirty="0" smtClean="0">
                <a:latin typeface="+mj-lt"/>
              </a:rPr>
              <a:t>retrievals </a:t>
            </a:r>
          </a:p>
          <a:p>
            <a:r>
              <a:rPr lang="en-US" dirty="0" smtClean="0">
                <a:latin typeface="+mj-lt"/>
              </a:rPr>
              <a:t>White Papers in preparation: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Lidar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Polarimetry </a:t>
            </a:r>
          </a:p>
          <a:p>
            <a:r>
              <a:rPr lang="en-US" dirty="0" smtClean="0">
                <a:latin typeface="+mj-lt"/>
              </a:rPr>
              <a:t>Looking for coordination with other </a:t>
            </a:r>
            <a:r>
              <a:rPr lang="en-US" dirty="0">
                <a:latin typeface="+mj-lt"/>
              </a:rPr>
              <a:t>VCs </a:t>
            </a:r>
            <a:r>
              <a:rPr lang="en-US" dirty="0" smtClean="0">
                <a:latin typeface="+mj-lt"/>
              </a:rPr>
              <a:t>for observational/mission </a:t>
            </a:r>
            <a:r>
              <a:rPr lang="en-US" dirty="0">
                <a:latin typeface="+mj-lt"/>
              </a:rPr>
              <a:t>requirements and science harmonization  </a:t>
            </a:r>
            <a:endParaRPr lang="en-US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e</a:t>
            </a:r>
            <a:r>
              <a:rPr lang="en-US" dirty="0" smtClean="0">
                <a:latin typeface="+mj-lt"/>
              </a:rPr>
              <a:t>.g</a:t>
            </a:r>
            <a:r>
              <a:rPr lang="en-US" dirty="0">
                <a:latin typeface="+mj-lt"/>
              </a:rPr>
              <a:t>. atmospheric </a:t>
            </a:r>
            <a:r>
              <a:rPr lang="en-US" dirty="0" smtClean="0">
                <a:latin typeface="+mj-lt"/>
              </a:rPr>
              <a:t>communities (aerosols </a:t>
            </a:r>
            <a:r>
              <a:rPr lang="en-US" dirty="0">
                <a:latin typeface="+mj-lt"/>
              </a:rPr>
              <a:t>and </a:t>
            </a:r>
            <a:r>
              <a:rPr lang="en-US" dirty="0" smtClean="0">
                <a:latin typeface="+mj-lt"/>
              </a:rPr>
              <a:t>clouds)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8718" y="1287224"/>
            <a:ext cx="3745282" cy="92257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CA" dirty="0" smtClean="0">
                <a:latin typeface="+mj-lt"/>
              </a:rPr>
              <a:t>Coordination, revision and development of </a:t>
            </a:r>
            <a:r>
              <a:rPr lang="en-CA" dirty="0">
                <a:latin typeface="+mj-lt"/>
              </a:rPr>
              <a:t>in situ measurement </a:t>
            </a:r>
            <a:r>
              <a:rPr lang="en-CA" dirty="0" smtClean="0">
                <a:latin typeface="+mj-lt"/>
              </a:rPr>
              <a:t>protocols</a:t>
            </a:r>
            <a:endParaRPr lang="en-CA" dirty="0">
              <a:latin typeface="+mj-lt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-4673" y="1371600"/>
            <a:ext cx="5403390" cy="4334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rIns="36000" anchor="ctr" anchorCtr="0">
            <a:noAutofit/>
          </a:bodyPr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02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82725" indent="-1111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446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/>
              <a:t>Coordination of In Situ Measurement Protocols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1813993"/>
            <a:ext cx="199028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R3.1, 3.2, 3.3, 3.4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1" y="2409659"/>
            <a:ext cx="3657599" cy="4330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rIns="36000" anchor="ctr" anchorCtr="0">
            <a:noAutofit/>
          </a:bodyPr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02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82725" indent="-1111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446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G</a:t>
            </a:r>
            <a:r>
              <a:rPr lang="en-US" sz="2000" dirty="0" smtClean="0"/>
              <a:t>eostationary OCR capabilities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2857513"/>
            <a:ext cx="10284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R2.2,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2.4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1400" y="2333298"/>
            <a:ext cx="5715000" cy="1477328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r>
              <a:rPr lang="en-US" dirty="0" smtClean="0">
                <a:latin typeface="+mj-lt"/>
              </a:rPr>
              <a:t>Support and promotion of geostationary activities: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KIOST-GOCI –first demonstration </a:t>
            </a:r>
            <a:r>
              <a:rPr lang="en-US" dirty="0" err="1">
                <a:latin typeface="+mj-lt"/>
              </a:rPr>
              <a:t>geoOCR</a:t>
            </a:r>
            <a:r>
              <a:rPr lang="en-US" dirty="0">
                <a:latin typeface="+mj-lt"/>
              </a:rPr>
              <a:t>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Early </a:t>
            </a:r>
            <a:r>
              <a:rPr lang="en-US" dirty="0" err="1">
                <a:latin typeface="+mj-lt"/>
              </a:rPr>
              <a:t>geoOCR</a:t>
            </a:r>
            <a:r>
              <a:rPr lang="en-US" dirty="0">
                <a:latin typeface="+mj-lt"/>
              </a:rPr>
              <a:t> activities at various agencies 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Looking for coordination with other </a:t>
            </a:r>
            <a:r>
              <a:rPr lang="en-US" dirty="0">
                <a:latin typeface="+mj-lt"/>
              </a:rPr>
              <a:t>VCs </a:t>
            </a:r>
            <a:r>
              <a:rPr lang="en-US" dirty="0" smtClean="0">
                <a:latin typeface="+mj-lt"/>
              </a:rPr>
              <a:t>for mission </a:t>
            </a:r>
            <a:r>
              <a:rPr lang="en-US" dirty="0">
                <a:latin typeface="+mj-lt"/>
              </a:rPr>
              <a:t>requirements and science harmonization  </a:t>
            </a: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929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57400" y="327201"/>
            <a:ext cx="5592806" cy="857765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OCR-VC   Questions?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E65F5BC-CCE8-0B4A-82D0-929A88C8D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" y="12954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21692</TotalTime>
  <Words>678</Words>
  <Application>Microsoft Office PowerPoint</Application>
  <PresentationFormat>On-screen Show (4:3)</PresentationFormat>
  <Paragraphs>100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 Bold</vt:lpstr>
      <vt:lpstr>Avenir Roman</vt:lpstr>
      <vt:lpstr>Calibri</vt:lpstr>
      <vt:lpstr>Courier New</vt:lpstr>
      <vt:lpstr>Droid Serif</vt:lpstr>
      <vt:lpstr>Franklin Gothic Book</vt:lpstr>
      <vt:lpstr>Helvetica</vt:lpstr>
      <vt:lpstr>Segoe UI</vt:lpstr>
      <vt:lpstr>Default</vt:lpstr>
      <vt:lpstr>Recent activities of OCR-VC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Ewa Kwiatkowska</cp:lastModifiedBy>
  <cp:revision>306</cp:revision>
  <dcterms:modified xsi:type="dcterms:W3CDTF">2018-08-22T10:26:30Z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12" name="DM_DOCNUM">
    <vt:lpwstr>1016643</vt:lpwstr>
  </property>
  <property fmtid="{D5CDD505-2E9C-101B-9397-08002B2CF9AE}" pid="13" name="DM_DOCNAME">
    <vt:lpwstr>Recent activities of OCR-VC</vt:lpwstr>
  </property>
  <property fmtid="{D5CDD505-2E9C-101B-9397-08002B2CF9AE}" pid="14" name="DM_AUTHOR">
    <vt:lpwstr>Ewa Kwiatkowska</vt:lpwstr>
  </property>
  <property fmtid="{D5CDD505-2E9C-101B-9397-08002B2CF9AE}" pid="15" name="DM_E_DOC_NO">
    <vt:lpwstr>EUM/RSP/DOC/18/1016643</vt:lpwstr>
  </property>
  <property fmtid="{D5CDD505-2E9C-101B-9397-08002B2CF9AE}" pid="16" name="DM_E_VER_NO">
    <vt:lpwstr>1 Draft</vt:lpwstr>
  </property>
  <property fmtid="{D5CDD505-2E9C-101B-9397-08002B2CF9AE}" pid="17" name="DM_E_ISS_DATE">
    <vt:lpwstr>22 August 2018</vt:lpwstr>
  </property>
  <property fmtid="{D5CDD505-2E9C-101B-9397-08002B2CF9AE}" pid="18" name="DM_E_FROM_PERS2">
    <vt:lpwstr/>
  </property>
  <property fmtid="{D5CDD505-2E9C-101B-9397-08002B2CF9AE}" pid="19" name="DM_E_CONFID">
    <vt:lpwstr/>
  </property>
  <property fmtid="{D5CDD505-2E9C-101B-9397-08002B2CF9AE}" pid="20" name="DM_E_WBS_CODE">
    <vt:lpwstr/>
  </property>
  <property fmtid="{D5CDD505-2E9C-101B-9397-08002B2CF9AE}" pid="21" name="DM_E_DISTRIB">
    <vt:lpwstr/>
  </property>
</Properties>
</file>