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6" r:id="rId3"/>
    <p:sldId id="278" r:id="rId4"/>
    <p:sldId id="281" r:id="rId5"/>
    <p:sldId id="279" r:id="rId6"/>
    <p:sldId id="272" r:id="rId7"/>
    <p:sldId id="276" r:id="rId8"/>
    <p:sldId id="277" r:id="rId9"/>
  </p:sldIdLst>
  <p:sldSz cx="9144000" cy="6858000" type="screen4x3"/>
  <p:notesSz cx="6794500" cy="99314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mbert" initials="l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5" autoAdjust="0"/>
    <p:restoredTop sz="95838" autoAdjust="0"/>
  </p:normalViewPr>
  <p:slideViewPr>
    <p:cSldViewPr>
      <p:cViewPr varScale="1">
        <p:scale>
          <a:sx n="85" d="100"/>
          <a:sy n="85" d="100"/>
        </p:scale>
        <p:origin x="-142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204" y="-96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87408-F4BF-4D99-A62C-9AEC3234D8C1}" type="datetimeFigureOut">
              <a:rPr lang="fr-BE" smtClean="0"/>
              <a:t>29-08-18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8B99D-944A-4112-96D6-DB46B587213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595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05934" y="4717415"/>
            <a:ext cx="4982633" cy="446913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7"/>
          <p:cNvSpPr txBox="1"/>
          <p:nvPr userDrawn="1"/>
        </p:nvSpPr>
        <p:spPr>
          <a:xfrm>
            <a:off x="609600" y="6096000"/>
            <a:ext cx="52578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b="1" dirty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Working Group on Calibration and </a:t>
            </a:r>
            <a:r>
              <a:rPr lang="en-US" sz="1800" b="1" dirty="0" smtClean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Validation</a:t>
            </a:r>
          </a:p>
          <a:p>
            <a:pPr>
              <a:spcAft>
                <a:spcPts val="0"/>
              </a:spcAft>
            </a:pPr>
            <a:r>
              <a:rPr lang="en-US" sz="1800" b="1" dirty="0" smtClean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Atmospheric Composition Sub Group</a:t>
            </a:r>
            <a:endParaRPr lang="en-US" sz="1800" dirty="0">
              <a:effectLst/>
              <a:latin typeface="Times New Roman"/>
              <a:ea typeface="Times New Roman"/>
              <a:cs typeface="Times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7344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988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B. R. Bojkov (ESA/ESRIN), 04/01/15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9115" y="6356351"/>
            <a:ext cx="3578004" cy="3604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o-RO" smtClean="0"/>
              <a:t>Bojkov/von Bargen, CEOS/ACC-11, ESA/ESRIN, 28-30 April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44287-A535-B146-861C-249B7928B0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65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010400" y="6504801"/>
            <a:ext cx="1905000" cy="276999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feld 7"/>
          <p:cNvSpPr txBox="1"/>
          <p:nvPr userDrawn="1"/>
        </p:nvSpPr>
        <p:spPr>
          <a:xfrm>
            <a:off x="3733800" y="6477000"/>
            <a:ext cx="45720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dirty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600" dirty="0">
              <a:effectLst/>
              <a:latin typeface="Times New Roman"/>
              <a:ea typeface="Times New Roman"/>
              <a:cs typeface="Time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parc-climate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578357" y="1981200"/>
            <a:ext cx="8413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b="1" dirty="0" smtClean="0">
                <a:solidFill>
                  <a:srgbClr val="FFFFFF"/>
                </a:solidFill>
              </a:rPr>
              <a:t>Linkage with recent AC-VC activities</a:t>
            </a:r>
            <a:endParaRPr sz="3600" b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85800" y="3352800"/>
            <a:ext cx="5181600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lang="de-DE" dirty="0" smtClean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lang="de-DE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lang="de-DE" dirty="0" smtClean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de-DE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WGCV </a:t>
            </a:r>
            <a:r>
              <a:rPr lang="de-DE" dirty="0" err="1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Plenary</a:t>
            </a:r>
            <a:r>
              <a:rPr lang="de-DE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# </a:t>
            </a:r>
            <a:r>
              <a:rPr lang="de-DE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44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EUMETSAT, Darmstadt, DE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August 28-31, 2018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839200" cy="53641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sz="105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900" b="1" dirty="0" smtClean="0"/>
              <a:t>Recent interaction </a:t>
            </a:r>
            <a:r>
              <a:rPr lang="en-US" sz="2900" b="1" dirty="0" smtClean="0"/>
              <a:t>with CEOS </a:t>
            </a:r>
            <a:r>
              <a:rPr lang="en-US" sz="2900" b="1" dirty="0" smtClean="0"/>
              <a:t>AC-VC</a:t>
            </a:r>
            <a:endParaRPr lang="en-US" sz="2900" b="1" dirty="0" smtClean="0"/>
          </a:p>
          <a:p>
            <a:pPr marL="857250" lvl="1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Participation in AC-VC-13 in 2017/06 at CNES </a:t>
            </a:r>
            <a:r>
              <a:rPr lang="en-US" sz="2100" dirty="0" smtClean="0"/>
              <a:t>(</a:t>
            </a:r>
            <a:r>
              <a:rPr lang="en-US" sz="2100" dirty="0"/>
              <a:t>Paris)</a:t>
            </a:r>
          </a:p>
          <a:p>
            <a:pPr marL="857250" lvl="1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Participation in AC-VC-14 in 2018/05 at NOAA (College Park)</a:t>
            </a:r>
          </a:p>
          <a:p>
            <a:pPr marL="857250" lvl="1" indent="-457200">
              <a:lnSpc>
                <a:spcPct val="90000"/>
              </a:lnSpc>
              <a:spcBef>
                <a:spcPts val="1000"/>
              </a:spcBef>
            </a:pPr>
            <a:r>
              <a:rPr lang="en-US" sz="2100" dirty="0" smtClean="0"/>
              <a:t>ACSG members contribute </a:t>
            </a:r>
            <a:r>
              <a:rPr lang="en-US" sz="2100" dirty="0"/>
              <a:t>validation support to cross-agencies harmonization efforts in </a:t>
            </a:r>
            <a:r>
              <a:rPr lang="en-US" sz="2100" dirty="0" smtClean="0"/>
              <a:t>all AC-VC </a:t>
            </a:r>
            <a:r>
              <a:rPr lang="en-US" sz="2100" dirty="0"/>
              <a:t>key </a:t>
            </a:r>
            <a:r>
              <a:rPr lang="en-US" sz="2100" dirty="0" smtClean="0"/>
              <a:t>topics</a:t>
            </a:r>
            <a:endParaRPr lang="en-US" sz="2100" dirty="0"/>
          </a:p>
          <a:p>
            <a:pPr marL="857250" lvl="1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100" dirty="0" smtClean="0"/>
              <a:t>Contribution to protocols facing new data validation challenges:</a:t>
            </a:r>
            <a:endParaRPr lang="en-US" sz="2100" dirty="0"/>
          </a:p>
          <a:p>
            <a:pPr marL="1277042" lvl="2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AC-VC/WGCV </a:t>
            </a:r>
            <a:r>
              <a:rPr lang="en-US" sz="2000" dirty="0"/>
              <a:t>formulation of Geophysical Validation Needs for the </a:t>
            </a:r>
            <a:r>
              <a:rPr lang="en-US" sz="2000" dirty="0" smtClean="0"/>
              <a:t>GEO-AQ </a:t>
            </a:r>
            <a:r>
              <a:rPr lang="en-US" sz="2000" dirty="0"/>
              <a:t>Constellation (Lead B. </a:t>
            </a:r>
            <a:r>
              <a:rPr lang="en-US" sz="2000" dirty="0" err="1"/>
              <a:t>Veihelmann</a:t>
            </a:r>
            <a:r>
              <a:rPr lang="en-US" sz="2000" dirty="0"/>
              <a:t>)</a:t>
            </a:r>
          </a:p>
          <a:p>
            <a:pPr marL="1277042" lvl="2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Interaction on </a:t>
            </a:r>
            <a:r>
              <a:rPr lang="en-US" sz="2000" dirty="0" smtClean="0"/>
              <a:t>new AQ </a:t>
            </a:r>
            <a:r>
              <a:rPr lang="en-US" sz="2000" dirty="0"/>
              <a:t>validation challenges</a:t>
            </a:r>
          </a:p>
          <a:p>
            <a:pPr marL="1277042" lvl="2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Contribution </a:t>
            </a:r>
            <a:r>
              <a:rPr lang="en-US" sz="2000" dirty="0"/>
              <a:t>to white paper on GHG constellation (Lead D. Crisp)</a:t>
            </a:r>
          </a:p>
          <a:p>
            <a:pPr marL="1277042" lvl="2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Advances </a:t>
            </a:r>
            <a:r>
              <a:rPr lang="en-US" sz="2000" dirty="0"/>
              <a:t>in error assessment of ozone trend estimates </a:t>
            </a:r>
            <a:r>
              <a:rPr lang="en-US" sz="2000" dirty="0" smtClean="0"/>
              <a:t>in SPARC LOTUS and WMO O</a:t>
            </a:r>
            <a:r>
              <a:rPr lang="en-US" sz="1100" dirty="0" smtClean="0"/>
              <a:t>3</a:t>
            </a:r>
            <a:r>
              <a:rPr lang="en-US" sz="2000" dirty="0" smtClean="0"/>
              <a:t> Assessment 2018</a:t>
            </a:r>
            <a:endParaRPr lang="en-US" sz="2000" dirty="0"/>
          </a:p>
          <a:p>
            <a:pPr marL="857250" lvl="1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1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93334" y="0"/>
            <a:ext cx="6019800" cy="1143000"/>
          </a:xfrm>
        </p:spPr>
        <p:txBody>
          <a:bodyPr anchor="ctr"/>
          <a:lstStyle/>
          <a:p>
            <a:pPr algn="ctr"/>
            <a:r>
              <a:rPr lang="en-US" sz="3000" dirty="0" smtClean="0"/>
              <a:t>AC-VC Linkage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5837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8" t="24566" r="34107" b="11429"/>
          <a:stretch/>
        </p:blipFill>
        <p:spPr bwMode="auto">
          <a:xfrm>
            <a:off x="457200" y="770964"/>
            <a:ext cx="8343363" cy="601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93334" y="0"/>
            <a:ext cx="6019800" cy="1143000"/>
          </a:xfrm>
        </p:spPr>
        <p:txBody>
          <a:bodyPr anchor="ctr"/>
          <a:lstStyle/>
          <a:p>
            <a:pPr algn="ctr"/>
            <a:r>
              <a:rPr lang="en-US" sz="3000" dirty="0" smtClean="0"/>
              <a:t>AC-VC </a:t>
            </a:r>
            <a:r>
              <a:rPr lang="en-US" sz="3000" dirty="0" smtClean="0"/>
              <a:t>Meeting May 2018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70877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8" t="21225" r="34184" b="11700"/>
          <a:stretch/>
        </p:blipFill>
        <p:spPr bwMode="auto">
          <a:xfrm>
            <a:off x="533400" y="453288"/>
            <a:ext cx="8305800" cy="628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865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8" t="20680" r="34260" b="11293"/>
          <a:stretch/>
        </p:blipFill>
        <p:spPr bwMode="auto">
          <a:xfrm>
            <a:off x="533400" y="457200"/>
            <a:ext cx="8157690" cy="626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499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953000"/>
          </a:xfrm>
        </p:spPr>
        <p:txBody>
          <a:bodyPr/>
          <a:lstStyle/>
          <a:p>
            <a:pPr marL="0" indent="0">
              <a:buNone/>
            </a:pPr>
            <a:r>
              <a:rPr lang="fr-BE" sz="2800" dirty="0" smtClean="0"/>
              <a:t>SPARC </a:t>
            </a:r>
            <a:r>
              <a:rPr lang="fr-BE" sz="2800" dirty="0" err="1" smtClean="0"/>
              <a:t>activities</a:t>
            </a:r>
            <a:r>
              <a:rPr lang="fr-BE" sz="2800" dirty="0" smtClean="0"/>
              <a:t>  </a:t>
            </a:r>
            <a:r>
              <a:rPr lang="fr-BE" sz="2000" dirty="0" smtClean="0"/>
              <a:t>(</a:t>
            </a:r>
            <a:r>
              <a:rPr lang="fr-BE" sz="2000" dirty="0" smtClean="0">
                <a:hlinkClick r:id="rId2"/>
              </a:rPr>
              <a:t>www.sparc-climate.org</a:t>
            </a:r>
            <a:r>
              <a:rPr lang="fr-BE" sz="2000" dirty="0" smtClean="0"/>
              <a:t>)</a:t>
            </a:r>
            <a:r>
              <a:rPr lang="fr-BE" sz="2800" dirty="0" smtClean="0"/>
              <a:t> </a:t>
            </a:r>
          </a:p>
          <a:p>
            <a:pPr marL="342900" lvl="1" indent="-342900"/>
            <a:r>
              <a:rPr lang="fr-BE" dirty="0" smtClean="0"/>
              <a:t>LOTUS, OCTAV-UTLS and TUNER </a:t>
            </a:r>
            <a:r>
              <a:rPr lang="fr-BE" dirty="0" err="1" smtClean="0"/>
              <a:t>follow</a:t>
            </a:r>
            <a:r>
              <a:rPr lang="fr-BE" dirty="0" smtClean="0"/>
              <a:t>-on </a:t>
            </a:r>
            <a:r>
              <a:rPr lang="fr-BE" dirty="0"/>
              <a:t>SPARC/IO3C/IGACO-WMO/NDACC (SI2N) on changes in ozone profile trends</a:t>
            </a:r>
          </a:p>
          <a:p>
            <a:r>
              <a:rPr lang="fr-BE" dirty="0" smtClean="0"/>
              <a:t>ACSG </a:t>
            </a:r>
            <a:r>
              <a:rPr lang="fr-BE" dirty="0" err="1" smtClean="0"/>
              <a:t>related</a:t>
            </a:r>
            <a:r>
              <a:rPr lang="fr-BE" dirty="0" smtClean="0"/>
              <a:t>:</a:t>
            </a:r>
          </a:p>
          <a:p>
            <a:pPr marL="762692" lvl="2" indent="-342900"/>
            <a:r>
              <a:rPr lang="fr-BE" sz="1800" dirty="0" err="1"/>
              <a:t>Harmonization</a:t>
            </a:r>
            <a:r>
              <a:rPr lang="fr-BE" sz="1800" dirty="0"/>
              <a:t> of </a:t>
            </a:r>
            <a:r>
              <a:rPr lang="fr-BE" sz="1800" dirty="0" err="1"/>
              <a:t>retrievals</a:t>
            </a:r>
            <a:r>
              <a:rPr lang="fr-BE" sz="1800" dirty="0"/>
              <a:t>, data </a:t>
            </a:r>
            <a:r>
              <a:rPr lang="fr-BE" sz="1800" dirty="0" err="1" smtClean="0"/>
              <a:t>reporting</a:t>
            </a:r>
            <a:r>
              <a:rPr lang="fr-BE" sz="1800" dirty="0" smtClean="0"/>
              <a:t>, calibration issues</a:t>
            </a:r>
          </a:p>
          <a:p>
            <a:pPr marL="762692" lvl="2" indent="-342900"/>
            <a:r>
              <a:rPr lang="fr-BE" sz="1800" dirty="0" err="1" smtClean="0"/>
              <a:t>Calculation</a:t>
            </a:r>
            <a:r>
              <a:rPr lang="fr-BE" sz="1800" dirty="0" smtClean="0"/>
              <a:t> and expression </a:t>
            </a:r>
            <a:r>
              <a:rPr lang="fr-BE" sz="1800" dirty="0"/>
              <a:t>of </a:t>
            </a:r>
            <a:r>
              <a:rPr lang="fr-BE" sz="1800" dirty="0" err="1"/>
              <a:t>uncertainties</a:t>
            </a:r>
            <a:endParaRPr lang="fr-BE" sz="1800" dirty="0"/>
          </a:p>
          <a:p>
            <a:pPr marL="762692" lvl="2" indent="-342900"/>
            <a:r>
              <a:rPr lang="fr-BE" sz="1800" dirty="0" smtClean="0"/>
              <a:t>Issues </a:t>
            </a:r>
            <a:r>
              <a:rPr lang="fr-BE" sz="1800" dirty="0"/>
              <a:t>of data </a:t>
            </a:r>
            <a:r>
              <a:rPr lang="fr-BE" sz="1800" dirty="0" err="1"/>
              <a:t>comparisons</a:t>
            </a:r>
            <a:r>
              <a:rPr lang="fr-BE" sz="1800" dirty="0"/>
              <a:t> and </a:t>
            </a:r>
            <a:r>
              <a:rPr lang="fr-BE" sz="1800" dirty="0" err="1" smtClean="0"/>
              <a:t>merging</a:t>
            </a:r>
            <a:endParaRPr lang="fr-BE" sz="1800" dirty="0" smtClean="0"/>
          </a:p>
          <a:p>
            <a:pPr marL="762692" lvl="2" indent="-342900"/>
            <a:r>
              <a:rPr lang="fr-BE" sz="1800" dirty="0" smtClean="0"/>
              <a:t>Feedback on </a:t>
            </a:r>
            <a:r>
              <a:rPr lang="fr-BE" sz="1800" dirty="0" err="1" smtClean="0"/>
              <a:t>reference</a:t>
            </a:r>
            <a:r>
              <a:rPr lang="fr-BE" sz="1800" dirty="0" smtClean="0"/>
              <a:t> </a:t>
            </a:r>
            <a:r>
              <a:rPr lang="fr-BE" sz="1800" dirty="0" err="1" smtClean="0"/>
              <a:t>measurement</a:t>
            </a:r>
            <a:r>
              <a:rPr lang="fr-BE" sz="1800" dirty="0" smtClean="0"/>
              <a:t> networks (FRM)</a:t>
            </a:r>
            <a:endParaRPr lang="fr-BE" sz="1800" dirty="0"/>
          </a:p>
          <a:p>
            <a:pPr marL="762692" lvl="2" indent="-342900"/>
            <a:r>
              <a:rPr lang="fr-BE" sz="1800" dirty="0" err="1" smtClean="0"/>
              <a:t>Uncertainties</a:t>
            </a:r>
            <a:r>
              <a:rPr lang="fr-BE" sz="1800" dirty="0" smtClean="0"/>
              <a:t> </a:t>
            </a:r>
            <a:r>
              <a:rPr lang="fr-BE" sz="1800" dirty="0"/>
              <a:t>on trend </a:t>
            </a:r>
            <a:r>
              <a:rPr lang="fr-BE" sz="1800" dirty="0" err="1" smtClean="0"/>
              <a:t>assessments</a:t>
            </a:r>
            <a:r>
              <a:rPr lang="fr-BE" sz="1800" dirty="0" smtClean="0"/>
              <a:t> (single-/multi-mission, L2/L3…)</a:t>
            </a:r>
          </a:p>
          <a:p>
            <a:pPr marL="762692" lvl="2" indent="-342900"/>
            <a:r>
              <a:rPr lang="fr-BE" sz="1800" dirty="0" smtClean="0"/>
              <a:t>Validation of L3 and </a:t>
            </a:r>
            <a:r>
              <a:rPr lang="fr-BE" sz="1800" dirty="0" err="1" smtClean="0"/>
              <a:t>higher</a:t>
            </a:r>
            <a:r>
              <a:rPr lang="fr-BE" sz="1800" dirty="0" smtClean="0"/>
              <a:t> </a:t>
            </a:r>
            <a:r>
              <a:rPr lang="fr-BE" sz="1800" dirty="0" err="1" smtClean="0"/>
              <a:t>level</a:t>
            </a:r>
            <a:r>
              <a:rPr lang="fr-BE" sz="1800" dirty="0" smtClean="0"/>
              <a:t> </a:t>
            </a:r>
            <a:r>
              <a:rPr lang="fr-BE" sz="1800" dirty="0" err="1" smtClean="0"/>
              <a:t>products</a:t>
            </a:r>
            <a:r>
              <a:rPr lang="fr-BE" sz="1800" dirty="0" smtClean="0"/>
              <a:t> (C3S relevance)</a:t>
            </a:r>
            <a:endParaRPr lang="fr-BE" sz="1800" dirty="0" smtClean="0"/>
          </a:p>
        </p:txBody>
      </p:sp>
      <p:pic>
        <p:nvPicPr>
          <p:cNvPr id="1026" name="Picture 2" descr="SPAR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143000"/>
            <a:ext cx="1681163" cy="7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93334" y="0"/>
            <a:ext cx="6019800" cy="1143000"/>
          </a:xfrm>
        </p:spPr>
        <p:txBody>
          <a:bodyPr anchor="ctr"/>
          <a:lstStyle/>
          <a:p>
            <a:pPr algn="ctr"/>
            <a:r>
              <a:rPr lang="en-US" sz="3000" dirty="0" smtClean="0"/>
              <a:t>AC-VC Linkage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305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3831" r="19922"/>
          <a:stretch/>
        </p:blipFill>
        <p:spPr bwMode="auto">
          <a:xfrm>
            <a:off x="3505200" y="1876434"/>
            <a:ext cx="5410200" cy="46767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81000" y="1876436"/>
            <a:ext cx="3048000" cy="4021128"/>
          </a:xfrm>
        </p:spPr>
        <p:txBody>
          <a:bodyPr/>
          <a:lstStyle/>
          <a:p>
            <a:r>
              <a:rPr lang="fr-BE" sz="2000" dirty="0" smtClean="0"/>
              <a:t>Collaborative </a:t>
            </a:r>
            <a:r>
              <a:rPr lang="fr-BE" sz="2000" dirty="0" err="1" smtClean="0"/>
              <a:t>project</a:t>
            </a:r>
            <a:r>
              <a:rPr lang="fr-BE" sz="2000" dirty="0" smtClean="0"/>
              <a:t> (H2020, 2015-2018): GCOS AC ECV </a:t>
            </a:r>
            <a:r>
              <a:rPr lang="fr-BE" sz="2000" dirty="0" err="1" smtClean="0"/>
              <a:t>related</a:t>
            </a:r>
            <a:r>
              <a:rPr lang="fr-BE" sz="2000" dirty="0" smtClean="0"/>
              <a:t> networks </a:t>
            </a:r>
            <a:r>
              <a:rPr lang="fr-BE" sz="2000" dirty="0" smtClean="0"/>
              <a:t>+ </a:t>
            </a:r>
            <a:r>
              <a:rPr lang="fr-BE" sz="2000" dirty="0" err="1" smtClean="0"/>
              <a:t>space</a:t>
            </a:r>
            <a:r>
              <a:rPr lang="fr-BE" sz="2000" dirty="0" smtClean="0"/>
              <a:t> </a:t>
            </a:r>
            <a:r>
              <a:rPr lang="fr-BE" sz="2000" dirty="0" err="1" smtClean="0"/>
              <a:t>agencies</a:t>
            </a:r>
            <a:r>
              <a:rPr lang="fr-BE" sz="2000" dirty="0" smtClean="0"/>
              <a:t> + </a:t>
            </a:r>
            <a:r>
              <a:rPr lang="fr-BE" sz="2000" dirty="0" err="1" smtClean="0"/>
              <a:t>coordinating</a:t>
            </a:r>
            <a:r>
              <a:rPr lang="fr-BE" sz="2000" dirty="0" smtClean="0"/>
              <a:t> bodies GCOS, WMO…</a:t>
            </a:r>
          </a:p>
          <a:p>
            <a:r>
              <a:rPr lang="fr-BE" sz="2000" dirty="0" smtClean="0"/>
              <a:t>SMART </a:t>
            </a:r>
            <a:r>
              <a:rPr lang="fr-BE" sz="2000" dirty="0" err="1" smtClean="0"/>
              <a:t>analysis</a:t>
            </a:r>
            <a:r>
              <a:rPr lang="fr-BE" sz="2000" dirty="0" smtClean="0"/>
              <a:t> of gaps in satellite validation </a:t>
            </a:r>
            <a:r>
              <a:rPr lang="fr-BE" sz="2000" dirty="0" err="1" smtClean="0"/>
              <a:t>capabilities</a:t>
            </a:r>
            <a:endParaRPr lang="fr-BE" sz="2000" dirty="0" smtClean="0"/>
          </a:p>
          <a:p>
            <a:r>
              <a:rPr lang="fr-BE" sz="2000" dirty="0" smtClean="0"/>
              <a:t>Proposes </a:t>
            </a:r>
            <a:r>
              <a:rPr lang="fr-BE" sz="2000" dirty="0" err="1" smtClean="0"/>
              <a:t>remedies</a:t>
            </a:r>
            <a:r>
              <a:rPr lang="fr-BE" sz="2000" dirty="0" smtClean="0"/>
              <a:t> for key </a:t>
            </a:r>
            <a:r>
              <a:rPr lang="fr-BE" sz="2000" dirty="0" err="1" smtClean="0"/>
              <a:t>stakeholders</a:t>
            </a:r>
            <a:endParaRPr lang="fr-BE" sz="2000" dirty="0" smtClean="0"/>
          </a:p>
          <a:p>
            <a:r>
              <a:rPr lang="fr-BE" sz="2000" u="sng" dirty="0" err="1" smtClean="0"/>
              <a:t>Presented</a:t>
            </a:r>
            <a:r>
              <a:rPr lang="fr-BE" sz="2000" u="sng" dirty="0" smtClean="0"/>
              <a:t> to AC-VC </a:t>
            </a:r>
            <a:r>
              <a:rPr lang="fr-BE" sz="2000" u="sng" dirty="0" err="1" smtClean="0"/>
              <a:t>plenary</a:t>
            </a:r>
            <a:r>
              <a:rPr lang="fr-BE" sz="2000" u="sng" dirty="0" smtClean="0"/>
              <a:t> for feedback and new gaps</a:t>
            </a:r>
            <a:endParaRPr lang="fr-BE" sz="2000" u="sng" dirty="0"/>
          </a:p>
        </p:txBody>
      </p:sp>
      <p:sp>
        <p:nvSpPr>
          <p:cNvPr id="7" name="Rectangle 6"/>
          <p:cNvSpPr/>
          <p:nvPr/>
        </p:nvSpPr>
        <p:spPr>
          <a:xfrm>
            <a:off x="5715000" y="3933834"/>
            <a:ext cx="32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b="1" dirty="0">
                <a:solidFill>
                  <a:srgbClr val="C00000"/>
                </a:solidFill>
              </a:rPr>
              <a:t>http</a:t>
            </a:r>
            <a:r>
              <a:rPr lang="fr-BE" b="1" dirty="0" smtClean="0">
                <a:solidFill>
                  <a:srgbClr val="C00000"/>
                </a:solidFill>
              </a:rPr>
              <a:t>://www.gaia-clim.eu</a:t>
            </a:r>
            <a:endParaRPr lang="fr-BE" b="1" dirty="0">
              <a:solidFill>
                <a:srgbClr val="C00000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81000" y="1295401"/>
            <a:ext cx="8610600" cy="58103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fr-BE" sz="2600" dirty="0" smtClean="0"/>
              <a:t>GAIA-CLIM Gap </a:t>
            </a:r>
            <a:r>
              <a:rPr lang="fr-BE" sz="2600" dirty="0" err="1" smtClean="0"/>
              <a:t>Analysis</a:t>
            </a:r>
            <a:r>
              <a:rPr lang="fr-BE" sz="2600" dirty="0" smtClean="0"/>
              <a:t> and Impact Document (GAID)</a:t>
            </a:r>
          </a:p>
        </p:txBody>
      </p:sp>
      <p:sp>
        <p:nvSpPr>
          <p:cNvPr id="3" name="Oval 2"/>
          <p:cNvSpPr/>
          <p:nvPr/>
        </p:nvSpPr>
        <p:spPr>
          <a:xfrm>
            <a:off x="6705600" y="3276600"/>
            <a:ext cx="1143000" cy="533400"/>
          </a:xfrm>
          <a:prstGeom prst="ellipse">
            <a:avLst/>
          </a:prstGeom>
          <a:noFill/>
          <a:ln w="5715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BE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93334" y="0"/>
            <a:ext cx="6019800" cy="1143000"/>
          </a:xfrm>
        </p:spPr>
        <p:txBody>
          <a:bodyPr anchor="ctr"/>
          <a:lstStyle/>
          <a:p>
            <a:pPr algn="ctr"/>
            <a:r>
              <a:rPr lang="en-US" sz="3000" dirty="0" smtClean="0"/>
              <a:t>AC-VC Linkage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956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4" t="7639" r="22891" b="13750"/>
          <a:stretch/>
        </p:blipFill>
        <p:spPr bwMode="auto">
          <a:xfrm>
            <a:off x="1371600" y="1524000"/>
            <a:ext cx="6629400" cy="49021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62200" y="1885950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b="1" dirty="0">
                <a:solidFill>
                  <a:schemeClr val="accent2">
                    <a:lumMod val="75000"/>
                  </a:schemeClr>
                </a:solidFill>
              </a:rPr>
              <a:t>http</a:t>
            </a:r>
            <a:r>
              <a:rPr lang="fr-BE" b="1" dirty="0" smtClean="0">
                <a:solidFill>
                  <a:schemeClr val="accent2">
                    <a:lumMod val="75000"/>
                  </a:schemeClr>
                </a:solidFill>
              </a:rPr>
              <a:t>://www.gaia-clim.eu</a:t>
            </a:r>
            <a:endParaRPr lang="fr-B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93334" y="0"/>
            <a:ext cx="6019800" cy="1143000"/>
          </a:xfrm>
        </p:spPr>
        <p:txBody>
          <a:bodyPr anchor="ctr"/>
          <a:lstStyle/>
          <a:p>
            <a:pPr algn="ctr"/>
            <a:r>
              <a:rPr lang="en-US" sz="3000" dirty="0" smtClean="0"/>
              <a:t>AC-VC Linkage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4087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264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</vt:lpstr>
      <vt:lpstr>Linkage with recent AC-VC activities</vt:lpstr>
      <vt:lpstr>AC-VC Linkage</vt:lpstr>
      <vt:lpstr>AC-VC Meeting May 2018</vt:lpstr>
      <vt:lpstr>PowerPoint Presentation</vt:lpstr>
      <vt:lpstr>PowerPoint Presentation</vt:lpstr>
      <vt:lpstr>AC-VC Linkage</vt:lpstr>
      <vt:lpstr>AC-VC Linkage</vt:lpstr>
      <vt:lpstr>AC-VC Linkage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lambert</cp:lastModifiedBy>
  <cp:revision>196</cp:revision>
  <cp:lastPrinted>2016-09-02T15:36:33Z</cp:lastPrinted>
  <dcterms:modified xsi:type="dcterms:W3CDTF">2018-08-29T08:45:16Z</dcterms:modified>
</cp:coreProperties>
</file>