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370" r:id="rId3"/>
    <p:sldId id="378" r:id="rId4"/>
    <p:sldId id="371" r:id="rId5"/>
    <p:sldId id="368" r:id="rId6"/>
    <p:sldId id="379" r:id="rId7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E395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577" autoAdjust="0"/>
    <p:restoredTop sz="94662" autoAdjust="0"/>
  </p:normalViewPr>
  <p:slideViewPr>
    <p:cSldViewPr>
      <p:cViewPr varScale="1">
        <p:scale>
          <a:sx n="85" d="100"/>
          <a:sy n="85" d="100"/>
        </p:scale>
        <p:origin x="184" y="2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2" d="100"/>
          <a:sy n="102" d="100"/>
        </p:scale>
        <p:origin x="-320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7"/>
          <p:cNvSpPr txBox="1"/>
          <p:nvPr userDrawn="1"/>
        </p:nvSpPr>
        <p:spPr>
          <a:xfrm>
            <a:off x="609600" y="6172200"/>
            <a:ext cx="5257800" cy="304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800" b="1" dirty="0">
                <a:solidFill>
                  <a:srgbClr val="92D050"/>
                </a:solidFill>
                <a:effectLst/>
                <a:latin typeface="Frutiger 45 Light"/>
                <a:ea typeface="Times New Roman"/>
                <a:cs typeface="Arial"/>
              </a:rPr>
              <a:t>Working Group on Calibration and Validation</a:t>
            </a:r>
            <a:endParaRPr lang="en-US" sz="1800" dirty="0">
              <a:effectLst/>
              <a:latin typeface="Times New Roman"/>
              <a:ea typeface="Times New Roman"/>
              <a:cs typeface="Times"/>
            </a:endParaRP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3"/>
          <p:cNvSpPr/>
          <p:nvPr userDrawn="1"/>
        </p:nvSpPr>
        <p:spPr>
          <a:xfrm>
            <a:off x="2133600" y="0"/>
            <a:ext cx="4191000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GSICS/WGCV Linkages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endParaRPr lang="en-US" sz="22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WGCV-44</a:t>
            </a:r>
          </a:p>
        </p:txBody>
      </p:sp>
    </p:spTree>
    <p:extLst>
      <p:ext uri="{BB962C8B-B14F-4D97-AF65-F5344CB8AC3E}">
        <p14:creationId xmlns:p14="http://schemas.microsoft.com/office/powerpoint/2010/main" val="109395542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8305800" cy="762000"/>
          </a:xfrm>
          <a:prstGeom prst="rect">
            <a:avLst/>
          </a:prstGeom>
        </p:spPr>
        <p:txBody>
          <a:bodyPr/>
          <a:lstStyle>
            <a:lvl1pPr algn="just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11"/>
          </p:nvPr>
        </p:nvSpPr>
        <p:spPr>
          <a:xfrm>
            <a:off x="0" y="1905000"/>
            <a:ext cx="8839200" cy="4572000"/>
          </a:xfrm>
          <a:prstGeom prst="rect">
            <a:avLst/>
          </a:prstGeom>
        </p:spPr>
        <p:txBody>
          <a:bodyPr/>
          <a:lstStyle>
            <a:lvl1pPr>
              <a:buSzPct val="90000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1pPr>
            <a:lvl2pPr marL="768927" indent="-311727">
              <a:buClr>
                <a:srgbClr val="005426"/>
              </a:buClr>
              <a:buSzPct val="80000"/>
              <a:buFont typeface="Wingdings" panose="05000000000000000000" pitchFamily="2" charset="2"/>
              <a:buChar char="§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2pPr>
            <a:lvl3pPr>
              <a:buSzPct val="60000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3pPr>
            <a:lvl4pPr>
              <a:defRPr sz="2400">
                <a:solidFill>
                  <a:srgbClr val="C00000"/>
                </a:solidFill>
              </a:defRPr>
            </a:lvl4pPr>
            <a:lvl5pPr>
              <a:defRPr sz="2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hape 3"/>
          <p:cNvSpPr/>
          <p:nvPr userDrawn="1"/>
        </p:nvSpPr>
        <p:spPr>
          <a:xfrm>
            <a:off x="1981200" y="76200"/>
            <a:ext cx="3581400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GSICS/WGCV Linkages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endParaRPr lang="en-US" sz="22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WGCV-44</a:t>
            </a:r>
          </a:p>
        </p:txBody>
      </p:sp>
    </p:spTree>
    <p:extLst>
      <p:ext uri="{BB962C8B-B14F-4D97-AF65-F5344CB8AC3E}">
        <p14:creationId xmlns:p14="http://schemas.microsoft.com/office/powerpoint/2010/main" val="3344838444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8305800" cy="762000"/>
          </a:xfrm>
          <a:prstGeom prst="rect">
            <a:avLst/>
          </a:prstGeom>
        </p:spPr>
        <p:txBody>
          <a:bodyPr/>
          <a:lstStyle>
            <a:lvl1pPr algn="just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11"/>
          </p:nvPr>
        </p:nvSpPr>
        <p:spPr>
          <a:xfrm>
            <a:off x="0" y="1905000"/>
            <a:ext cx="8839200" cy="4572000"/>
          </a:xfrm>
          <a:prstGeom prst="rect">
            <a:avLst/>
          </a:prstGeom>
        </p:spPr>
        <p:txBody>
          <a:bodyPr/>
          <a:lstStyle>
            <a:lvl1pPr>
              <a:buSzPct val="90000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1pPr>
            <a:lvl2pPr marL="768927" indent="-311727">
              <a:buClr>
                <a:srgbClr val="005426"/>
              </a:buClr>
              <a:buSzPct val="80000"/>
              <a:buFont typeface="Wingdings" panose="05000000000000000000" pitchFamily="2" charset="2"/>
              <a:buChar char="§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2pPr>
            <a:lvl3pPr>
              <a:buSzPct val="60000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3pPr>
            <a:lvl4pPr>
              <a:defRPr sz="2400">
                <a:solidFill>
                  <a:srgbClr val="C00000"/>
                </a:solidFill>
              </a:defRPr>
            </a:lvl4pPr>
            <a:lvl5pPr>
              <a:defRPr sz="2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hape 3"/>
          <p:cNvSpPr/>
          <p:nvPr userDrawn="1"/>
        </p:nvSpPr>
        <p:spPr>
          <a:xfrm>
            <a:off x="1981200" y="127337"/>
            <a:ext cx="3581400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GSICS/WGCV Linkages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endParaRPr lang="en-US" sz="22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WGCV-44</a:t>
            </a:r>
          </a:p>
        </p:txBody>
      </p:sp>
    </p:spTree>
    <p:extLst>
      <p:ext uri="{BB962C8B-B14F-4D97-AF65-F5344CB8AC3E}">
        <p14:creationId xmlns:p14="http://schemas.microsoft.com/office/powerpoint/2010/main" val="226901992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7"/>
          <p:cNvSpPr txBox="1"/>
          <p:nvPr userDrawn="1"/>
        </p:nvSpPr>
        <p:spPr>
          <a:xfrm>
            <a:off x="3733800" y="6477000"/>
            <a:ext cx="4572000" cy="304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600" b="1" dirty="0">
                <a:solidFill>
                  <a:srgbClr val="92D050"/>
                </a:solidFill>
                <a:effectLst/>
                <a:latin typeface="Frutiger 45 Light"/>
                <a:ea typeface="Times New Roman"/>
                <a:cs typeface="Arial"/>
              </a:rPr>
              <a:t>Working Group on Calibration and Validation</a:t>
            </a:r>
            <a:endParaRPr lang="en-US" sz="1600" dirty="0">
              <a:effectLst/>
              <a:latin typeface="Times New Roman"/>
              <a:ea typeface="Times New Roman"/>
              <a:cs typeface="Times"/>
            </a:endParaRPr>
          </a:p>
        </p:txBody>
      </p:sp>
      <p:sp>
        <p:nvSpPr>
          <p:cNvPr id="3" name="Rectangle 2"/>
          <p:cNvSpPr/>
          <p:nvPr userDrawn="1"/>
        </p:nvSpPr>
        <p:spPr>
          <a:xfrm>
            <a:off x="8153400" y="6504801"/>
            <a:ext cx="9722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fld id="{D9245422-3BB8-6D4A-8024-718D9EB8D280}" type="slidenum">
              <a:rPr lang="en-US" sz="1200" smtClean="0"/>
              <a:pPr algn="r"/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4" r:id="rId4"/>
  </p:sldLayoutIdLst>
  <p:transition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578357" y="1752600"/>
            <a:ext cx="7575043" cy="121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r>
              <a:rPr lang="en-US" dirty="0"/>
              <a:t>GSICS/WGCV Linkages</a:t>
            </a:r>
          </a:p>
        </p:txBody>
      </p:sp>
      <p:sp>
        <p:nvSpPr>
          <p:cNvPr id="11" name="Shape 11"/>
          <p:cNvSpPr/>
          <p:nvPr/>
        </p:nvSpPr>
        <p:spPr>
          <a:xfrm>
            <a:off x="685800" y="32004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K. </a:t>
            </a:r>
            <a:r>
              <a:rPr lang="en-US" dirty="0" err="1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Thome</a:t>
            </a:r>
            <a:endParaRPr lang="en-US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NASA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WGCV Plenary # 44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EUMETSAT,  Darmstadt, Germany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August 28-31, 2018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3400" y="304800"/>
            <a:ext cx="2507906" cy="99313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A21B828-2B63-DF4A-87B1-F8307AFF8AB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342900" indent="-342900" algn="just" rtl="0">
              <a:spcBef>
                <a:spcPts val="500"/>
              </a:spcBef>
              <a:buSzPct val="100000"/>
              <a:buFont typeface="Arial"/>
              <a:buNone/>
            </a:pPr>
            <a:r>
              <a:rPr lang="en-US" dirty="0"/>
              <a:t>Recent GSICS contributions to WGCV activities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5F8C567-396E-0048-AD9A-7214851EB577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0" y="1905000"/>
            <a:ext cx="8839200" cy="2026920"/>
          </a:xfrm>
        </p:spPr>
        <p:txBody>
          <a:bodyPr/>
          <a:lstStyle/>
          <a:p>
            <a:pPr marL="342900" indent="-342900" algn="l" rtl="0">
              <a:spcBef>
                <a:spcPts val="500"/>
              </a:spcBef>
              <a:buSzPct val="90000"/>
              <a:buFont typeface="Arial"/>
              <a:buChar char="•"/>
            </a:pPr>
            <a:r>
              <a:rPr lang="en-US" dirty="0"/>
              <a:t>Have been numerous examples but point to two activities here that were part of the CEOS Work Plan</a:t>
            </a:r>
          </a:p>
          <a:p>
            <a:pPr marL="342900" indent="-342900" algn="l" rtl="0">
              <a:spcBef>
                <a:spcPts val="500"/>
              </a:spcBef>
              <a:buSzPct val="90000"/>
              <a:buFont typeface="Arial"/>
              <a:buChar char="•"/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04A77E3-B1A3-7145-B926-C72C51AA67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759117"/>
              </p:ext>
            </p:extLst>
          </p:nvPr>
        </p:nvGraphicFramePr>
        <p:xfrm>
          <a:off x="76200" y="2743200"/>
          <a:ext cx="8915400" cy="24688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3564096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235247091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490982944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505329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cs typeface="Calibri"/>
                        </a:rPr>
                        <a:t>CV-15: L1 top-of-atmosphere interoperability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cs typeface="Calibri"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cs typeface="Calibri"/>
                        </a:rPr>
                        <a:t>Q4 2017</a:t>
                      </a:r>
                      <a:endParaRPr lang="en-US" sz="180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cs typeface="Calibri"/>
                        </a:rPr>
                        <a:t>Develop an initial recommendation of a community reference in collaboration with GSICS.</a:t>
                      </a:r>
                      <a:endParaRPr lang="en-US" sz="180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Topic is part of CEOS efforts toward interoperability of analysis ready data products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18555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cs typeface="Calibri"/>
                        </a:rPr>
                        <a:t>CV-16: Report on outcomes from GSICS/CEOS reference Solar Spectrum evaluation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cs typeface="Calibri"/>
                        </a:rPr>
                        <a:t>Q2 2018</a:t>
                      </a:r>
                      <a:endParaRPr lang="en-US" sz="180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cs typeface="Calibri"/>
                        </a:rPr>
                        <a:t>Cooperation through a series of Web Meetings to evaluate recent advances to recommend a solar spectra for GSICS and CEOS to ensure interoperability.</a:t>
                      </a:r>
                      <a:endParaRPr lang="en-US" sz="180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Will be officially completed when updated spectrum is posted to WGCV website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46212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92619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F8A9B4D-DF52-A047-B1AB-FCEE287F27E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342900" indent="-342900" algn="just" rtl="0">
              <a:spcBef>
                <a:spcPts val="500"/>
              </a:spcBef>
              <a:buSzPct val="100000"/>
              <a:buFont typeface="Arial"/>
              <a:buNone/>
            </a:pPr>
            <a:r>
              <a:rPr lang="en-US" dirty="0"/>
              <a:t>Past efforts highlighted in 2014 by </a:t>
            </a:r>
            <a:r>
              <a:rPr lang="en-US" dirty="0" err="1"/>
              <a:t>Hewison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AFD69-0BE5-0C41-8815-35B59515E5D1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0" y="1524000"/>
            <a:ext cx="8839200" cy="4572000"/>
          </a:xfrm>
        </p:spPr>
        <p:txBody>
          <a:bodyPr/>
          <a:lstStyle/>
          <a:p>
            <a:pPr algn="l" rtl="0"/>
            <a:r>
              <a:rPr lang="en-US" dirty="0"/>
              <a:t>Glossary of calibration terminology from WGCV-38</a:t>
            </a:r>
          </a:p>
          <a:p>
            <a:pPr algn="l" rtl="0"/>
            <a:r>
              <a:rPr lang="en-US" dirty="0"/>
              <a:t>Best Practice Guidelines </a:t>
            </a:r>
          </a:p>
          <a:p>
            <a:pPr lvl="1" algn="l" rtl="0"/>
            <a:r>
              <a:rPr lang="en-US" dirty="0"/>
              <a:t>e.g. Traceability, </a:t>
            </a:r>
          </a:p>
          <a:p>
            <a:pPr lvl="1" algn="l" rtl="0"/>
            <a:r>
              <a:rPr lang="en-US" dirty="0"/>
              <a:t>Calibration Uncertainty </a:t>
            </a:r>
          </a:p>
          <a:p>
            <a:pPr algn="l" rtl="0"/>
            <a:r>
              <a:rPr lang="en-US" dirty="0"/>
              <a:t>Definition of Standards from WGCV-37</a:t>
            </a:r>
          </a:p>
          <a:p>
            <a:pPr algn="l" rtl="0"/>
            <a:r>
              <a:rPr lang="en-US" dirty="0"/>
              <a:t>Specific interactions with WGCV Sub-Groups: IVOS, MWSG, ACC - Need for coordination</a:t>
            </a:r>
          </a:p>
          <a:p>
            <a:pPr marL="342900" indent="-342900" algn="l" rtl="0">
              <a:spcBef>
                <a:spcPts val="500"/>
              </a:spcBef>
              <a:buSzPct val="90000"/>
              <a:buFont typeface="Arial"/>
              <a:buChar char="•"/>
            </a:pPr>
            <a:endParaRPr lang="en-US" dirty="0"/>
          </a:p>
        </p:txBody>
      </p:sp>
      <p:graphicFrame>
        <p:nvGraphicFramePr>
          <p:cNvPr id="4" name="Content Placeholder 7">
            <a:extLst>
              <a:ext uri="{FF2B5EF4-FFF2-40B4-BE49-F238E27FC236}">
                <a16:creationId xmlns:a16="http://schemas.microsoft.com/office/drawing/2014/main" id="{13613718-4C0F-F040-9D73-BBC44DC660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0007232"/>
              </p:ext>
            </p:extLst>
          </p:nvPr>
        </p:nvGraphicFramePr>
        <p:xfrm>
          <a:off x="76200" y="4191000"/>
          <a:ext cx="8915400" cy="183388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1541196990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val="1953011306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52226434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382822835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1685324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</a:rPr>
                        <a:t>Action 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</a:rPr>
                        <a:t>Lead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</a:rPr>
                        <a:t>Due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</a:rPr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056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libri"/>
                          <a:cs typeface="Calibri"/>
                        </a:rPr>
                        <a:t>WGCV-39-08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libri"/>
                          <a:cs typeface="Calibri"/>
                        </a:rPr>
                        <a:t>Draft GSICS/WGCV collaborations based on WGCV-39 Sub-Group presentations provided to GSICS, WGCV, and Sub-Group chairs for comments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libri"/>
                          <a:cs typeface="Calibri"/>
                        </a:rPr>
                        <a:t>Vice Chair / Chair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libri"/>
                          <a:cs typeface="Calibri"/>
                        </a:rPr>
                        <a:t>31 July 2015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libri"/>
                          <a:cs typeface="Calibri"/>
                        </a:rPr>
                        <a:t>Discussion at WGCV-44 should allow closure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72859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2566389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8CB9DF1-9AC5-BC4A-AECC-4C9BF91ECFB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63D57-9ADC-0A4E-86FD-C227CA06F265}"/>
              </a:ext>
            </a:extLst>
          </p:cNvPr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Grafik 6">
            <a:extLst>
              <a:ext uri="{FF2B5EF4-FFF2-40B4-BE49-F238E27FC236}">
                <a16:creationId xmlns:a16="http://schemas.microsoft.com/office/drawing/2014/main" id="{6F947A10-C6B7-A24C-AA84-A36701E952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175079"/>
            <a:ext cx="8763000" cy="5149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51577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Past efforts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1"/>
          </p:nvPr>
        </p:nvSpPr>
        <p:spPr>
          <a:xfrm>
            <a:off x="0" y="1600200"/>
            <a:ext cx="8839200" cy="4572000"/>
          </a:xfrm>
        </p:spPr>
        <p:txBody>
          <a:bodyPr/>
          <a:lstStyle/>
          <a:p>
            <a:pPr algn="l" rtl="0"/>
            <a:r>
              <a:rPr lang="en-US" dirty="0"/>
              <a:t>Geolocation/navigation/rectification methodology &amp; metrics </a:t>
            </a:r>
          </a:p>
          <a:p>
            <a:pPr algn="l" rtl="0"/>
            <a:r>
              <a:rPr lang="en-US" dirty="0"/>
              <a:t>Inter-comparison Campaigns – aircraft, ground-based support, etc. </a:t>
            </a:r>
          </a:p>
          <a:p>
            <a:pPr lvl="1" algn="l" rtl="0"/>
            <a:r>
              <a:rPr lang="en-US" dirty="0"/>
              <a:t>Data exchange/analysis, </a:t>
            </a:r>
          </a:p>
          <a:p>
            <a:pPr lvl="1" algn="l" rtl="0"/>
            <a:r>
              <a:rPr lang="en-US" dirty="0"/>
              <a:t>Offer to review campaign plans </a:t>
            </a:r>
          </a:p>
          <a:p>
            <a:pPr algn="l" rtl="0"/>
            <a:r>
              <a:rPr lang="en-US" dirty="0"/>
              <a:t>Intra-System Comparisons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63324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Moving forward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1"/>
          </p:nvPr>
        </p:nvSpPr>
        <p:spPr>
          <a:xfrm>
            <a:off x="0" y="1600200"/>
            <a:ext cx="8839200" cy="4572000"/>
          </a:xfrm>
        </p:spPr>
        <p:txBody>
          <a:bodyPr/>
          <a:lstStyle/>
          <a:p>
            <a:pPr algn="l" rtl="0"/>
            <a:r>
              <a:rPr lang="en-US" dirty="0"/>
              <a:t>Interactions seem strong amongst the various subgroups</a:t>
            </a:r>
          </a:p>
          <a:p>
            <a:pPr lvl="1" algn="l" rtl="0"/>
            <a:r>
              <a:rPr lang="en-US" dirty="0"/>
              <a:t>Overlaps in personnel</a:t>
            </a:r>
          </a:p>
          <a:p>
            <a:pPr lvl="1" algn="l" rtl="0"/>
            <a:r>
              <a:rPr lang="en-US" dirty="0"/>
              <a:t>Joint meetings and telecons</a:t>
            </a:r>
          </a:p>
          <a:p>
            <a:pPr lvl="1" algn="l" rtl="0"/>
            <a:endParaRPr lang="en-US" dirty="0"/>
          </a:p>
          <a:p>
            <a:pPr algn="l" rtl="0"/>
            <a:r>
              <a:rPr lang="en-US" dirty="0"/>
              <a:t>Is the current status quo good enough or are there other opportunities that should be encouraged?</a:t>
            </a:r>
          </a:p>
        </p:txBody>
      </p:sp>
    </p:spTree>
    <p:extLst>
      <p:ext uri="{BB962C8B-B14F-4D97-AF65-F5344CB8AC3E}">
        <p14:creationId xmlns:p14="http://schemas.microsoft.com/office/powerpoint/2010/main" val="202330840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2569"/>
      </a:dk1>
      <a:lt1>
        <a:srgbClr val="696969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6691</TotalTime>
  <Words>280</Words>
  <Application>Microsoft Macintosh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8" baseType="lpstr">
      <vt:lpstr>Arial Bold</vt:lpstr>
      <vt:lpstr>Droid Serif</vt:lpstr>
      <vt:lpstr>Frutiger 45 Light</vt:lpstr>
      <vt:lpstr>Proxima Nova Regular</vt:lpstr>
      <vt:lpstr>Arial</vt:lpstr>
      <vt:lpstr>Avenir Roman</vt:lpstr>
      <vt:lpstr>Calibri</vt:lpstr>
      <vt:lpstr>Century Gothic</vt:lpstr>
      <vt:lpstr>Times</vt:lpstr>
      <vt:lpstr>Times New Roman</vt:lpstr>
      <vt:lpstr>Wingdings</vt:lpstr>
      <vt:lpstr>Default</vt:lpstr>
      <vt:lpstr>GSICS/WGCV Linkages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Microsoft Office User</cp:lastModifiedBy>
  <cp:revision>169</cp:revision>
  <dcterms:modified xsi:type="dcterms:W3CDTF">2018-08-28T21:19:18Z</dcterms:modified>
</cp:coreProperties>
</file>