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44"/>
  </p:notesMasterIdLst>
  <p:handoutMasterIdLst>
    <p:handoutMasterId r:id="rId45"/>
  </p:handoutMasterIdLst>
  <p:sldIdLst>
    <p:sldId id="589" r:id="rId2"/>
    <p:sldId id="605" r:id="rId3"/>
    <p:sldId id="587" r:id="rId4"/>
    <p:sldId id="598" r:id="rId5"/>
    <p:sldId id="607" r:id="rId6"/>
    <p:sldId id="608" r:id="rId7"/>
    <p:sldId id="594" r:id="rId8"/>
    <p:sldId id="609" r:id="rId9"/>
    <p:sldId id="629" r:id="rId10"/>
    <p:sldId id="658" r:id="rId11"/>
    <p:sldId id="612" r:id="rId12"/>
    <p:sldId id="661" r:id="rId13"/>
    <p:sldId id="610" r:id="rId14"/>
    <p:sldId id="611" r:id="rId15"/>
    <p:sldId id="615" r:id="rId16"/>
    <p:sldId id="628" r:id="rId17"/>
    <p:sldId id="657" r:id="rId18"/>
    <p:sldId id="626" r:id="rId19"/>
    <p:sldId id="644" r:id="rId20"/>
    <p:sldId id="659" r:id="rId21"/>
    <p:sldId id="660" r:id="rId22"/>
    <p:sldId id="630" r:id="rId23"/>
    <p:sldId id="647" r:id="rId24"/>
    <p:sldId id="632" r:id="rId25"/>
    <p:sldId id="624" r:id="rId26"/>
    <p:sldId id="664" r:id="rId27"/>
    <p:sldId id="663" r:id="rId28"/>
    <p:sldId id="604" r:id="rId29"/>
    <p:sldId id="623" r:id="rId30"/>
    <p:sldId id="638" r:id="rId31"/>
    <p:sldId id="665" r:id="rId32"/>
    <p:sldId id="666" r:id="rId33"/>
    <p:sldId id="671" r:id="rId34"/>
    <p:sldId id="672" r:id="rId35"/>
    <p:sldId id="673" r:id="rId36"/>
    <p:sldId id="635" r:id="rId37"/>
    <p:sldId id="636" r:id="rId38"/>
    <p:sldId id="637" r:id="rId39"/>
    <p:sldId id="639" r:id="rId40"/>
    <p:sldId id="640" r:id="rId41"/>
    <p:sldId id="645" r:id="rId42"/>
    <p:sldId id="675" r:id="rId43"/>
  </p:sldIdLst>
  <p:sldSz cx="9906000" cy="6858000" type="A4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00205B"/>
    <a:srgbClr val="FE5000"/>
    <a:srgbClr val="C5B9AC"/>
    <a:srgbClr val="CB333B"/>
    <a:srgbClr val="FEDB00"/>
    <a:srgbClr val="968C83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0299" autoAdjust="0"/>
  </p:normalViewPr>
  <p:slideViewPr>
    <p:cSldViewPr snapToGrid="0">
      <p:cViewPr varScale="1">
        <p:scale>
          <a:sx n="123" d="100"/>
          <a:sy n="123" d="100"/>
        </p:scale>
        <p:origin x="120" y="31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43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?><Relationships xmlns="http://schemas.openxmlformats.org/package/2006/relationships"><Relationship Target="slides/slide12.xml" Type="http://schemas.openxmlformats.org/officeDocument/2006/relationships/slide" Id="rId13"></Relationship><Relationship Target="slides/slide17.xml" Type="http://schemas.openxmlformats.org/officeDocument/2006/relationships/slide" Id="rId18"></Relationship><Relationship Target="slides/slide25.xml" Type="http://schemas.openxmlformats.org/officeDocument/2006/relationships/slide" Id="rId26"></Relationship><Relationship Target="slides/slide38.xml" Type="http://schemas.openxmlformats.org/officeDocument/2006/relationships/slide" Id="rId39"></Relationship><Relationship Target="slides/slide2.xml" Type="http://schemas.openxmlformats.org/officeDocument/2006/relationships/slide" Id="rId3"></Relationship><Relationship Target="slides/slide20.xml" Type="http://schemas.openxmlformats.org/officeDocument/2006/relationships/slide" Id="rId21"></Relationship><Relationship Target="slides/slide33.xml" Type="http://schemas.openxmlformats.org/officeDocument/2006/relationships/slide" Id="rId34"></Relationship><Relationship Target="slides/slide41.xml" Type="http://schemas.openxmlformats.org/officeDocument/2006/relationships/slide" Id="rId42"></Relationship><Relationship Target="viewProps.xml" Type="http://schemas.openxmlformats.org/officeDocument/2006/relationships/viewProps" Id="rId47"></Relationship><Relationship Target="slides/slide6.xml" Type="http://schemas.openxmlformats.org/officeDocument/2006/relationships/slide" Id="rId7"></Relationship><Relationship Target="slides/slide11.xml" Type="http://schemas.openxmlformats.org/officeDocument/2006/relationships/slide" Id="rId12"></Relationship><Relationship Target="slides/slide16.xml" Type="http://schemas.openxmlformats.org/officeDocument/2006/relationships/slide" Id="rId17"></Relationship><Relationship Target="slides/slide24.xml" Type="http://schemas.openxmlformats.org/officeDocument/2006/relationships/slide" Id="rId25"></Relationship><Relationship Target="slides/slide32.xml" Type="http://schemas.openxmlformats.org/officeDocument/2006/relationships/slide" Id="rId33"></Relationship><Relationship Target="slides/slide37.xml" Type="http://schemas.openxmlformats.org/officeDocument/2006/relationships/slide" Id="rId38"></Relationship><Relationship Target="presProps.xml" Type="http://schemas.openxmlformats.org/officeDocument/2006/relationships/presProps" Id="rId46"></Relationship><Relationship Target="slides/slide1.xml" Type="http://schemas.openxmlformats.org/officeDocument/2006/relationships/slide" Id="rId2"></Relationship><Relationship Target="slides/slide15.xml" Type="http://schemas.openxmlformats.org/officeDocument/2006/relationships/slide" Id="rId16"></Relationship><Relationship Target="slides/slide19.xml" Type="http://schemas.openxmlformats.org/officeDocument/2006/relationships/slide" Id="rId20"></Relationship><Relationship Target="slides/slide28.xml" Type="http://schemas.openxmlformats.org/officeDocument/2006/relationships/slide" Id="rId29"></Relationship><Relationship Target="slides/slide40.xml" Type="http://schemas.openxmlformats.org/officeDocument/2006/relationships/slide" Id="rId41"></Relationship><Relationship Target="slideMasters/slideMaster1.xml" Type="http://schemas.openxmlformats.org/officeDocument/2006/relationships/slideMaster" Id="rId1"></Relationship><Relationship Target="slides/slide5.xml" Type="http://schemas.openxmlformats.org/officeDocument/2006/relationships/slide" Id="rId6"></Relationship><Relationship Target="slides/slide10.xml" Type="http://schemas.openxmlformats.org/officeDocument/2006/relationships/slide" Id="rId11"></Relationship><Relationship Target="slides/slide23.xml" Type="http://schemas.openxmlformats.org/officeDocument/2006/relationships/slide" Id="rId24"></Relationship><Relationship Target="slides/slide31.xml" Type="http://schemas.openxmlformats.org/officeDocument/2006/relationships/slide" Id="rId32"></Relationship><Relationship Target="slides/slide36.xml" Type="http://schemas.openxmlformats.org/officeDocument/2006/relationships/slide" Id="rId37"></Relationship><Relationship Target="slides/slide39.xml" Type="http://schemas.openxmlformats.org/officeDocument/2006/relationships/slide" Id="rId40"></Relationship><Relationship Target="handoutMasters/handoutMaster1.xml" Type="http://schemas.openxmlformats.org/officeDocument/2006/relationships/handoutMaster" Id="rId45"></Relationship><Relationship Target="slides/slide4.xml" Type="http://schemas.openxmlformats.org/officeDocument/2006/relationships/slide" Id="rId5"></Relationship><Relationship Target="slides/slide14.xml" Type="http://schemas.openxmlformats.org/officeDocument/2006/relationships/slide" Id="rId15"></Relationship><Relationship Target="slides/slide22.xml" Type="http://schemas.openxmlformats.org/officeDocument/2006/relationships/slide" Id="rId23"></Relationship><Relationship Target="slides/slide27.xml" Type="http://schemas.openxmlformats.org/officeDocument/2006/relationships/slide" Id="rId28"></Relationship><Relationship Target="slides/slide35.xml" Type="http://schemas.openxmlformats.org/officeDocument/2006/relationships/slide" Id="rId36"></Relationship><Relationship Target="tableStyles.xml" Type="http://schemas.openxmlformats.org/officeDocument/2006/relationships/tableStyles" Id="rId49"></Relationship><Relationship Target="slides/slide9.xml" Type="http://schemas.openxmlformats.org/officeDocument/2006/relationships/slide" Id="rId10"></Relationship><Relationship Target="slides/slide18.xml" Type="http://schemas.openxmlformats.org/officeDocument/2006/relationships/slide" Id="rId19"></Relationship><Relationship Target="slides/slide30.xml" Type="http://schemas.openxmlformats.org/officeDocument/2006/relationships/slide" Id="rId31"></Relationship><Relationship Target="notesMasters/notesMaster1.xml" Type="http://schemas.openxmlformats.org/officeDocument/2006/relationships/notesMaster" Id="rId44"></Relationship><Relationship Target="slides/slide3.xml" Type="http://schemas.openxmlformats.org/officeDocument/2006/relationships/slide" Id="rId4"></Relationship><Relationship Target="slides/slide8.xml" Type="http://schemas.openxmlformats.org/officeDocument/2006/relationships/slide" Id="rId9"></Relationship><Relationship Target="slides/slide13.xml" Type="http://schemas.openxmlformats.org/officeDocument/2006/relationships/slide" Id="rId14"></Relationship><Relationship Target="slides/slide21.xml" Type="http://schemas.openxmlformats.org/officeDocument/2006/relationships/slide" Id="rId22"></Relationship><Relationship Target="slides/slide26.xml" Type="http://schemas.openxmlformats.org/officeDocument/2006/relationships/slide" Id="rId27"></Relationship><Relationship Target="slides/slide29.xml" Type="http://schemas.openxmlformats.org/officeDocument/2006/relationships/slide" Id="rId30"></Relationship><Relationship Target="slides/slide34.xml" Type="http://schemas.openxmlformats.org/officeDocument/2006/relationships/slide" Id="rId35"></Relationship><Relationship Target="slides/slide42.xml" Type="http://schemas.openxmlformats.org/officeDocument/2006/relationships/slide" Id="rId43"></Relationship><Relationship Target="theme/theme1.xml" Type="http://schemas.openxmlformats.org/officeDocument/2006/relationships/theme" Id="rId48"></Relationship><Relationship Target="slides/slide7.xml" Type="http://schemas.openxmlformats.org/officeDocument/2006/relationships/slide" Id="rId8"></Relationship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32381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4292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4467" y="9734644"/>
            <a:ext cx="187979" cy="18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645" cy="49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030" y="0"/>
            <a:ext cx="2944645" cy="49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126" y="4713178"/>
            <a:ext cx="4987425" cy="447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48"/>
            <a:ext cx="2944645" cy="4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030" y="9429648"/>
            <a:ext cx="2944645" cy="4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B3123BCD-06C1-4979-A4B6-929E88FE602B}" type="slidenum">
              <a:rPr lang="de-DE" smtClean="0"/>
              <a:pPr defTabSz="917848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631846"/>
            <a:fld id="{A1F0CEA1-E696-42A4-B3CF-E6074414E57E}" type="slidenum">
              <a:rPr lang="de-DE" smtClean="0"/>
              <a:pPr defTabSz="631846"/>
              <a:t>36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429763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A1F0CEA1-E696-42A4-B3CF-E6074414E57E}" type="slidenum">
              <a:rPr lang="de-DE" smtClean="0"/>
              <a:pPr defTabSz="917848"/>
              <a:t>41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2762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A1F0CEA1-E696-42A4-B3CF-E6074414E57E}" type="slidenum">
              <a:rPr lang="de-DE" smtClean="0"/>
              <a:pPr defTabSz="917848"/>
              <a:t>42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1131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A1F0CEA1-E696-42A4-B3CF-E6074414E57E}" type="slidenum">
              <a:rPr lang="de-DE" smtClean="0"/>
              <a:pPr defTabSz="917848"/>
              <a:t>3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296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A1F0CEA1-E696-42A4-B3CF-E6074414E57E}" type="slidenum">
              <a:rPr lang="de-DE" smtClean="0"/>
              <a:pPr defTabSz="917848"/>
              <a:t>5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7090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A1F0CEA1-E696-42A4-B3CF-E6074414E57E}" type="slidenum">
              <a:rPr lang="de-DE" smtClean="0"/>
              <a:pPr defTabSz="917848"/>
              <a:t>6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62900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Setting occultation = blue, rising occultation = red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32660" eaLnBrk="0" hangingPunct="0">
              <a:defRPr sz="6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511372" indent="-196682" defTabSz="632660" eaLnBrk="0" hangingPunct="0">
              <a:defRPr sz="6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786727" indent="-157345" defTabSz="632660" eaLnBrk="0" hangingPunct="0">
              <a:defRPr sz="6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101418" indent="-157345" defTabSz="632660" eaLnBrk="0" hangingPunct="0">
              <a:defRPr sz="6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1416108" indent="-157345" defTabSz="632660" eaLnBrk="0" hangingPunct="0">
              <a:defRPr sz="6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1730799" indent="-157345" defTabSz="632660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045490" indent="-157345" defTabSz="632660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2360181" indent="-157345" defTabSz="632660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2674871" indent="-157345" defTabSz="632660" eaLnBrk="0" fontAlgn="base" hangingPunct="0">
              <a:spcBef>
                <a:spcPct val="0"/>
              </a:spcBef>
              <a:spcAft>
                <a:spcPct val="0"/>
              </a:spcAft>
              <a:defRPr sz="6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2E5F578-9F65-4609-ABF6-A66DE78255B8}" type="slidenum">
              <a:rPr lang="de-DE" altLang="en-US" sz="8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de-DE" altLang="en-US" sz="8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9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A1F0CEA1-E696-42A4-B3CF-E6074414E57E}" type="slidenum">
              <a:rPr lang="de-DE" smtClean="0"/>
              <a:pPr defTabSz="917848"/>
              <a:t>24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35868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Step towards a more </a:t>
            </a:r>
            <a:r>
              <a:rPr lang="de-DE" baseline="0" dirty="0" smtClean="0"/>
              <a:t>automated, objective operational calibration system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1959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4538"/>
            <a:ext cx="5372100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spcAft>
                <a:spcPts val="413"/>
              </a:spcAft>
            </a:pPr>
            <a:r>
              <a:rPr lang="en-US" i="1" dirty="0">
                <a:solidFill>
                  <a:srgbClr val="002569"/>
                </a:solidFill>
              </a:rPr>
              <a:t>Statement of the problem</a:t>
            </a:r>
            <a:r>
              <a:rPr lang="en-US" sz="1700" dirty="0"/>
              <a:t>: </a:t>
            </a:r>
            <a:r>
              <a:rPr lang="en-US" i="1" dirty="0"/>
              <a:t>The </a:t>
            </a:r>
            <a:r>
              <a:rPr lang="en-US" i="1" dirty="0" err="1"/>
              <a:t>Meteosat</a:t>
            </a:r>
            <a:r>
              <a:rPr lang="en-US" i="1" dirty="0"/>
              <a:t> First Generation MVIRI/VIS band spectral response pre-launch characterization is subject to large uncertainties and spectral aging processes modify its shape during the mission life time (nearly 20 years for Meteosat-7). </a:t>
            </a:r>
          </a:p>
          <a:p>
            <a:pPr>
              <a:spcBef>
                <a:spcPct val="0"/>
              </a:spcBef>
            </a:pPr>
            <a:endParaRPr lang="en-US" i="1" dirty="0">
              <a:solidFill>
                <a:srgbClr val="002569"/>
              </a:solidFill>
            </a:endParaRPr>
          </a:p>
          <a:p>
            <a:pPr>
              <a:spcBef>
                <a:spcPct val="0"/>
              </a:spcBef>
            </a:pPr>
            <a:r>
              <a:rPr lang="en-US" i="1" dirty="0">
                <a:solidFill>
                  <a:srgbClr val="002569"/>
                </a:solidFill>
              </a:rPr>
              <a:t>Objectives: to develop and apply an advanced reverse engineering method based on:</a:t>
            </a:r>
          </a:p>
          <a:p>
            <a:pPr marL="243667" lvl="1" indent="-243667">
              <a:lnSpc>
                <a:spcPct val="80000"/>
              </a:lnSpc>
              <a:spcBef>
                <a:spcPts val="413"/>
              </a:spcBef>
              <a:buFont typeface="Arial" pitchFamily="34" charset="0"/>
              <a:buChar char="−"/>
            </a:pPr>
            <a:r>
              <a:rPr lang="en-US" dirty="0"/>
              <a:t>Simulated TOA spectral radiances over different well-characterized Earth targets.</a:t>
            </a:r>
          </a:p>
          <a:p>
            <a:pPr marL="243667" lvl="1" indent="-243667">
              <a:lnSpc>
                <a:spcPct val="80000"/>
              </a:lnSpc>
              <a:spcBef>
                <a:spcPts val="413"/>
              </a:spcBef>
              <a:buFont typeface="Arial" pitchFamily="34" charset="0"/>
              <a:buChar char="−"/>
            </a:pPr>
            <a:r>
              <a:rPr lang="en-US" dirty="0"/>
              <a:t>Observed MVIRI/VIS radiances collected over these targets.</a:t>
            </a:r>
          </a:p>
          <a:p>
            <a:pPr marL="243667" lvl="1" indent="-243667">
              <a:lnSpc>
                <a:spcPct val="80000"/>
              </a:lnSpc>
              <a:spcBef>
                <a:spcPts val="413"/>
              </a:spcBef>
              <a:buFont typeface="Arial" pitchFamily="34" charset="0"/>
              <a:buChar char="−"/>
            </a:pPr>
            <a:r>
              <a:rPr lang="en-US" dirty="0"/>
              <a:t>Modeled sensor spectral response to characterize the temporal and spectral variations in the MVIRI/VIS radiances.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aseline="0" dirty="0"/>
              <a:t>Upper plot shows original calibration, with different trends for ocean and land targets and fewer and irregularly distributed calibrations over time.</a:t>
            </a:r>
          </a:p>
          <a:p>
            <a:r>
              <a:rPr lang="en-GB" baseline="0" dirty="0"/>
              <a:t>Right plot shows temporal evolution of spectral aging in form of the reconstructed spectral response function. </a:t>
            </a:r>
          </a:p>
          <a:p>
            <a:r>
              <a:rPr lang="en-GB" baseline="0" dirty="0"/>
              <a:t>Lower plot shows updated time series of calibration coefficients: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/>
              <a:t> sea and desert targets have same trends now which means successful correction of the aging in the blue (shorter wavelength). 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/>
              <a:t>Computation of calibration coefficients is enabled under more </a:t>
            </a:r>
            <a:r>
              <a:rPr lang="en-GB" dirty="0"/>
              <a:t>extreme observation geometry after the move to IODC in 2006.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>
                <a:solidFill>
                  <a:prstClr val="white"/>
                </a:solidFill>
              </a:rPr>
              <a:pPr>
                <a:defRPr/>
              </a:pPr>
              <a:t>31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39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Use of recalibrated </a:t>
            </a:r>
            <a:r>
              <a:rPr lang="en-GB" dirty="0" err="1" smtClean="0"/>
              <a:t>Meteosat</a:t>
            </a:r>
            <a:r>
              <a:rPr lang="en-GB" dirty="0" smtClean="0"/>
              <a:t> IR window channel for LST retrieval and comparison</a:t>
            </a:r>
            <a:r>
              <a:rPr lang="en-GB" baseline="0" dirty="0" smtClean="0"/>
              <a:t> to surface station data in different regions in Africa. Main message is that the recalibrated radiance time series leads to a very stable LST time series.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0B741-521A-4A0E-A213-27DE9A094BF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95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29" y="230586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558" y="532564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579303" y="6145001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720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721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817935" y="6598211"/>
            <a:ext cx="921488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5" name="Rectangle 244"/>
          <p:cNvSpPr/>
          <p:nvPr userDrawn="1"/>
        </p:nvSpPr>
        <p:spPr bwMode="auto">
          <a:xfrm>
            <a:off x="111148" y="6613451"/>
            <a:ext cx="353547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7515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" y="3938589"/>
            <a:ext cx="4375150" cy="2187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35550" y="1600201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65963" y="6505575"/>
            <a:ext cx="711200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DF5D7D-A9DA-4C93-9FF4-B25BA262A1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194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33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631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91588" y="662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848101" y="6624000"/>
            <a:ext cx="25298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541020" y="6624000"/>
            <a:ext cx="275844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nl-NL" sz="800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EUM/RSP/VWG/18/1016706, v1 Draft, 22 August 2018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77190" y="6570139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900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dirty="0"/>
          </a:p>
        </p:txBody>
      </p:sp>
      <p:sp>
        <p:nvSpPr>
          <p:cNvPr id="8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5902748" y="6623999"/>
            <a:ext cx="275844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nl-NL" sz="800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EUM/RSP/VWG/18/1016706, v1 Draft, 22 August 2018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1" r:id="rId3"/>
    <p:sldLayoutId id="2147487672" r:id="rId4"/>
    <p:sldLayoutId id="2147487673" r:id="rId5"/>
  </p:sldLayoutIdLst>
  <p:transition/>
  <p:timing>
    <p:tnLst>
      <p:par>
        <p:cTn id="1" dur="indefinite" restart="never" nodeType="tmRoot"/>
      </p:par>
    </p:tnLst>
  </p:timing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gsics.tools.eumetsat.int/plotter/?&#8205;server1=eumetsat&amp;gprc1=eumetsat&amp;correctionType1=rac&amp;satInstr1=MSG2&#8209;SEVIRI&amp;refSatInstr1=MetOpA&#8209;IASI&amp;mode1=pre&#8209;op&amp;year1=2013&amp;date1=0110_000000&amp;version1=1&amp;channel1=All&amp;sceneTb1=-1" TargetMode="External"/><Relationship Id="rId3" Type="http://schemas.openxmlformats.org/officeDocument/2006/relationships/image" Target="../media/image114.gif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gif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emf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emf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4965700" y="3096929"/>
            <a:ext cx="4711700" cy="1701799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lvl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Remote Sensing and Products Division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User Service and Climate Division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EUMETSAT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2566800" y="1101600"/>
            <a:ext cx="7113600" cy="198000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Cal/Val at EUMETSAT: An Overview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608949" cy="854075"/>
          </a:xfrm>
        </p:spPr>
        <p:txBody>
          <a:bodyPr/>
          <a:lstStyle/>
          <a:p>
            <a:r>
              <a:rPr lang="en-GB" sz="2000" dirty="0" smtClean="0"/>
              <a:t>Example: IASI L1 Calibration through Inter-Pixel Radiance Comparisons Using Double Differences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57" y="1556497"/>
            <a:ext cx="6100390" cy="4575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9705" y="2259093"/>
            <a:ext cx="27387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2000" b="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Interpixel</a:t>
            </a:r>
            <a:r>
              <a:rPr lang="en-GB" sz="20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 radiances  consistency check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GB" sz="2000" b="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20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Using OBS-CALC methodology, by night, over sea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en-GB" sz="2000" b="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20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Requirement being within 0.1K, except inter-bands areas  </a:t>
            </a:r>
            <a:endParaRPr lang="en-GB" sz="2000" b="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2973" y="6364266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(Coppens, 2015)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05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854075"/>
          </a:xfrm>
        </p:spPr>
        <p:txBody>
          <a:bodyPr/>
          <a:lstStyle/>
          <a:p>
            <a:r>
              <a:rPr lang="de-DE" sz="2000" dirty="0" err="1" smtClean="0"/>
              <a:t>Example</a:t>
            </a:r>
            <a:r>
              <a:rPr lang="de-DE" sz="2000" dirty="0" smtClean="0"/>
              <a:t>: </a:t>
            </a:r>
            <a:r>
              <a:rPr lang="de-DE" sz="2000" dirty="0" err="1" smtClean="0"/>
              <a:t>Geolocation</a:t>
            </a:r>
            <a:r>
              <a:rPr lang="de-DE" sz="2000" dirty="0" smtClean="0"/>
              <a:t> Assessment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Metop</a:t>
            </a:r>
            <a:r>
              <a:rPr lang="de-DE" sz="2000" dirty="0" smtClean="0"/>
              <a:t>-A AVHRR/3 </a:t>
            </a:r>
            <a:r>
              <a:rPr lang="de-DE" sz="2000" dirty="0" err="1" smtClean="0"/>
              <a:t>Using</a:t>
            </a:r>
            <a:r>
              <a:rPr lang="de-DE" sz="2000" dirty="0" smtClean="0"/>
              <a:t> Landmarks</a:t>
            </a: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28" y="854075"/>
            <a:ext cx="7924799" cy="2978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657" y="4036256"/>
            <a:ext cx="7794170" cy="2089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435" y="3841598"/>
            <a:ext cx="3659984" cy="194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8" y="1534372"/>
            <a:ext cx="1646322" cy="1279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8" y="3493826"/>
            <a:ext cx="1349962" cy="13461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1743682" y="961138"/>
            <a:ext cx="0" cy="5352123"/>
          </a:xfrm>
          <a:prstGeom prst="line">
            <a:avLst/>
          </a:prstGeom>
          <a:ln w="603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689428" y="2946401"/>
            <a:ext cx="0" cy="457200"/>
          </a:xfrm>
          <a:prstGeom prst="straightConnector1">
            <a:avLst/>
          </a:prstGeom>
          <a:ln w="2222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252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Example</a:t>
            </a:r>
            <a:r>
              <a:rPr lang="de-DE" sz="2000" dirty="0" smtClean="0"/>
              <a:t>: Co-operation </a:t>
            </a:r>
            <a:r>
              <a:rPr lang="de-DE" sz="2000" dirty="0" err="1" smtClean="0"/>
              <a:t>with</a:t>
            </a:r>
            <a:r>
              <a:rPr lang="de-DE" sz="2000" dirty="0" smtClean="0"/>
              <a:t> NOAA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Metop</a:t>
            </a:r>
            <a:r>
              <a:rPr lang="de-DE" sz="2000" dirty="0" smtClean="0"/>
              <a:t>-B </a:t>
            </a:r>
            <a:r>
              <a:rPr lang="de-DE" sz="2000" dirty="0" err="1" smtClean="0"/>
              <a:t>Commissioning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9" y="1476494"/>
            <a:ext cx="7921161" cy="500490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1743" y="960917"/>
            <a:ext cx="68072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200" u="sng" dirty="0" smtClean="0">
                <a:solidFill>
                  <a:schemeClr val="tx1"/>
                </a:solidFill>
              </a:rPr>
              <a:t>Poster presented during the NOAA Satellite </a:t>
            </a:r>
            <a:r>
              <a:rPr lang="en-GB" altLang="en-US" sz="1200" u="sng" dirty="0">
                <a:solidFill>
                  <a:schemeClr val="tx1"/>
                </a:solidFill>
              </a:rPr>
              <a:t>Conference 2013 (http://</a:t>
            </a:r>
            <a:r>
              <a:rPr lang="en-GB" altLang="en-US" sz="1200" u="sng" dirty="0" smtClean="0">
                <a:solidFill>
                  <a:schemeClr val="tx1"/>
                </a:solidFill>
              </a:rPr>
              <a:t>satelliteconferences.noaa.gov/2013/Poster_List_Final.html):</a:t>
            </a:r>
            <a:endParaRPr lang="en-GB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70026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23018"/>
            <a:ext cx="9626600" cy="839788"/>
          </a:xfrm>
        </p:spPr>
        <p:txBody>
          <a:bodyPr/>
          <a:lstStyle/>
          <a:p>
            <a:r>
              <a:rPr lang="en-GB" altLang="en-US" sz="2000" dirty="0" smtClean="0"/>
              <a:t>Example: Use of Simultaneous Nadir Overpasses (SNO’s)</a:t>
            </a:r>
          </a:p>
        </p:txBody>
      </p:sp>
      <p:pic>
        <p:nvPicPr>
          <p:cNvPr id="235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563" y="1428750"/>
            <a:ext cx="4411662" cy="4540250"/>
          </a:xfrm>
        </p:spPr>
      </p:pic>
      <p:sp>
        <p:nvSpPr>
          <p:cNvPr id="23556" name="Line 8"/>
          <p:cNvSpPr>
            <a:spLocks noChangeShapeType="1"/>
          </p:cNvSpPr>
          <p:nvPr/>
        </p:nvSpPr>
        <p:spPr bwMode="auto">
          <a:xfrm flipH="1">
            <a:off x="1625600" y="3857625"/>
            <a:ext cx="390525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7" name="Line 9"/>
          <p:cNvSpPr>
            <a:spLocks noChangeShapeType="1"/>
          </p:cNvSpPr>
          <p:nvPr/>
        </p:nvSpPr>
        <p:spPr bwMode="auto">
          <a:xfrm flipH="1" flipV="1">
            <a:off x="1470025" y="1643063"/>
            <a:ext cx="468313" cy="5032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928688" y="4429125"/>
            <a:ext cx="7159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NOAA-19</a:t>
            </a:r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850900" y="1285875"/>
            <a:ext cx="6762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Metop-A</a:t>
            </a:r>
          </a:p>
        </p:txBody>
      </p:sp>
      <p:sp>
        <p:nvSpPr>
          <p:cNvPr id="23560" name="Rectangle 12"/>
          <p:cNvSpPr>
            <a:spLocks noChangeArrowheads="1"/>
          </p:cNvSpPr>
          <p:nvPr/>
        </p:nvSpPr>
        <p:spPr bwMode="auto">
          <a:xfrm>
            <a:off x="5146676" y="2066528"/>
            <a:ext cx="44894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dirty="0" err="1">
                <a:solidFill>
                  <a:srgbClr val="00469B"/>
                </a:solidFill>
              </a:rPr>
              <a:t>Metop</a:t>
            </a:r>
            <a:r>
              <a:rPr lang="en-GB" altLang="en-US" dirty="0">
                <a:solidFill>
                  <a:srgbClr val="00469B"/>
                </a:solidFill>
              </a:rPr>
              <a:t>-A N-19 SNO on 4. April 2009,   11:16:04 UTC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196975"/>
            <a:ext cx="46799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654675" y="2492375"/>
            <a:ext cx="37433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en-US" sz="1400" u="sng" dirty="0">
                <a:solidFill>
                  <a:srgbClr val="00469B"/>
                </a:solidFill>
              </a:rPr>
              <a:t>Restriction to co-located pixels (less than 10km distance)</a:t>
            </a:r>
          </a:p>
          <a:p>
            <a:pPr eaLnBrk="1" hangingPunct="1"/>
            <a:r>
              <a:rPr lang="en-GB" altLang="en-US" sz="1400" dirty="0">
                <a:solidFill>
                  <a:srgbClr val="00469B"/>
                </a:solidFill>
              </a:rPr>
              <a:t>=&gt; 2260 pixels left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196975"/>
            <a:ext cx="483711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654675" y="3284538"/>
            <a:ext cx="3743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400" u="sng" dirty="0">
                <a:solidFill>
                  <a:srgbClr val="00469B"/>
                </a:solidFill>
              </a:rPr>
              <a:t>2. Restriction to similar viewing angles (less than 3 pixels with the same scanning angles)</a:t>
            </a:r>
          </a:p>
          <a:p>
            <a:pPr eaLnBrk="1" hangingPunct="1"/>
            <a:r>
              <a:rPr lang="en-GB" altLang="en-US" sz="1400" dirty="0">
                <a:solidFill>
                  <a:srgbClr val="00469B"/>
                </a:solidFill>
              </a:rPr>
              <a:t>=&gt;245 pixels left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03078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649913" y="4292600"/>
            <a:ext cx="37433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400" u="sng">
                <a:solidFill>
                  <a:srgbClr val="00469B"/>
                </a:solidFill>
              </a:rPr>
              <a:t>3. Restriction to co-located near nadir views (pixels 35 to 56 only)</a:t>
            </a:r>
          </a:p>
          <a:p>
            <a:pPr eaLnBrk="1" hangingPunct="1"/>
            <a:r>
              <a:rPr lang="en-GB" altLang="en-US" sz="1400">
                <a:solidFill>
                  <a:srgbClr val="00469B"/>
                </a:solidFill>
              </a:rPr>
              <a:t>=&gt; 62 pixels left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143000"/>
            <a:ext cx="4837113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649913" y="5084763"/>
            <a:ext cx="38227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400" u="sng">
                <a:solidFill>
                  <a:srgbClr val="00469B"/>
                </a:solidFill>
              </a:rPr>
              <a:t>4. Restriction to coincident near nadir views (maximum time difference of 30 seconds)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en-GB" altLang="en-US" sz="1400">
                <a:solidFill>
                  <a:srgbClr val="00469B"/>
                </a:solidFill>
              </a:rPr>
              <a:t>40 pixels left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endParaRPr lang="en-GB" altLang="en-US" sz="1400">
              <a:solidFill>
                <a:srgbClr val="00469B"/>
              </a:solidFill>
            </a:endParaRPr>
          </a:p>
          <a:p>
            <a:pPr eaLnBrk="1" hangingPunct="1"/>
            <a:r>
              <a:rPr lang="en-GB" altLang="en-US" sz="1400">
                <a:solidFill>
                  <a:srgbClr val="00469B"/>
                </a:solidFill>
              </a:rPr>
              <a:t>Computation of BT Differences</a:t>
            </a:r>
          </a:p>
        </p:txBody>
      </p:sp>
    </p:spTree>
    <p:extLst>
      <p:ext uri="{BB962C8B-B14F-4D97-AF65-F5344CB8AC3E}">
        <p14:creationId xmlns:p14="http://schemas.microsoft.com/office/powerpoint/2010/main" val="1408731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Example</a:t>
            </a:r>
            <a:r>
              <a:rPr lang="de-DE" sz="2000" dirty="0" smtClean="0"/>
              <a:t>: NOAA-19 MHS L1 </a:t>
            </a:r>
            <a:r>
              <a:rPr lang="de-DE" sz="2000" dirty="0" err="1" smtClean="0"/>
              <a:t>Product</a:t>
            </a:r>
            <a:r>
              <a:rPr lang="de-DE" sz="2000" dirty="0" smtClean="0"/>
              <a:t> Validation </a:t>
            </a:r>
            <a:r>
              <a:rPr lang="de-DE" sz="2000" dirty="0" err="1" smtClean="0"/>
              <a:t>Using</a:t>
            </a:r>
            <a:r>
              <a:rPr lang="de-DE" sz="2000" dirty="0" smtClean="0"/>
              <a:t> SNO </a:t>
            </a:r>
            <a:r>
              <a:rPr lang="de-DE" sz="2000" dirty="0" err="1" smtClean="0"/>
              <a:t>Results</a:t>
            </a:r>
            <a:r>
              <a:rPr lang="de-DE" sz="2000" dirty="0" smtClean="0"/>
              <a:t> </a:t>
            </a:r>
            <a:endParaRPr lang="en-GB" sz="2000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2131330"/>
            <a:ext cx="2946399" cy="3994604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391" y="1568113"/>
            <a:ext cx="27992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chemeClr val="tx1"/>
                </a:solidFill>
              </a:rPr>
              <a:t>=&gt; Significant Bias due to high space view correction factors 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295469" y="1525628"/>
            <a:ext cx="343580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chemeClr val="tx1"/>
                </a:solidFill>
              </a:rPr>
              <a:t>=&gt; High space view correction factors due to wrong noise floor of antenna </a:t>
            </a:r>
            <a:r>
              <a:rPr lang="en-GB" altLang="en-US" sz="1100" dirty="0" smtClean="0">
                <a:solidFill>
                  <a:schemeClr val="tx1"/>
                </a:solidFill>
              </a:rPr>
              <a:t>pattern in the pre-launch data </a:t>
            </a:r>
            <a:endParaRPr lang="en-GB" altLang="en-US" sz="1100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29" y="2469013"/>
            <a:ext cx="3664857" cy="267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325813" y="5347159"/>
            <a:ext cx="364943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chemeClr val="tx1"/>
                </a:solidFill>
              </a:rPr>
              <a:t>=&gt; Correction of the antenna pattern 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331935" y="5695047"/>
            <a:ext cx="342968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chemeClr val="tx1"/>
                </a:solidFill>
              </a:rPr>
              <a:t>=&gt; Re-calculation of the space view correction 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029542" y="2131330"/>
            <a:ext cx="26141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chemeClr val="tx1"/>
                </a:solidFill>
              </a:rPr>
              <a:t>=&gt; Repetition of the SNO analysis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16" y="2529866"/>
            <a:ext cx="3057827" cy="332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029542" y="1509965"/>
            <a:ext cx="275045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chemeClr val="tx1"/>
                </a:solidFill>
              </a:rPr>
              <a:t>=&gt; </a:t>
            </a:r>
            <a:r>
              <a:rPr lang="en-GB" altLang="en-US" sz="1100" dirty="0" smtClean="0">
                <a:solidFill>
                  <a:schemeClr val="tx1"/>
                </a:solidFill>
              </a:rPr>
              <a:t>Re-run </a:t>
            </a:r>
            <a:r>
              <a:rPr lang="en-GB" altLang="en-US" sz="1100" dirty="0">
                <a:solidFill>
                  <a:schemeClr val="tx1"/>
                </a:solidFill>
              </a:rPr>
              <a:t>of the </a:t>
            </a:r>
            <a:r>
              <a:rPr lang="en-GB" altLang="en-US" sz="1100" dirty="0" smtClean="0">
                <a:solidFill>
                  <a:schemeClr val="tx1"/>
                </a:solidFill>
              </a:rPr>
              <a:t>Level 1 processing with updated space view correction factors</a:t>
            </a:r>
            <a:endParaRPr lang="en-GB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45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-24522" y="24770"/>
            <a:ext cx="9930523" cy="839788"/>
          </a:xfrm>
        </p:spPr>
        <p:txBody>
          <a:bodyPr/>
          <a:lstStyle/>
          <a:p>
            <a:r>
              <a:rPr lang="en-GB" altLang="en-US" sz="2000" dirty="0" smtClean="0"/>
              <a:t>Example: Evaluation of </a:t>
            </a:r>
            <a:r>
              <a:rPr lang="en-GB" altLang="en-US" sz="2000" dirty="0" err="1" smtClean="0"/>
              <a:t>Metop</a:t>
            </a:r>
            <a:r>
              <a:rPr lang="en-GB" altLang="en-US" sz="2000" dirty="0" smtClean="0"/>
              <a:t>-A/B HIRS/4 (</a:t>
            </a:r>
            <a:r>
              <a:rPr lang="en-GB" altLang="en-US" sz="2000" dirty="0" err="1" smtClean="0"/>
              <a:t>Chs</a:t>
            </a:r>
            <a:r>
              <a:rPr lang="en-GB" altLang="en-US" sz="2000" dirty="0" smtClean="0"/>
              <a:t>. 16 to 19) using SNO’s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65963" y="6505575"/>
            <a:ext cx="711200" cy="266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t>Slide: </a:t>
            </a:r>
            <a:fld id="{7DFD579C-6D36-445C-A906-967927741F79}" type="slidenum"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pPr/>
              <a:t>15</a:t>
            </a:fld>
            <a:endParaRPr lang="en-GB" altLang="en-US" b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325438" y="864558"/>
            <a:ext cx="171874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100" dirty="0" err="1">
                <a:solidFill>
                  <a:srgbClr val="FF0000"/>
                </a:solidFill>
              </a:rPr>
              <a:t>Metop</a:t>
            </a:r>
            <a:r>
              <a:rPr lang="en-GB" altLang="en-US" sz="1100" dirty="0">
                <a:solidFill>
                  <a:srgbClr val="FF0000"/>
                </a:solidFill>
              </a:rPr>
              <a:t>-B vs. NOAA-19</a:t>
            </a: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25438" y="6355858"/>
            <a:ext cx="171874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100" dirty="0" err="1">
                <a:solidFill>
                  <a:srgbClr val="FF0000"/>
                </a:solidFill>
              </a:rPr>
              <a:t>Metop</a:t>
            </a:r>
            <a:r>
              <a:rPr lang="en-GB" altLang="en-US" sz="1100" dirty="0">
                <a:solidFill>
                  <a:srgbClr val="FF0000"/>
                </a:solidFill>
              </a:rPr>
              <a:t>-A vs. NOAA-19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031" y="864558"/>
            <a:ext cx="3156857" cy="27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69213"/>
            <a:ext cx="2566836" cy="2656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4" y="3819566"/>
            <a:ext cx="2481943" cy="2536292"/>
          </a:xfrm>
          <a:prstGeom prst="rect">
            <a:avLst/>
          </a:prstGeom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2030" y="3736937"/>
            <a:ext cx="3156857" cy="2635663"/>
          </a:xfrm>
          <a:noFill/>
        </p:spPr>
      </p:pic>
      <p:cxnSp>
        <p:nvCxnSpPr>
          <p:cNvPr id="5" name="Straight Connector 4"/>
          <p:cNvCxnSpPr/>
          <p:nvPr/>
        </p:nvCxnSpPr>
        <p:spPr bwMode="auto">
          <a:xfrm>
            <a:off x="377371" y="3736937"/>
            <a:ext cx="914400" cy="914400"/>
          </a:xfrm>
          <a:prstGeom prst="lin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81429" y="3736937"/>
            <a:ext cx="6241142" cy="1"/>
          </a:xfrm>
          <a:prstGeom prst="line">
            <a:avLst/>
          </a:prstGeom>
          <a:ln w="603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1771406"/>
            <a:ext cx="3567114" cy="390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 bwMode="auto">
          <a:xfrm>
            <a:off x="5207431" y="1278610"/>
            <a:ext cx="340962" cy="193729"/>
          </a:xfrm>
          <a:prstGeom prst="ellipse">
            <a:avLst/>
          </a:prstGeom>
          <a:solidFill>
            <a:srgbClr val="FF0000">
              <a:alpha val="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207431" y="4097272"/>
            <a:ext cx="340962" cy="193729"/>
          </a:xfrm>
          <a:prstGeom prst="ellipse">
            <a:avLst/>
          </a:prstGeom>
          <a:solidFill>
            <a:srgbClr val="FF0000">
              <a:alpha val="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48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0" y="1132341"/>
            <a:ext cx="531971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30875" y="1132341"/>
            <a:ext cx="4175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200" u="sng" dirty="0">
                <a:solidFill>
                  <a:schemeClr val="tx1"/>
                </a:solidFill>
              </a:rPr>
              <a:t>Method</a:t>
            </a:r>
            <a:r>
              <a:rPr lang="en-GB" altLang="en-US" sz="1200" dirty="0">
                <a:solidFill>
                  <a:schemeClr val="tx1"/>
                </a:solidFill>
              </a:rPr>
              <a:t>: Evaluation of </a:t>
            </a:r>
            <a:r>
              <a:rPr lang="en-GB" altLang="en-US" sz="1200" dirty="0" smtClean="0">
                <a:solidFill>
                  <a:schemeClr val="tx1"/>
                </a:solidFill>
              </a:rPr>
              <a:t>SNO’s between </a:t>
            </a:r>
            <a:r>
              <a:rPr lang="en-GB" altLang="en-US" sz="1200" dirty="0">
                <a:solidFill>
                  <a:schemeClr val="tx1"/>
                </a:solidFill>
              </a:rPr>
              <a:t>FY-3A MWTS and AMSU-A </a:t>
            </a:r>
            <a:r>
              <a:rPr lang="en-GB" altLang="en-US" sz="1200" dirty="0" err="1">
                <a:solidFill>
                  <a:schemeClr val="tx1"/>
                </a:solidFill>
              </a:rPr>
              <a:t>onboard</a:t>
            </a:r>
            <a:r>
              <a:rPr lang="en-GB" altLang="en-US" sz="1200" dirty="0">
                <a:solidFill>
                  <a:schemeClr val="tx1"/>
                </a:solidFill>
              </a:rPr>
              <a:t> </a:t>
            </a:r>
            <a:r>
              <a:rPr lang="en-GB" altLang="en-US" sz="1200" dirty="0" err="1">
                <a:solidFill>
                  <a:schemeClr val="tx1"/>
                </a:solidFill>
              </a:rPr>
              <a:t>Metop</a:t>
            </a:r>
            <a:r>
              <a:rPr lang="en-GB" altLang="en-US" sz="1200" dirty="0">
                <a:solidFill>
                  <a:schemeClr val="tx1"/>
                </a:solidFill>
              </a:rPr>
              <a:t>-A and NOAA-19</a:t>
            </a:r>
            <a:endParaRPr lang="en-GB" altLang="en-US" sz="12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30875" y="2006374"/>
            <a:ext cx="4167188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200" u="sng" dirty="0">
                <a:solidFill>
                  <a:schemeClr val="tx1"/>
                </a:solidFill>
              </a:rPr>
              <a:t>Results</a:t>
            </a:r>
            <a:r>
              <a:rPr lang="en-GB" altLang="en-US" sz="1200" dirty="0">
                <a:solidFill>
                  <a:schemeClr val="tx1"/>
                </a:solidFill>
              </a:rPr>
              <a:t>:</a:t>
            </a:r>
          </a:p>
          <a:p>
            <a:pPr eaLnBrk="1" hangingPunct="1"/>
            <a:endParaRPr lang="en-GB" altLang="en-US" sz="1200" dirty="0">
              <a:solidFill>
                <a:schemeClr val="tx1"/>
              </a:solidFill>
            </a:endParaRPr>
          </a:p>
          <a:p>
            <a:pPr eaLnBrk="1" hangingPunct="1"/>
            <a:r>
              <a:rPr lang="en-GB" altLang="en-US" sz="1200" dirty="0">
                <a:solidFill>
                  <a:schemeClr val="tx1"/>
                </a:solidFill>
              </a:rPr>
              <a:t>MWTS channel 1 brightness temperatures are about 1.5 K colder, when compared with AMSU channel 3.</a:t>
            </a:r>
          </a:p>
          <a:p>
            <a:pPr eaLnBrk="1" hangingPunct="1"/>
            <a:endParaRPr lang="en-GB" altLang="en-US" sz="1200" dirty="0">
              <a:solidFill>
                <a:schemeClr val="tx1"/>
              </a:solidFill>
            </a:endParaRPr>
          </a:p>
          <a:p>
            <a:pPr eaLnBrk="1" hangingPunct="1"/>
            <a:r>
              <a:rPr lang="en-GB" altLang="en-US" sz="1200" dirty="0">
                <a:solidFill>
                  <a:schemeClr val="tx1"/>
                </a:solidFill>
              </a:rPr>
              <a:t>MWTS channel 2 brightness temperatures are about 2.0 K colder, when compared with AMSU channel 5. In addition, this bias depends slightly on the target temperature.</a:t>
            </a:r>
          </a:p>
          <a:p>
            <a:pPr eaLnBrk="1" hangingPunct="1"/>
            <a:endParaRPr lang="en-GB" altLang="en-US" sz="1200" dirty="0">
              <a:solidFill>
                <a:schemeClr val="tx1"/>
              </a:solidFill>
            </a:endParaRPr>
          </a:p>
          <a:p>
            <a:pPr eaLnBrk="1" hangingPunct="1"/>
            <a:r>
              <a:rPr lang="en-GB" altLang="en-US" sz="1200" dirty="0">
                <a:solidFill>
                  <a:schemeClr val="tx1"/>
                </a:solidFill>
              </a:rPr>
              <a:t>MWTS channel 3 brightness temperatures are about 1.0 K to 2.0 K colder, when compared with AMSU channel 7. This temperature dependent bias is larger for lower target temperatures.</a:t>
            </a:r>
          </a:p>
          <a:p>
            <a:pPr eaLnBrk="1" hangingPunct="1"/>
            <a:endParaRPr lang="en-GB" altLang="en-US" sz="1200" dirty="0">
              <a:solidFill>
                <a:schemeClr val="tx1"/>
              </a:solidFill>
            </a:endParaRPr>
          </a:p>
          <a:p>
            <a:pPr eaLnBrk="1" hangingPunct="1"/>
            <a:r>
              <a:rPr lang="en-GB" altLang="en-US" sz="1200" dirty="0">
                <a:solidFill>
                  <a:schemeClr val="tx1"/>
                </a:solidFill>
              </a:rPr>
              <a:t>MWTS channel 4 brightness temperatures coincide well with AMSU channel 9 measurements.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30875" y="5350330"/>
            <a:ext cx="363378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>
              <a:solidFill>
                <a:schemeClr val="tx1"/>
              </a:solidFill>
            </a:endParaRPr>
          </a:p>
          <a:p>
            <a:pPr eaLnBrk="1" hangingPunct="1"/>
            <a:r>
              <a:rPr lang="en-GB" altLang="en-US" sz="1200">
                <a:solidFill>
                  <a:schemeClr val="tx1"/>
                </a:solidFill>
              </a:rPr>
              <a:t>=&gt; A possible cause for the observed cold biases is a frequency shift of affected MWTS channels by 40 to 80 MHz</a:t>
            </a:r>
            <a:endParaRPr lang="en-GB" altLang="en-US" sz="1200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7329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altLang="en-US" sz="2000" dirty="0" smtClean="0"/>
              <a:t>Example: FY-3A MWTS vs. </a:t>
            </a:r>
            <a:r>
              <a:rPr lang="en-US" altLang="en-US" sz="2000" dirty="0" err="1" smtClean="0"/>
              <a:t>Metop</a:t>
            </a:r>
            <a:r>
              <a:rPr lang="en-US" altLang="en-US" sz="2000" dirty="0" smtClean="0"/>
              <a:t>-A and NOAA-19 AMSU-A Measurements</a:t>
            </a:r>
          </a:p>
        </p:txBody>
      </p:sp>
    </p:spTree>
    <p:extLst>
      <p:ext uri="{BB962C8B-B14F-4D97-AF65-F5344CB8AC3E}">
        <p14:creationId xmlns:p14="http://schemas.microsoft.com/office/powerpoint/2010/main" val="2057741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000" dirty="0"/>
              <a:t>Example: </a:t>
            </a:r>
            <a:r>
              <a:rPr lang="en-GB" altLang="en-US" sz="2000" dirty="0" smtClean="0"/>
              <a:t>Sentinel 3A/3B SLSTR (S8) L1 validation using SNO’s with </a:t>
            </a:r>
            <a:r>
              <a:rPr lang="en-GB" altLang="en-US" sz="2000" dirty="0" err="1" smtClean="0"/>
              <a:t>Metop</a:t>
            </a:r>
            <a:r>
              <a:rPr lang="en-GB" altLang="en-US" sz="2000" dirty="0" smtClean="0"/>
              <a:t>-A IASI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942" y="1116463"/>
            <a:ext cx="2657444" cy="2642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971" y="1116464"/>
            <a:ext cx="2828798" cy="2554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314" y="3933369"/>
            <a:ext cx="2644782" cy="2716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971" y="3933368"/>
            <a:ext cx="2777835" cy="2580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92" y="1402087"/>
            <a:ext cx="2635381" cy="2527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85" y="4061285"/>
            <a:ext cx="2635381" cy="2479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897654">
            <a:off x="5889064" y="4934985"/>
            <a:ext cx="1725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S3B preliminary commissioning results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4239" y="1343025"/>
            <a:ext cx="7887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5B"/>
                </a:solidFill>
              </a:rPr>
              <a:t>IASI-A vs SLSTR-A</a:t>
            </a:r>
          </a:p>
          <a:p>
            <a:r>
              <a:rPr lang="en-US" dirty="0" smtClean="0">
                <a:solidFill>
                  <a:srgbClr val="00205B"/>
                </a:solidFill>
              </a:rPr>
              <a:t>Nadir: 10.8 µm (S8)</a:t>
            </a:r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6097" y="4119731"/>
            <a:ext cx="7887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5B"/>
                </a:solidFill>
              </a:rPr>
              <a:t>IASI-A vs SLSTR-B</a:t>
            </a:r>
          </a:p>
          <a:p>
            <a:r>
              <a:rPr lang="en-US" dirty="0" smtClean="0">
                <a:solidFill>
                  <a:srgbClr val="00205B"/>
                </a:solidFill>
              </a:rPr>
              <a:t>Nadir: 10.8 µm (S8)</a:t>
            </a:r>
            <a:endParaRPr lang="en-GB" dirty="0">
              <a:solidFill>
                <a:srgbClr val="00205B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9779" y="911591"/>
            <a:ext cx="2973191" cy="490496"/>
          </a:xfrm>
          <a:noFill/>
        </p:spPr>
        <p:txBody>
          <a:bodyPr>
            <a:normAutofit fontScale="55000" lnSpcReduction="20000"/>
          </a:bodyPr>
          <a:lstStyle/>
          <a:p>
            <a:r>
              <a:rPr lang="en-US" sz="1400" b="1" dirty="0" smtClean="0"/>
              <a:t>Example of SNO </a:t>
            </a:r>
            <a:r>
              <a:rPr lang="en-US" sz="1400" b="1" dirty="0"/>
              <a:t>event </a:t>
            </a:r>
            <a:r>
              <a:rPr lang="en-US" sz="1400" b="1" dirty="0" smtClean="0"/>
              <a:t>(20-22.06.2018) during </a:t>
            </a:r>
            <a:r>
              <a:rPr lang="en-US" sz="1400" b="1" dirty="0"/>
              <a:t>the </a:t>
            </a:r>
            <a:r>
              <a:rPr lang="en-US" sz="1400" b="1" dirty="0" smtClean="0"/>
              <a:t>S3 tandem phase (S3A/S3B 30 seconds apart)</a:t>
            </a:r>
          </a:p>
          <a:p>
            <a:r>
              <a:rPr lang="en-US" sz="1400" b="1" dirty="0" smtClean="0">
                <a:solidFill>
                  <a:srgbClr val="002569"/>
                </a:solidFill>
              </a:rPr>
              <a:t>Stable calibration</a:t>
            </a:r>
          </a:p>
          <a:p>
            <a:r>
              <a:rPr lang="en-US" sz="1400" b="1" dirty="0">
                <a:solidFill>
                  <a:srgbClr val="002569"/>
                </a:solidFill>
              </a:rPr>
              <a:t>[~220K-~280 K] ≤ 0.05 K (similar to S3A</a:t>
            </a:r>
          </a:p>
          <a:p>
            <a:endParaRPr lang="en-US" sz="14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192084" y="6428871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(Tomazic,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16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42888" y="181648"/>
            <a:ext cx="8915400" cy="515776"/>
          </a:xfrm>
        </p:spPr>
        <p:txBody>
          <a:bodyPr/>
          <a:lstStyle/>
          <a:p>
            <a:r>
              <a:rPr lang="en-GB" altLang="en-US" sz="2000" dirty="0" smtClean="0"/>
              <a:t>Example: </a:t>
            </a:r>
            <a:r>
              <a:rPr lang="en-GB" altLang="en-US" sz="2000" dirty="0" err="1" smtClean="0"/>
              <a:t>Metop</a:t>
            </a:r>
            <a:r>
              <a:rPr lang="en-GB" altLang="en-US" sz="2000" dirty="0" smtClean="0"/>
              <a:t>-B GOME-2 Validation during Commissioning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42888" y="6477000"/>
            <a:ext cx="711200" cy="266700"/>
          </a:xfrm>
          <a:prstGeom prst="rect">
            <a:avLst/>
          </a:prstGeom>
        </p:spPr>
        <p:txBody>
          <a:bodyPr/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fld id="{8653C304-ED3D-4C09-89D2-26F378C38E03}" type="slidenum"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pPr/>
              <a:t>18</a:t>
            </a:fld>
            <a:endParaRPr lang="en-GB" altLang="en-US" b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580" name="Picture 2" descr="33_GOME_DobberKPNO_Sol_spec_PPF530_FM2_MetopB_RALslit_M0120121029132055_20121029132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r="6400"/>
          <a:stretch>
            <a:fillRect/>
          </a:stretch>
        </p:blipFill>
        <p:spPr bwMode="auto">
          <a:xfrm>
            <a:off x="359341" y="1797050"/>
            <a:ext cx="516580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359341" y="1026452"/>
            <a:ext cx="41517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600" dirty="0" smtClean="0">
                <a:solidFill>
                  <a:schemeClr val="tx1"/>
                </a:solidFill>
              </a:rPr>
              <a:t>L1: Comparison </a:t>
            </a:r>
            <a:r>
              <a:rPr lang="en-GB" altLang="en-US" sz="1600" dirty="0">
                <a:solidFill>
                  <a:schemeClr val="tx1"/>
                </a:solidFill>
              </a:rPr>
              <a:t>between measurements and a reference spectrum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986" y="2097314"/>
            <a:ext cx="3780854" cy="4571815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785419" y="1020096"/>
            <a:ext cx="41517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1600" dirty="0" smtClean="0">
                <a:solidFill>
                  <a:schemeClr val="tx1"/>
                </a:solidFill>
              </a:rPr>
              <a:t>L2: Comparison </a:t>
            </a:r>
            <a:r>
              <a:rPr lang="en-GB" altLang="en-US" sz="1600" dirty="0">
                <a:solidFill>
                  <a:schemeClr val="tx1"/>
                </a:solidFill>
              </a:rPr>
              <a:t>between </a:t>
            </a:r>
            <a:r>
              <a:rPr lang="en-GB" altLang="en-US" sz="1600" dirty="0" smtClean="0">
                <a:solidFill>
                  <a:schemeClr val="tx1"/>
                </a:solidFill>
              </a:rPr>
              <a:t>retrieved ozone profile </a:t>
            </a:r>
            <a:r>
              <a:rPr lang="en-GB" altLang="en-US" sz="1600" dirty="0">
                <a:solidFill>
                  <a:schemeClr val="tx1"/>
                </a:solidFill>
              </a:rPr>
              <a:t>and </a:t>
            </a:r>
            <a:r>
              <a:rPr lang="en-GB" altLang="en-US" sz="1600" dirty="0" smtClean="0">
                <a:solidFill>
                  <a:schemeClr val="tx1"/>
                </a:solidFill>
              </a:rPr>
              <a:t>in-situ measurements (Antarctica); Courtesy of AC SAF (former O3A SAF)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655282" y="1026452"/>
            <a:ext cx="0" cy="5352123"/>
          </a:xfrm>
          <a:prstGeom prst="line">
            <a:avLst/>
          </a:prstGeom>
          <a:ln w="603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87434" y="6209298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(Lang, 2012)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7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67" y="1615599"/>
            <a:ext cx="7382185" cy="497994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-89572"/>
            <a:ext cx="9322231" cy="1143000"/>
          </a:xfrm>
        </p:spPr>
        <p:txBody>
          <a:bodyPr/>
          <a:lstStyle/>
          <a:p>
            <a:r>
              <a:rPr lang="en-GB" altLang="en-US" sz="2000" dirty="0" smtClean="0"/>
              <a:t>Example: </a:t>
            </a:r>
            <a:r>
              <a:rPr lang="en-GB" altLang="en-US" sz="2000" dirty="0" err="1" smtClean="0"/>
              <a:t>Metop</a:t>
            </a:r>
            <a:r>
              <a:rPr lang="en-GB" altLang="en-US" sz="2000" dirty="0" smtClean="0"/>
              <a:t>-A GOME-2 Validation during Operations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24167" y="1053428"/>
            <a:ext cx="67390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400" dirty="0" smtClean="0">
                <a:solidFill>
                  <a:schemeClr val="tx1"/>
                </a:solidFill>
              </a:rPr>
              <a:t>Monitoring Tool developed by AC SAF and available to all users: </a:t>
            </a:r>
            <a:endParaRPr lang="en-GB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GB" dirty="0"/>
          </a:p>
        </p:txBody>
      </p:sp>
      <p:sp>
        <p:nvSpPr>
          <p:cNvPr id="4" name="Content Placeholder 4"/>
          <p:cNvSpPr>
            <a:spLocks noGrp="1"/>
          </p:cNvSpPr>
          <p:nvPr/>
        </p:nvSpPr>
        <p:spPr bwMode="auto">
          <a:xfrm>
            <a:off x="222137" y="958397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endParaRPr lang="de-DE" sz="2800" b="1" dirty="0" smtClean="0"/>
          </a:p>
          <a:p>
            <a:r>
              <a:rPr lang="de-DE" sz="2800" b="1" dirty="0" err="1" smtClean="0"/>
              <a:t>Definitions</a:t>
            </a:r>
            <a:endParaRPr lang="de-DE" sz="2800" b="1" dirty="0" smtClean="0"/>
          </a:p>
          <a:p>
            <a:r>
              <a:rPr lang="de-DE" sz="2800" b="1" dirty="0" err="1" smtClean="0"/>
              <a:t>Objectives</a:t>
            </a:r>
            <a:endParaRPr lang="de-DE" sz="2800" b="1" dirty="0" smtClean="0"/>
          </a:p>
          <a:p>
            <a:r>
              <a:rPr lang="de-DE" sz="2800" b="1" dirty="0" smtClean="0"/>
              <a:t>Tasks</a:t>
            </a:r>
          </a:p>
          <a:p>
            <a:r>
              <a:rPr lang="de-DE" sz="2800" b="1" dirty="0" err="1" smtClean="0"/>
              <a:t>Phases</a:t>
            </a:r>
            <a:endParaRPr lang="de-DE" sz="2800" b="1" dirty="0" smtClean="0"/>
          </a:p>
          <a:p>
            <a:r>
              <a:rPr lang="de-DE" sz="2800" dirty="0" err="1" smtClean="0"/>
              <a:t>Process</a:t>
            </a:r>
            <a:endParaRPr lang="de-DE" sz="2800" b="1" dirty="0" smtClean="0"/>
          </a:p>
          <a:p>
            <a:r>
              <a:rPr lang="de-DE" sz="2800" dirty="0" err="1" smtClean="0"/>
              <a:t>Examples</a:t>
            </a:r>
            <a:endParaRPr lang="de-DE" sz="2800" dirty="0" smtClean="0"/>
          </a:p>
          <a:p>
            <a:pPr marL="0" indent="0">
              <a:buNone/>
            </a:pPr>
            <a:r>
              <a:rPr lang="de-DE" sz="2800" b="1" dirty="0"/>
              <a:t> </a:t>
            </a:r>
            <a:r>
              <a:rPr lang="de-DE" sz="2800" b="1" dirty="0" smtClean="0"/>
              <a:t>   - </a:t>
            </a:r>
            <a:r>
              <a:rPr lang="de-DE" sz="2800" b="1" dirty="0" err="1" smtClean="0"/>
              <a:t>Commissioning</a:t>
            </a:r>
            <a:endParaRPr lang="de-DE" sz="2800" b="1" dirty="0" smtClean="0"/>
          </a:p>
          <a:p>
            <a:pPr marL="0" indent="0">
              <a:buNone/>
            </a:pPr>
            <a:r>
              <a:rPr lang="de-DE" sz="2800" dirty="0"/>
              <a:t> </a:t>
            </a:r>
            <a:r>
              <a:rPr lang="de-DE" sz="2800" dirty="0" smtClean="0"/>
              <a:t>   - </a:t>
            </a:r>
            <a:r>
              <a:rPr lang="de-DE" sz="2800" dirty="0" err="1" smtClean="0"/>
              <a:t>Operations</a:t>
            </a:r>
            <a:endParaRPr lang="de-DE" sz="2800" b="1" dirty="0" smtClean="0"/>
          </a:p>
          <a:p>
            <a:r>
              <a:rPr lang="de-DE" sz="2800" dirty="0" smtClean="0"/>
              <a:t>Outlook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56382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9650" y="128649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0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Example: Cross-Validation </a:t>
            </a:r>
            <a:r>
              <a:rPr lang="en-GB" sz="2000" kern="0" dirty="0" err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Metop</a:t>
            </a:r>
            <a:r>
              <a:rPr lang="en-GB" sz="20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AVHRR/3 </a:t>
            </a:r>
            <a:r>
              <a:rPr lang="en-GB" sz="20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Ch.1 vs. GOME-2</a:t>
            </a:r>
          </a:p>
        </p:txBody>
      </p:sp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371879" y="1114173"/>
            <a:ext cx="34174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400" dirty="0">
                <a:solidFill>
                  <a:srgbClr val="FF0000"/>
                </a:solidFill>
              </a:rPr>
              <a:t>Generation of a </a:t>
            </a:r>
            <a:r>
              <a:rPr lang="ja-JP" altLang="en-GB" sz="1400" dirty="0">
                <a:solidFill>
                  <a:srgbClr val="FF0000"/>
                </a:solidFill>
              </a:rPr>
              <a:t>‘</a:t>
            </a:r>
            <a:r>
              <a:rPr lang="en-GB" altLang="ja-JP" sz="1400" dirty="0">
                <a:solidFill>
                  <a:srgbClr val="FF0000"/>
                </a:solidFill>
              </a:rPr>
              <a:t>pseudo-AVHRR measurement</a:t>
            </a:r>
            <a:r>
              <a:rPr lang="ja-JP" altLang="en-GB" sz="1400" dirty="0">
                <a:solidFill>
                  <a:srgbClr val="FF0000"/>
                </a:solidFill>
              </a:rPr>
              <a:t>’</a:t>
            </a:r>
            <a:r>
              <a:rPr lang="en-GB" altLang="ja-JP" sz="1400" dirty="0">
                <a:solidFill>
                  <a:srgbClr val="FF0000"/>
                </a:solidFill>
              </a:rPr>
              <a:t> using </a:t>
            </a:r>
          </a:p>
          <a:p>
            <a:pPr eaLnBrk="1" hangingPunct="1"/>
            <a:r>
              <a:rPr lang="en-GB" altLang="en-US" sz="1400" dirty="0" err="1">
                <a:solidFill>
                  <a:srgbClr val="FF0000"/>
                </a:solidFill>
              </a:rPr>
              <a:t>colocated</a:t>
            </a:r>
            <a:r>
              <a:rPr lang="en-GB" altLang="en-US" sz="1400" dirty="0">
                <a:solidFill>
                  <a:srgbClr val="FF0000"/>
                </a:solidFill>
              </a:rPr>
              <a:t> GOME-2 measurements and the actual RSP</a:t>
            </a:r>
          </a:p>
        </p:txBody>
      </p:sp>
      <p:pic>
        <p:nvPicPr>
          <p:cNvPr id="35844" name="Picture 2" descr="H:\SATELLITES\METOP-B\INSTRUMENTS\PVRB_061212\PLOTS\AVHRR\MetopA_Reflectances_GOME2Ch3and4_and_AVHRRresponse_M02_20121103025957_20121103030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8280"/>
            <a:ext cx="4765729" cy="450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233514" y="934785"/>
            <a:ext cx="462624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b="0" kern="0" dirty="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rPr>
              <a:t>Homogeneous Scenes, 3. November 2012: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35550" y="1558189"/>
            <a:ext cx="8291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100" dirty="0" err="1">
                <a:solidFill>
                  <a:srgbClr val="FF0000"/>
                </a:solidFill>
              </a:rPr>
              <a:t>Metop</a:t>
            </a:r>
            <a:r>
              <a:rPr lang="en-GB" altLang="en-US" sz="1100" dirty="0">
                <a:solidFill>
                  <a:srgbClr val="FF0000"/>
                </a:solidFill>
              </a:rPr>
              <a:t>-B </a:t>
            </a:r>
          </a:p>
        </p:txBody>
      </p:sp>
      <p:pic>
        <p:nvPicPr>
          <p:cNvPr id="8" name="Picture 3" descr="H:\SATELLITES\METOP-B\INSTRUMENTS\PVRB_061212\PLOTS\AVHRR\MetopB_Scatter_AVHRR_GOME_AllCollocated_M01_20121103030257_20121103040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23" y="1390145"/>
            <a:ext cx="3868958" cy="26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035550" y="4226965"/>
            <a:ext cx="7857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100" dirty="0" err="1">
                <a:solidFill>
                  <a:srgbClr val="FF0000"/>
                </a:solidFill>
              </a:rPr>
              <a:t>Metop</a:t>
            </a:r>
            <a:r>
              <a:rPr lang="en-GB" altLang="en-US" sz="1100" dirty="0">
                <a:solidFill>
                  <a:srgbClr val="FF0000"/>
                </a:solidFill>
              </a:rPr>
              <a:t>-A</a:t>
            </a:r>
          </a:p>
        </p:txBody>
      </p:sp>
      <p:pic>
        <p:nvPicPr>
          <p:cNvPr id="10" name="Picture 2" descr="H:\SATELLITES\METOP-B\INSTRUMENTS\PVRB_061212\PLOTS\AVHRR\MetopA_Scatter_AVHRR_GOME_AllCollocated_M02_20121103020257_201211030302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18" y="4069279"/>
            <a:ext cx="3853625" cy="266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64658" y="6341033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(Lang, 2012)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31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000" dirty="0" smtClean="0"/>
              <a:t>Example: </a:t>
            </a:r>
            <a:r>
              <a:rPr lang="en-GB" altLang="en-US" sz="2000" dirty="0" err="1" smtClean="0"/>
              <a:t>Metop</a:t>
            </a:r>
            <a:r>
              <a:rPr lang="en-GB" altLang="en-US" sz="2000" dirty="0" smtClean="0"/>
              <a:t>-B IASI HIRS monitoring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42888" y="6477000"/>
            <a:ext cx="711200" cy="266700"/>
          </a:xfrm>
          <a:prstGeom prst="rect">
            <a:avLst/>
          </a:prstGeom>
        </p:spPr>
        <p:txBody>
          <a:bodyPr/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t>Slide: </a:t>
            </a:r>
            <a:fld id="{900FBCC3-1E09-4940-B4F9-7EB23B6ADDFE}" type="slidenum"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pPr/>
              <a:t>21</a:t>
            </a:fld>
            <a:endParaRPr lang="en-GB" altLang="en-US" b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797" name="Picture 4" descr="histo_ch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94" y="1316037"/>
            <a:ext cx="5100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294667" y="1820006"/>
            <a:ext cx="779916" cy="720725"/>
          </a:xfrm>
          <a:prstGeom prst="ellipse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97069" y="2429654"/>
            <a:ext cx="515731" cy="513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42888" y="2535671"/>
            <a:ext cx="7633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>
                <a:solidFill>
                  <a:srgbClr val="FF0000"/>
                </a:solidFill>
              </a:rPr>
              <a:t>HIRS/4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19967" y="2000180"/>
            <a:ext cx="5341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IASI</a:t>
            </a:r>
            <a:endParaRPr lang="en-GB" alt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805" y="883747"/>
            <a:ext cx="2624565" cy="2759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387" y="3602037"/>
            <a:ext cx="2676487" cy="300096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74171" y="4489501"/>
            <a:ext cx="1345633" cy="720725"/>
          </a:xfrm>
          <a:prstGeom prst="ellipse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542864" y="4695069"/>
            <a:ext cx="5341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IASI</a:t>
            </a:r>
            <a:endParaRPr lang="en-GB" alt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428248" y="5178034"/>
            <a:ext cx="7633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>
                <a:solidFill>
                  <a:srgbClr val="FF0000"/>
                </a:solidFill>
              </a:rPr>
              <a:t>HIRS/4</a:t>
            </a:r>
          </a:p>
        </p:txBody>
      </p:sp>
      <p:sp>
        <p:nvSpPr>
          <p:cNvPr id="21" name="Oval 20"/>
          <p:cNvSpPr/>
          <p:nvPr/>
        </p:nvSpPr>
        <p:spPr>
          <a:xfrm>
            <a:off x="318307" y="5002846"/>
            <a:ext cx="881941" cy="50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27907" y="1085204"/>
            <a:ext cx="7745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200" u="sng" dirty="0" smtClean="0">
                <a:solidFill>
                  <a:schemeClr val="tx1"/>
                </a:solidFill>
              </a:rPr>
              <a:t>Nadir</a:t>
            </a:r>
            <a:r>
              <a:rPr lang="en-GB" altLang="en-US" sz="1200" dirty="0" smtClean="0">
                <a:solidFill>
                  <a:schemeClr val="tx1"/>
                </a:solidFill>
              </a:rPr>
              <a:t>:</a:t>
            </a:r>
            <a:endParaRPr lang="en-GB" altLang="en-US" sz="1200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90174" y="3739917"/>
            <a:ext cx="774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200" u="sng" dirty="0" smtClean="0">
                <a:solidFill>
                  <a:schemeClr val="tx1"/>
                </a:solidFill>
              </a:rPr>
              <a:t>Scan Edge</a:t>
            </a:r>
            <a:r>
              <a:rPr lang="en-GB" altLang="en-US" sz="1200" dirty="0" smtClean="0">
                <a:solidFill>
                  <a:schemeClr val="tx1"/>
                </a:solidFill>
              </a:rPr>
              <a:t>:</a:t>
            </a:r>
            <a:endParaRPr lang="en-GB" alt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087946" y="5888037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(Coppens, 2015)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40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Example: Difference </a:t>
            </a:r>
            <a:r>
              <a:rPr lang="en-GB" sz="2000" dirty="0" err="1" smtClean="0"/>
              <a:t>Metop</a:t>
            </a:r>
            <a:r>
              <a:rPr lang="en-GB" sz="2000" dirty="0" smtClean="0"/>
              <a:t> IASI-AVHRR vs. AVHRR</a:t>
            </a:r>
            <a:endParaRPr lang="en-GB" sz="2000" dirty="0"/>
          </a:p>
        </p:txBody>
      </p:sp>
      <p:pic>
        <p:nvPicPr>
          <p:cNvPr id="13" name="Picture 12" descr="IASIAVHRR_1_5Mar_M02_ch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000" y="1260000"/>
            <a:ext cx="3240000" cy="2431272"/>
          </a:xfrm>
          <a:prstGeom prst="rect">
            <a:avLst/>
          </a:prstGeom>
        </p:spPr>
      </p:pic>
      <p:pic>
        <p:nvPicPr>
          <p:cNvPr id="14" name="Picture 13" descr="IASIAVHRR_1_5Mar_M01_ch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2516" y="1260000"/>
            <a:ext cx="3240000" cy="2431272"/>
          </a:xfrm>
          <a:prstGeom prst="rect">
            <a:avLst/>
          </a:prstGeom>
        </p:spPr>
      </p:pic>
      <p:pic>
        <p:nvPicPr>
          <p:cNvPr id="16" name="Picture 15" descr="IASIAVHRR_1_5Mar_M02_ch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408" y="3780000"/>
            <a:ext cx="3240000" cy="2431272"/>
          </a:xfrm>
          <a:prstGeom prst="rect">
            <a:avLst/>
          </a:prstGeom>
        </p:spPr>
      </p:pic>
      <p:pic>
        <p:nvPicPr>
          <p:cNvPr id="17" name="Picture 16" descr="IASIAVHRR_1_5Mar_M01_ch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92516" y="3788374"/>
            <a:ext cx="3240000" cy="24312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73525" y="3502324"/>
            <a:ext cx="615874" cy="36933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tx1"/>
                </a:solidFill>
              </a:rPr>
              <a:t>M02</a:t>
            </a:r>
            <a:endParaRPr lang="en-GB" sz="1800" b="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90545" y="1607553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tx1"/>
                </a:solidFill>
              </a:rPr>
              <a:t>Channel 4</a:t>
            </a:r>
            <a:endParaRPr lang="en-GB" sz="1800" b="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33147" y="3928661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tx1"/>
                </a:solidFill>
              </a:rPr>
              <a:t>Channel 5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545125"/>
              </p:ext>
            </p:extLst>
          </p:nvPr>
        </p:nvGraphicFramePr>
        <p:xfrm>
          <a:off x="6932518" y="2019774"/>
          <a:ext cx="2900913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971"/>
                <a:gridCol w="966971"/>
                <a:gridCol w="9669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Ch 4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B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A </a:t>
                      </a:r>
                      <a:r>
                        <a:rPr lang="en-GB" sz="1000" dirty="0" smtClean="0">
                          <a:effectLst/>
                        </a:rPr>
                        <a:t>in </a:t>
                      </a:r>
                      <a:r>
                        <a:rPr lang="en-GB" sz="1000" dirty="0" err="1" smtClean="0">
                          <a:effectLst/>
                        </a:rPr>
                        <a:t>mW</a:t>
                      </a:r>
                      <a:r>
                        <a:rPr lang="en-GB" sz="1000" dirty="0" smtClean="0">
                          <a:effectLst/>
                        </a:rPr>
                        <a:t>/(m</a:t>
                      </a:r>
                      <a:r>
                        <a:rPr lang="en-GB" sz="1000" baseline="30000" dirty="0" smtClean="0">
                          <a:effectLst/>
                        </a:rPr>
                        <a:t>2</a:t>
                      </a:r>
                      <a:r>
                        <a:rPr lang="en-GB" sz="1000" dirty="0" smtClean="0">
                          <a:effectLst/>
                        </a:rPr>
                        <a:t> </a:t>
                      </a:r>
                      <a:r>
                        <a:rPr lang="en-GB" sz="1000" dirty="0" err="1" smtClean="0">
                          <a:effectLst/>
                        </a:rPr>
                        <a:t>sr</a:t>
                      </a:r>
                      <a:r>
                        <a:rPr lang="en-GB" sz="1000" dirty="0" smtClean="0">
                          <a:effectLst/>
                        </a:rPr>
                        <a:t> cm</a:t>
                      </a:r>
                      <a:r>
                        <a:rPr lang="en-GB" sz="1000" baseline="30000" dirty="0" smtClean="0">
                          <a:effectLst/>
                        </a:rPr>
                        <a:t>-1</a:t>
                      </a:r>
                      <a:r>
                        <a:rPr lang="en-GB" sz="1000" dirty="0" smtClean="0">
                          <a:effectLst/>
                        </a:rPr>
                        <a:t>)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M02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-0.00552929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+0.0977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M01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-0.00250335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-0.118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509550"/>
              </p:ext>
            </p:extLst>
          </p:nvPr>
        </p:nvGraphicFramePr>
        <p:xfrm>
          <a:off x="6932517" y="4384196"/>
          <a:ext cx="2900913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971"/>
                <a:gridCol w="966971"/>
                <a:gridCol w="9669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Ch 5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B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A </a:t>
                      </a:r>
                      <a:r>
                        <a:rPr lang="en-GB" sz="1000" dirty="0" smtClean="0">
                          <a:effectLst/>
                        </a:rPr>
                        <a:t>in </a:t>
                      </a:r>
                      <a:r>
                        <a:rPr lang="en-GB" sz="1000" dirty="0" err="1" smtClean="0">
                          <a:effectLst/>
                        </a:rPr>
                        <a:t>mW</a:t>
                      </a:r>
                      <a:r>
                        <a:rPr lang="en-GB" sz="1000" dirty="0" smtClean="0">
                          <a:effectLst/>
                        </a:rPr>
                        <a:t>/(m</a:t>
                      </a:r>
                      <a:r>
                        <a:rPr lang="en-GB" sz="1000" baseline="30000" dirty="0" smtClean="0">
                          <a:effectLst/>
                        </a:rPr>
                        <a:t>2</a:t>
                      </a:r>
                      <a:r>
                        <a:rPr lang="en-GB" sz="1000" dirty="0" smtClean="0">
                          <a:effectLst/>
                        </a:rPr>
                        <a:t> </a:t>
                      </a:r>
                      <a:r>
                        <a:rPr lang="en-GB" sz="1000" dirty="0" err="1" smtClean="0">
                          <a:effectLst/>
                        </a:rPr>
                        <a:t>sr</a:t>
                      </a:r>
                      <a:r>
                        <a:rPr lang="en-GB" sz="1000" dirty="0" smtClean="0">
                          <a:effectLst/>
                        </a:rPr>
                        <a:t> cm</a:t>
                      </a:r>
                      <a:r>
                        <a:rPr lang="en-GB" sz="1000" baseline="30000" dirty="0" smtClean="0">
                          <a:effectLst/>
                        </a:rPr>
                        <a:t>-1</a:t>
                      </a:r>
                      <a:r>
                        <a:rPr lang="en-GB" sz="1000" dirty="0" smtClean="0">
                          <a:effectLst/>
                        </a:rPr>
                        <a:t>)</a:t>
                      </a:r>
                      <a:endParaRPr lang="en-GB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M02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 -0.00489576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+0.1079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M01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000" dirty="0" smtClean="0">
                          <a:solidFill>
                            <a:schemeClr val="tx1"/>
                          </a:solidFill>
                        </a:rPr>
                        <a:t>+0.0041248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-0.3821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004579" y="3506705"/>
            <a:ext cx="615874" cy="369332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tx1"/>
                </a:solidFill>
              </a:rPr>
              <a:t>M01</a:t>
            </a:r>
            <a:endParaRPr lang="en-GB" sz="1800" b="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0986" y="6190890"/>
            <a:ext cx="1704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</a:schemeClr>
                </a:solidFill>
              </a:rPr>
              <a:t>Radiance (W/m2.sr.cm-1)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7572" y="6190890"/>
            <a:ext cx="1704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</a:schemeClr>
                </a:solidFill>
              </a:rPr>
              <a:t>Radiance (W/m2.sr.cm-1)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135804" y="4825040"/>
            <a:ext cx="2630848" cy="2308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</a:schemeClr>
                </a:solidFill>
              </a:rPr>
              <a:t>Radiance difference (10-5 W/m2.sr.cm-1)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142890" y="2303252"/>
            <a:ext cx="2630848" cy="2308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</a:schemeClr>
                </a:solidFill>
              </a:rPr>
              <a:t>Radiance difference (10-5 W/m2.sr.cm-1)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765671" y="6104220"/>
                <a:ext cx="3234603" cy="425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𝐶𝑜𝑟</m:t>
                          </m:r>
                        </m:sub>
                      </m:sSub>
                      <m:r>
                        <a:rPr lang="en-GB" sz="2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+(1+</m:t>
                      </m:r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sz="2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𝑂𝑟𝑖𝑔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671" y="6104220"/>
                <a:ext cx="3234603" cy="425053"/>
              </a:xfrm>
              <a:prstGeom prst="rect">
                <a:avLst/>
              </a:prstGeom>
              <a:blipFill rotWithShape="0"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15634" y="1042680"/>
                <a:ext cx="2397708" cy="425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2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sz="2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∙ 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𝑂𝑟𝑖𝑔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634" y="1042680"/>
                <a:ext cx="2397708" cy="425053"/>
              </a:xfrm>
              <a:prstGeom prst="rect">
                <a:avLst/>
              </a:prstGeom>
              <a:blipFill rotWithShape="0"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091066" y="6529273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(Coppens, 2016)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43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Example: Copernicus Sentinel-3 Tandem Validation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992188"/>
            <a:ext cx="4341586" cy="218380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Sentinel-3 OLCI Tandem Configuration (30 s shift) </a:t>
            </a:r>
          </a:p>
          <a:p>
            <a:pPr lvl="1"/>
            <a:r>
              <a:rPr lang="en-US" sz="1600" dirty="0" smtClean="0"/>
              <a:t>Automatic product co-registration</a:t>
            </a:r>
          </a:p>
          <a:p>
            <a:pPr lvl="1"/>
            <a:r>
              <a:rPr lang="en-US" sz="1600" dirty="0" smtClean="0"/>
              <a:t>Direct pixel to pixel inter-comparison</a:t>
            </a:r>
          </a:p>
          <a:p>
            <a:pPr lvl="1"/>
            <a:r>
              <a:rPr lang="en-US" sz="1600" dirty="0" smtClean="0"/>
              <a:t>Possibility of selection of Targets by</a:t>
            </a:r>
            <a:br>
              <a:rPr lang="en-US" sz="1600" dirty="0" smtClean="0"/>
            </a:br>
            <a:r>
              <a:rPr lang="en-US" sz="1600" dirty="0" smtClean="0"/>
              <a:t>geographical area or Quality Mask</a:t>
            </a:r>
          </a:p>
          <a:p>
            <a:pPr lvl="1"/>
            <a:r>
              <a:rPr lang="en-US" sz="1600" dirty="0" smtClean="0"/>
              <a:t>Analysis of data per Camera Model </a:t>
            </a:r>
          </a:p>
          <a:p>
            <a:pPr lvl="1"/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15313" y="3741655"/>
            <a:ext cx="1708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OLCI-B [Oa17@865nm] 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4192" y="3748589"/>
            <a:ext cx="1708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OLCI-A [Oa17@865nm] 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8310" y="3960761"/>
            <a:ext cx="1100334" cy="2678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7094" y="3960761"/>
            <a:ext cx="1100334" cy="2678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7" r="18512"/>
          <a:stretch/>
        </p:blipFill>
        <p:spPr>
          <a:xfrm>
            <a:off x="1931" y="3723237"/>
            <a:ext cx="2168463" cy="1706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5534"/>
          <a:stretch/>
        </p:blipFill>
        <p:spPr>
          <a:xfrm>
            <a:off x="1720234" y="4018686"/>
            <a:ext cx="3415978" cy="26485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15765" y="3438470"/>
            <a:ext cx="2653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Scenario [</a:t>
            </a:r>
            <a:r>
              <a:rPr lang="en-US" dirty="0" smtClean="0">
                <a:solidFill>
                  <a:srgbClr val="0000FF"/>
                </a:solidFill>
              </a:rPr>
              <a:t>Sen3B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Sen3A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4144" y="3787854"/>
            <a:ext cx="1708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Scenario Details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9764" r="64409" b="49045"/>
          <a:stretch/>
        </p:blipFill>
        <p:spPr bwMode="auto">
          <a:xfrm>
            <a:off x="4372089" y="992139"/>
            <a:ext cx="2890023" cy="261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490470" y="929175"/>
            <a:ext cx="2653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Oa15@767.5nm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10521" r="63936" b="51014"/>
          <a:stretch/>
        </p:blipFill>
        <p:spPr bwMode="auto">
          <a:xfrm>
            <a:off x="7143729" y="1057358"/>
            <a:ext cx="2746718" cy="23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129328" y="929175"/>
            <a:ext cx="2653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Oa21@1020nm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152" y="6392298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(Burini,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06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9176" y="53691"/>
            <a:ext cx="9150350" cy="839788"/>
          </a:xfrm>
        </p:spPr>
        <p:txBody>
          <a:bodyPr/>
          <a:lstStyle/>
          <a:p>
            <a:r>
              <a:rPr lang="en-GB" sz="2000" dirty="0" smtClean="0"/>
              <a:t>Example: </a:t>
            </a:r>
            <a:r>
              <a:rPr lang="en-GB" sz="2000" dirty="0"/>
              <a:t>IASI L2 </a:t>
            </a:r>
            <a:r>
              <a:rPr lang="en-GB" sz="2000" dirty="0" smtClean="0"/>
              <a:t>validation (Land </a:t>
            </a:r>
            <a:r>
              <a:rPr lang="en-GB" sz="2000" dirty="0"/>
              <a:t>Surface </a:t>
            </a:r>
            <a:r>
              <a:rPr lang="en-GB" sz="2000" dirty="0" smtClean="0"/>
              <a:t>Temperature) </a:t>
            </a:r>
            <a:r>
              <a:rPr lang="en-GB" sz="2000" dirty="0"/>
              <a:t>using </a:t>
            </a:r>
            <a:r>
              <a:rPr lang="de-DE" sz="2000" dirty="0" err="1"/>
              <a:t>ground-based</a:t>
            </a:r>
            <a:r>
              <a:rPr lang="de-DE" sz="2000" dirty="0"/>
              <a:t> </a:t>
            </a:r>
            <a:r>
              <a:rPr lang="de-DE" sz="2000" dirty="0" err="1"/>
              <a:t>measurements</a:t>
            </a:r>
            <a:endParaRPr lang="en-GB" sz="2000" dirty="0"/>
          </a:p>
        </p:txBody>
      </p:sp>
      <p:sp>
        <p:nvSpPr>
          <p:cNvPr id="12" name="Rectangle 11"/>
          <p:cNvSpPr/>
          <p:nvPr/>
        </p:nvSpPr>
        <p:spPr>
          <a:xfrm>
            <a:off x="323648" y="1298224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LST </a:t>
            </a:r>
            <a:r>
              <a:rPr lang="en-GB" sz="1600" dirty="0">
                <a:solidFill>
                  <a:schemeClr val="tx1"/>
                </a:solidFill>
              </a:rPr>
              <a:t>retrieved from IASI measurements versus the LST measured on the </a:t>
            </a:r>
            <a:r>
              <a:rPr lang="en-GB" sz="1600" dirty="0" smtClean="0">
                <a:solidFill>
                  <a:schemeClr val="tx1"/>
                </a:solidFill>
              </a:rPr>
              <a:t>ground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28" name="Picture 12" descr="Gobabeb_2010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54" y="2057810"/>
            <a:ext cx="3781299" cy="37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4709146" y="4902864"/>
            <a:ext cx="51453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GB" sz="1800" b="0" dirty="0" smtClean="0">
                <a:solidFill>
                  <a:schemeClr val="tx1"/>
                </a:solidFill>
              </a:rPr>
              <a:t>Correlation between IASI and in-situ measurements is very high </a:t>
            </a:r>
            <a:r>
              <a:rPr lang="en-GB" sz="1800" b="0" dirty="0">
                <a:solidFill>
                  <a:schemeClr val="tx1"/>
                </a:solidFill>
              </a:rPr>
              <a:t>(&gt;0.92) with almost no bias. On the other hand, ECMWF analyses (blue and red crosses), appear to be biased by several </a:t>
            </a:r>
            <a:r>
              <a:rPr lang="en-GB" sz="1800" b="0" dirty="0" smtClean="0">
                <a:solidFill>
                  <a:schemeClr val="tx1"/>
                </a:solidFill>
              </a:rPr>
              <a:t>K </a:t>
            </a:r>
            <a:r>
              <a:rPr lang="en-GB" sz="1800" b="0" dirty="0">
                <a:solidFill>
                  <a:schemeClr val="tx1"/>
                </a:solidFill>
              </a:rPr>
              <a:t>at daytime.</a:t>
            </a:r>
          </a:p>
        </p:txBody>
      </p:sp>
      <p:sp>
        <p:nvSpPr>
          <p:cNvPr id="39" name="Plus 38"/>
          <p:cNvSpPr>
            <a:spLocks noChangeAspect="1"/>
          </p:cNvSpPr>
          <p:nvPr/>
        </p:nvSpPr>
        <p:spPr bwMode="auto">
          <a:xfrm flipH="1">
            <a:off x="2899764" y="4917269"/>
            <a:ext cx="143478" cy="144000"/>
          </a:xfrm>
          <a:prstGeom prst="mathPlus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Plus 39"/>
          <p:cNvSpPr>
            <a:spLocks noChangeAspect="1"/>
          </p:cNvSpPr>
          <p:nvPr/>
        </p:nvSpPr>
        <p:spPr bwMode="auto">
          <a:xfrm>
            <a:off x="2899764" y="5085946"/>
            <a:ext cx="144000" cy="144000"/>
          </a:xfrm>
          <a:prstGeom prst="mathPlus">
            <a:avLst/>
          </a:prstGeom>
          <a:solidFill>
            <a:srgbClr val="1402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71874" y="5064354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140282"/>
                </a:solidFill>
                <a:latin typeface="Times New Roman" pitchFamily="18" charset="0"/>
                <a:cs typeface="Times New Roman" pitchFamily="18" charset="0"/>
              </a:rPr>
              <a:t>ECMWF (night)</a:t>
            </a:r>
            <a:endParaRPr lang="en-GB" sz="1000" dirty="0">
              <a:solidFill>
                <a:srgbClr val="1402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71874" y="4871447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ECMWF (day)</a:t>
            </a:r>
            <a:endParaRPr lang="en-GB" sz="1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Flowchart: Connector 42"/>
          <p:cNvSpPr>
            <a:spLocks noChangeAspect="1"/>
          </p:cNvSpPr>
          <p:nvPr/>
        </p:nvSpPr>
        <p:spPr bwMode="auto">
          <a:xfrm>
            <a:off x="1671702" y="3060632"/>
            <a:ext cx="108000" cy="108000"/>
          </a:xfrm>
          <a:prstGeom prst="flowChartConnector">
            <a:avLst/>
          </a:prstGeom>
          <a:solidFill>
            <a:srgbClr val="1402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Flowchart: Connector 43"/>
          <p:cNvSpPr>
            <a:spLocks noChangeAspect="1"/>
          </p:cNvSpPr>
          <p:nvPr/>
        </p:nvSpPr>
        <p:spPr bwMode="auto">
          <a:xfrm>
            <a:off x="1671702" y="2862049"/>
            <a:ext cx="108000" cy="108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79702" y="2799610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IASI (day)</a:t>
            </a:r>
            <a:endParaRPr lang="en-GB" sz="1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79702" y="2991521"/>
            <a:ext cx="849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140282"/>
                </a:solidFill>
                <a:latin typeface="Times New Roman" pitchFamily="18" charset="0"/>
                <a:cs typeface="Times New Roman" pitchFamily="18" charset="0"/>
              </a:rPr>
              <a:t>IASI (night)</a:t>
            </a:r>
            <a:endParaRPr lang="en-GB" sz="1000" dirty="0">
              <a:solidFill>
                <a:srgbClr val="1402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351677" y="2484565"/>
            <a:ext cx="719666" cy="24593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140282"/>
                </a:solidFill>
                <a:effectLst/>
                <a:latin typeface="Tahoma" pitchFamily="34" charset="0"/>
              </a:rPr>
              <a:t>R=0.924</a:t>
            </a: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rgbClr val="140282"/>
              </a:solidFill>
              <a:effectLst/>
              <a:latin typeface="Tahoma" pitchFamily="34" charset="0"/>
            </a:endParaRPr>
          </a:p>
        </p:txBody>
      </p:sp>
      <p:pic>
        <p:nvPicPr>
          <p:cNvPr id="19" name="Picture 2" descr="landsat_rgb_quickmap_annotate_201204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339" y="2109246"/>
            <a:ext cx="21240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7403589" y="1648144"/>
            <a:ext cx="2478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chemeClr val="tx1"/>
                </a:solidFill>
              </a:rPr>
              <a:t>IASI overflies </a:t>
            </a:r>
            <a:r>
              <a:rPr lang="en-GB" sz="1800" u="sng" dirty="0" err="1" smtClean="0">
                <a:solidFill>
                  <a:srgbClr val="CC0000"/>
                </a:solidFill>
              </a:rPr>
              <a:t>Gobabeb</a:t>
            </a:r>
            <a:r>
              <a:rPr lang="en-GB" sz="1800" b="0" dirty="0" smtClean="0">
                <a:solidFill>
                  <a:schemeClr val="tx1"/>
                </a:solidFill>
              </a:rPr>
              <a:t> (one of the KIT </a:t>
            </a:r>
            <a:r>
              <a:rPr lang="en-GB" sz="1800" b="0" dirty="0">
                <a:solidFill>
                  <a:schemeClr val="tx1"/>
                </a:solidFill>
              </a:rPr>
              <a:t>LST validation </a:t>
            </a:r>
            <a:r>
              <a:rPr lang="en-GB" sz="1800" b="0" dirty="0" smtClean="0">
                <a:solidFill>
                  <a:schemeClr val="tx1"/>
                </a:solidFill>
              </a:rPr>
              <a:t>stations) twice </a:t>
            </a:r>
            <a:r>
              <a:rPr lang="en-GB" sz="1800" b="0" dirty="0">
                <a:solidFill>
                  <a:schemeClr val="tx1"/>
                </a:solidFill>
              </a:rPr>
              <a:t>a day between 8 and 9 UTC in the morning and between 20 and 21 UTC in the </a:t>
            </a:r>
            <a:r>
              <a:rPr lang="en-GB" sz="1800" b="0" dirty="0" smtClean="0">
                <a:solidFill>
                  <a:schemeClr val="tx1"/>
                </a:solidFill>
              </a:rPr>
              <a:t>evening</a:t>
            </a:r>
            <a:endParaRPr lang="en-GB" sz="1800" b="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5700306" y="2215088"/>
            <a:ext cx="1703283" cy="946020"/>
          </a:xfrm>
          <a:prstGeom prst="straightConnector1">
            <a:avLst/>
          </a:prstGeom>
          <a:solidFill>
            <a:schemeClr val="bg2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9116758" y="6380192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(Coppens,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63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05950" cy="839788"/>
          </a:xfrm>
        </p:spPr>
        <p:txBody>
          <a:bodyPr/>
          <a:lstStyle/>
          <a:p>
            <a:r>
              <a:rPr lang="en-US" altLang="en-US" sz="2000" dirty="0" smtClean="0"/>
              <a:t>Example: </a:t>
            </a:r>
            <a:r>
              <a:rPr lang="en-US" altLang="en-US" sz="2000" dirty="0" err="1" smtClean="0"/>
              <a:t>Metop</a:t>
            </a:r>
            <a:r>
              <a:rPr lang="en-US" altLang="en-US" sz="2000" dirty="0" smtClean="0"/>
              <a:t> ASCAT L2 Winds – Courtesy of OSI SAF (KNMI)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90500" y="4596493"/>
            <a:ext cx="4892675" cy="1984375"/>
          </a:xfrm>
        </p:spPr>
        <p:txBody>
          <a:bodyPr/>
          <a:lstStyle/>
          <a:p>
            <a:r>
              <a:rPr lang="en-US" altLang="en-US" sz="1800" dirty="0" smtClean="0"/>
              <a:t>ASCAT-A and –B winds very similar</a:t>
            </a:r>
          </a:p>
          <a:p>
            <a:pPr>
              <a:buFontTx/>
              <a:buChar char="•"/>
            </a:pPr>
            <a:r>
              <a:rPr lang="en-US" altLang="en-US" sz="1600" dirty="0" smtClean="0"/>
              <a:t>Top: ASCAT-B in blue</a:t>
            </a:r>
          </a:p>
          <a:p>
            <a:pPr>
              <a:buFontTx/>
              <a:buChar char="•"/>
            </a:pPr>
            <a:r>
              <a:rPr lang="en-US" altLang="en-US" sz="1600" dirty="0" smtClean="0"/>
              <a:t>Right: ASCAT-B statistics for wind speed, direction and u/v components, with respect to ECMWF winds: wind quality well within requirements!! </a:t>
            </a:r>
          </a:p>
          <a:p>
            <a:r>
              <a:rPr lang="en-US" altLang="en-US" sz="1800" dirty="0" smtClean="0"/>
              <a:t>Also: buoy comparisons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42888" y="6477000"/>
            <a:ext cx="711200" cy="266700"/>
          </a:xfrm>
          <a:prstGeom prst="rect">
            <a:avLst/>
          </a:prstGeom>
        </p:spPr>
        <p:txBody>
          <a:bodyPr/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t>Slide: </a:t>
            </a:r>
            <a:fld id="{17045099-15EF-4F74-9288-5C8B1FD9DD11}" type="slidenum"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pPr/>
              <a:t>25</a:t>
            </a:fld>
            <a:endParaRPr lang="en-GB" altLang="en-US" b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74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38"/>
            <a:ext cx="4903788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903288"/>
            <a:ext cx="4938712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699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42888" y="6477000"/>
            <a:ext cx="711200" cy="266700"/>
          </a:xfrm>
          <a:prstGeom prst="rect">
            <a:avLst/>
          </a:prstGeom>
        </p:spPr>
        <p:txBody>
          <a:bodyPr/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t>Slide: </a:t>
            </a:r>
            <a:fld id="{E02405FE-176E-4CEE-B3CE-7D0BA2E9A17F}" type="slidenum">
              <a:rPr lang="en-GB" altLang="en-US" b="0">
                <a:solidFill>
                  <a:schemeClr val="bg2"/>
                </a:solidFill>
                <a:latin typeface="Century Gothic" panose="020B0502020202020204" pitchFamily="34" charset="0"/>
              </a:rPr>
              <a:pPr/>
              <a:t>26</a:t>
            </a:fld>
            <a:endParaRPr lang="en-GB" altLang="en-US" b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28675" name="Rectangle 16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9510712" cy="839788"/>
          </a:xfrm>
        </p:spPr>
        <p:txBody>
          <a:bodyPr/>
          <a:lstStyle/>
          <a:p>
            <a:r>
              <a:rPr lang="en-US" altLang="en-US" sz="2000" dirty="0" smtClean="0"/>
              <a:t>Example: </a:t>
            </a:r>
            <a:r>
              <a:rPr lang="en-US" altLang="en-US" sz="2000" dirty="0" err="1" smtClean="0"/>
              <a:t>Metop</a:t>
            </a:r>
            <a:r>
              <a:rPr lang="en-US" altLang="en-US" sz="2000" dirty="0" smtClean="0"/>
              <a:t> GRAS Validation in October 2012 (against ECMWF)</a:t>
            </a:r>
          </a:p>
        </p:txBody>
      </p:sp>
      <p:sp>
        <p:nvSpPr>
          <p:cNvPr id="28676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1071563" y="5064125"/>
            <a:ext cx="7732712" cy="1266825"/>
          </a:xfrm>
        </p:spPr>
        <p:txBody>
          <a:bodyPr/>
          <a:lstStyle/>
          <a:p>
            <a:pPr marL="0" indent="0"/>
            <a:r>
              <a:rPr lang="en-US" altLang="en-US" sz="1800" dirty="0" smtClean="0"/>
              <a:t>Radio occultation statistics (left robust bias, right robust standard deviation as (O-B)/B) against co-located ECMWF forecast data. Note: 1K ≈ 1.5% change in bending angles; Grey area indicates Geometrical Optics limitation in processing.</a:t>
            </a:r>
          </a:p>
        </p:txBody>
      </p:sp>
      <p:pic>
        <p:nvPicPr>
          <p:cNvPr id="28677" name="Picture 8" descr="C:\Documents and Settings\VonEngeln\Application Data\Ipswitch\WS_FTP\storage\GRAS-A_GRAS-B_COSMIC_ECMWF_L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81113"/>
            <a:ext cx="6477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26537" y="6441073"/>
            <a:ext cx="89938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(Marquardt, 2014)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05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Example</a:t>
            </a:r>
            <a:r>
              <a:rPr lang="de-DE" sz="2000" dirty="0" smtClean="0"/>
              <a:t>: Assimilation </a:t>
            </a:r>
            <a:r>
              <a:rPr lang="de-DE" sz="2000" dirty="0" err="1" smtClean="0"/>
              <a:t>of</a:t>
            </a:r>
            <a:r>
              <a:rPr lang="de-DE" sz="2000" dirty="0" smtClean="0"/>
              <a:t> SEVIRI All Sky </a:t>
            </a:r>
            <a:r>
              <a:rPr lang="de-DE" sz="2000" dirty="0" err="1" smtClean="0"/>
              <a:t>Radiance</a:t>
            </a:r>
            <a:r>
              <a:rPr lang="de-DE" sz="2000" dirty="0" smtClean="0"/>
              <a:t> at 6.2 </a:t>
            </a:r>
            <a:r>
              <a:rPr lang="el-GR" sz="2000" dirty="0" smtClean="0"/>
              <a:t>μ</a:t>
            </a:r>
            <a:r>
              <a:rPr lang="de-DE" sz="2000" dirty="0" smtClean="0"/>
              <a:t>m at ECMWF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MSG-4 </a:t>
            </a:r>
            <a:r>
              <a:rPr lang="de-DE" sz="2000" dirty="0" err="1" smtClean="0"/>
              <a:t>Commissioning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6" y="1315131"/>
            <a:ext cx="7398849" cy="274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4065646"/>
            <a:ext cx="7428823" cy="250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82247" y="1906736"/>
            <a:ext cx="19439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tx1"/>
                </a:solidFill>
              </a:rPr>
              <a:t>Bias Corrected </a:t>
            </a:r>
            <a:endParaRPr lang="en-GB" sz="16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en-GB" sz="16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Observation minus </a:t>
            </a:r>
          </a:p>
          <a:p>
            <a:pPr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Mean First Guess</a:t>
            </a:r>
          </a:p>
          <a:p>
            <a:pPr>
              <a:defRPr/>
            </a:pPr>
            <a:endParaRPr lang="de-DE" sz="16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600" dirty="0" smtClean="0">
                <a:solidFill>
                  <a:schemeClr val="tx1"/>
                </a:solidFill>
              </a:rPr>
              <a:t>in K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058406"/>
            <a:ext cx="2750457" cy="240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986" y="1060589"/>
            <a:ext cx="2750457" cy="2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97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Example</a:t>
            </a:r>
            <a:r>
              <a:rPr lang="de-DE" sz="2000" dirty="0" smtClean="0"/>
              <a:t>: MSG-4 SEVIRI Winds Validation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Commissioning</a:t>
            </a:r>
            <a:r>
              <a:rPr lang="de-DE" sz="2000" dirty="0" smtClean="0"/>
              <a:t> 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302"/>
            <a:ext cx="6248400" cy="3068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9865"/>
            <a:ext cx="6070134" cy="952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456" y="5038986"/>
            <a:ext cx="830255" cy="261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43" y="5038987"/>
            <a:ext cx="803307" cy="261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16362"/>
            <a:ext cx="6070134" cy="993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86" y="6098529"/>
            <a:ext cx="803307" cy="261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50" y="6102225"/>
            <a:ext cx="830255" cy="261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242" y="2543382"/>
            <a:ext cx="2866048" cy="117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1966" y="4395320"/>
            <a:ext cx="2750419" cy="1101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242" y="3964930"/>
            <a:ext cx="803307" cy="2617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294" y="2087437"/>
            <a:ext cx="830255" cy="261792"/>
          </a:xfrm>
          <a:prstGeom prst="rect">
            <a:avLst/>
          </a:prstGeom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99813" y="911619"/>
            <a:ext cx="19838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dirty="0" smtClean="0">
                <a:solidFill>
                  <a:srgbClr val="FF0000"/>
                </a:solidFill>
              </a:rPr>
              <a:t>Consistency: 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997294" y="957785"/>
            <a:ext cx="19838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600" dirty="0" smtClean="0">
                <a:solidFill>
                  <a:srgbClr val="FF0000"/>
                </a:solidFill>
              </a:rPr>
              <a:t>Comparison with Radiosondes: 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501864" y="1080896"/>
            <a:ext cx="36822" cy="5515847"/>
          </a:xfrm>
          <a:prstGeom prst="line">
            <a:avLst/>
          </a:prstGeom>
          <a:ln w="730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981191" y="6427466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(Müller, 2015)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39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Example</a:t>
            </a:r>
            <a:r>
              <a:rPr lang="de-DE" sz="2000" dirty="0" smtClean="0"/>
              <a:t>: MSG-4 SEVIRI Cloud </a:t>
            </a:r>
            <a:r>
              <a:rPr lang="de-DE" sz="2000" dirty="0" err="1" smtClean="0"/>
              <a:t>Amount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Commissioning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30" y="854075"/>
            <a:ext cx="5148584" cy="569912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/>
        </p:nvSpPr>
        <p:spPr bwMode="auto">
          <a:xfrm>
            <a:off x="5897789" y="1423307"/>
            <a:ext cx="3805011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altLang="en-US" sz="2400" dirty="0" smtClean="0">
                <a:solidFill>
                  <a:schemeClr val="tx1"/>
                </a:solidFill>
              </a:rPr>
              <a:t>CLA Product: Cloud Amount Differences (MSG-4 – Met-10)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028814"/>
              </p:ext>
            </p:extLst>
          </p:nvPr>
        </p:nvGraphicFramePr>
        <p:xfrm>
          <a:off x="5503114" y="3135086"/>
          <a:ext cx="4294033" cy="1407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768"/>
                <a:gridCol w="413086"/>
                <a:gridCol w="413086"/>
                <a:gridCol w="413086"/>
                <a:gridCol w="413086"/>
                <a:gridCol w="413086"/>
                <a:gridCol w="413086"/>
                <a:gridCol w="414804"/>
                <a:gridCol w="413945"/>
              </a:tblGrid>
              <a:tr h="469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Time (UTC)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Total (%)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Low (%)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Mid (%)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High (%)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5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Bias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StdDev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Bias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StdDev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Bias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StdDev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Bias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StdDev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05:45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-0.5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8.1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-0.3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8.3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3.9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-0.4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3.0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7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17:45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0.2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9.6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0.4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10.0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3.9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-0.3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2.9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7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23:45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1.7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9.9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1.8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10.3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4.6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3.6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981191" y="6427466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(Müller, 2015)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4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Definitions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 bwMode="auto">
          <a:xfrm>
            <a:off x="251165" y="1023711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sz="2400" u="sng" dirty="0" err="1" smtClean="0"/>
              <a:t>Calibration</a:t>
            </a:r>
            <a:r>
              <a:rPr lang="de-DE" sz="2400" dirty="0" smtClean="0"/>
              <a:t>: </a:t>
            </a:r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	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sz="2400" dirty="0" smtClean="0"/>
              <a:t>T</a:t>
            </a:r>
            <a:r>
              <a:rPr lang="en-GB" sz="2400" dirty="0" smtClean="0"/>
              <a:t>he process of quantitatively defining the </a:t>
            </a:r>
            <a:r>
              <a:rPr lang="en-GB" sz="2400" dirty="0" smtClean="0">
                <a:solidFill>
                  <a:srgbClr val="FF0000"/>
                </a:solidFill>
              </a:rPr>
              <a:t>instrument 	response</a:t>
            </a:r>
            <a:r>
              <a:rPr lang="en-GB" sz="2400" dirty="0" smtClean="0"/>
              <a:t> to </a:t>
            </a:r>
            <a:r>
              <a:rPr lang="en-GB" sz="2400" dirty="0" smtClean="0">
                <a:solidFill>
                  <a:srgbClr val="FF0000"/>
                </a:solidFill>
              </a:rPr>
              <a:t>known, controlled signal inputs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de-DE" sz="2400" dirty="0" smtClean="0"/>
              <a:t>	=&gt; </a:t>
            </a:r>
            <a:r>
              <a:rPr lang="de-DE" sz="2400" dirty="0" smtClean="0">
                <a:solidFill>
                  <a:srgbClr val="FF0000"/>
                </a:solidFill>
              </a:rPr>
              <a:t>Instrument </a:t>
            </a:r>
            <a:r>
              <a:rPr lang="de-DE" sz="2400" dirty="0" err="1" smtClean="0">
                <a:solidFill>
                  <a:srgbClr val="FF0000"/>
                </a:solidFill>
              </a:rPr>
              <a:t>response</a:t>
            </a:r>
            <a:r>
              <a:rPr lang="de-DE" sz="2400" dirty="0" smtClean="0"/>
              <a:t>: Measurement </a:t>
            </a:r>
            <a:r>
              <a:rPr lang="de-DE" sz="2400" dirty="0" err="1" smtClean="0"/>
              <a:t>view</a:t>
            </a:r>
            <a:r>
              <a:rPr lang="de-DE" sz="2400" dirty="0" smtClean="0"/>
              <a:t> </a:t>
            </a:r>
            <a:r>
              <a:rPr lang="de-DE" sz="2400" dirty="0" err="1" smtClean="0"/>
              <a:t>counts</a:t>
            </a:r>
            <a:endParaRPr lang="de-DE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de-DE" sz="2400" dirty="0" smtClean="0"/>
              <a:t> 	=&gt; </a:t>
            </a:r>
            <a:r>
              <a:rPr lang="de-DE" sz="2400" dirty="0" err="1" smtClean="0">
                <a:solidFill>
                  <a:srgbClr val="FF0000"/>
                </a:solidFill>
              </a:rPr>
              <a:t>Known</a:t>
            </a:r>
            <a:r>
              <a:rPr lang="de-DE" sz="2400" dirty="0" smtClean="0">
                <a:solidFill>
                  <a:srgbClr val="FF0000"/>
                </a:solidFill>
              </a:rPr>
              <a:t>, </a:t>
            </a:r>
            <a:r>
              <a:rPr lang="de-DE" sz="2400" dirty="0" err="1" smtClean="0">
                <a:solidFill>
                  <a:srgbClr val="FF0000"/>
                </a:solidFill>
              </a:rPr>
              <a:t>controlled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signal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inputs</a:t>
            </a:r>
            <a:r>
              <a:rPr lang="de-DE" sz="2400" dirty="0" smtClean="0"/>
              <a:t>: </a:t>
            </a:r>
          </a:p>
          <a:p>
            <a:pPr marL="1805400" lvl="3" indent="-457200">
              <a:buFont typeface="+mj-lt"/>
              <a:buAutoNum type="arabicPeriod"/>
            </a:pP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space</a:t>
            </a:r>
            <a:r>
              <a:rPr lang="de-DE" dirty="0" smtClean="0"/>
              <a:t> </a:t>
            </a:r>
            <a:r>
              <a:rPr lang="de-DE" dirty="0" err="1" smtClean="0"/>
              <a:t>radiance</a:t>
            </a:r>
            <a:r>
              <a:rPr lang="de-DE" dirty="0" smtClean="0"/>
              <a:t> </a:t>
            </a:r>
          </a:p>
          <a:p>
            <a:pPr marL="1805400" lvl="3" indent="-457200">
              <a:buFont typeface="+mj-lt"/>
              <a:buAutoNum type="arabicPeriod"/>
            </a:pP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space</a:t>
            </a:r>
            <a:r>
              <a:rPr lang="de-DE" dirty="0" smtClean="0"/>
              <a:t> </a:t>
            </a:r>
            <a:r>
              <a:rPr lang="de-DE" dirty="0" err="1" smtClean="0"/>
              <a:t>reflectivity</a:t>
            </a:r>
            <a:endParaRPr lang="de-DE" dirty="0" smtClean="0"/>
          </a:p>
          <a:p>
            <a:pPr marL="1805400" lvl="3" indent="-457200">
              <a:buFont typeface="+mj-lt"/>
              <a:buAutoNum type="arabicPeriod"/>
            </a:pPr>
            <a:r>
              <a:rPr lang="de-DE" dirty="0" smtClean="0"/>
              <a:t>On-board </a:t>
            </a: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radiance</a:t>
            </a:r>
            <a:r>
              <a:rPr lang="de-DE" dirty="0" smtClean="0"/>
              <a:t> </a:t>
            </a:r>
          </a:p>
          <a:p>
            <a:pPr marL="1805400" lvl="3" indent="-457200">
              <a:buFont typeface="+mj-lt"/>
              <a:buAutoNum type="arabicPeriod"/>
            </a:pPr>
            <a:r>
              <a:rPr lang="de-DE" dirty="0" err="1" smtClean="0"/>
              <a:t>Vicarious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radiance</a:t>
            </a:r>
            <a:endParaRPr lang="de-DE" dirty="0" smtClean="0"/>
          </a:p>
          <a:p>
            <a:pPr marL="1805400" lvl="3" indent="-457200">
              <a:buFont typeface="+mj-lt"/>
              <a:buAutoNum type="arabicPeriod"/>
            </a:pPr>
            <a:r>
              <a:rPr lang="de-DE" dirty="0" err="1" smtClean="0"/>
              <a:t>Vicarious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reflectivity</a:t>
            </a:r>
            <a:endParaRPr lang="de-D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4557833" y="4504518"/>
            <a:ext cx="5103751" cy="1383263"/>
            <a:chOff x="4376936" y="1332622"/>
            <a:chExt cx="5529064" cy="1844350"/>
          </a:xfrm>
        </p:grpSpPr>
        <p:pic>
          <p:nvPicPr>
            <p:cNvPr id="8" name="Picture 3" descr="E:\Wagner\Work\SSCCResults\May2013\Drift_MSG2_3.06_VIS06.png"/>
            <p:cNvPicPr>
              <a:picLocks noChangeAspect="1" noChangeArrowheads="1"/>
            </p:cNvPicPr>
            <p:nvPr/>
          </p:nvPicPr>
          <p:blipFill>
            <a:blip r:embed="rId3" cstate="print"/>
            <a:srcRect t="7750" r="15034" b="66000"/>
            <a:stretch>
              <a:fillRect/>
            </a:stretch>
          </p:blipFill>
          <p:spPr bwMode="auto">
            <a:xfrm>
              <a:off x="4402758" y="1332622"/>
              <a:ext cx="5503242" cy="1360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 descr="E:\Wagner\Work\SSCCResults\May2013\Drift_MSG2_3.06_HRVIS.png"/>
            <p:cNvPicPr>
              <a:picLocks noChangeAspect="1" noChangeArrowheads="1"/>
            </p:cNvPicPr>
            <p:nvPr/>
          </p:nvPicPr>
          <p:blipFill>
            <a:blip r:embed="rId4" cstate="print"/>
            <a:srcRect t="84875" r="14635" b="5782"/>
            <a:stretch>
              <a:fillRect/>
            </a:stretch>
          </p:blipFill>
          <p:spPr bwMode="auto">
            <a:xfrm>
              <a:off x="4376936" y="2692794"/>
              <a:ext cx="5529064" cy="484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5200" y="994337"/>
            <a:ext cx="3067544" cy="28264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5184477" y="5753819"/>
            <a:ext cx="4494362" cy="56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Seasonal variations 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 Need several years to derive a reliable drift</a:t>
            </a:r>
          </a:p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5274232" y="3137049"/>
            <a:ext cx="1886608" cy="744662"/>
          </a:xfrm>
          <a:prstGeom prst="rect">
            <a:avLst/>
          </a:prstGeom>
        </p:spPr>
        <p:txBody>
          <a:bodyPr/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-32" charset="2"/>
              </a:rPr>
              <a:t>18 Bright Desert Targets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-32" charset="2"/>
              </a:rPr>
              <a:t>   9 Dark Ocean Targets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3713" y="4183477"/>
            <a:ext cx="3907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ct val="20000"/>
              </a:spcBef>
              <a:defRPr/>
            </a:pPr>
            <a:r>
              <a:rPr lang="en-GB" sz="1400" b="0" kern="0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-32" charset="2"/>
              </a:rPr>
              <a:t>Meteosat-9/VIS0.6 Gain derived from SSCC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0544"/>
            <a:ext cx="9278679" cy="490660"/>
          </a:xfrm>
          <a:prstGeom prst="rect">
            <a:avLst/>
          </a:prstGeom>
        </p:spPr>
        <p:txBody>
          <a:bodyPr/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IE" sz="2000" kern="0" dirty="0" smtClean="0"/>
              <a:t>Example: SEVIRI Solar Channel Calibration System during Operations</a:t>
            </a:r>
            <a:endParaRPr lang="en-GB" sz="2000" kern="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72480" y="980728"/>
            <a:ext cx="4746625" cy="5616624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000" b="0" kern="0" dirty="0" smtClean="0"/>
              <a:t>Vicarious Calibration System</a:t>
            </a:r>
          </a:p>
          <a:p>
            <a:pPr lvl="1"/>
            <a:r>
              <a:rPr lang="en-GB" sz="1600" b="0" kern="0" dirty="0" smtClean="0"/>
              <a:t>For VIS/NIR Channels</a:t>
            </a:r>
          </a:p>
          <a:p>
            <a:pPr lvl="1"/>
            <a:r>
              <a:rPr lang="en-GB" sz="1600" b="0" kern="0" dirty="0" smtClean="0"/>
              <a:t>Based on modelled TOA radiances</a:t>
            </a:r>
          </a:p>
          <a:p>
            <a:pPr lvl="2"/>
            <a:r>
              <a:rPr lang="en-GB" sz="1400" b="0" kern="0" dirty="0" smtClean="0"/>
              <a:t>Surface BRDF model</a:t>
            </a:r>
          </a:p>
          <a:p>
            <a:pPr lvl="2"/>
            <a:r>
              <a:rPr lang="en-GB" sz="1400" b="0" kern="0" dirty="0" smtClean="0"/>
              <a:t>ECMWF model fields</a:t>
            </a:r>
            <a:endParaRPr lang="en-GB" sz="1200" b="0" kern="0" dirty="0" smtClean="0"/>
          </a:p>
          <a:p>
            <a:pPr lvl="1"/>
            <a:r>
              <a:rPr lang="en-GB" sz="1600" b="0" kern="0" dirty="0" smtClean="0"/>
              <a:t>Over Pseudo Invariant Calibration Targets</a:t>
            </a:r>
          </a:p>
          <a:p>
            <a:pPr lvl="2"/>
            <a:r>
              <a:rPr lang="en-GB" sz="1400" b="0" kern="0" dirty="0" smtClean="0"/>
              <a:t>Desert Sites in Sahara &amp; Arabia</a:t>
            </a:r>
          </a:p>
          <a:p>
            <a:pPr lvl="2"/>
            <a:r>
              <a:rPr lang="en-GB" sz="1400" b="0" kern="0" dirty="0" smtClean="0"/>
              <a:t>Rayleigh Scattering over Ocean (for QC)</a:t>
            </a:r>
          </a:p>
          <a:p>
            <a:pPr lvl="1"/>
            <a:r>
              <a:rPr lang="en-GB" sz="1600" b="0" kern="0" dirty="0" smtClean="0"/>
              <a:t>Developed for Meteosat/SEVIRI at 0°E</a:t>
            </a:r>
          </a:p>
          <a:p>
            <a:pPr lvl="2"/>
            <a:r>
              <a:rPr lang="en-GB" sz="1400" b="0" kern="0" dirty="0"/>
              <a:t>Used operationally since 2006</a:t>
            </a:r>
            <a:r>
              <a:rPr lang="en-GB" sz="1200" b="0" kern="0" dirty="0" smtClean="0"/>
              <a:t/>
            </a:r>
            <a:br>
              <a:rPr lang="en-GB" sz="1200" b="0" kern="0" dirty="0" smtClean="0"/>
            </a:br>
            <a:endParaRPr lang="en-GB" sz="1200" b="0" kern="0" dirty="0" smtClean="0"/>
          </a:p>
          <a:p>
            <a:r>
              <a:rPr lang="en-GB" sz="2000" b="0" kern="0" dirty="0" smtClean="0"/>
              <a:t>Application at EUMETSAT: </a:t>
            </a:r>
            <a:endParaRPr lang="en-IE" sz="1400" b="0" kern="0" dirty="0" smtClean="0"/>
          </a:p>
          <a:p>
            <a:pPr lvl="1"/>
            <a:r>
              <a:rPr lang="en-IE" sz="1400" b="0" kern="0" dirty="0" smtClean="0"/>
              <a:t>Running in operational offline environment</a:t>
            </a:r>
          </a:p>
          <a:p>
            <a:pPr lvl="1"/>
            <a:r>
              <a:rPr lang="en-IE" sz="1400" b="0" kern="0" dirty="0" smtClean="0"/>
              <a:t>MSG/SEVIRI, MFG/MVIRI (reprocessing)</a:t>
            </a:r>
          </a:p>
          <a:p>
            <a:pPr lvl="1"/>
            <a:r>
              <a:rPr lang="en-IE" sz="1400" b="0" kern="0" dirty="0" smtClean="0"/>
              <a:t>Runs automatically every 5 days</a:t>
            </a:r>
          </a:p>
          <a:p>
            <a:pPr lvl="1"/>
            <a:r>
              <a:rPr lang="en-IE" sz="1400" b="0" kern="0" dirty="0" smtClean="0"/>
              <a:t>Evaluating application to SEVIRI at 41.5°E</a:t>
            </a:r>
          </a:p>
          <a:p>
            <a:pPr lvl="1"/>
            <a:r>
              <a:rPr lang="en-IE" sz="1400" b="0" kern="0" dirty="0" smtClean="0">
                <a:solidFill>
                  <a:schemeClr val="accent6"/>
                </a:solidFill>
              </a:rPr>
              <a:t>S-3B/OLCI, MTG/FCI, EPS-SG/METimage+3MI</a:t>
            </a:r>
            <a:br>
              <a:rPr lang="en-IE" sz="1400" b="0" kern="0" dirty="0" smtClean="0">
                <a:solidFill>
                  <a:schemeClr val="accent6"/>
                </a:solidFill>
              </a:rPr>
            </a:br>
            <a:endParaRPr lang="en-IE" sz="1400" b="0" kern="0" dirty="0" smtClean="0">
              <a:solidFill>
                <a:schemeClr val="accent6"/>
              </a:solidFill>
            </a:endParaRPr>
          </a:p>
          <a:p>
            <a:r>
              <a:rPr lang="en-IE" sz="2000" b="0" kern="0" dirty="0" smtClean="0"/>
              <a:t>Integrating DCC Calibration System</a:t>
            </a:r>
          </a:p>
          <a:p>
            <a:pPr lvl="1"/>
            <a:endParaRPr lang="en-IE" sz="1400" b="0" kern="0" dirty="0" smtClean="0"/>
          </a:p>
          <a:p>
            <a:pPr lvl="1"/>
            <a:endParaRPr lang="en-IE" sz="1600" b="0" kern="0" dirty="0" smtClean="0"/>
          </a:p>
          <a:p>
            <a:pPr lvl="1"/>
            <a:endParaRPr lang="en-GB" sz="2000" b="0" kern="0" dirty="0" smtClean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81191" y="6427466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(Hewison,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34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/>
        </p:nvGrpSpPr>
        <p:grpSpPr>
          <a:xfrm>
            <a:off x="164771" y="4615543"/>
            <a:ext cx="7360886" cy="1901371"/>
            <a:chOff x="2095012" y="4770408"/>
            <a:chExt cx="7657495" cy="2087592"/>
          </a:xfrm>
        </p:grpSpPr>
        <p:pic>
          <p:nvPicPr>
            <p:cNvPr id="5" name="Picture 1" descr="C:\C_Content\Figures\Drift\Drift_ReconstructedV2_101_VIS.png"/>
            <p:cNvPicPr>
              <a:picLocks noChangeAspect="1" noChangeArrowheads="1"/>
            </p:cNvPicPr>
            <p:nvPr/>
          </p:nvPicPr>
          <p:blipFill>
            <a:blip r:embed="rId3" cstate="print"/>
            <a:srcRect t="5219" b="66045"/>
            <a:stretch>
              <a:fillRect/>
            </a:stretch>
          </p:blipFill>
          <p:spPr bwMode="auto">
            <a:xfrm>
              <a:off x="2095012" y="4770408"/>
              <a:ext cx="7657495" cy="1624947"/>
            </a:xfrm>
            <a:prstGeom prst="rect">
              <a:avLst/>
            </a:prstGeom>
            <a:noFill/>
          </p:spPr>
        </p:pic>
        <p:pic>
          <p:nvPicPr>
            <p:cNvPr id="6" name="Picture 1" descr="C:\C_Content\Figures\Drift\Drift_ReconstructedV2_101_VIS.png"/>
            <p:cNvPicPr>
              <a:picLocks noChangeAspect="1" noChangeArrowheads="1"/>
            </p:cNvPicPr>
            <p:nvPr/>
          </p:nvPicPr>
          <p:blipFill>
            <a:blip r:embed="rId3" cstate="print"/>
            <a:srcRect t="85716" b="6260"/>
            <a:stretch>
              <a:fillRect/>
            </a:stretch>
          </p:blipFill>
          <p:spPr bwMode="auto">
            <a:xfrm>
              <a:off x="2095012" y="6404317"/>
              <a:ext cx="7657495" cy="453683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583526" y="2982507"/>
            <a:ext cx="355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Reconstruction of temporal variation of spectral response function due to detector ageing improves VIS calibration</a:t>
            </a:r>
          </a:p>
        </p:txBody>
      </p:sp>
      <p:pic>
        <p:nvPicPr>
          <p:cNvPr id="10" name="Picture 9" descr="FIDUCEO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11" y="5242326"/>
            <a:ext cx="1651277" cy="660511"/>
          </a:xfrm>
          <a:prstGeom prst="rect">
            <a:avLst/>
          </a:prstGeom>
        </p:spPr>
      </p:pic>
      <p:pic>
        <p:nvPicPr>
          <p:cNvPr id="11" name="Picture 3" descr="Macintosh HD:Users:yves:DocWork:shared:ProjectsAdmin:SSCC:Results:MET7_VIS_drift_2.png"/>
          <p:cNvPicPr>
            <a:picLocks noChangeAspect="1" noChangeArrowheads="1"/>
          </p:cNvPicPr>
          <p:nvPr/>
        </p:nvPicPr>
        <p:blipFill>
          <a:blip r:embed="rId5" cstate="print"/>
          <a:srcRect b="2858"/>
          <a:stretch>
            <a:fillRect/>
          </a:stretch>
        </p:blipFill>
        <p:spPr bwMode="auto">
          <a:xfrm>
            <a:off x="256046" y="1502972"/>
            <a:ext cx="5645715" cy="150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Ruethrich\AppData\Roaming\Ipswitch\WS_FTP\storage\SSR_MET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7679" y="2104844"/>
            <a:ext cx="3238809" cy="235499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6046" y="111557"/>
            <a:ext cx="8717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Recalibration of </a:t>
            </a:r>
            <a:r>
              <a:rPr lang="en-GB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Meteosat</a:t>
            </a:r>
            <a:r>
              <a:rPr lang="en-GB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Generation Visible </a:t>
            </a:r>
            <a:r>
              <a:rPr lang="en-GB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Imagery for Climate Data Records</a:t>
            </a:r>
            <a:endParaRPr lang="en-GB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83381" y="6432275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(Schulz, 2016)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58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644" y="68753"/>
            <a:ext cx="9769587" cy="681038"/>
          </a:xfrm>
        </p:spPr>
        <p:txBody>
          <a:bodyPr vert="horz" wrap="square" lIns="63314" tIns="31657" rIns="63314" bIns="31657" numCol="1" anchor="ctr" anchorCtr="0" compatLnSpc="1">
            <a:prstTxWarp prst="textNoShape">
              <a:avLst/>
            </a:prstTxWarp>
          </a:bodyPr>
          <a:lstStyle/>
          <a:p>
            <a:r>
              <a:rPr lang="de-DE" sz="1950" dirty="0" err="1" smtClean="0"/>
              <a:t>Example</a:t>
            </a:r>
            <a:r>
              <a:rPr lang="de-DE" sz="1950" dirty="0" smtClean="0"/>
              <a:t>: Validation </a:t>
            </a:r>
            <a:r>
              <a:rPr lang="de-DE" sz="1950" dirty="0" err="1"/>
              <a:t>of</a:t>
            </a:r>
            <a:r>
              <a:rPr lang="de-DE" sz="1950" dirty="0"/>
              <a:t> </a:t>
            </a:r>
            <a:r>
              <a:rPr lang="de-DE" sz="1950" dirty="0" err="1"/>
              <a:t>re-calibrated</a:t>
            </a:r>
            <a:r>
              <a:rPr lang="de-DE" sz="1950" dirty="0"/>
              <a:t> </a:t>
            </a:r>
            <a:r>
              <a:rPr lang="de-DE" sz="1950" dirty="0" err="1"/>
              <a:t>radiance</a:t>
            </a:r>
            <a:r>
              <a:rPr lang="de-DE" sz="1950" dirty="0"/>
              <a:t> </a:t>
            </a:r>
            <a:r>
              <a:rPr lang="de-DE" sz="1950" dirty="0" err="1" smtClean="0"/>
              <a:t>against</a:t>
            </a:r>
            <a:r>
              <a:rPr lang="de-DE" sz="1950" dirty="0" smtClean="0"/>
              <a:t> Land </a:t>
            </a:r>
            <a:r>
              <a:rPr lang="de-DE" sz="1950" dirty="0"/>
              <a:t>Surface </a:t>
            </a:r>
            <a:r>
              <a:rPr lang="de-DE" sz="1950" dirty="0" err="1"/>
              <a:t>Temperature</a:t>
            </a:r>
            <a:r>
              <a:rPr lang="de-DE" sz="1950" dirty="0"/>
              <a:t> </a:t>
            </a:r>
            <a:r>
              <a:rPr lang="de-DE" sz="1950" dirty="0" err="1" smtClean="0"/>
              <a:t>measurements</a:t>
            </a:r>
            <a:r>
              <a:rPr lang="de-DE" sz="1950" dirty="0" smtClean="0"/>
              <a:t> </a:t>
            </a:r>
            <a:r>
              <a:rPr lang="de-DE" sz="1950" dirty="0" err="1" smtClean="0"/>
              <a:t>for</a:t>
            </a:r>
            <a:r>
              <a:rPr lang="de-DE" sz="1950" dirty="0" smtClean="0"/>
              <a:t> </a:t>
            </a:r>
            <a:r>
              <a:rPr lang="de-DE" sz="1950" dirty="0" err="1" smtClean="0"/>
              <a:t>Climate</a:t>
            </a:r>
            <a:r>
              <a:rPr lang="de-DE" sz="1950" dirty="0" smtClean="0"/>
              <a:t> Data Records</a:t>
            </a:r>
            <a:endParaRPr lang="de-DE" sz="1950" dirty="0"/>
          </a:p>
        </p:txBody>
      </p:sp>
      <p:sp>
        <p:nvSpPr>
          <p:cNvPr id="6" name="Content Placeholder 1"/>
          <p:cNvSpPr>
            <a:spLocks noGrp="1"/>
          </p:cNvSpPr>
          <p:nvPr>
            <p:ph idx="4294967295"/>
          </p:nvPr>
        </p:nvSpPr>
        <p:spPr>
          <a:xfrm>
            <a:off x="3299594" y="1615481"/>
            <a:ext cx="6100612" cy="18444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3314" tIns="31657" rIns="63314" bIns="31657" numCol="1" anchor="t" anchorCtr="0" compatLnSpc="1">
            <a:prstTxWarp prst="textNoShape">
              <a:avLst/>
            </a:prstTxWarp>
            <a:noAutofit/>
          </a:bodyPr>
          <a:lstStyle/>
          <a:p>
            <a:pPr marL="250590" indent="-250590">
              <a:spcBef>
                <a:spcPts val="488"/>
              </a:spcBef>
              <a:spcAft>
                <a:spcPts val="0"/>
              </a:spcAft>
              <a:defRPr/>
            </a:pPr>
            <a:r>
              <a:rPr lang="en-GB" sz="1463" b="1" dirty="0"/>
              <a:t>CM SAF </a:t>
            </a:r>
            <a:r>
              <a:rPr lang="en-GB" sz="1463" dirty="0"/>
              <a:t>validate re-calibrated MVIRI infra-red radiances against Land Surface Temperature (LST) measurements from </a:t>
            </a:r>
            <a:r>
              <a:rPr lang="en-GB" sz="1463" dirty="0" smtClean="0"/>
              <a:t>stations </a:t>
            </a:r>
            <a:r>
              <a:rPr lang="en-GB" sz="1463" dirty="0"/>
              <a:t>in </a:t>
            </a:r>
            <a:r>
              <a:rPr lang="en-GB" sz="1463" dirty="0">
                <a:solidFill>
                  <a:schemeClr val="accent1">
                    <a:lumMod val="50000"/>
                  </a:schemeClr>
                </a:solidFill>
              </a:rPr>
              <a:t>Namibia</a:t>
            </a:r>
            <a:r>
              <a:rPr lang="en-GB" sz="1463" dirty="0"/>
              <a:t> and </a:t>
            </a:r>
            <a:r>
              <a:rPr lang="en-GB" sz="1463" dirty="0">
                <a:solidFill>
                  <a:srgbClr val="00B050"/>
                </a:solidFill>
              </a:rPr>
              <a:t>Senegal</a:t>
            </a:r>
            <a:r>
              <a:rPr lang="en-GB" sz="1463" dirty="0"/>
              <a:t>;</a:t>
            </a:r>
          </a:p>
          <a:p>
            <a:pPr marL="250590" indent="-250590">
              <a:spcBef>
                <a:spcPts val="488"/>
              </a:spcBef>
              <a:spcAft>
                <a:spcPts val="0"/>
              </a:spcAft>
              <a:defRPr/>
            </a:pPr>
            <a:r>
              <a:rPr lang="en-GB" sz="1463" dirty="0"/>
              <a:t>Trend of mean deviations at 95% significance are: </a:t>
            </a:r>
            <a:br>
              <a:rPr lang="en-GB" sz="1463" dirty="0"/>
            </a:br>
            <a:r>
              <a:rPr lang="en-GB" sz="1463" dirty="0">
                <a:solidFill>
                  <a:schemeClr val="accent1">
                    <a:lumMod val="50000"/>
                  </a:schemeClr>
                </a:solidFill>
              </a:rPr>
              <a:t>-&gt; 0.09 K/decade (Namibia) </a:t>
            </a:r>
            <a:r>
              <a:rPr lang="en-GB" sz="1463" dirty="0"/>
              <a:t/>
            </a:r>
            <a:br>
              <a:rPr lang="en-GB" sz="1463" dirty="0"/>
            </a:br>
            <a:r>
              <a:rPr lang="en-GB" sz="1463" dirty="0">
                <a:solidFill>
                  <a:srgbClr val="00B050"/>
                </a:solidFill>
              </a:rPr>
              <a:t>-&gt; 0.40 K/decade (Senegal)  </a:t>
            </a:r>
            <a:r>
              <a:rPr lang="en-GB" sz="1463" dirty="0"/>
              <a:t/>
            </a:r>
            <a:br>
              <a:rPr lang="en-GB" sz="1463" dirty="0"/>
            </a:br>
            <a:r>
              <a:rPr lang="en-GB" sz="1300" i="1" dirty="0"/>
              <a:t>(Note: global GCOS criteria is 1K/decade).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2057403" y="2424642"/>
            <a:ext cx="158750" cy="3095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4927" tIns="24927" rIns="24927" bIns="24927" numCol="1" rtlCol="0" anchor="t" anchorCtr="0" compatLnSpc="1">
            <a:prstTxWarp prst="textNoShape">
              <a:avLst/>
            </a:prstTxWarp>
          </a:bodyPr>
          <a:lstStyle/>
          <a:p>
            <a:pPr defTabSz="633142">
              <a:spcBef>
                <a:spcPct val="50000"/>
              </a:spcBef>
            </a:pPr>
            <a:endParaRPr lang="en-GB" sz="650" dirty="0">
              <a:solidFill>
                <a:srgbClr val="002569"/>
              </a:solidFill>
            </a:endParaRPr>
          </a:p>
        </p:txBody>
      </p:sp>
      <p:pic>
        <p:nvPicPr>
          <p:cNvPr id="37990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74" y="1151835"/>
            <a:ext cx="2537804" cy="229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76821" y="5814570"/>
            <a:ext cx="2803263" cy="189023"/>
          </a:xfrm>
          <a:prstGeom prst="rect">
            <a:avLst/>
          </a:prstGeom>
          <a:noFill/>
        </p:spPr>
        <p:txBody>
          <a:bodyPr wrap="none" lIns="63307" tIns="31653" rIns="63307" bIns="31653" rtlCol="0">
            <a:spAutoFit/>
          </a:bodyPr>
          <a:lstStyle/>
          <a:p>
            <a:pPr defTabSz="633070"/>
            <a:r>
              <a:rPr lang="en-GB" sz="813" i="1" dirty="0">
                <a:solidFill>
                  <a:srgbClr val="00205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Courtesy: </a:t>
            </a:r>
            <a:r>
              <a:rPr lang="en-GB" sz="813" i="1" dirty="0" err="1">
                <a:solidFill>
                  <a:srgbClr val="00205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Anke</a:t>
            </a:r>
            <a:r>
              <a:rPr lang="en-GB" sz="813" i="1" dirty="0">
                <a:solidFill>
                  <a:srgbClr val="00205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813" i="1" dirty="0" err="1">
                <a:solidFill>
                  <a:srgbClr val="00205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Duguay-Tetzlaff</a:t>
            </a:r>
            <a:r>
              <a:rPr lang="en-GB" sz="813" i="1" dirty="0">
                <a:solidFill>
                  <a:srgbClr val="00205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sz="813" i="1" dirty="0" err="1">
                <a:solidFill>
                  <a:srgbClr val="00205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Meteo</a:t>
            </a:r>
            <a:r>
              <a:rPr lang="en-GB" sz="813" i="1" dirty="0">
                <a:solidFill>
                  <a:srgbClr val="00205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-Swiss</a:t>
            </a:r>
          </a:p>
        </p:txBody>
      </p:sp>
      <p:pic>
        <p:nvPicPr>
          <p:cNvPr id="7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266" y="1288647"/>
            <a:ext cx="1083733" cy="4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88664" y="3527911"/>
            <a:ext cx="9236506" cy="2286659"/>
            <a:chOff x="132997" y="3619500"/>
            <a:chExt cx="8396111" cy="281435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968376" y="3619500"/>
              <a:ext cx="187569" cy="355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4927" tIns="24927" rIns="24927" bIns="24927" numCol="1" rtlCol="0" anchor="t" anchorCtr="0" compatLnSpc="1">
              <a:prstTxWarp prst="textNoShape">
                <a:avLst/>
              </a:prstTxWarp>
            </a:bodyPr>
            <a:lstStyle/>
            <a:p>
              <a:pPr defTabSz="633142">
                <a:spcBef>
                  <a:spcPct val="50000"/>
                </a:spcBef>
              </a:pPr>
              <a:endParaRPr lang="en-GB" sz="650" dirty="0">
                <a:solidFill>
                  <a:srgbClr val="002569"/>
                </a:solidFill>
              </a:endParaRPr>
            </a:p>
          </p:txBody>
        </p:sp>
        <p:grpSp>
          <p:nvGrpSpPr>
            <p:cNvPr id="5" name="Group 11"/>
            <p:cNvGrpSpPr/>
            <p:nvPr/>
          </p:nvGrpSpPr>
          <p:grpSpPr>
            <a:xfrm>
              <a:off x="134480" y="4860450"/>
              <a:ext cx="8394628" cy="1573400"/>
              <a:chOff x="1005899" y="2254882"/>
              <a:chExt cx="7190105" cy="1440346"/>
            </a:xfrm>
          </p:grpSpPr>
          <p:pic>
            <p:nvPicPr>
              <p:cNvPr id="13" name="Picture 8" descr="drr_lst_ts_ecmwf_bias_anom_pmw_all_NA_Dahra_ECMW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899" y="2254882"/>
                <a:ext cx="7190105" cy="1440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059320" y="3271373"/>
                <a:ext cx="190360" cy="2167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650" dirty="0">
                  <a:solidFill>
                    <a:srgbClr val="002569"/>
                  </a:solidFill>
                </a:endParaRPr>
              </a:p>
            </p:txBody>
          </p:sp>
        </p:grpSp>
        <p:grpSp>
          <p:nvGrpSpPr>
            <p:cNvPr id="4" name="Group 8"/>
            <p:cNvGrpSpPr/>
            <p:nvPr/>
          </p:nvGrpSpPr>
          <p:grpSpPr>
            <a:xfrm>
              <a:off x="132997" y="3619500"/>
              <a:ext cx="8394628" cy="1228725"/>
              <a:chOff x="1004628" y="1052550"/>
              <a:chExt cx="7190105" cy="112481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615552" y="1412776"/>
                <a:ext cx="552499" cy="2307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731" dirty="0">
                  <a:solidFill>
                    <a:srgbClr val="002569"/>
                  </a:solidFill>
                </a:endParaRPr>
              </a:p>
            </p:txBody>
          </p:sp>
          <p:pic>
            <p:nvPicPr>
              <p:cNvPr id="10" name="Picture 7" descr="drr_lst_ts_ecmwf_bias_anom_pmw_all_SA_RMZ_ECMWF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07"/>
              <a:stretch/>
            </p:blipFill>
            <p:spPr bwMode="auto">
              <a:xfrm>
                <a:off x="1004628" y="1052550"/>
                <a:ext cx="7190105" cy="1124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134480" y="4732834"/>
              <a:ext cx="283906" cy="1725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31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5900" y="6040925"/>
              <a:ext cx="174625" cy="369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31">
                <a:solidFill>
                  <a:srgbClr val="FFFFFF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991350" y="3943350"/>
              <a:ext cx="1047984" cy="25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31" dirty="0">
                  <a:solidFill>
                    <a:srgbClr val="FF9A00">
                      <a:lumMod val="50000"/>
                    </a:srgbClr>
                  </a:solidFill>
                </a:rPr>
                <a:t>Time-series Namibia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00875" y="5194772"/>
              <a:ext cx="1033412" cy="25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31" dirty="0">
                  <a:solidFill>
                    <a:srgbClr val="00B050"/>
                  </a:solidFill>
                </a:rPr>
                <a:t>Time-series Senegal</a:t>
              </a:r>
            </a:p>
          </p:txBody>
        </p:sp>
      </p:grpSp>
      <p:sp>
        <p:nvSpPr>
          <p:cNvPr id="9" name="Right Arrow 8"/>
          <p:cNvSpPr/>
          <p:nvPr/>
        </p:nvSpPr>
        <p:spPr bwMode="auto">
          <a:xfrm flipH="1">
            <a:off x="2353988" y="2805415"/>
            <a:ext cx="441127" cy="29408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sz="731">
              <a:solidFill>
                <a:srgbClr val="002569"/>
              </a:solidFill>
            </a:endParaRPr>
          </a:p>
        </p:txBody>
      </p:sp>
      <p:sp>
        <p:nvSpPr>
          <p:cNvPr id="23" name="Right Arrow 22"/>
          <p:cNvSpPr/>
          <p:nvPr/>
        </p:nvSpPr>
        <p:spPr bwMode="auto">
          <a:xfrm flipH="1">
            <a:off x="1810869" y="2139645"/>
            <a:ext cx="441127" cy="294084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sz="731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7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Example: GSICS IASI-A/IASI-B </a:t>
            </a:r>
            <a:r>
              <a:rPr lang="en-GB" sz="2000" dirty="0" err="1" smtClean="0"/>
              <a:t>Intercomparisons</a:t>
            </a:r>
            <a:r>
              <a:rPr lang="en-GB" sz="2000" dirty="0" smtClean="0"/>
              <a:t> Using  Double Differences </a:t>
            </a:r>
            <a:endParaRPr lang="en-GB" sz="2000" dirty="0"/>
          </a:p>
        </p:txBody>
      </p:sp>
      <p:pic>
        <p:nvPicPr>
          <p:cNvPr id="4" name="Picture 3" descr="iasia-iasib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00" y="1566000"/>
            <a:ext cx="5760000" cy="4607134"/>
          </a:xfrm>
          <a:prstGeom prst="rect">
            <a:avLst/>
          </a:prstGeom>
        </p:spPr>
      </p:pic>
      <p:pic>
        <p:nvPicPr>
          <p:cNvPr id="5" name="Picture 4" descr="iasia-iasib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000" y="1566000"/>
            <a:ext cx="5760000" cy="4607134"/>
          </a:xfrm>
          <a:prstGeom prst="rect">
            <a:avLst/>
          </a:prstGeom>
        </p:spPr>
      </p:pic>
      <p:pic>
        <p:nvPicPr>
          <p:cNvPr id="6" name="Picture 5" descr="iasia-iasi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000" y="1566000"/>
            <a:ext cx="5760000" cy="4607134"/>
          </a:xfrm>
          <a:prstGeom prst="rect">
            <a:avLst/>
          </a:prstGeom>
        </p:spPr>
      </p:pic>
      <p:pic>
        <p:nvPicPr>
          <p:cNvPr id="7" name="Picture 6" descr="iasia-iasib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000" y="1566000"/>
            <a:ext cx="5760000" cy="4607134"/>
          </a:xfrm>
          <a:prstGeom prst="rect">
            <a:avLst/>
          </a:prstGeom>
        </p:spPr>
      </p:pic>
      <p:pic>
        <p:nvPicPr>
          <p:cNvPr id="8" name="Picture 7" descr="iasia-iasib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00" y="1566000"/>
            <a:ext cx="5760000" cy="4607134"/>
          </a:xfrm>
          <a:prstGeom prst="rect">
            <a:avLst/>
          </a:prstGeom>
        </p:spPr>
      </p:pic>
      <p:pic>
        <p:nvPicPr>
          <p:cNvPr id="9" name="Picture 8" descr="iasia-iasib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000" y="1566000"/>
            <a:ext cx="5760000" cy="46071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01109" y="1584385"/>
            <a:ext cx="366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7ABC32"/>
                </a:solidFill>
              </a:rPr>
              <a:t> On-ground update IASI-A and IASI-B</a:t>
            </a:r>
            <a:endParaRPr lang="en-GB" sz="1800" b="0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4114" y="2133602"/>
            <a:ext cx="366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0033CC"/>
                </a:solidFill>
              </a:rPr>
              <a:t> On-board update IASI-B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2610" y="2415399"/>
            <a:ext cx="366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EF1DA9"/>
                </a:solidFill>
              </a:rPr>
              <a:t> No update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5490" y="2697194"/>
            <a:ext cx="366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65D7FF"/>
                </a:solidFill>
              </a:rPr>
              <a:t> On-board update IASI-A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6859" y="2953111"/>
            <a:ext cx="366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000000"/>
                </a:solidFill>
              </a:rPr>
              <a:t> On-ground update IASI-A and IASI-B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47117" y="4364966"/>
            <a:ext cx="3450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1800" b="0" dirty="0" smtClean="0">
                <a:solidFill>
                  <a:schemeClr val="tx1"/>
                </a:solidFill>
              </a:rPr>
              <a:t> Difference always lower than 0.1K </a:t>
            </a:r>
            <a:r>
              <a:rPr lang="en-GB" sz="1800" b="0" dirty="0" err="1" smtClean="0">
                <a:solidFill>
                  <a:schemeClr val="tx1"/>
                </a:solidFill>
              </a:rPr>
              <a:t>NedT</a:t>
            </a:r>
            <a:r>
              <a:rPr lang="en-GB" sz="1800" b="0" dirty="0" smtClean="0">
                <a:solidFill>
                  <a:schemeClr val="tx1"/>
                </a:solidFill>
              </a:rPr>
              <a:t> =&gt; good radiometric consistency</a:t>
            </a:r>
            <a:endParaRPr lang="en-GB" sz="1800" b="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83381" y="6432275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(Coppens, 2014)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81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Example: GSICS IASI/</a:t>
            </a:r>
            <a:r>
              <a:rPr lang="en-GB" sz="2000" dirty="0" err="1" smtClean="0"/>
              <a:t>CrIS</a:t>
            </a:r>
            <a:r>
              <a:rPr lang="en-GB" sz="2000" dirty="0" smtClean="0"/>
              <a:t> </a:t>
            </a:r>
            <a:r>
              <a:rPr lang="en-GB" sz="2000" dirty="0" err="1" smtClean="0"/>
              <a:t>Intercomparisons</a:t>
            </a:r>
            <a:r>
              <a:rPr lang="en-GB" sz="2000" dirty="0" smtClean="0"/>
              <a:t> Using  Double Differences </a:t>
            </a:r>
          </a:p>
        </p:txBody>
      </p:sp>
      <p:pic>
        <p:nvPicPr>
          <p:cNvPr id="14339" name="Picture 4" descr="iasia-cris_all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538" y="2005013"/>
            <a:ext cx="5759450" cy="35607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4340" name="Picture 5" descr="obs-calc_iasia_al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3" y="1531938"/>
            <a:ext cx="3600450" cy="2225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4341" name="Picture 6" descr="obs-calc_cris_all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63" y="4116388"/>
            <a:ext cx="3600450" cy="2225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cxnSp>
        <p:nvCxnSpPr>
          <p:cNvPr id="14342" name="Straight Connector 12"/>
          <p:cNvCxnSpPr>
            <a:cxnSpLocks noChangeShapeType="1"/>
          </p:cNvCxnSpPr>
          <p:nvPr/>
        </p:nvCxnSpPr>
        <p:spPr bwMode="auto">
          <a:xfrm flipV="1">
            <a:off x="5021263" y="1676400"/>
            <a:ext cx="1928812" cy="793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953000" y="3467100"/>
            <a:ext cx="1066800" cy="327025"/>
          </a:xfrm>
          <a:prstGeom prst="line">
            <a:avLst/>
          </a:prstGeom>
          <a:ln w="158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44" name="Right Arrow 7"/>
          <p:cNvSpPr>
            <a:spLocks noChangeArrowheads="1"/>
          </p:cNvSpPr>
          <p:nvPr/>
        </p:nvSpPr>
        <p:spPr bwMode="auto">
          <a:xfrm rot="-1981094">
            <a:off x="3603625" y="4830763"/>
            <a:ext cx="579438" cy="144462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4345" name="Right Arrow 8"/>
          <p:cNvSpPr>
            <a:spLocks noChangeArrowheads="1"/>
          </p:cNvSpPr>
          <p:nvPr/>
        </p:nvSpPr>
        <p:spPr bwMode="auto">
          <a:xfrm rot="1847050">
            <a:off x="3635375" y="2887663"/>
            <a:ext cx="577850" cy="1444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172200" y="3649663"/>
            <a:ext cx="1066800" cy="68262"/>
          </a:xfrm>
          <a:prstGeom prst="line">
            <a:avLst/>
          </a:prstGeom>
          <a:ln w="158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83381" y="6432275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(Coppens, 2014)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59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537"/>
            <a:ext cx="9221972" cy="854075"/>
          </a:xfrm>
        </p:spPr>
        <p:txBody>
          <a:bodyPr/>
          <a:lstStyle/>
          <a:p>
            <a:r>
              <a:rPr lang="de-DE" sz="2000" dirty="0" err="1" smtClean="0"/>
              <a:t>Example</a:t>
            </a:r>
            <a:r>
              <a:rPr lang="de-DE" sz="2000" dirty="0" smtClean="0"/>
              <a:t>: </a:t>
            </a:r>
            <a:r>
              <a:rPr lang="de-DE" sz="2000" dirty="0" err="1" smtClean="0"/>
              <a:t>Metop</a:t>
            </a:r>
            <a:r>
              <a:rPr lang="de-DE" sz="2000" dirty="0" smtClean="0"/>
              <a:t>-A HIRS/4 Performance Change due </a:t>
            </a:r>
            <a:r>
              <a:rPr lang="de-DE" sz="2000" dirty="0" err="1" smtClean="0"/>
              <a:t>to</a:t>
            </a:r>
            <a:r>
              <a:rPr lang="de-DE" sz="2000" dirty="0" smtClean="0"/>
              <a:t> a </a:t>
            </a:r>
            <a:r>
              <a:rPr lang="de-DE" sz="2000" dirty="0" err="1" smtClean="0"/>
              <a:t>change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instrument</a:t>
            </a:r>
            <a:r>
              <a:rPr lang="de-DE" sz="2000" dirty="0" smtClean="0"/>
              <a:t> </a:t>
            </a:r>
            <a:r>
              <a:rPr lang="de-DE" sz="2000" dirty="0" err="1" smtClean="0"/>
              <a:t>configuration</a:t>
            </a:r>
            <a:r>
              <a:rPr lang="de-DE" sz="2000" dirty="0" smtClean="0"/>
              <a:t> </a:t>
            </a:r>
            <a:r>
              <a:rPr lang="de-DE" sz="2000" dirty="0" err="1" smtClean="0"/>
              <a:t>monitored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GSICS</a:t>
            </a:r>
            <a:endParaRPr lang="en-GB" sz="2000" dirty="0"/>
          </a:p>
        </p:txBody>
      </p:sp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8969"/>
            <a:ext cx="1522210" cy="170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910" y="1439128"/>
            <a:ext cx="1395283" cy="169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2920" y="1421889"/>
            <a:ext cx="1370183" cy="171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6302" y="1415090"/>
            <a:ext cx="1386659" cy="172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9874" y="1383956"/>
            <a:ext cx="1440882" cy="176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9308" y="1394254"/>
            <a:ext cx="142946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177104"/>
            <a:ext cx="1529051" cy="171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30436" y="3165389"/>
            <a:ext cx="1394473" cy="17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62920" y="3160629"/>
            <a:ext cx="1380602" cy="172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15750" y="3152391"/>
            <a:ext cx="1408400" cy="177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46163" y="3157151"/>
            <a:ext cx="1387709" cy="172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29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66546" y="3165388"/>
            <a:ext cx="1374946" cy="170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30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074" y="4905762"/>
            <a:ext cx="1471794" cy="166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31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01488" y="4907049"/>
            <a:ext cx="1325376" cy="167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32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65107" y="4915289"/>
            <a:ext cx="1351521" cy="166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33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16253" y="4920049"/>
            <a:ext cx="1386467" cy="168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34" name="Picture 1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32261" y="4865860"/>
            <a:ext cx="1378593" cy="17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35" name="Picture 1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13644" y="4878859"/>
            <a:ext cx="1411372" cy="17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36" name="Picture 2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623762" y="4819133"/>
            <a:ext cx="1282238" cy="18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78679" y="881449"/>
            <a:ext cx="1216110" cy="64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72883" y="854075"/>
            <a:ext cx="553940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 typeface="Symbol" pitchFamily="18" charset="2"/>
              <a:buChar char="Þ"/>
            </a:pPr>
            <a:r>
              <a:rPr lang="de-DE" sz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Increase</a:t>
            </a:r>
            <a:r>
              <a:rPr lang="de-DE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the Filter Wheel Housing Temperature</a:t>
            </a:r>
          </a:p>
          <a:p>
            <a:pPr lvl="0" algn="just">
              <a:buFont typeface="Symbol" pitchFamily="18" charset="2"/>
              <a:buChar char="Þ"/>
            </a:pPr>
            <a:r>
              <a:rPr lang="de-DE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Increase of the Filter Wheel Motor Current</a:t>
            </a:r>
          </a:p>
          <a:p>
            <a:pPr lvl="0" algn="just"/>
            <a:endParaRPr kumimoji="0" lang="en-GB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247550" y="842321"/>
            <a:ext cx="39714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Two tests with this modified instrument configuration have been performed: 13. Jan and 19. to 26. Jan 2016</a:t>
            </a:r>
          </a:p>
        </p:txBody>
      </p:sp>
    </p:spTree>
    <p:extLst>
      <p:ext uri="{BB962C8B-B14F-4D97-AF65-F5344CB8AC3E}">
        <p14:creationId xmlns:p14="http://schemas.microsoft.com/office/powerpoint/2010/main" val="2945901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2000" kern="0" dirty="0" smtClean="0"/>
              <a:t>Example: GSICS Corrections for </a:t>
            </a:r>
            <a:r>
              <a:rPr lang="en-GB" sz="2000" kern="0" dirty="0" err="1" smtClean="0"/>
              <a:t>Meteosat</a:t>
            </a:r>
            <a:r>
              <a:rPr lang="en-GB" sz="2000" kern="0" dirty="0" smtClean="0"/>
              <a:t> IR channels</a:t>
            </a:r>
            <a:endParaRPr lang="en-GB" sz="2000" kern="0" dirty="0"/>
          </a:p>
        </p:txBody>
      </p:sp>
      <p:pic>
        <p:nvPicPr>
          <p:cNvPr id="14" name="Picture 2" descr="H:\MY DOCUMENTS\plots\GEO-LEO-collocations_480px_V01_2012-02-02.gif"/>
          <p:cNvPicPr>
            <a:picLocks noChangeArrowheads="1"/>
          </p:cNvPicPr>
          <p:nvPr/>
        </p:nvPicPr>
        <p:blipFill>
          <a:blip r:embed="rId3" cstate="print"/>
          <a:srcRect t="5730"/>
          <a:stretch>
            <a:fillRect/>
          </a:stretch>
        </p:blipFill>
        <p:spPr bwMode="auto">
          <a:xfrm>
            <a:off x="5070013" y="854077"/>
            <a:ext cx="3063240" cy="2873343"/>
          </a:xfrm>
          <a:prstGeom prst="rect">
            <a:avLst/>
          </a:prstGeom>
          <a:noFill/>
        </p:spPr>
      </p:pic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3476" y="1028733"/>
            <a:ext cx="4485498" cy="5280587"/>
          </a:xfrm>
        </p:spPr>
        <p:txBody>
          <a:bodyPr/>
          <a:lstStyle/>
          <a:p>
            <a:r>
              <a:rPr lang="en-GB" sz="2000" dirty="0" smtClean="0"/>
              <a:t>Collocate in Space, Time, Angle</a:t>
            </a:r>
          </a:p>
          <a:p>
            <a:pPr lvl="1"/>
            <a:r>
              <a:rPr lang="en-GB" sz="1800" dirty="0" smtClean="0"/>
              <a:t>“Simultaneous Nadir Overpasses” (SNOs)</a:t>
            </a:r>
          </a:p>
          <a:p>
            <a:pPr lvl="1"/>
            <a:r>
              <a:rPr lang="en-GB" sz="1800" dirty="0" smtClean="0"/>
              <a:t>Tie to contemporaneous reference</a:t>
            </a:r>
          </a:p>
          <a:p>
            <a:pPr lvl="1"/>
            <a:r>
              <a:rPr lang="en-GB" sz="1800" dirty="0" smtClean="0"/>
              <a:t>With very small uncertainty</a:t>
            </a:r>
          </a:p>
          <a:p>
            <a:r>
              <a:rPr lang="en-GB" sz="2000" dirty="0" err="1" smtClean="0"/>
              <a:t>Hyperspectral</a:t>
            </a:r>
            <a:r>
              <a:rPr lang="en-GB" sz="2000" dirty="0" smtClean="0"/>
              <a:t> Reference (IASI)</a:t>
            </a:r>
          </a:p>
          <a:p>
            <a:pPr lvl="1"/>
            <a:r>
              <a:rPr lang="en-GB" sz="2000" dirty="0" smtClean="0"/>
              <a:t>Spectral Convolution</a:t>
            </a:r>
          </a:p>
          <a:p>
            <a:pPr lvl="1"/>
            <a:r>
              <a:rPr lang="en-GB" sz="2000" dirty="0" smtClean="0"/>
              <a:t>Can diagnose SRF errors</a:t>
            </a:r>
          </a:p>
          <a:p>
            <a:r>
              <a:rPr lang="en-GB" sz="2000" dirty="0" smtClean="0"/>
              <a:t>Compare </a:t>
            </a:r>
          </a:p>
          <a:p>
            <a:pPr lvl="1"/>
            <a:r>
              <a:rPr lang="en-GB" sz="1800" dirty="0" smtClean="0"/>
              <a:t>Regression of collocated radiances</a:t>
            </a:r>
          </a:p>
          <a:p>
            <a:r>
              <a:rPr lang="en-GB" sz="2000" dirty="0" smtClean="0"/>
              <a:t>Generate GSICS Correction</a:t>
            </a:r>
          </a:p>
          <a:p>
            <a:pPr lvl="1"/>
            <a:r>
              <a:rPr lang="en-US" sz="1600" dirty="0" smtClean="0"/>
              <a:t>Updated daily</a:t>
            </a:r>
          </a:p>
          <a:p>
            <a:pPr lvl="1"/>
            <a:r>
              <a:rPr lang="en-US" sz="1600" dirty="0" smtClean="0"/>
              <a:t>Upload to EUMETSAT GSICS Server</a:t>
            </a:r>
          </a:p>
          <a:p>
            <a:pPr lvl="1"/>
            <a:r>
              <a:rPr lang="en-US" sz="1600" dirty="0" smtClean="0"/>
              <a:t>Alternative Cal </a:t>
            </a:r>
            <a:r>
              <a:rPr lang="en-US" sz="1600" dirty="0" err="1" smtClean="0"/>
              <a:t>Coeff</a:t>
            </a:r>
            <a:r>
              <a:rPr lang="en-US" sz="1600" dirty="0" smtClean="0"/>
              <a:t> in L1.5 Header</a:t>
            </a:r>
          </a:p>
          <a:p>
            <a:pPr lvl="1"/>
            <a:r>
              <a:rPr lang="en-US" sz="1600" dirty="0" smtClean="0"/>
              <a:t>First Operational GSICS Products</a:t>
            </a:r>
            <a:endParaRPr lang="en-GB" sz="1600" dirty="0" smtClean="0"/>
          </a:p>
          <a:p>
            <a:r>
              <a:rPr lang="en-GB" sz="2000" dirty="0" smtClean="0"/>
              <a:t>Evaluate &amp; Monitor Bias</a:t>
            </a:r>
          </a:p>
        </p:txBody>
      </p:sp>
      <p:pic>
        <p:nvPicPr>
          <p:cNvPr id="17" name="Picture 3" descr="H:\MY DOCUMENTS\plots\plot_rad_srf_ieee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7429" y="1028733"/>
            <a:ext cx="4793801" cy="2772538"/>
          </a:xfrm>
          <a:prstGeom prst="rect">
            <a:avLst/>
          </a:prstGeom>
          <a:noFill/>
        </p:spPr>
      </p:pic>
      <p:pic>
        <p:nvPicPr>
          <p:cNvPr id="18" name="Picture 17" descr="msg2-iasi_20111120_2215_scatter_ir13.4.gif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71837" y="1462520"/>
            <a:ext cx="3048000" cy="2286000"/>
          </a:xfrm>
          <a:prstGeom prst="rect">
            <a:avLst/>
          </a:prstGeom>
        </p:spPr>
      </p:pic>
      <p:pic>
        <p:nvPicPr>
          <p:cNvPr id="19" name="Picture 2" descr="H:\MY DOCUMENTS\GSICS\logo\GSICS300p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2931" y="5949322"/>
            <a:ext cx="1428750" cy="581025"/>
          </a:xfrm>
          <a:prstGeom prst="rect">
            <a:avLst/>
          </a:prstGeom>
          <a:noFill/>
        </p:spPr>
      </p:pic>
      <p:pic>
        <p:nvPicPr>
          <p:cNvPr id="20" name="Picture 7" descr="C:\Users\HewisonT\Desktop\download.png"/>
          <p:cNvPicPr>
            <a:picLocks noChangeAspect="1" noChangeArrowheads="1"/>
          </p:cNvPicPr>
          <p:nvPr/>
        </p:nvPicPr>
        <p:blipFill>
          <a:blip r:embed="rId7" cstate="print"/>
          <a:srcRect b="27466"/>
          <a:stretch>
            <a:fillRect/>
          </a:stretch>
        </p:blipFill>
        <p:spPr bwMode="auto">
          <a:xfrm>
            <a:off x="5487562" y="3692285"/>
            <a:ext cx="42322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841681" y="5492427"/>
            <a:ext cx="408683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chemeClr val="tx1"/>
                </a:solidFill>
                <a:latin typeface="Calibri" pitchFamily="34" charset="0"/>
              </a:rPr>
              <a:t>Time Series of Bias for Standard Radiance Scenes in 8 IR channels of Meteosat-10/SEVIRI, generated from </a:t>
            </a:r>
            <a:r>
              <a:rPr lang="en-GB" sz="1600" b="0" dirty="0">
                <a:solidFill>
                  <a:schemeClr val="tx1"/>
                </a:solidFill>
                <a:latin typeface="Calibri" pitchFamily="34" charset="0"/>
                <a:hlinkClick r:id="rId8"/>
              </a:rPr>
              <a:t>GSICS Plotting </a:t>
            </a:r>
            <a:r>
              <a:rPr lang="en-GB" sz="1600" b="0" dirty="0" smtClean="0">
                <a:solidFill>
                  <a:schemeClr val="tx1"/>
                </a:solidFill>
                <a:latin typeface="Calibri" pitchFamily="34" charset="0"/>
                <a:hlinkClick r:id="rId8"/>
              </a:rPr>
              <a:t>Tool</a:t>
            </a:r>
            <a:endParaRPr lang="en-GB" sz="1600" b="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GB" sz="1600" b="0" dirty="0" smtClean="0">
                <a:solidFill>
                  <a:schemeClr val="tx1"/>
                </a:solidFill>
                <a:latin typeface="Calibri" pitchFamily="34" charset="0"/>
              </a:rPr>
              <a:t>Example of calibration monitoring tool</a:t>
            </a:r>
            <a:endParaRPr lang="en-GB" sz="16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82125" y="6485006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(Hewison,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29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78679" cy="854075"/>
          </a:xfrm>
        </p:spPr>
        <p:txBody>
          <a:bodyPr/>
          <a:lstStyle/>
          <a:p>
            <a:r>
              <a:rPr lang="en-GB" sz="2000" dirty="0" smtClean="0"/>
              <a:t>Example: GSICS Corrections for Meteosat VIS Channels</a:t>
            </a:r>
            <a:endParaRPr lang="en-GB" sz="20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grpSp>
        <p:nvGrpSpPr>
          <p:cNvPr id="6" name="Group 26"/>
          <p:cNvGrpSpPr/>
          <p:nvPr/>
        </p:nvGrpSpPr>
        <p:grpSpPr>
          <a:xfrm>
            <a:off x="4160913" y="869170"/>
            <a:ext cx="3249360" cy="2328354"/>
            <a:chOff x="312302" y="3337972"/>
            <a:chExt cx="4050724" cy="3066162"/>
          </a:xfrm>
          <a:solidFill>
            <a:schemeClr val="accent3"/>
          </a:solidFill>
        </p:grpSpPr>
        <p:sp>
          <p:nvSpPr>
            <p:cNvPr id="7" name="テキスト ボックス 14"/>
            <p:cNvSpPr txBox="1"/>
            <p:nvPr/>
          </p:nvSpPr>
          <p:spPr>
            <a:xfrm>
              <a:off x="3475377" y="5796177"/>
              <a:ext cx="887649" cy="6079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0" dirty="0" smtClean="0">
                  <a:solidFill>
                    <a:schemeClr val="tx1"/>
                  </a:solidFill>
                </a:rPr>
                <a:t>10.8μm TB [K]</a:t>
              </a:r>
              <a:endParaRPr kumimoji="1" lang="ja-JP" altLang="en-US" sz="1200" b="0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2" descr="C:\Users\jma802b\Desktop\cmp_jma_nasa_IR.pn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302" y="3553416"/>
              <a:ext cx="3900433" cy="2302069"/>
            </a:xfrm>
            <a:prstGeom prst="rect">
              <a:avLst/>
            </a:prstGeom>
            <a:grpFill/>
            <a:extLst/>
          </p:spPr>
        </p:pic>
        <p:sp>
          <p:nvSpPr>
            <p:cNvPr id="9" name="テキスト ボックス 17"/>
            <p:cNvSpPr txBox="1"/>
            <p:nvPr/>
          </p:nvSpPr>
          <p:spPr>
            <a:xfrm>
              <a:off x="823083" y="3337972"/>
              <a:ext cx="3445366" cy="243183"/>
            </a:xfrm>
            <a:prstGeom prst="rect">
              <a:avLst/>
            </a:prstGeom>
            <a:grp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altLang="ja-JP" sz="1200" b="0" dirty="0" smtClean="0">
                  <a:solidFill>
                    <a:schemeClr val="tx1"/>
                  </a:solidFill>
                </a:rPr>
                <a:t>MTSAT-2 </a:t>
              </a:r>
              <a:r>
                <a:rPr lang="en-US" altLang="ja-JP" sz="1200" b="0" dirty="0">
                  <a:solidFill>
                    <a:schemeClr val="tx1"/>
                  </a:solidFill>
                </a:rPr>
                <a:t>DCC detection </a:t>
              </a:r>
              <a:r>
                <a:rPr lang="en-US" altLang="ja-JP" sz="1200" b="0" dirty="0" smtClean="0">
                  <a:solidFill>
                    <a:schemeClr val="tx1"/>
                  </a:solidFill>
                </a:rPr>
                <a:t>2012-07-01T04</a:t>
              </a:r>
              <a:endParaRPr kumimoji="1" lang="ja-JP" altLang="en-US" sz="1200" b="0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2" descr="C:\Users\jma802b\Desktop\cmp_jma_nasa_IR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794" b="-640"/>
            <a:stretch/>
          </p:blipFill>
          <p:spPr bwMode="auto">
            <a:xfrm>
              <a:off x="823083" y="5861798"/>
              <a:ext cx="2730303" cy="360040"/>
            </a:xfrm>
            <a:prstGeom prst="rect">
              <a:avLst/>
            </a:prstGeom>
            <a:grpFill/>
            <a:extLst/>
          </p:spPr>
        </p:pic>
      </p:grpSp>
      <p:pic>
        <p:nvPicPr>
          <p:cNvPr id="11" name="Picture 3" descr="h:\My Documents\Work\Presentations\EUMETSAT_UserConf2013\Figures_Material\MSG2_PDF_AfterBRDFCorrection_Incr4.png"/>
          <p:cNvPicPr>
            <a:picLocks noChangeAspect="1" noChangeArrowheads="1"/>
          </p:cNvPicPr>
          <p:nvPr/>
        </p:nvPicPr>
        <p:blipFill>
          <a:blip r:embed="rId4" cstate="print"/>
          <a:srcRect l="3816" t="2760" r="2022" b="1241"/>
          <a:stretch>
            <a:fillRect/>
          </a:stretch>
        </p:blipFill>
        <p:spPr bwMode="auto">
          <a:xfrm>
            <a:off x="7323989" y="924651"/>
            <a:ext cx="2429086" cy="24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8558" y="2420889"/>
            <a:ext cx="3935063" cy="363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8766" y="980728"/>
            <a:ext cx="487554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IE" sz="2000" b="0" kern="0" dirty="0" smtClean="0"/>
              <a:t>Deep Convective Clouds</a:t>
            </a:r>
          </a:p>
          <a:p>
            <a:r>
              <a:rPr lang="en-IE" sz="2000" b="0" kern="0" dirty="0" smtClean="0"/>
              <a:t>Pseudo Invariant Targets</a:t>
            </a:r>
          </a:p>
          <a:p>
            <a:pPr lvl="1"/>
            <a:r>
              <a:rPr lang="en-IE" sz="1600" b="0" kern="0" dirty="0" smtClean="0"/>
              <a:t>Bright, natural solar diffusers </a:t>
            </a:r>
          </a:p>
          <a:p>
            <a:pPr lvl="1"/>
            <a:r>
              <a:rPr lang="en-IE" sz="1600" b="0" kern="0" dirty="0" smtClean="0"/>
              <a:t>Near Top Of Atmosphere</a:t>
            </a:r>
          </a:p>
          <a:p>
            <a:pPr lvl="1"/>
            <a:r>
              <a:rPr lang="en-IE" sz="1400" b="0" kern="0" dirty="0" smtClean="0"/>
              <a:t>Little water vapour, aerosol</a:t>
            </a:r>
          </a:p>
          <a:p>
            <a:pPr lvl="1"/>
            <a:r>
              <a:rPr lang="en-IE" sz="1600" b="0" kern="0" dirty="0" smtClean="0"/>
              <a:t>Globally available</a:t>
            </a:r>
          </a:p>
          <a:p>
            <a:pPr lvl="1"/>
            <a:r>
              <a:rPr lang="en-IE" sz="1400" b="0" kern="0" dirty="0" smtClean="0"/>
              <a:t>In Equatorial Band</a:t>
            </a:r>
          </a:p>
          <a:p>
            <a:r>
              <a:rPr lang="en-IE" sz="2000" b="0" kern="0" dirty="0" smtClean="0"/>
              <a:t>Select coldest, brightest pixels</a:t>
            </a:r>
          </a:p>
          <a:p>
            <a:pPr lvl="1"/>
            <a:r>
              <a:rPr lang="en-IE" sz="1400" b="0" kern="0" dirty="0" smtClean="0"/>
              <a:t>Identify using T</a:t>
            </a:r>
            <a:r>
              <a:rPr lang="en-IE" sz="1400" b="0" kern="0" baseline="-25000" dirty="0" smtClean="0"/>
              <a:t>IR</a:t>
            </a:r>
            <a:r>
              <a:rPr lang="en-IE" sz="1400" b="0" kern="0" dirty="0" smtClean="0"/>
              <a:t> threshold </a:t>
            </a:r>
          </a:p>
          <a:p>
            <a:pPr lvl="1"/>
            <a:r>
              <a:rPr lang="en-GB" sz="1400" b="0" kern="0" dirty="0" smtClean="0"/>
              <a:t>Homogeneity Tests</a:t>
            </a:r>
          </a:p>
          <a:p>
            <a:pPr lvl="1"/>
            <a:r>
              <a:rPr lang="en-GB" sz="1400" b="0" kern="0" dirty="0" smtClean="0"/>
              <a:t>Limit viewing and solar geometry &amp; Normalise</a:t>
            </a:r>
          </a:p>
          <a:p>
            <a:r>
              <a:rPr lang="en-GB" sz="2000" b="0" kern="0" dirty="0" smtClean="0"/>
              <a:t>Build up monthly PDF statistics</a:t>
            </a:r>
          </a:p>
          <a:p>
            <a:pPr lvl="1"/>
            <a:r>
              <a:rPr lang="en-GB" sz="1600" b="0" kern="0" dirty="0" smtClean="0"/>
              <a:t>Compare mode/mean with model/</a:t>
            </a:r>
            <a:r>
              <a:rPr lang="en-GB" sz="1600" b="0" kern="0" dirty="0" err="1" smtClean="0"/>
              <a:t>obs</a:t>
            </a:r>
            <a:endParaRPr lang="en-GB" sz="1600" b="0" kern="0" dirty="0" smtClean="0"/>
          </a:p>
          <a:p>
            <a:r>
              <a:rPr lang="en-GB" sz="2000" b="0" kern="0" dirty="0" smtClean="0"/>
              <a:t>Derive Calibration Coefficients</a:t>
            </a:r>
          </a:p>
          <a:p>
            <a:pPr lvl="1"/>
            <a:r>
              <a:rPr lang="en-GB" sz="1600" b="0" kern="0" dirty="0" smtClean="0"/>
              <a:t>Currently for VIS0.6 (VIS0.8 under study)</a:t>
            </a:r>
          </a:p>
          <a:p>
            <a:r>
              <a:rPr lang="en-US" sz="2000" b="0" kern="0" dirty="0" smtClean="0"/>
              <a:t>Running in operational offline system</a:t>
            </a:r>
          </a:p>
          <a:p>
            <a:r>
              <a:rPr lang="en-US" sz="2000" b="0" kern="0" dirty="0" smtClean="0"/>
              <a:t>Demonstration GSICS Products</a:t>
            </a:r>
          </a:p>
          <a:p>
            <a:r>
              <a:rPr lang="en-US" sz="2000" b="0" kern="0" dirty="0" smtClean="0"/>
              <a:t>Application to Re-processing activity</a:t>
            </a:r>
          </a:p>
          <a:p>
            <a:pPr>
              <a:buFont typeface="Arial" pitchFamily="34" charset="0"/>
              <a:buNone/>
            </a:pPr>
            <a:endParaRPr lang="en-GB" sz="2100" b="0" kern="0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15363" y="6428075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(Hewison,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95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:\My Documents\Work\Calibration\Moon\Figures\EUMConf\MSG2_VIS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88729"/>
            <a:ext cx="4525436" cy="2875367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78679" cy="854075"/>
          </a:xfrm>
        </p:spPr>
        <p:txBody>
          <a:bodyPr/>
          <a:lstStyle/>
          <a:p>
            <a:r>
              <a:rPr lang="en-IE" sz="2000" dirty="0" smtClean="0"/>
              <a:t>Example: GSICS Lunar Calibration System for </a:t>
            </a:r>
            <a:r>
              <a:rPr lang="en-IE" sz="2000" dirty="0" err="1" smtClean="0"/>
              <a:t>Meteosat</a:t>
            </a:r>
            <a:r>
              <a:rPr lang="en-IE" sz="2000" dirty="0" smtClean="0"/>
              <a:t> VIS Channels</a:t>
            </a:r>
            <a:endParaRPr lang="en-GB" sz="20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2480" y="980728"/>
            <a:ext cx="474662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IE" sz="2000" b="0" kern="0" dirty="0" smtClean="0"/>
              <a:t>Moon as reference target</a:t>
            </a:r>
          </a:p>
          <a:p>
            <a:pPr lvl="1"/>
            <a:r>
              <a:rPr lang="en-IE" sz="1400" b="0" kern="0" dirty="0" smtClean="0"/>
              <a:t>Dark, natural solar diffuser</a:t>
            </a:r>
          </a:p>
          <a:p>
            <a:pPr lvl="1"/>
            <a:r>
              <a:rPr lang="en-IE" sz="1400" b="0" kern="0" dirty="0" smtClean="0"/>
              <a:t>Extremely stable – traceability possible</a:t>
            </a:r>
          </a:p>
          <a:p>
            <a:pPr lvl="1"/>
            <a:r>
              <a:rPr lang="en-IE" sz="1400" b="0" kern="0" dirty="0" smtClean="0"/>
              <a:t>Can apply retrospectively to generate FCDRs</a:t>
            </a:r>
          </a:p>
          <a:p>
            <a:pPr lvl="1"/>
            <a:r>
              <a:rPr lang="en-IE" sz="1400" b="0" kern="0" dirty="0" smtClean="0"/>
              <a:t>Globally available</a:t>
            </a:r>
          </a:p>
          <a:p>
            <a:r>
              <a:rPr lang="en-IE" sz="2000" b="0" kern="0" dirty="0" smtClean="0"/>
              <a:t>Select pixels of Moon</a:t>
            </a:r>
          </a:p>
          <a:p>
            <a:pPr lvl="1"/>
            <a:r>
              <a:rPr lang="en-IE" sz="1400" b="0" kern="0" dirty="0" smtClean="0"/>
              <a:t>Applying threshold to IR image</a:t>
            </a:r>
          </a:p>
          <a:p>
            <a:pPr lvl="1"/>
            <a:r>
              <a:rPr lang="en-GB" sz="1400" b="0" kern="0" dirty="0" smtClean="0"/>
              <a:t>Calculate integrated irradiance</a:t>
            </a:r>
          </a:p>
          <a:p>
            <a:r>
              <a:rPr lang="en-GB" sz="2000" b="0" kern="0" dirty="0" smtClean="0"/>
              <a:t>Compare with model</a:t>
            </a:r>
            <a:endParaRPr lang="en-IE" sz="1400" b="0" kern="0" dirty="0" smtClean="0"/>
          </a:p>
          <a:p>
            <a:pPr lvl="1"/>
            <a:r>
              <a:rPr lang="en-IE" sz="1400" b="0" kern="0" dirty="0" smtClean="0"/>
              <a:t>GSICS Implementation of ROLO (GIRO) developed by USGS</a:t>
            </a:r>
          </a:p>
          <a:p>
            <a:pPr lvl="1"/>
            <a:r>
              <a:rPr lang="en-IE" sz="1400" b="0" kern="0" dirty="0" smtClean="0"/>
              <a:t>&lt;1% relative uncertainty</a:t>
            </a:r>
          </a:p>
          <a:p>
            <a:pPr lvl="1"/>
            <a:r>
              <a:rPr lang="en-IE" sz="1400" b="0" kern="0" dirty="0" smtClean="0"/>
              <a:t>Applicable from 0.4 – 2.4 µm – All VIS/NIR</a:t>
            </a:r>
          </a:p>
          <a:p>
            <a:r>
              <a:rPr lang="en-GB" sz="2000" b="0" kern="0" dirty="0" smtClean="0"/>
              <a:t>Application at EUMETSAT: </a:t>
            </a:r>
            <a:endParaRPr lang="en-IE" sz="1400" b="0" kern="0" dirty="0" smtClean="0"/>
          </a:p>
          <a:p>
            <a:pPr lvl="1"/>
            <a:r>
              <a:rPr lang="en-IE" sz="1400" b="0" kern="0" dirty="0" smtClean="0"/>
              <a:t>Running in operational offline environment</a:t>
            </a:r>
          </a:p>
          <a:p>
            <a:pPr lvl="1"/>
            <a:r>
              <a:rPr lang="en-IE" sz="1400" b="0" kern="0" dirty="0" smtClean="0"/>
              <a:t>MSG/SEVIRI, MFG/MVIRI (+reprocessing)</a:t>
            </a:r>
          </a:p>
          <a:p>
            <a:pPr lvl="1"/>
            <a:r>
              <a:rPr lang="en-IE" sz="1400" b="0" kern="0" dirty="0" smtClean="0">
                <a:solidFill>
                  <a:schemeClr val="accent6"/>
                </a:solidFill>
              </a:rPr>
              <a:t>S-3B/OLCI, MTG/FCI, EPS-SG/METimage+3MI</a:t>
            </a:r>
          </a:p>
          <a:p>
            <a:r>
              <a:rPr lang="en-IE" sz="2000" b="0" kern="0" dirty="0" smtClean="0"/>
              <a:t>Developing inter-calibration</a:t>
            </a:r>
          </a:p>
          <a:p>
            <a:pPr lvl="1"/>
            <a:r>
              <a:rPr lang="en-IE" sz="1400" b="0" kern="0" dirty="0" smtClean="0"/>
              <a:t>Tie to MODIS/VIIRS reference</a:t>
            </a:r>
          </a:p>
          <a:p>
            <a:pPr lvl="1"/>
            <a:r>
              <a:rPr lang="en-IE" sz="1400" b="0" kern="0" dirty="0" smtClean="0"/>
              <a:t>Combined with DCC method (Refl. =0.1-1.0)</a:t>
            </a:r>
          </a:p>
          <a:p>
            <a:pPr lvl="1"/>
            <a:endParaRPr lang="en-IE" sz="1600" b="0" kern="0" dirty="0" smtClean="0"/>
          </a:p>
          <a:p>
            <a:pPr lvl="1"/>
            <a:endParaRPr lang="en-GB" sz="2000" b="0" kern="0" dirty="0" smtClean="0">
              <a:solidFill>
                <a:schemeClr val="accent6"/>
              </a:solidFill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4953000" y="854077"/>
            <a:ext cx="1805781" cy="3545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7287" tIns="53643" rIns="107287" bIns="53643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SEVIRI </a:t>
            </a:r>
            <a:r>
              <a:rPr lang="en-GB" sz="1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L1.0 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image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772977" y="1186636"/>
            <a:ext cx="5032095" cy="2222502"/>
            <a:chOff x="5272602" y="1186636"/>
            <a:chExt cx="4124669" cy="2222502"/>
          </a:xfrm>
        </p:grpSpPr>
        <p:pic>
          <p:nvPicPr>
            <p:cNvPr id="10" name="Picture 2" descr="H:\MY DOCUMENTS\Work\Missions\MSG\Calibration\Figures\SEVIRI_20060214140010_level1.0.pn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5272602" y="1186638"/>
              <a:ext cx="1805781" cy="222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 descr="H:\MY DOCUMENTS\Work\Missions\MSG\Calibration\Figures\ZOOM_MOON_SEVIRI_20060214140010_level1.0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12466" t="11427" r="30766" b="35516"/>
            <a:stretch>
              <a:fillRect/>
            </a:stretch>
          </p:blipFill>
          <p:spPr bwMode="auto">
            <a:xfrm>
              <a:off x="7465273" y="1186636"/>
              <a:ext cx="1931998" cy="2222400"/>
            </a:xfrm>
            <a:prstGeom prst="rect">
              <a:avLst/>
            </a:prstGeom>
            <a:ln w="28575"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cxnSp>
          <p:nvCxnSpPr>
            <p:cNvPr id="12" name="Straight Arrow Connector 12"/>
            <p:cNvCxnSpPr>
              <a:cxnSpLocks noChangeShapeType="1"/>
            </p:cNvCxnSpPr>
            <p:nvPr/>
          </p:nvCxnSpPr>
          <p:spPr bwMode="auto">
            <a:xfrm>
              <a:off x="6904153" y="1725705"/>
              <a:ext cx="561120" cy="1683432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none" w="med" len="med"/>
            </a:ln>
          </p:spPr>
        </p:cxnSp>
        <p:cxnSp>
          <p:nvCxnSpPr>
            <p:cNvPr id="13" name="Straight Arrow Connector 12"/>
            <p:cNvCxnSpPr>
              <a:cxnSpLocks noChangeShapeType="1"/>
            </p:cNvCxnSpPr>
            <p:nvPr/>
          </p:nvCxnSpPr>
          <p:spPr bwMode="auto">
            <a:xfrm flipV="1">
              <a:off x="6904153" y="1186636"/>
              <a:ext cx="561120" cy="413571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none" w="med" len="med"/>
            </a:ln>
          </p:spPr>
        </p:cxnSp>
        <p:sp>
          <p:nvSpPr>
            <p:cNvPr id="14" name="Rectangle 13"/>
            <p:cNvSpPr/>
            <p:nvPr/>
          </p:nvSpPr>
          <p:spPr bwMode="auto">
            <a:xfrm>
              <a:off x="6747200" y="1575309"/>
              <a:ext cx="156953" cy="150396"/>
            </a:xfrm>
            <a:prstGeom prst="rect">
              <a:avLst/>
            </a:prstGeom>
            <a:noFill/>
            <a:ln w="25400" cap="flat" cmpd="sng" algn="ctr">
              <a:solidFill>
                <a:srgbClr val="FE5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square" lIns="42239" tIns="42239" rIns="42239" bIns="42239" numCol="1" rtlCol="0" anchor="t" anchorCtr="0" compatLnSpc="1">
              <a:prstTxWarp prst="textNoShape">
                <a:avLst/>
              </a:prstTxWarp>
            </a:bodyPr>
            <a:lstStyle/>
            <a:p>
              <a:pPr defTabSz="1072866" eaLnBrk="0" hangingPunct="0">
                <a:spcBef>
                  <a:spcPct val="50000"/>
                </a:spcBef>
              </a:pPr>
              <a:endParaRPr lang="en-GB" sz="1100" dirty="0" smtClean="0"/>
            </a:p>
          </p:txBody>
        </p:sp>
      </p:grp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733353" y="5493229"/>
            <a:ext cx="3003067" cy="70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7287" tIns="53643" rIns="107287" bIns="53643">
            <a:spAutoFit/>
          </a:bodyPr>
          <a:lstStyle/>
          <a:p>
            <a:pPr lvl="0" algn="ctr"/>
            <a:r>
              <a:rPr lang="en-GB" sz="1300" b="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Meteosat-9/VIS06 Bias Change </a:t>
            </a:r>
          </a:p>
          <a:p>
            <a:pPr lvl="0" algn="ctr"/>
            <a:r>
              <a:rPr lang="en-GB" sz="1300" b="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wrt</a:t>
            </a:r>
            <a:r>
              <a:rPr lang="en-GB" sz="1300" b="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ROLO Model Lunar Irradiance</a:t>
            </a:r>
          </a:p>
          <a:p>
            <a:pPr lvl="0" algn="ctr"/>
            <a:r>
              <a:rPr lang="en-GB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(after phase angle correction)</a:t>
            </a:r>
            <a:endParaRPr lang="en-GB" sz="19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82125" y="6485006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(Hewison,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27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Outlook: Mission-Integrated </a:t>
            </a:r>
            <a:r>
              <a:rPr lang="en-US" sz="2000" dirty="0"/>
              <a:t>Calibration Monitoring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Inter-Calibration System </a:t>
            </a:r>
            <a:r>
              <a:rPr lang="en-US" sz="2000" dirty="0" smtClean="0"/>
              <a:t>(MICMICS)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5" y="4745947"/>
            <a:ext cx="9447213" cy="1323065"/>
          </a:xfrm>
        </p:spPr>
        <p:txBody>
          <a:bodyPr>
            <a:noAutofit/>
          </a:bodyPr>
          <a:lstStyle/>
          <a:p>
            <a:r>
              <a:rPr lang="en-GB" sz="1800" dirty="0" smtClean="0"/>
              <a:t>Developing Mission-Integrated Calibration Monitoring and Inter-Calibration System (MICMICS)</a:t>
            </a:r>
          </a:p>
          <a:p>
            <a:pPr lvl="1"/>
            <a:r>
              <a:rPr lang="en-GB" sz="1400" dirty="0" smtClean="0"/>
              <a:t>To integrate monitoring systems for onboard,  vicarious and inter-calibration </a:t>
            </a:r>
          </a:p>
          <a:p>
            <a:pPr lvl="1"/>
            <a:r>
              <a:rPr lang="en-GB" sz="1400" dirty="0" smtClean="0"/>
              <a:t>For GEO and LEO sensors in different spectral bands</a:t>
            </a:r>
          </a:p>
          <a:p>
            <a:r>
              <a:rPr lang="en-I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Currently in System Definition &amp; Prototyping phase</a:t>
            </a:r>
          </a:p>
          <a:p>
            <a:r>
              <a:rPr lang="en-I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Expected to be fully operational in 2020</a:t>
            </a:r>
            <a:endParaRPr lang="en-GB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" name="Group 173"/>
          <p:cNvGrpSpPr>
            <a:grpSpLocks/>
          </p:cNvGrpSpPr>
          <p:nvPr/>
        </p:nvGrpSpPr>
        <p:grpSpPr bwMode="auto">
          <a:xfrm>
            <a:off x="16503650" y="17040225"/>
            <a:ext cx="13181013" cy="5038725"/>
            <a:chOff x="16503522" y="17039584"/>
            <a:chExt cx="13180514" cy="5039947"/>
          </a:xfrm>
        </p:grpSpPr>
        <p:pic>
          <p:nvPicPr>
            <p:cNvPr id="5" name="Picture 122" descr="h:\My Documents\Work\Presentations\EUMETSAT_UserConf2013\Figures_Material\MSG2_Cf_Merge.png"/>
            <p:cNvPicPr>
              <a:picLocks noChangeAspect="1" noChangeArrowheads="1"/>
            </p:cNvPicPr>
            <p:nvPr/>
          </p:nvPicPr>
          <p:blipFill>
            <a:blip r:embed="rId2" cstate="print"/>
            <a:srcRect l="1778" t="3535" r="3555" b="2228"/>
            <a:stretch>
              <a:fillRect/>
            </a:stretch>
          </p:blipFill>
          <p:spPr bwMode="auto">
            <a:xfrm>
              <a:off x="23651371" y="18525503"/>
              <a:ext cx="6032665" cy="190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72"/>
            <p:cNvGrpSpPr>
              <a:grpSpLocks/>
            </p:cNvGrpSpPr>
            <p:nvPr/>
          </p:nvGrpSpPr>
          <p:grpSpPr bwMode="auto">
            <a:xfrm>
              <a:off x="16503522" y="17039584"/>
              <a:ext cx="6013342" cy="4926680"/>
              <a:chOff x="16645180" y="17039584"/>
              <a:chExt cx="6013342" cy="4926680"/>
            </a:xfrm>
          </p:grpSpPr>
          <p:pic>
            <p:nvPicPr>
              <p:cNvPr id="13" name="Picture 123" descr="h:\My Documents\Work\Presentations\EUMETSAT_UserConf2013\Figures_Material\MSG2_Cf_Header_SSCC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950" t="3146" r="3809"/>
              <a:stretch>
                <a:fillRect/>
              </a:stretch>
            </p:blipFill>
            <p:spPr bwMode="auto">
              <a:xfrm>
                <a:off x="16645180" y="17039584"/>
                <a:ext cx="6008176" cy="1955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25" descr="h:\My Documents\Work\Presentations\EUMETSAT_UserConf2013\Figures_Material\MSG2_Cf_DCC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055" t="6094" r="3619"/>
              <a:stretch>
                <a:fillRect/>
              </a:stretch>
            </p:blipFill>
            <p:spPr bwMode="auto">
              <a:xfrm>
                <a:off x="16645180" y="18620375"/>
                <a:ext cx="6013342" cy="1895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24" descr="h:\My Documents\Work\Presentations\EUMETSAT_UserConf2013\Figures_Material\MSG2_Cf_ROLO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025" t="5492" r="3651" b="3407"/>
              <a:stretch>
                <a:fillRect/>
              </a:stretch>
            </p:blipFill>
            <p:spPr bwMode="auto">
              <a:xfrm>
                <a:off x="16645180" y="20126930"/>
                <a:ext cx="6013342" cy="1839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40"/>
              <p:cNvSpPr txBox="1">
                <a:spLocks noChangeArrowheads="1"/>
              </p:cNvSpPr>
              <p:nvPr/>
            </p:nvSpPr>
            <p:spPr bwMode="auto">
              <a:xfrm>
                <a:off x="17979315" y="17617378"/>
                <a:ext cx="867082" cy="338540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600" b="1"/>
                  <a:t>SSCC</a:t>
                </a:r>
              </a:p>
            </p:txBody>
          </p:sp>
          <p:sp>
            <p:nvSpPr>
              <p:cNvPr id="17" name="TextBox 141"/>
              <p:cNvSpPr txBox="1">
                <a:spLocks noChangeArrowheads="1"/>
              </p:cNvSpPr>
              <p:nvPr/>
            </p:nvSpPr>
            <p:spPr bwMode="auto">
              <a:xfrm>
                <a:off x="17978160" y="19233106"/>
                <a:ext cx="867082" cy="338540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600" b="1"/>
                  <a:t>DCCs</a:t>
                </a:r>
              </a:p>
            </p:txBody>
          </p:sp>
          <p:sp>
            <p:nvSpPr>
              <p:cNvPr id="18" name="TextBox 142"/>
              <p:cNvSpPr txBox="1">
                <a:spLocks noChangeArrowheads="1"/>
              </p:cNvSpPr>
              <p:nvPr/>
            </p:nvSpPr>
            <p:spPr bwMode="auto">
              <a:xfrm>
                <a:off x="17978843" y="20505225"/>
                <a:ext cx="867082" cy="338540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600" b="1"/>
                  <a:t>Moon</a:t>
                </a:r>
              </a:p>
            </p:txBody>
          </p:sp>
        </p:grpSp>
        <p:sp>
          <p:nvSpPr>
            <p:cNvPr id="7" name="TextBox 144"/>
            <p:cNvSpPr txBox="1">
              <a:spLocks noChangeArrowheads="1"/>
            </p:cNvSpPr>
            <p:nvPr/>
          </p:nvSpPr>
          <p:spPr bwMode="auto">
            <a:xfrm>
              <a:off x="23704062" y="20448315"/>
              <a:ext cx="5796141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GB" sz="2000" b="1" dirty="0">
                  <a:sym typeface="Wingdings" pitchFamily="-32" charset="2"/>
                </a:rPr>
                <a:t>Example of the VIS06 band on MSG2/SEVIRI.  Grey/black big dots: SSCC gains. Black small dots: gains as available in Level 1.5 image headers (derived from SSCC). Blue dots: lunar calibration. Magenta: DCC gains</a:t>
              </a:r>
            </a:p>
          </p:txBody>
        </p:sp>
        <p:sp>
          <p:nvSpPr>
            <p:cNvPr id="8" name="TextBox 144"/>
            <p:cNvSpPr txBox="1">
              <a:spLocks noChangeArrowheads="1"/>
            </p:cNvSpPr>
            <p:nvPr/>
          </p:nvSpPr>
          <p:spPr bwMode="auto">
            <a:xfrm>
              <a:off x="23877537" y="18162413"/>
              <a:ext cx="1800056" cy="369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GB" sz="1800" b="1">
                  <a:sym typeface="Wingdings" pitchFamily="-32" charset="2"/>
                </a:rPr>
                <a:t>Relative scale</a:t>
              </a:r>
            </a:p>
          </p:txBody>
        </p:sp>
        <p:grpSp>
          <p:nvGrpSpPr>
            <p:cNvPr id="9" name="Group 130"/>
            <p:cNvGrpSpPr>
              <a:grpSpLocks/>
            </p:cNvGrpSpPr>
            <p:nvPr/>
          </p:nvGrpSpPr>
          <p:grpSpPr bwMode="auto">
            <a:xfrm>
              <a:off x="22181699" y="18045890"/>
              <a:ext cx="1544905" cy="2706820"/>
              <a:chOff x="16412467" y="24155326"/>
              <a:chExt cx="1544982" cy="2707006"/>
            </a:xfrm>
          </p:grpSpPr>
          <p:sp>
            <p:nvSpPr>
              <p:cNvPr id="10" name="Down Arrow 51"/>
              <p:cNvSpPr>
                <a:spLocks noChangeArrowheads="1"/>
              </p:cNvSpPr>
              <p:nvPr/>
            </p:nvSpPr>
            <p:spPr bwMode="auto">
              <a:xfrm rot="7752391" flipV="1">
                <a:off x="17014758" y="23643631"/>
                <a:ext cx="430996" cy="1454386"/>
              </a:xfrm>
              <a:prstGeom prst="downArrow">
                <a:avLst>
                  <a:gd name="adj1" fmla="val 50000"/>
                  <a:gd name="adj2" fmla="val 49664"/>
                </a:avLst>
              </a:prstGeom>
              <a:solidFill>
                <a:srgbClr val="008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36000" tIns="36000" rIns="36000" bIns="36000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1" name="Down Arrow 51"/>
              <p:cNvSpPr>
                <a:spLocks noChangeArrowheads="1"/>
              </p:cNvSpPr>
              <p:nvPr/>
            </p:nvSpPr>
            <p:spPr bwMode="auto">
              <a:xfrm rot="-7752391">
                <a:off x="16982279" y="25919641"/>
                <a:ext cx="430996" cy="1454386"/>
              </a:xfrm>
              <a:prstGeom prst="downArrow">
                <a:avLst>
                  <a:gd name="adj1" fmla="val 50000"/>
                  <a:gd name="adj2" fmla="val 49664"/>
                </a:avLst>
              </a:prstGeom>
              <a:solidFill>
                <a:srgbClr val="008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36000" tIns="36000" rIns="36000" bIns="36000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" name="Down Arrow 51"/>
              <p:cNvSpPr>
                <a:spLocks noChangeArrowheads="1"/>
              </p:cNvSpPr>
              <p:nvPr/>
            </p:nvSpPr>
            <p:spPr bwMode="auto">
              <a:xfrm rot="5400000" flipV="1">
                <a:off x="16924162" y="24725422"/>
                <a:ext cx="430996" cy="1454386"/>
              </a:xfrm>
              <a:prstGeom prst="downArrow">
                <a:avLst>
                  <a:gd name="adj1" fmla="val 50000"/>
                  <a:gd name="adj2" fmla="val 49664"/>
                </a:avLst>
              </a:prstGeom>
              <a:solidFill>
                <a:srgbClr val="008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36000" tIns="36000" rIns="36000" bIns="36000"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6" cstate="print"/>
          <a:srcRect r="646"/>
          <a:stretch>
            <a:fillRect/>
          </a:stretch>
        </p:blipFill>
        <p:spPr bwMode="auto">
          <a:xfrm>
            <a:off x="0" y="840941"/>
            <a:ext cx="9906000" cy="381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8982125" y="6485006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(Hewison,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59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Definitions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251165" y="1023711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sz="2400" u="sng" dirty="0" smtClean="0"/>
              <a:t>Validation</a:t>
            </a:r>
            <a:r>
              <a:rPr lang="de-DE" sz="2400" dirty="0" smtClean="0"/>
              <a:t>: </a:t>
            </a:r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	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sz="2400" dirty="0" smtClean="0"/>
              <a:t>T</a:t>
            </a:r>
            <a:r>
              <a:rPr lang="en-GB" sz="2400" dirty="0" smtClean="0"/>
              <a:t>he process of assessing by </a:t>
            </a:r>
            <a:r>
              <a:rPr lang="en-GB" sz="2400" dirty="0" smtClean="0">
                <a:solidFill>
                  <a:srgbClr val="FF0000"/>
                </a:solidFill>
              </a:rPr>
              <a:t>independent means</a:t>
            </a:r>
            <a:r>
              <a:rPr lang="en-GB" sz="2400" dirty="0" smtClean="0"/>
              <a:t> the   	quality of the </a:t>
            </a:r>
            <a:r>
              <a:rPr lang="en-GB" sz="2400" dirty="0" smtClean="0">
                <a:solidFill>
                  <a:srgbClr val="FF0000"/>
                </a:solidFill>
              </a:rPr>
              <a:t>products derived from the instrument 	output	</a:t>
            </a:r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	=&gt; </a:t>
            </a:r>
            <a:r>
              <a:rPr lang="de-DE" sz="2400" dirty="0" smtClean="0">
                <a:solidFill>
                  <a:srgbClr val="FF0000"/>
                </a:solidFill>
              </a:rPr>
              <a:t>Products </a:t>
            </a:r>
            <a:r>
              <a:rPr lang="de-DE" sz="2400" dirty="0" err="1" smtClean="0">
                <a:solidFill>
                  <a:srgbClr val="FF0000"/>
                </a:solidFill>
              </a:rPr>
              <a:t>derived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from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the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instrument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output</a:t>
            </a:r>
            <a:r>
              <a:rPr lang="de-DE" sz="2400" dirty="0" smtClean="0"/>
              <a:t>: </a:t>
            </a:r>
          </a:p>
          <a:p>
            <a:pPr marL="1805400" lvl="3" indent="-457200">
              <a:buFont typeface="+mj-lt"/>
              <a:buAutoNum type="arabicPeriod"/>
            </a:pPr>
            <a:r>
              <a:rPr lang="de-DE" dirty="0" smtClean="0"/>
              <a:t>L1: </a:t>
            </a:r>
            <a:r>
              <a:rPr lang="de-DE" dirty="0" err="1" smtClean="0"/>
              <a:t>calibrated</a:t>
            </a:r>
            <a:r>
              <a:rPr lang="de-DE" dirty="0" smtClean="0"/>
              <a:t>, </a:t>
            </a:r>
            <a:r>
              <a:rPr lang="de-DE" dirty="0" err="1" smtClean="0"/>
              <a:t>geolocated</a:t>
            </a:r>
            <a:r>
              <a:rPr lang="de-DE" dirty="0" smtClean="0"/>
              <a:t> Earth </a:t>
            </a:r>
            <a:r>
              <a:rPr lang="de-DE" dirty="0" err="1" smtClean="0"/>
              <a:t>view</a:t>
            </a:r>
            <a:r>
              <a:rPr lang="de-DE" dirty="0" smtClean="0"/>
              <a:t> </a:t>
            </a:r>
            <a:r>
              <a:rPr lang="de-DE" dirty="0" err="1" smtClean="0"/>
              <a:t>radiances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reflectances</a:t>
            </a:r>
            <a:r>
              <a:rPr lang="de-DE" dirty="0" smtClean="0"/>
              <a:t>, </a:t>
            </a:r>
            <a:r>
              <a:rPr lang="de-DE" dirty="0" err="1" smtClean="0"/>
              <a:t>spectra</a:t>
            </a:r>
            <a:r>
              <a:rPr lang="de-DE" dirty="0" smtClean="0"/>
              <a:t>, </a:t>
            </a:r>
            <a:r>
              <a:rPr lang="de-DE" dirty="0" err="1" smtClean="0"/>
              <a:t>bending</a:t>
            </a:r>
            <a:r>
              <a:rPr lang="de-DE" dirty="0" smtClean="0"/>
              <a:t> </a:t>
            </a:r>
            <a:r>
              <a:rPr lang="de-DE" dirty="0" err="1" smtClean="0"/>
              <a:t>angles</a:t>
            </a:r>
            <a:endParaRPr lang="de-DE" dirty="0" smtClean="0"/>
          </a:p>
          <a:p>
            <a:pPr marL="1805400" lvl="3" indent="-457200">
              <a:buFont typeface="+mj-lt"/>
              <a:buAutoNum type="arabicPeriod"/>
            </a:pPr>
            <a:r>
              <a:rPr lang="de-DE" dirty="0" smtClean="0"/>
              <a:t>L2: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, </a:t>
            </a:r>
            <a:r>
              <a:rPr lang="de-DE" dirty="0" err="1" smtClean="0"/>
              <a:t>trace</a:t>
            </a:r>
            <a:r>
              <a:rPr lang="de-DE" dirty="0" smtClean="0"/>
              <a:t> </a:t>
            </a:r>
            <a:r>
              <a:rPr lang="de-DE" dirty="0" err="1" smtClean="0"/>
              <a:t>gases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aerosols</a:t>
            </a:r>
            <a:r>
              <a:rPr lang="de-DE" dirty="0" smtClean="0"/>
              <a:t>, </a:t>
            </a:r>
            <a:r>
              <a:rPr lang="de-DE" dirty="0" err="1" smtClean="0"/>
              <a:t>land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forest</a:t>
            </a:r>
            <a:r>
              <a:rPr lang="de-DE" dirty="0" smtClean="0"/>
              <a:t> </a:t>
            </a:r>
            <a:r>
              <a:rPr lang="de-DE" dirty="0" err="1" smtClean="0"/>
              <a:t>fires</a:t>
            </a:r>
            <a:r>
              <a:rPr lang="de-DE" dirty="0" smtClean="0"/>
              <a:t>,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humidity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r>
              <a:rPr lang="de-DE" dirty="0" smtClean="0"/>
              <a:t>, </a:t>
            </a:r>
            <a:r>
              <a:rPr lang="de-DE" dirty="0" err="1" smtClean="0"/>
              <a:t>cloud</a:t>
            </a:r>
            <a:r>
              <a:rPr lang="de-DE" dirty="0" smtClean="0"/>
              <a:t> </a:t>
            </a:r>
            <a:r>
              <a:rPr lang="de-DE" dirty="0" err="1" smtClean="0"/>
              <a:t>fraction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cloud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r>
              <a:rPr lang="de-DE" dirty="0" smtClean="0"/>
              <a:t>, </a:t>
            </a:r>
            <a:r>
              <a:rPr lang="de-DE" dirty="0" err="1" smtClean="0"/>
              <a:t>winds</a:t>
            </a:r>
            <a:r>
              <a:rPr lang="de-DE" dirty="0" smtClean="0"/>
              <a:t>, </a:t>
            </a:r>
            <a:r>
              <a:rPr lang="de-DE" dirty="0" err="1" smtClean="0"/>
              <a:t>stability</a:t>
            </a:r>
            <a:r>
              <a:rPr lang="de-DE" dirty="0" smtClean="0"/>
              <a:t> </a:t>
            </a:r>
            <a:r>
              <a:rPr lang="de-DE" dirty="0" err="1" smtClean="0"/>
              <a:t>indices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359340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Outlook: MICMICS Development and Application Timelines</a:t>
            </a:r>
            <a:endParaRPr lang="en-GB" sz="2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39208" y="1312606"/>
          <a:ext cx="8823488" cy="3473488"/>
        </p:xfrm>
        <a:graphic>
          <a:graphicData uri="http://schemas.openxmlformats.org/drawingml/2006/table">
            <a:tbl>
              <a:tblPr/>
              <a:tblGrid>
                <a:gridCol w="1821913"/>
                <a:gridCol w="240915"/>
                <a:gridCol w="240915"/>
                <a:gridCol w="240915"/>
                <a:gridCol w="240915"/>
                <a:gridCol w="240915"/>
                <a:gridCol w="527000"/>
                <a:gridCol w="527000"/>
                <a:gridCol w="527000"/>
                <a:gridCol w="527000"/>
                <a:gridCol w="527000"/>
                <a:gridCol w="527000"/>
                <a:gridCol w="527000"/>
                <a:gridCol w="527000"/>
                <a:gridCol w="527000"/>
                <a:gridCol w="527000"/>
                <a:gridCol w="527000"/>
              </a:tblGrid>
              <a:tr h="64666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Calibration Method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SEVIRI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SLSTR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OLCI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FCI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3MI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 image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UVNS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MWI</a:t>
                      </a:r>
                      <a:b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/ICI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UVN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4092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First Launch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CCCCCC"/>
                          </a:solidFill>
                          <a:effectLst/>
                          <a:latin typeface="Arial" panose="020B0604020202020204" pitchFamily="34" charset="0"/>
                        </a:rPr>
                        <a:t>2006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CCCCCC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CCCCCC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40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SSCC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CCCCCC"/>
                          </a:solidFill>
                          <a:effectLst/>
                          <a:latin typeface="Arial" panose="020B0604020202020204" pitchFamily="34" charset="0"/>
                        </a:rPr>
                        <a:t>2002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</a:tr>
              <a:tr h="3140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DCCCS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  <a:endParaRPr lang="en-GB" sz="12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</a:tr>
              <a:tr h="3140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LCS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</a:tr>
              <a:tr h="3140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Rayleigh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</a:tr>
              <a:tr h="3140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Ray-matching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GB" sz="1200" b="0" i="0" u="none" strike="noStrike" kern="1200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200" b="0" i="0" u="none" strike="noStrike" kern="1200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</a:tr>
              <a:tr h="3140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 Inter-Cal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CCCCCC"/>
                          </a:solidFill>
                          <a:effectLst/>
                          <a:latin typeface="Arial" panose="020B0604020202020204" pitchFamily="34" charset="0"/>
                        </a:rPr>
                        <a:t>2007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</a:tr>
              <a:tr h="3140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NWP+RTM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GB" sz="1200" b="0" i="0" u="none" strike="noStrike" dirty="0" smtClean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</a:tr>
              <a:tr h="3140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MW Inter-Cal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6666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74376" y="6454009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(Hewison,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2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Outlook: Selected GRWG-UV Subgroup Baseline Projects (NOAA and EUMETSAT)</a:t>
            </a:r>
            <a:endParaRPr lang="en-GB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276866"/>
            <a:ext cx="9447213" cy="49591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u="sng" dirty="0" smtClean="0">
                <a:solidFill>
                  <a:srgbClr val="FF0000"/>
                </a:solidFill>
              </a:rPr>
              <a:t>Reference Solar Spectrum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Aim: to evaluate the available reference solar spectra and make a recommendation for a reference solar spectrum for community use. </a:t>
            </a:r>
            <a:endParaRPr lang="en-GB" sz="1800" dirty="0" smtClean="0">
              <a:solidFill>
                <a:srgbClr val="00B5E2"/>
              </a:solidFill>
            </a:endParaRPr>
          </a:p>
          <a:p>
            <a:pPr marL="0" indent="0">
              <a:buNone/>
            </a:pPr>
            <a:r>
              <a:rPr lang="en-GB" sz="1800" dirty="0" smtClean="0"/>
              <a:t> </a:t>
            </a:r>
          </a:p>
          <a:p>
            <a:pPr marL="0" indent="0">
              <a:buNone/>
            </a:pPr>
            <a:r>
              <a:rPr lang="en-GB" sz="1800" u="sng" dirty="0" smtClean="0">
                <a:solidFill>
                  <a:srgbClr val="FF0000"/>
                </a:solidFill>
              </a:rPr>
              <a:t>White Paper on Ground-based Characterisation of UV/Vis/NIR/SWIR spectrometers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Aim: to prepare a white paper documenting best-practise for the on-ground calibration of UV/Vis/NIR/SWIR spectrometers based on in-orbit experience from relevant missions. </a:t>
            </a:r>
            <a:br>
              <a:rPr lang="en-GB" sz="1800" dirty="0" smtClean="0"/>
            </a:br>
            <a:endParaRPr lang="en-GB" sz="1800" dirty="0" smtClean="0"/>
          </a:p>
          <a:p>
            <a:pPr marL="0" indent="0">
              <a:buNone/>
            </a:pPr>
            <a:r>
              <a:rPr lang="en-GB" sz="1800" u="sng" dirty="0" smtClean="0">
                <a:solidFill>
                  <a:srgbClr val="FF0000"/>
                </a:solidFill>
              </a:rPr>
              <a:t>Match-ups and Target Sites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Aim: to produce over-pass comparisons of UV sensors for specific target sites in use by the community. As a first step summaries of methods and results for target sites currently in use will be collected.  </a:t>
            </a:r>
            <a:endParaRPr lang="en-GB" sz="1800" dirty="0" smtClean="0">
              <a:solidFill>
                <a:srgbClr val="00B5E2"/>
              </a:solidFill>
            </a:endParaRPr>
          </a:p>
          <a:p>
            <a:pPr marL="0" indent="0">
              <a:buNone/>
            </a:pPr>
            <a:r>
              <a:rPr lang="en-GB" sz="1800" dirty="0" smtClean="0"/>
              <a:t> </a:t>
            </a:r>
          </a:p>
          <a:p>
            <a:pPr marL="0" indent="0">
              <a:buNone/>
            </a:pPr>
            <a:r>
              <a:rPr lang="en-GB" sz="1800" u="sng" dirty="0" smtClean="0">
                <a:solidFill>
                  <a:srgbClr val="FF0000"/>
                </a:solidFill>
              </a:rPr>
              <a:t>Cross-calibration below 300nm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Aim: To devise new methods for comparison of wavelength pairs for different viewing geometries taking into account contribution function equivalence to allow radiometric performance comparisons for ozone profile wavelengths from 240 – 200 nm. </a:t>
            </a:r>
            <a:r>
              <a:rPr lang="en-GB" sz="1800" dirty="0" smtClean="0">
                <a:solidFill>
                  <a:srgbClr val="00B5E2"/>
                </a:solidFill>
              </a:rPr>
              <a:t> </a:t>
            </a:r>
          </a:p>
          <a:p>
            <a:endParaRPr lang="en-GB" sz="1800" dirty="0" smtClean="0"/>
          </a:p>
          <a:p>
            <a:endParaRPr lang="en-GB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8982125" y="6485006"/>
            <a:ext cx="7377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(Munro, 2018)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91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Outlook: Wrap-up on EPS and EPS-SG</a:t>
            </a:r>
            <a:endParaRPr lang="en-GB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276866"/>
            <a:ext cx="9447213" cy="4959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u="sng" dirty="0" smtClean="0">
                <a:solidFill>
                  <a:srgbClr val="FF0000"/>
                </a:solidFill>
              </a:rPr>
              <a:t>EPS:</a:t>
            </a:r>
            <a:endParaRPr lang="en-GB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err="1" smtClean="0"/>
              <a:t>Metop</a:t>
            </a:r>
            <a:r>
              <a:rPr lang="en-GB" sz="1800" dirty="0" smtClean="0"/>
              <a:t>-C launch from </a:t>
            </a:r>
            <a:r>
              <a:rPr lang="en-GB" sz="1800" dirty="0" err="1" smtClean="0"/>
              <a:t>Kourou</a:t>
            </a:r>
            <a:r>
              <a:rPr lang="en-GB" sz="1800" dirty="0" smtClean="0"/>
              <a:t> is scheduled for the 6./7. November 2018:</a:t>
            </a:r>
          </a:p>
          <a:p>
            <a:pPr marL="0" indent="0">
              <a:buNone/>
            </a:pPr>
            <a:endParaRPr lang="de-DE" sz="1800" dirty="0">
              <a:solidFill>
                <a:srgbClr val="00B5E2"/>
              </a:solidFill>
            </a:endParaRPr>
          </a:p>
          <a:p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Operational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product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processors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have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been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updated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tested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on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system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level</a:t>
            </a:r>
            <a:endParaRPr lang="de-DE" sz="1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Cal/Val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plans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have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been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adapted</a:t>
            </a:r>
            <a:endParaRPr lang="de-DE" sz="1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Cal/Val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tools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are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in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place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commissioning</a:t>
            </a:r>
            <a:endParaRPr lang="de-DE" sz="1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Cal/Val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rehearsal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has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been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performed</a:t>
            </a:r>
            <a:r>
              <a:rPr lang="de-DE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successfully</a:t>
            </a:r>
            <a:endParaRPr lang="de-DE" sz="1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GB" sz="1800" dirty="0" smtClean="0"/>
              <a:t> </a:t>
            </a:r>
            <a:endParaRPr lang="en-GB" sz="1800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800" u="sng" dirty="0" smtClean="0">
                <a:solidFill>
                  <a:srgbClr val="FF0000"/>
                </a:solidFill>
              </a:rPr>
              <a:t>EPS-SG: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err="1" smtClean="0"/>
              <a:t>Metop</a:t>
            </a:r>
            <a:r>
              <a:rPr lang="en-GB" sz="1800" dirty="0" smtClean="0"/>
              <a:t>-SG A and </a:t>
            </a:r>
            <a:r>
              <a:rPr lang="en-GB" sz="1800" dirty="0" err="1" smtClean="0"/>
              <a:t>Metop</a:t>
            </a:r>
            <a:r>
              <a:rPr lang="en-GB" sz="1800" dirty="0" smtClean="0"/>
              <a:t>-SG B launches are scheduled for 2021/2022 time frame: 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Cal/Val plans have been drafted</a:t>
            </a:r>
          </a:p>
          <a:p>
            <a:r>
              <a:rPr lang="en-GB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Cal/Val tools for mandatory tests are under development</a:t>
            </a:r>
            <a:br>
              <a:rPr lang="en-GB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endParaRPr lang="en-GB" sz="1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1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Objectives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 bwMode="auto">
          <a:xfrm>
            <a:off x="251165" y="1023711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sz="2400" dirty="0" err="1" smtClean="0"/>
              <a:t>Compare</a:t>
            </a:r>
            <a:r>
              <a:rPr lang="de-DE" sz="2400" dirty="0" smtClean="0"/>
              <a:t> in </a:t>
            </a:r>
            <a:r>
              <a:rPr lang="de-DE" sz="2400" dirty="0" err="1" smtClean="0"/>
              <a:t>orbit</a:t>
            </a:r>
            <a:r>
              <a:rPr lang="de-DE" sz="2400" dirty="0" smtClean="0"/>
              <a:t> </a:t>
            </a:r>
            <a:r>
              <a:rPr lang="de-DE" sz="2400" dirty="0" err="1" smtClean="0"/>
              <a:t>instrument</a:t>
            </a:r>
            <a:r>
              <a:rPr lang="de-DE" sz="2400" dirty="0" smtClean="0"/>
              <a:t> </a:t>
            </a:r>
            <a:r>
              <a:rPr lang="de-DE" sz="2400" dirty="0" err="1" smtClean="0"/>
              <a:t>performance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pre</a:t>
            </a:r>
            <a:r>
              <a:rPr lang="de-DE" sz="2400" dirty="0" smtClean="0"/>
              <a:t>-launch </a:t>
            </a:r>
            <a:r>
              <a:rPr lang="de-DE" sz="2400" dirty="0" err="1" smtClean="0"/>
              <a:t>calibration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characterisation</a:t>
            </a:r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err="1" smtClean="0"/>
              <a:t>Validate</a:t>
            </a:r>
            <a:r>
              <a:rPr lang="de-DE" sz="2400" dirty="0" smtClean="0"/>
              <a:t> L1 </a:t>
            </a:r>
            <a:r>
              <a:rPr lang="de-DE" sz="2400" dirty="0" err="1" smtClean="0"/>
              <a:t>and</a:t>
            </a:r>
            <a:r>
              <a:rPr lang="de-DE" sz="2400" dirty="0" smtClean="0"/>
              <a:t> L2 operational </a:t>
            </a:r>
            <a:r>
              <a:rPr lang="de-DE" sz="2400" dirty="0" err="1" smtClean="0"/>
              <a:t>products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meet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end-user </a:t>
            </a:r>
            <a:r>
              <a:rPr lang="de-DE" sz="2400" dirty="0" err="1" smtClean="0"/>
              <a:t>requirements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 </a:t>
            </a:r>
            <a:r>
              <a:rPr lang="de-DE" sz="2400" dirty="0" err="1" smtClean="0"/>
              <a:t>even</a:t>
            </a:r>
            <a:r>
              <a:rPr lang="de-DE" sz="2400" dirty="0" smtClean="0"/>
              <a:t> </a:t>
            </a:r>
            <a:r>
              <a:rPr lang="de-DE" sz="2400" dirty="0" err="1" smtClean="0"/>
              <a:t>exceed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specifications</a:t>
            </a:r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err="1" smtClean="0"/>
              <a:t>Assure</a:t>
            </a:r>
            <a:r>
              <a:rPr lang="de-DE" sz="2400" dirty="0" smtClean="0"/>
              <a:t>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/>
              <a:t>compliant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smtClean="0"/>
              <a:t>end-user </a:t>
            </a:r>
            <a:r>
              <a:rPr lang="de-DE" sz="2400" dirty="0" err="1"/>
              <a:t>requirements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even</a:t>
            </a:r>
            <a:r>
              <a:rPr lang="de-DE" sz="2400" dirty="0"/>
              <a:t> </a:t>
            </a:r>
            <a:r>
              <a:rPr lang="de-DE" sz="2400" dirty="0" err="1"/>
              <a:t>exceed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specifications</a:t>
            </a:r>
            <a:r>
              <a:rPr lang="de-DE" sz="2400" dirty="0"/>
              <a:t> </a:t>
            </a:r>
            <a:r>
              <a:rPr lang="de-DE" sz="2400" dirty="0" err="1"/>
              <a:t>during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lifetime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respective</a:t>
            </a:r>
            <a:r>
              <a:rPr lang="de-DE" sz="2400" dirty="0"/>
              <a:t> </a:t>
            </a:r>
            <a:r>
              <a:rPr lang="de-DE" sz="2400" dirty="0" err="1"/>
              <a:t>mission</a:t>
            </a: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   	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01306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Tasks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 bwMode="auto">
          <a:xfrm>
            <a:off x="251165" y="1023711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sz="2400" dirty="0" smtClean="0"/>
              <a:t>In-</a:t>
            </a:r>
            <a:r>
              <a:rPr lang="de-DE" sz="2400" dirty="0" err="1" smtClean="0"/>
              <a:t>depth</a:t>
            </a:r>
            <a:r>
              <a:rPr lang="de-DE" sz="2400" dirty="0" smtClean="0"/>
              <a:t> </a:t>
            </a:r>
            <a:r>
              <a:rPr lang="de-DE" sz="2400" dirty="0" err="1" smtClean="0"/>
              <a:t>analysis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consistency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operational </a:t>
            </a:r>
            <a:r>
              <a:rPr lang="de-DE" sz="2400" dirty="0" err="1" smtClean="0"/>
              <a:t>processor</a:t>
            </a:r>
            <a:r>
              <a:rPr lang="de-DE" sz="2400" dirty="0" smtClean="0"/>
              <a:t> </a:t>
            </a:r>
            <a:r>
              <a:rPr lang="de-DE" sz="2400" dirty="0" err="1" smtClean="0"/>
              <a:t>outputs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reference</a:t>
            </a:r>
            <a:r>
              <a:rPr lang="de-DE" sz="2400" dirty="0" smtClean="0"/>
              <a:t> </a:t>
            </a:r>
            <a:r>
              <a:rPr lang="de-DE" sz="2400" dirty="0" err="1" smtClean="0"/>
              <a:t>datasets</a:t>
            </a:r>
            <a:r>
              <a:rPr lang="de-DE" sz="2400" dirty="0" smtClean="0"/>
              <a:t> </a:t>
            </a:r>
            <a:r>
              <a:rPr lang="de-DE" sz="2400" dirty="0" err="1" smtClean="0"/>
              <a:t>generated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e.g. a </a:t>
            </a:r>
            <a:r>
              <a:rPr lang="de-DE" sz="2400" dirty="0" err="1" smtClean="0"/>
              <a:t>fully</a:t>
            </a:r>
            <a:r>
              <a:rPr lang="de-DE" sz="2400" dirty="0" smtClean="0"/>
              <a:t> </a:t>
            </a:r>
            <a:r>
              <a:rPr lang="de-DE" sz="2400" dirty="0" err="1" smtClean="0"/>
              <a:t>validated</a:t>
            </a:r>
            <a:r>
              <a:rPr lang="de-DE" sz="2400" dirty="0" smtClean="0"/>
              <a:t> prototype</a:t>
            </a:r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smtClean="0"/>
              <a:t>Collection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suitable</a:t>
            </a:r>
            <a:r>
              <a:rPr lang="de-DE" sz="2400" dirty="0" smtClean="0"/>
              <a:t> </a:t>
            </a:r>
            <a:r>
              <a:rPr lang="de-DE" sz="2400" dirty="0" err="1" smtClean="0"/>
              <a:t>independent</a:t>
            </a:r>
            <a:r>
              <a:rPr lang="de-DE" sz="2400" dirty="0" smtClean="0"/>
              <a:t> </a:t>
            </a:r>
            <a:r>
              <a:rPr lang="de-DE" sz="2400" dirty="0" err="1" smtClean="0"/>
              <a:t>validation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sets</a:t>
            </a:r>
            <a:r>
              <a:rPr lang="de-DE" sz="2400" dirty="0" smtClean="0"/>
              <a:t>, i.e. </a:t>
            </a:r>
            <a:r>
              <a:rPr lang="de-DE" sz="2400" dirty="0" err="1" smtClean="0"/>
              <a:t>measurements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ground</a:t>
            </a:r>
            <a:r>
              <a:rPr lang="de-DE" sz="2400" dirty="0" smtClean="0"/>
              <a:t> </a:t>
            </a:r>
            <a:r>
              <a:rPr lang="de-DE" sz="2400" dirty="0" err="1" smtClean="0"/>
              <a:t>based</a:t>
            </a:r>
            <a:r>
              <a:rPr lang="de-DE" sz="2400" dirty="0" smtClean="0"/>
              <a:t>, </a:t>
            </a:r>
            <a:r>
              <a:rPr lang="de-DE" sz="2400" dirty="0" err="1" smtClean="0"/>
              <a:t>airborne</a:t>
            </a:r>
            <a:r>
              <a:rPr lang="de-DE" sz="2400" dirty="0" smtClean="0"/>
              <a:t>,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other</a:t>
            </a:r>
            <a:r>
              <a:rPr lang="de-DE" sz="2400" dirty="0" smtClean="0"/>
              <a:t> </a:t>
            </a:r>
            <a:r>
              <a:rPr lang="de-DE" sz="2400" dirty="0" err="1" smtClean="0"/>
              <a:t>satellites</a:t>
            </a:r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smtClean="0"/>
              <a:t>Provision </a:t>
            </a:r>
            <a:r>
              <a:rPr lang="de-DE" sz="2400" dirty="0" err="1" smtClean="0"/>
              <a:t>of</a:t>
            </a:r>
            <a:r>
              <a:rPr lang="de-DE" sz="2400" dirty="0" smtClean="0"/>
              <a:t> environmental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characterise</a:t>
            </a:r>
            <a:r>
              <a:rPr lang="de-DE" sz="2400" dirty="0" smtClean="0"/>
              <a:t> a </a:t>
            </a:r>
            <a:r>
              <a:rPr lang="de-DE" sz="2400" dirty="0" err="1" smtClean="0"/>
              <a:t>reference</a:t>
            </a:r>
            <a:r>
              <a:rPr lang="de-DE" sz="2400" dirty="0" smtClean="0"/>
              <a:t> </a:t>
            </a:r>
            <a:r>
              <a:rPr lang="de-DE" sz="2400" dirty="0" err="1" smtClean="0"/>
              <a:t>status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Earth/</a:t>
            </a:r>
            <a:r>
              <a:rPr lang="de-DE" sz="2400" dirty="0" err="1" smtClean="0"/>
              <a:t>Atmosphere</a:t>
            </a:r>
            <a:r>
              <a:rPr lang="de-DE" sz="2400" dirty="0" smtClean="0"/>
              <a:t> </a:t>
            </a:r>
            <a:r>
              <a:rPr lang="de-DE" sz="2400" dirty="0" err="1" smtClean="0"/>
              <a:t>system</a:t>
            </a:r>
            <a:r>
              <a:rPr lang="de-DE" sz="2400" dirty="0" smtClean="0"/>
              <a:t> (e.g. ECMWF </a:t>
            </a:r>
            <a:r>
              <a:rPr lang="de-DE" sz="2400" dirty="0" err="1" smtClean="0"/>
              <a:t>re</a:t>
            </a:r>
            <a:r>
              <a:rPr lang="de-DE" sz="2400" dirty="0" smtClean="0"/>
              <a:t>-analysis)</a:t>
            </a:r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smtClean="0"/>
              <a:t>Development/</a:t>
            </a:r>
            <a:r>
              <a:rPr lang="de-DE" sz="2400" dirty="0" err="1" smtClean="0"/>
              <a:t>adaption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appropriate</a:t>
            </a:r>
            <a:r>
              <a:rPr lang="de-DE" sz="2400" dirty="0" smtClean="0"/>
              <a:t> Cal/Val </a:t>
            </a:r>
            <a:r>
              <a:rPr lang="de-DE" sz="2400" dirty="0" err="1" smtClean="0"/>
              <a:t>software</a:t>
            </a:r>
            <a:r>
              <a:rPr lang="de-DE" sz="2400" dirty="0" smtClean="0"/>
              <a:t> (</a:t>
            </a:r>
            <a:r>
              <a:rPr lang="de-DE" sz="2400" dirty="0" err="1" smtClean="0"/>
              <a:t>radiative</a:t>
            </a:r>
            <a:r>
              <a:rPr lang="de-DE" sz="2400" dirty="0" smtClean="0"/>
              <a:t> </a:t>
            </a:r>
            <a:r>
              <a:rPr lang="de-DE" sz="2400" dirty="0" err="1" smtClean="0"/>
              <a:t>transfer</a:t>
            </a:r>
            <a:r>
              <a:rPr lang="de-DE" sz="2400" dirty="0" smtClean="0"/>
              <a:t> </a:t>
            </a:r>
            <a:r>
              <a:rPr lang="de-DE" sz="2400" dirty="0" err="1" smtClean="0"/>
              <a:t>models</a:t>
            </a:r>
            <a:r>
              <a:rPr lang="de-DE" sz="2400" dirty="0" smtClean="0"/>
              <a:t>, </a:t>
            </a:r>
            <a:r>
              <a:rPr lang="de-DE" sz="2400" dirty="0" err="1" smtClean="0"/>
              <a:t>collocation</a:t>
            </a:r>
            <a:r>
              <a:rPr lang="de-DE" sz="2400" dirty="0" smtClean="0"/>
              <a:t> </a:t>
            </a:r>
            <a:r>
              <a:rPr lang="de-DE" sz="2400" dirty="0" err="1" smtClean="0"/>
              <a:t>tools</a:t>
            </a:r>
            <a:r>
              <a:rPr lang="de-DE" sz="2400" dirty="0" smtClean="0"/>
              <a:t>, </a:t>
            </a:r>
            <a:r>
              <a:rPr lang="de-DE" sz="2400" dirty="0" err="1" smtClean="0"/>
              <a:t>comparison</a:t>
            </a:r>
            <a:r>
              <a:rPr lang="de-DE" sz="2400" dirty="0" smtClean="0"/>
              <a:t> </a:t>
            </a:r>
            <a:r>
              <a:rPr lang="de-DE" sz="2400" dirty="0" err="1" smtClean="0"/>
              <a:t>statistics</a:t>
            </a:r>
            <a:r>
              <a:rPr lang="de-DE" sz="2400" dirty="0"/>
              <a:t> </a:t>
            </a:r>
            <a:r>
              <a:rPr lang="de-DE" sz="2400" dirty="0" smtClean="0"/>
              <a:t>incl. </a:t>
            </a:r>
            <a:r>
              <a:rPr lang="de-DE" sz="2400" dirty="0" err="1" smtClean="0"/>
              <a:t>random</a:t>
            </a:r>
            <a:r>
              <a:rPr lang="de-DE" sz="2400" dirty="0" smtClean="0"/>
              <a:t> </a:t>
            </a:r>
            <a:r>
              <a:rPr lang="de-DE" sz="2400" dirty="0" err="1" smtClean="0"/>
              <a:t>error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bias</a:t>
            </a:r>
            <a:r>
              <a:rPr lang="de-DE" sz="2400" dirty="0" smtClean="0"/>
              <a:t> </a:t>
            </a:r>
            <a:r>
              <a:rPr lang="de-DE" sz="2400" dirty="0" err="1" smtClean="0"/>
              <a:t>estimation</a:t>
            </a:r>
            <a:r>
              <a:rPr lang="de-DE" sz="2400" dirty="0" smtClean="0"/>
              <a:t>)</a:t>
            </a:r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smtClean="0"/>
              <a:t>Maintenance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extension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</a:t>
            </a:r>
            <a:r>
              <a:rPr lang="de-DE" sz="2400" dirty="0" smtClean="0"/>
              <a:t> </a:t>
            </a:r>
            <a:r>
              <a:rPr lang="de-DE" sz="2400" dirty="0" err="1" smtClean="0"/>
              <a:t>processing</a:t>
            </a:r>
            <a:r>
              <a:rPr lang="de-DE" sz="2400" dirty="0" smtClean="0"/>
              <a:t> </a:t>
            </a:r>
            <a:r>
              <a:rPr lang="de-DE" sz="2400" dirty="0" err="1" smtClean="0"/>
              <a:t>facilities</a:t>
            </a:r>
            <a:r>
              <a:rPr lang="de-DE" sz="2400" dirty="0" smtClean="0"/>
              <a:t> </a:t>
            </a:r>
            <a:r>
              <a:rPr lang="de-DE" sz="2400" dirty="0" err="1" smtClean="0"/>
              <a:t>through</a:t>
            </a:r>
            <a:r>
              <a:rPr lang="de-DE" sz="2400" dirty="0" smtClean="0"/>
              <a:t> </a:t>
            </a:r>
            <a:r>
              <a:rPr lang="de-DE" sz="2400" dirty="0" err="1" smtClean="0"/>
              <a:t>updated</a:t>
            </a:r>
            <a:r>
              <a:rPr lang="de-DE" sz="2400" dirty="0" smtClean="0"/>
              <a:t> </a:t>
            </a:r>
            <a:r>
              <a:rPr lang="de-DE" sz="2400" dirty="0" err="1" smtClean="0"/>
              <a:t>algorithms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auxiliary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sets</a:t>
            </a:r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smtClean="0"/>
              <a:t>In </a:t>
            </a:r>
            <a:r>
              <a:rPr lang="de-DE" sz="2400" dirty="0" err="1" smtClean="0"/>
              <a:t>case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, iterative </a:t>
            </a:r>
            <a:r>
              <a:rPr lang="de-DE" sz="2400" dirty="0" err="1" smtClean="0"/>
              <a:t>validation</a:t>
            </a:r>
            <a:r>
              <a:rPr lang="de-DE" sz="2400" dirty="0" smtClean="0"/>
              <a:t> (e.g. </a:t>
            </a:r>
            <a:r>
              <a:rPr lang="de-DE" sz="2400" dirty="0" err="1" smtClean="0"/>
              <a:t>re</a:t>
            </a:r>
            <a:r>
              <a:rPr lang="de-DE" sz="2400" dirty="0" smtClean="0"/>
              <a:t>-run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validation</a:t>
            </a:r>
            <a:r>
              <a:rPr lang="de-DE" sz="2400" dirty="0" smtClean="0"/>
              <a:t> after </a:t>
            </a:r>
            <a:r>
              <a:rPr lang="de-DE" sz="2400" dirty="0" err="1" smtClean="0"/>
              <a:t>processor</a:t>
            </a:r>
            <a:r>
              <a:rPr lang="de-DE" sz="2400" dirty="0" smtClean="0"/>
              <a:t> update)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re-processing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obtain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improved</a:t>
            </a:r>
            <a:r>
              <a:rPr lang="de-DE" sz="2400" dirty="0" smtClean="0"/>
              <a:t> </a:t>
            </a:r>
            <a:r>
              <a:rPr lang="de-DE" sz="2400" dirty="0" err="1" smtClean="0"/>
              <a:t>quality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err="1" smtClean="0"/>
              <a:t>Continuous</a:t>
            </a:r>
            <a:r>
              <a:rPr lang="de-DE" sz="2400" dirty="0" smtClean="0"/>
              <a:t> </a:t>
            </a:r>
            <a:r>
              <a:rPr lang="de-DE" sz="2400" dirty="0" err="1" smtClean="0"/>
              <a:t>monitoring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</a:t>
            </a:r>
            <a:r>
              <a:rPr lang="de-DE" sz="2400" dirty="0" smtClean="0"/>
              <a:t> </a:t>
            </a:r>
            <a:r>
              <a:rPr lang="de-DE" sz="2400" dirty="0" err="1" smtClean="0"/>
              <a:t>quality</a:t>
            </a:r>
            <a:endParaRPr lang="de-DE" sz="2400" dirty="0" smtClean="0"/>
          </a:p>
          <a:p>
            <a:endParaRPr lang="de-DE" sz="2400" dirty="0" smtClean="0"/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	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398348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Phases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55" y="1175430"/>
            <a:ext cx="7267575" cy="5305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634086" y="1960536"/>
            <a:ext cx="1233099" cy="44157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34086" y="3386380"/>
            <a:ext cx="1295094" cy="4417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49972" y="2929180"/>
            <a:ext cx="1656720" cy="457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469732" y="4326842"/>
            <a:ext cx="1628492" cy="45266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69732" y="2723469"/>
            <a:ext cx="1774977" cy="508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449972" y="3642101"/>
            <a:ext cx="1176272" cy="42235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472604" y="4385815"/>
            <a:ext cx="1579843" cy="1784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469732" y="3556460"/>
            <a:ext cx="1380519" cy="44902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95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Process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67" y="1589855"/>
            <a:ext cx="7280038" cy="484723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 bwMode="auto">
          <a:xfrm>
            <a:off x="251165" y="1023711"/>
            <a:ext cx="8820264" cy="51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dirty="0" smtClean="0"/>
              <a:t>A </a:t>
            </a:r>
            <a:r>
              <a:rPr lang="de-DE" sz="2400" dirty="0" err="1" smtClean="0"/>
              <a:t>product</a:t>
            </a:r>
            <a:r>
              <a:rPr lang="de-DE" sz="2400" dirty="0" smtClean="0"/>
              <a:t> </a:t>
            </a:r>
            <a:r>
              <a:rPr lang="de-DE" sz="2400" dirty="0" err="1" smtClean="0"/>
              <a:t>validation</a:t>
            </a:r>
            <a:r>
              <a:rPr lang="de-DE" sz="2400" dirty="0" smtClean="0"/>
              <a:t> </a:t>
            </a:r>
            <a:r>
              <a:rPr lang="de-DE" sz="2400" dirty="0" err="1" smtClean="0"/>
              <a:t>review</a:t>
            </a:r>
            <a:r>
              <a:rPr lang="de-DE" sz="2400" dirty="0" smtClean="0"/>
              <a:t> </a:t>
            </a:r>
            <a:r>
              <a:rPr lang="de-DE" sz="2400" dirty="0" err="1" smtClean="0"/>
              <a:t>board</a:t>
            </a:r>
            <a:r>
              <a:rPr lang="de-DE" sz="2400" dirty="0" smtClean="0"/>
              <a:t> </a:t>
            </a:r>
            <a:r>
              <a:rPr lang="de-DE" sz="2400" dirty="0" err="1" smtClean="0"/>
              <a:t>gives</a:t>
            </a:r>
            <a:r>
              <a:rPr lang="de-DE" sz="2400" dirty="0" smtClean="0"/>
              <a:t> a </a:t>
            </a:r>
            <a:r>
              <a:rPr lang="de-DE" sz="2400" dirty="0" err="1" smtClean="0"/>
              <a:t>recommendation</a:t>
            </a:r>
            <a:r>
              <a:rPr lang="de-DE" sz="2400" dirty="0" smtClean="0"/>
              <a:t> </a:t>
            </a:r>
            <a:r>
              <a:rPr lang="de-DE" sz="2400" dirty="0" err="1" smtClean="0"/>
              <a:t>concerning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declaration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</a:t>
            </a:r>
            <a:r>
              <a:rPr lang="de-DE" sz="2400" dirty="0" smtClean="0"/>
              <a:t> </a:t>
            </a:r>
            <a:r>
              <a:rPr lang="de-DE" sz="2400" dirty="0" err="1" smtClean="0"/>
              <a:t>status</a:t>
            </a:r>
            <a:r>
              <a:rPr lang="de-DE" sz="2400" dirty="0" smtClean="0"/>
              <a:t>:</a:t>
            </a:r>
          </a:p>
          <a:p>
            <a:pPr marL="0" indent="0">
              <a:buNone/>
            </a:pPr>
            <a:endParaRPr lang="de-DE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982124" y="6485006"/>
            <a:ext cx="82055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" dirty="0" smtClean="0">
                <a:solidFill>
                  <a:schemeClr val="tx1"/>
                </a:solidFill>
              </a:rPr>
              <a:t>(Holmlund, 2016)</a:t>
            </a:r>
            <a:endParaRPr lang="en-GB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7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756183" cy="854075"/>
          </a:xfrm>
        </p:spPr>
        <p:txBody>
          <a:bodyPr/>
          <a:lstStyle/>
          <a:p>
            <a:r>
              <a:rPr lang="de-DE" sz="2000" dirty="0" err="1" smtClean="0"/>
              <a:t>Example</a:t>
            </a:r>
            <a:r>
              <a:rPr lang="de-DE" sz="2000" dirty="0" smtClean="0"/>
              <a:t>: </a:t>
            </a:r>
            <a:r>
              <a:rPr lang="de-DE" sz="2000" dirty="0" err="1" smtClean="0"/>
              <a:t>Metop</a:t>
            </a:r>
            <a:r>
              <a:rPr lang="de-DE" sz="2000" dirty="0" smtClean="0"/>
              <a:t>-B In-Orbit AMSU-A </a:t>
            </a:r>
            <a:r>
              <a:rPr lang="de-DE" sz="2000" dirty="0" err="1" smtClean="0"/>
              <a:t>and</a:t>
            </a:r>
            <a:r>
              <a:rPr lang="de-DE" sz="2000" dirty="0" smtClean="0"/>
              <a:t> MHS </a:t>
            </a:r>
            <a:r>
              <a:rPr lang="de-DE" sz="2000" dirty="0" err="1" smtClean="0"/>
              <a:t>Radiometric</a:t>
            </a:r>
            <a:r>
              <a:rPr lang="de-DE" sz="2000" dirty="0" smtClean="0"/>
              <a:t> Performance (NE</a:t>
            </a:r>
            <a:r>
              <a:rPr lang="el-GR" sz="2000" dirty="0" smtClean="0"/>
              <a:t>Δ</a:t>
            </a:r>
            <a:r>
              <a:rPr lang="de-DE" sz="2000" dirty="0" smtClean="0"/>
              <a:t>T) at Begin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Lifetime</a:t>
            </a:r>
            <a:endParaRPr lang="en-GB" sz="2000" dirty="0"/>
          </a:p>
        </p:txBody>
      </p:sp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0" y="948533"/>
            <a:ext cx="7235825" cy="51641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7253288" y="946380"/>
            <a:ext cx="2652712" cy="51641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/>
            <a:endParaRPr lang="de-DE" alt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46380"/>
            <a:ext cx="991552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599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EUMETSAT CalVal Overview</Template>
  <TotalTime>2119</TotalTime>
  <Words>2545</Words>
  <Application>Microsoft Office PowerPoint</Application>
  <PresentationFormat>A4 Paper (210x297 mm)</PresentationFormat>
  <Paragraphs>611</Paragraphs>
  <Slides>42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MS PGothic</vt:lpstr>
      <vt:lpstr>Arial</vt:lpstr>
      <vt:lpstr>Calibri</vt:lpstr>
      <vt:lpstr>Cambria Math</vt:lpstr>
      <vt:lpstr>Century Gothic</vt:lpstr>
      <vt:lpstr>Helvetica</vt:lpstr>
      <vt:lpstr>Symbol</vt:lpstr>
      <vt:lpstr>Tahoma</vt:lpstr>
      <vt:lpstr>Times New Roman</vt:lpstr>
      <vt:lpstr>Verdana</vt:lpstr>
      <vt:lpstr>Wingdings</vt:lpstr>
      <vt:lpstr>Viewgraph Landscape Template</vt:lpstr>
      <vt:lpstr>Clip</vt:lpstr>
      <vt:lpstr>PowerPoint Presentation</vt:lpstr>
      <vt:lpstr>Outline</vt:lpstr>
      <vt:lpstr>Definitions</vt:lpstr>
      <vt:lpstr>Definitions</vt:lpstr>
      <vt:lpstr>Objectives</vt:lpstr>
      <vt:lpstr>Tasks</vt:lpstr>
      <vt:lpstr>Phases</vt:lpstr>
      <vt:lpstr>Process</vt:lpstr>
      <vt:lpstr>Example: Metop-B In-Orbit AMSU-A and MHS Radiometric Performance (NEΔT) at Begin of Lifetime</vt:lpstr>
      <vt:lpstr>Example: IASI L1 Calibration through Inter-Pixel Radiance Comparisons Using Double Differences </vt:lpstr>
      <vt:lpstr>Example: Geolocation Assessment of Metop-A AVHRR/3 Using Landmarks</vt:lpstr>
      <vt:lpstr>Example: Co-operation with NOAA during Metop-B Commissioning</vt:lpstr>
      <vt:lpstr>Example: Use of Simultaneous Nadir Overpasses (SNO’s)</vt:lpstr>
      <vt:lpstr>Example: NOAA-19 MHS L1 Product Validation Using SNO Results </vt:lpstr>
      <vt:lpstr>Example: Evaluation of Metop-A/B HIRS/4 (Chs. 16 to 19) using SNO’s</vt:lpstr>
      <vt:lpstr>Example: FY-3A MWTS vs. Metop-A and NOAA-19 AMSU-A Measurements</vt:lpstr>
      <vt:lpstr>Example: Sentinel 3A/3B SLSTR (S8) L1 validation using SNO’s with Metop-A IASI</vt:lpstr>
      <vt:lpstr>Example: Metop-B GOME-2 Validation during Commissioning</vt:lpstr>
      <vt:lpstr>Example: Metop-A GOME-2 Validation during Operations</vt:lpstr>
      <vt:lpstr>PowerPoint Presentation</vt:lpstr>
      <vt:lpstr>Example: Metop-B IASI HIRS monitoring</vt:lpstr>
      <vt:lpstr>Example: Difference Metop IASI-AVHRR vs. AVHRR</vt:lpstr>
      <vt:lpstr>Example: Copernicus Sentinel-3 Tandem Validation</vt:lpstr>
      <vt:lpstr>Example: IASI L2 validation (Land Surface Temperature) using ground-based measurements</vt:lpstr>
      <vt:lpstr>Example: Metop ASCAT L2 Winds – Courtesy of OSI SAF (KNMI)</vt:lpstr>
      <vt:lpstr>Example: Metop GRAS Validation in October 2012 (against ECMWF)</vt:lpstr>
      <vt:lpstr>Example: Assimilation of SEVIRI All Sky Radiance at 6.2 μm at ECMWF during MSG-4 Commissioning</vt:lpstr>
      <vt:lpstr>Example: MSG-4 SEVIRI Winds Validation during Commissioning </vt:lpstr>
      <vt:lpstr>Example: MSG-4 SEVIRI Cloud Amount during Commissioning</vt:lpstr>
      <vt:lpstr>PowerPoint Presentation</vt:lpstr>
      <vt:lpstr>PowerPoint Presentation</vt:lpstr>
      <vt:lpstr>Example: Validation of re-calibrated radiance against Land Surface Temperature measurements for Climate Data Records</vt:lpstr>
      <vt:lpstr>Example: GSICS IASI-A/IASI-B Intercomparisons Using  Double Differences </vt:lpstr>
      <vt:lpstr>Example: GSICS IASI/CrIS Intercomparisons Using  Double Differences </vt:lpstr>
      <vt:lpstr>Example: Metop-A HIRS/4 Performance Change due to a change of the instrument configuration monitored with GSICS</vt:lpstr>
      <vt:lpstr>PowerPoint Presentation</vt:lpstr>
      <vt:lpstr>Example: GSICS Corrections for Meteosat VIS Channels</vt:lpstr>
      <vt:lpstr>Example: GSICS Lunar Calibration System for Meteosat VIS Channels</vt:lpstr>
      <vt:lpstr>Outlook: Mission-Integrated Calibration Monitoring  and Inter-Calibration System (MICMICS)</vt:lpstr>
      <vt:lpstr>Outlook: MICMICS Development and Application Timelines</vt:lpstr>
      <vt:lpstr>Outlook: Selected GRWG-UV Subgroup Baseline Projects (NOAA and EUMETSAT)</vt:lpstr>
      <vt:lpstr>Outlook: Wrap-up on EPS and EPS-SG</vt:lpstr>
    </vt:vector>
  </TitlesOfParts>
  <Company>EUMETSAT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Jörg Ackermann</dc:creator>
  <cp:lastModifiedBy>Jörg Ackermann</cp:lastModifiedBy>
  <cp:revision>127</cp:revision>
  <cp:lastPrinted>2018-08-24T16:56:15Z</cp:lastPrinted>
  <dcterms:created xsi:type="dcterms:W3CDTF">2018-08-15T09:12:35Z</dcterms:created>
  <dcterms:modified xsi:type="dcterms:W3CDTF">2018-08-28T09:25:03Z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12" name="DM_DOCNUM">
    <vt:lpwstr>1016706</vt:lpwstr>
  </property>
  <property fmtid="{D5CDD505-2E9C-101B-9397-08002B2CF9AE}" pid="13" name="DM_DOCNAME">
    <vt:lpwstr>EUMETSAT CalVal Overview</vt:lpwstr>
  </property>
  <property fmtid="{D5CDD505-2E9C-101B-9397-08002B2CF9AE}" pid="14" name="DM_AUTHOR">
    <vt:lpwstr>Jörg Ackermann</vt:lpwstr>
  </property>
  <property fmtid="{D5CDD505-2E9C-101B-9397-08002B2CF9AE}" pid="15" name="DM_E_DOC_NO">
    <vt:lpwstr>EUM/RSP/VWG/18/1016706</vt:lpwstr>
  </property>
  <property fmtid="{D5CDD505-2E9C-101B-9397-08002B2CF9AE}" pid="16" name="DM_E_VER_NO">
    <vt:lpwstr>1 Draft</vt:lpwstr>
  </property>
  <property fmtid="{D5CDD505-2E9C-101B-9397-08002B2CF9AE}" pid="17" name="DM_E_ISS_DATE">
    <vt:lpwstr>22 August 2018</vt:lpwstr>
  </property>
  <property fmtid="{D5CDD505-2E9C-101B-9397-08002B2CF9AE}" pid="18" name="DM_E_FROM_PERS2">
    <vt:lpwstr/>
  </property>
  <property fmtid="{D5CDD505-2E9C-101B-9397-08002B2CF9AE}" pid="19" name="DM_E_CONFID">
    <vt:lpwstr/>
  </property>
  <property fmtid="{D5CDD505-2E9C-101B-9397-08002B2CF9AE}" pid="20" name="DM_E_WBS_CODE">
    <vt:lpwstr/>
  </property>
  <property fmtid="{D5CDD505-2E9C-101B-9397-08002B2CF9AE}" pid="21" name="DM_E_DISTRIB">
    <vt:lpwstr/>
  </property>
</Properties>
</file>