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  <p:sldMasterId id="2147483668" r:id="rId3"/>
    <p:sldMasterId id="2147483706" r:id="rId4"/>
    <p:sldMasterId id="2147483720" r:id="rId5"/>
    <p:sldMasterId id="2147483729" r:id="rId6"/>
  </p:sldMasterIdLst>
  <p:notesMasterIdLst>
    <p:notesMasterId r:id="rId46"/>
  </p:notesMasterIdLst>
  <p:handoutMasterIdLst>
    <p:handoutMasterId r:id="rId47"/>
  </p:handoutMasterIdLst>
  <p:sldIdLst>
    <p:sldId id="256" r:id="rId7"/>
    <p:sldId id="373" r:id="rId8"/>
    <p:sldId id="293" r:id="rId9"/>
    <p:sldId id="263" r:id="rId10"/>
    <p:sldId id="266" r:id="rId11"/>
    <p:sldId id="374" r:id="rId12"/>
    <p:sldId id="307" r:id="rId13"/>
    <p:sldId id="294" r:id="rId14"/>
    <p:sldId id="309" r:id="rId15"/>
    <p:sldId id="303" r:id="rId16"/>
    <p:sldId id="348" r:id="rId17"/>
    <p:sldId id="390" r:id="rId18"/>
    <p:sldId id="391" r:id="rId19"/>
    <p:sldId id="392" r:id="rId20"/>
    <p:sldId id="393" r:id="rId21"/>
    <p:sldId id="402" r:id="rId22"/>
    <p:sldId id="398" r:id="rId23"/>
    <p:sldId id="404" r:id="rId24"/>
    <p:sldId id="405" r:id="rId25"/>
    <p:sldId id="401" r:id="rId26"/>
    <p:sldId id="419" r:id="rId27"/>
    <p:sldId id="420" r:id="rId28"/>
    <p:sldId id="421" r:id="rId29"/>
    <p:sldId id="422" r:id="rId30"/>
    <p:sldId id="423" r:id="rId31"/>
    <p:sldId id="424" r:id="rId32"/>
    <p:sldId id="425" r:id="rId33"/>
    <p:sldId id="426" r:id="rId34"/>
    <p:sldId id="427" r:id="rId35"/>
    <p:sldId id="428" r:id="rId36"/>
    <p:sldId id="429" r:id="rId37"/>
    <p:sldId id="430" r:id="rId38"/>
    <p:sldId id="381" r:id="rId39"/>
    <p:sldId id="331" r:id="rId40"/>
    <p:sldId id="382" r:id="rId41"/>
    <p:sldId id="395" r:id="rId42"/>
    <p:sldId id="396" r:id="rId43"/>
    <p:sldId id="415" r:id="rId44"/>
    <p:sldId id="372" r:id="rId45"/>
  </p:sldIdLst>
  <p:sldSz cx="9144000" cy="6858000" type="screen4x3"/>
  <p:notesSz cx="6794500" cy="99314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56F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81" autoAdjust="0"/>
  </p:normalViewPr>
  <p:slideViewPr>
    <p:cSldViewPr>
      <p:cViewPr varScale="1">
        <p:scale>
          <a:sx n="102" d="100"/>
          <a:sy n="102" d="100"/>
        </p:scale>
        <p:origin x="237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-3204" y="-96"/>
      </p:cViewPr>
      <p:guideLst>
        <p:guide orient="horz" pos="3128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5.xml"/><Relationship Id="rId1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9DB261-9828-4611-85F4-534020C5EE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BEEC7E-D004-464D-A5D5-BC3B569888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14AC6-1AD6-4756-B67D-4D3DDFC4951B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5ADD-3D85-4862-AFE1-621A069B64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AF1AF8-3E99-4CCD-9823-21917F0554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06FD9-3F7E-46F8-B4E3-4B56FEBAC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7576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05934" y="4717415"/>
            <a:ext cx="4982633" cy="446913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28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4337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631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algn="r" defTabSz="9540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AF6749-45E9-4A03-AC9A-FF146A8E37E4}" type="slidenum">
              <a:rPr kumimoji="0" lang="en-GB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  <a:cs typeface="+mn-cs"/>
              </a:rPr>
              <a:pPr marL="0" marR="0" lvl="0" indent="0" algn="r" defTabSz="9540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28" charset="-128"/>
              <a:cs typeface="+mn-cs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4326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/>
          <p:nvPr userDrawn="1"/>
        </p:nvSpPr>
        <p:spPr>
          <a:xfrm>
            <a:off x="609600" y="6172200"/>
            <a:ext cx="52578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800" dirty="0">
              <a:effectLst/>
              <a:latin typeface="Times New Roman"/>
              <a:ea typeface="Times New Roman"/>
              <a:cs typeface="Times"/>
            </a:endParaRP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07862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886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409890"/>
            <a:ext cx="61056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5391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0904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x-none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x-none" noProof="0"/>
              <a:t>Click to edit Master title style</a:t>
            </a:r>
            <a:endParaRPr lang="en-GB" noProof="0" dirty="0"/>
          </a:p>
        </p:txBody>
      </p:sp>
      <p:pic>
        <p:nvPicPr>
          <p:cNvPr id="56341" name="Picture 22" descr="signatur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PPT_Header0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5" name="Picture 25" descr="PPT_Header0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914400" rtl="0" fontAlgn="base">
              <a:spcBef>
                <a:spcPct val="50000"/>
              </a:spcBef>
              <a:spcAft>
                <a:spcPct val="0"/>
              </a:spcAft>
            </a:pPr>
            <a:endParaRPr lang="en-GB" sz="8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hc"/>
          <p:cNvSpPr txBox="1"/>
          <p:nvPr userDrawn="1"/>
        </p:nvSpPr>
        <p:spPr>
          <a:xfrm>
            <a:off x="0" y="0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3" name="fc"/>
          <p:cNvSpPr txBox="1"/>
          <p:nvPr userDrawn="1"/>
        </p:nvSpPr>
        <p:spPr>
          <a:xfrm>
            <a:off x="0" y="6491288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63647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56317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06898"/>
            <a:ext cx="7789050" cy="1323439"/>
          </a:xfrm>
        </p:spPr>
        <p:txBody>
          <a:bodyPr anchor="t"/>
          <a:lstStyle>
            <a:lvl1pPr algn="l">
              <a:defRPr sz="4000" b="1" cap="all">
                <a:solidFill>
                  <a:srgbClr val="0098DB"/>
                </a:solidFill>
              </a:defRPr>
            </a:lvl1pPr>
          </a:lstStyle>
          <a:p>
            <a:r>
              <a:rPr lang="x-none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2906713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2658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7051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381600"/>
            <a:ext cx="6105600" cy="428400"/>
          </a:xfrm>
        </p:spPr>
        <p:txBody>
          <a:bodyPr/>
          <a:lstStyle>
            <a:lvl1pPr>
              <a:defRPr/>
            </a:lvl1pPr>
          </a:lstStyle>
          <a:p>
            <a:r>
              <a:rPr lang="x-none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25701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2644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7010400" y="6504801"/>
            <a:ext cx="1905000" cy="27699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feld 7"/>
          <p:cNvSpPr txBox="1"/>
          <p:nvPr userDrawn="1"/>
        </p:nvSpPr>
        <p:spPr>
          <a:xfrm>
            <a:off x="3733800" y="6477000"/>
            <a:ext cx="45720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600" dirty="0">
              <a:effectLst/>
              <a:latin typeface="Times New Roman"/>
              <a:ea typeface="Times New Roman"/>
              <a:cs typeface="Times"/>
            </a:endParaRP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477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409890"/>
            <a:ext cx="61056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093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5348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x-none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x-none" noProof="0"/>
              <a:t>Click to edit Master title style</a:t>
            </a:r>
            <a:endParaRPr lang="en-GB" noProof="0" dirty="0"/>
          </a:p>
        </p:txBody>
      </p:sp>
      <p:pic>
        <p:nvPicPr>
          <p:cNvPr id="56341" name="Picture 22" descr="signatur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PPT_Header0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5" name="Picture 25" descr="PPT_Header0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2" name="hc"/>
          <p:cNvSpPr txBox="1"/>
          <p:nvPr userDrawn="1"/>
        </p:nvSpPr>
        <p:spPr>
          <a:xfrm>
            <a:off x="0" y="0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3" name="fc"/>
          <p:cNvSpPr txBox="1"/>
          <p:nvPr userDrawn="1"/>
        </p:nvSpPr>
        <p:spPr>
          <a:xfrm>
            <a:off x="0" y="6491288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171070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7140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06898"/>
            <a:ext cx="7789050" cy="1323439"/>
          </a:xfrm>
        </p:spPr>
        <p:txBody>
          <a:bodyPr anchor="t"/>
          <a:lstStyle>
            <a:lvl1pPr algn="l">
              <a:defRPr sz="4000" b="1" cap="all">
                <a:solidFill>
                  <a:srgbClr val="0098DB"/>
                </a:solidFill>
              </a:defRPr>
            </a:lvl1pPr>
          </a:lstStyle>
          <a:p>
            <a:r>
              <a:rPr lang="x-none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2906713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78634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83894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381600"/>
            <a:ext cx="6105600" cy="428400"/>
          </a:xfrm>
        </p:spPr>
        <p:txBody>
          <a:bodyPr/>
          <a:lstStyle>
            <a:lvl1pPr>
              <a:defRPr/>
            </a:lvl1pPr>
          </a:lstStyle>
          <a:p>
            <a:r>
              <a:rPr lang="x-none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24604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3620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586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C2CC4-417C-4EBB-88DD-BA6A2B0F77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453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409890"/>
            <a:ext cx="61056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4481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97890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51447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C2CC4-417C-4EBB-88DD-BA6A2B0F77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6130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9005D-DD59-4147-AC88-D902F516A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DD5DC9-1295-4F1F-A13A-C07A9739B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9742F-1EE5-43CA-AD21-E829CA208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2E16-1D9C-4E93-AFBC-101C9832A1F0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FAF4D-9E96-4E61-B9B2-5B4280562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7D373-4AB4-43A8-9D70-8412BC91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49E-828F-4F68-8E85-FAF9E3FF59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hc">
            <a:extLst>
              <a:ext uri="{FF2B5EF4-FFF2-40B4-BE49-F238E27FC236}">
                <a16:creationId xmlns:a16="http://schemas.microsoft.com/office/drawing/2014/main" id="{E24351C7-D3AF-47BA-A357-E76F01C68D2B}"/>
              </a:ext>
            </a:extLst>
          </p:cNvPr>
          <p:cNvSpPr txBox="1"/>
          <p:nvPr userDrawn="1"/>
        </p:nvSpPr>
        <p:spPr>
          <a:xfrm>
            <a:off x="0" y="1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8" name="fc">
            <a:extLst>
              <a:ext uri="{FF2B5EF4-FFF2-40B4-BE49-F238E27FC236}">
                <a16:creationId xmlns:a16="http://schemas.microsoft.com/office/drawing/2014/main" id="{CA81B746-0139-4153-B8CE-15C48DF6F7A9}"/>
              </a:ext>
            </a:extLst>
          </p:cNvPr>
          <p:cNvSpPr txBox="1"/>
          <p:nvPr userDrawn="1"/>
        </p:nvSpPr>
        <p:spPr>
          <a:xfrm>
            <a:off x="0" y="6491289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328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33E41-FD27-4A6F-B05D-566D267CD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80233-E342-43E6-98F7-403EA3190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7E48B-FD28-420B-A7D1-45881A696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2E16-1D9C-4E93-AFBC-101C9832A1F0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2BFF0-FD63-4DCE-9813-7CF5DF613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76C30-7F54-46CB-A805-499A6227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49E-828F-4F68-8E85-FAF9E3FF5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103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3BCFB-B349-49A9-93C0-63AD705A1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CCCFA-6157-4BB4-BF9E-FB4D6E59A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670A7-9DA7-4CAD-B521-692D7E7FA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2E16-1D9C-4E93-AFBC-101C9832A1F0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D25A7-088F-4320-9A9C-C0C1A9DD0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08C3E-AD92-4BBA-A5BD-7E583903D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49E-828F-4F68-8E85-FAF9E3FF5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420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27EE1-419E-4F4C-9F05-5310F37CE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F88ED-22C5-4BDE-A96C-53765E0E4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A45EC-84EE-4EB5-A9D7-E42050501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E00A2-C36E-4084-8AFB-0982F6E47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2E16-1D9C-4E93-AFBC-101C9832A1F0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03423-CC35-4C05-933A-635B23100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C8E3A-675E-4C74-83C1-38DC430A0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49E-828F-4F68-8E85-FAF9E3FF5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2861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1AA5C-3193-4C49-88DD-352E9227F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AA070-82BD-4166-A66F-E255E7E01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9D6399-7A2F-4152-BE39-11785A225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1C80BD-7FF7-42B9-8107-31FD04BC65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72304-027B-4687-BBBC-ABEBC3606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48446C-4B81-4F28-9610-9EDAF5381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2E16-1D9C-4E93-AFBC-101C9832A1F0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84E541-507F-4D06-9092-CF8A745F3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7E5EE0-92C0-4F6A-B676-1580E1B97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49E-828F-4F68-8E85-FAF9E3FF5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9841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F40A5-09D5-43D0-B0B8-E95E701A8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A5F990-4F1D-4B4F-B5CF-922E57D64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2E16-1D9C-4E93-AFBC-101C9832A1F0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58434A-7BA6-4E9C-BCD9-F90425DC0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16AC9-3A40-4B67-BEC7-7D5AC3044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49E-828F-4F68-8E85-FAF9E3FF5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064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530FC-828C-402C-82E5-209179AD6F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8558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2EA7A7-0AAE-47EE-8434-50E5086B8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2E16-1D9C-4E93-AFBC-101C9832A1F0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144D3-CADD-45D8-9ECB-9F9036AD3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D702C-1C28-495C-A181-B5DB42C0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49E-828F-4F68-8E85-FAF9E3FF5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1644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2440-C7F9-4314-B26F-568C9EA1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7BBD0-32BA-4F5C-95AF-060DBB62A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F93D3-4EA0-4CF2-9520-1B16EC813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E447E-8807-46C7-B1BB-AA750D472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2E16-1D9C-4E93-AFBC-101C9832A1F0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0DC26-DBB3-4EEA-9FC8-CF935C7BE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037AD-943E-4403-945E-9D07A547F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49E-828F-4F68-8E85-FAF9E3FF5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1921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823D5-7716-4B3D-900E-9532D177F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54B5A9-A8FA-4FEB-81D9-AA18A9EFB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153191-36FB-400E-96F2-7A8331B0D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D307A-50A6-4159-A683-CB223B574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2E16-1D9C-4E93-AFBC-101C9832A1F0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61D31-D727-40B3-894B-2351B22E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E36F54-5471-4D41-A390-B3378CF42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49E-828F-4F68-8E85-FAF9E3FF5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26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7422D-49D0-4F82-B139-9553CEC47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F7AB8E-7DA8-4FF3-A838-F4FCD2706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BBAA4-72B0-4C3A-A1FC-353E2C3CD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2E16-1D9C-4E93-AFBC-101C9832A1F0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A7320-8D20-47B4-A39A-F26A34E19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7256-7CDD-41C7-A368-C29C0B4A8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49E-828F-4F68-8E85-FAF9E3FF5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293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256547-3ED4-4953-9A48-541405CE07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6180E-2335-4B5A-B5BE-978CB0FD1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1FA6C-4448-461B-B280-62FBA7A0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2E16-1D9C-4E93-AFBC-101C9832A1F0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3934E-B922-4A17-ADBC-AD0C39CB1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007A0-4C66-4EEB-8344-AC273239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349E-828F-4F68-8E85-FAF9E3FF5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349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x-none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x-none" noProof="0"/>
              <a:t>Click to edit Master title style</a:t>
            </a:r>
            <a:endParaRPr lang="en-GB" noProof="0" dirty="0"/>
          </a:p>
        </p:txBody>
      </p:sp>
      <p:pic>
        <p:nvPicPr>
          <p:cNvPr id="56341" name="Picture 22" descr="signatur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PPT_Header0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45" name="Picture 25" descr="PPT_Header0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914400" rtl="0" fontAlgn="base">
              <a:spcBef>
                <a:spcPct val="50000"/>
              </a:spcBef>
              <a:spcAft>
                <a:spcPct val="0"/>
              </a:spcAft>
            </a:pPr>
            <a:endParaRPr lang="en-GB" sz="8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hc"/>
          <p:cNvSpPr txBox="1"/>
          <p:nvPr userDrawn="1"/>
        </p:nvSpPr>
        <p:spPr>
          <a:xfrm>
            <a:off x="0" y="0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3" name="fc"/>
          <p:cNvSpPr txBox="1"/>
          <p:nvPr userDrawn="1"/>
        </p:nvSpPr>
        <p:spPr>
          <a:xfrm>
            <a:off x="0" y="6491288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46331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24069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06898"/>
            <a:ext cx="7789050" cy="1323439"/>
          </a:xfrm>
        </p:spPr>
        <p:txBody>
          <a:bodyPr anchor="t"/>
          <a:lstStyle>
            <a:lvl1pPr algn="l">
              <a:defRPr sz="4000" b="1" cap="all">
                <a:solidFill>
                  <a:srgbClr val="0098DB"/>
                </a:solidFill>
              </a:defRPr>
            </a:lvl1pPr>
          </a:lstStyle>
          <a:p>
            <a:r>
              <a:rPr lang="x-none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2906713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406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91487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381600"/>
            <a:ext cx="6105600" cy="428400"/>
          </a:xfrm>
        </p:spPr>
        <p:txBody>
          <a:bodyPr/>
          <a:lstStyle>
            <a:lvl1pPr>
              <a:defRPr/>
            </a:lvl1pPr>
          </a:lstStyle>
          <a:p>
            <a:r>
              <a:rPr lang="x-none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6820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010400" y="6504801"/>
            <a:ext cx="1905000" cy="27699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feld 7"/>
          <p:cNvSpPr txBox="1"/>
          <p:nvPr userDrawn="1"/>
        </p:nvSpPr>
        <p:spPr>
          <a:xfrm>
            <a:off x="3733800" y="6477000"/>
            <a:ext cx="45720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600" dirty="0">
              <a:effectLst/>
              <a:latin typeface="Times New Roman"/>
              <a:ea typeface="Times New Roman"/>
              <a:cs typeface="Times"/>
            </a:endParaRPr>
          </a:p>
        </p:txBody>
      </p:sp>
      <p:sp>
        <p:nvSpPr>
          <p:cNvPr id="3" name="hc"/>
          <p:cNvSpPr txBox="1"/>
          <p:nvPr userDrawn="1"/>
        </p:nvSpPr>
        <p:spPr>
          <a:xfrm>
            <a:off x="0" y="0"/>
            <a:ext cx="914400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5" name="fc"/>
          <p:cNvSpPr txBox="1"/>
          <p:nvPr userDrawn="1"/>
        </p:nvSpPr>
        <p:spPr>
          <a:xfrm>
            <a:off x="0" y="6491288"/>
            <a:ext cx="914400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705" r:id="rId4"/>
  </p:sldLayoutIdLst>
  <p:transition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332" name="Picture 36" descr="PPT_Header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9057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GB" dirty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5475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x-none" dirty="0"/>
              <a:t>Click to edit Master title style</a:t>
            </a:r>
            <a:endParaRPr lang="en-GB" dirty="0"/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630238" y="6197600"/>
            <a:ext cx="6977062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l" defTabSz="914400" rtl="0" fontAlgn="base">
              <a:spcBef>
                <a:spcPct val="50000"/>
              </a:spcBef>
              <a:spcAft>
                <a:spcPct val="0"/>
              </a:spcAft>
            </a:pPr>
            <a:endParaRPr lang="en-GB" sz="800" kern="1200" noProof="1">
              <a:solidFill>
                <a:srgbClr val="4D4F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5334" name="Text Box 38"/>
          <p:cNvSpPr txBox="1">
            <a:spLocks noChangeArrowheads="1"/>
          </p:cNvSpPr>
          <p:nvPr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914400" rtl="0" fontAlgn="base">
              <a:spcBef>
                <a:spcPct val="50000"/>
              </a:spcBef>
              <a:spcAft>
                <a:spcPct val="0"/>
              </a:spcAft>
            </a:pPr>
            <a:endParaRPr lang="en-GB" sz="8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" name="Picture 36" descr="PPT_Header01"/>
          <p:cNvPicPr>
            <a:picLocks noChangeAspect="1" noChangeArrowheads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89"/>
          <a:stretch/>
        </p:blipFill>
        <p:spPr bwMode="auto">
          <a:xfrm>
            <a:off x="6756400" y="0"/>
            <a:ext cx="23876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ADCALNET-LOGO-COMPLET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75" y="266700"/>
            <a:ext cx="2424425" cy="581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31720" y="25400"/>
            <a:ext cx="897980" cy="355600"/>
          </a:xfrm>
          <a:prstGeom prst="rect">
            <a:avLst/>
          </a:prstGeom>
        </p:spPr>
      </p:pic>
      <p:sp>
        <p:nvSpPr>
          <p:cNvPr id="2" name="hc"/>
          <p:cNvSpPr txBox="1"/>
          <p:nvPr userDrawn="1"/>
        </p:nvSpPr>
        <p:spPr>
          <a:xfrm>
            <a:off x="0" y="0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3" name="fc"/>
          <p:cNvSpPr txBox="1"/>
          <p:nvPr userDrawn="1"/>
        </p:nvSpPr>
        <p:spPr>
          <a:xfrm>
            <a:off x="0" y="6491288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72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32" name="Picture 36" descr="PPT_Header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9057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GB" dirty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5475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x-none" dirty="0"/>
              <a:t>Click to edit Master title style</a:t>
            </a:r>
            <a:endParaRPr lang="en-GB" dirty="0"/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630238" y="6197600"/>
            <a:ext cx="6977062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l" defTabSz="914400" rtl="0" fontAlgn="base">
              <a:spcBef>
                <a:spcPct val="50000"/>
              </a:spcBef>
              <a:spcAft>
                <a:spcPct val="0"/>
              </a:spcAft>
            </a:pPr>
            <a:endParaRPr lang="en-GB" sz="800" kern="1200" noProof="1">
              <a:solidFill>
                <a:srgbClr val="4D4F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5334" name="Text Box 38"/>
          <p:cNvSpPr txBox="1">
            <a:spLocks noChangeArrowheads="1"/>
          </p:cNvSpPr>
          <p:nvPr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914400" rtl="0" fontAlgn="base">
              <a:spcBef>
                <a:spcPct val="50000"/>
              </a:spcBef>
              <a:spcAft>
                <a:spcPct val="0"/>
              </a:spcAft>
            </a:pPr>
            <a:endParaRPr lang="en-GB" sz="8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" name="Picture 36" descr="PPT_Header01"/>
          <p:cNvPicPr>
            <a:picLocks noChangeAspect="1" noChangeArrowheads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89"/>
          <a:stretch/>
        </p:blipFill>
        <p:spPr bwMode="auto">
          <a:xfrm>
            <a:off x="6756400" y="0"/>
            <a:ext cx="23876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ADCALNET-LOGO-COMPLET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75" y="266700"/>
            <a:ext cx="2424425" cy="581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31720" y="25400"/>
            <a:ext cx="897980" cy="355600"/>
          </a:xfrm>
          <a:prstGeom prst="rect">
            <a:avLst/>
          </a:prstGeom>
        </p:spPr>
      </p:pic>
      <p:sp>
        <p:nvSpPr>
          <p:cNvPr id="2" name="hc"/>
          <p:cNvSpPr txBox="1"/>
          <p:nvPr userDrawn="1"/>
        </p:nvSpPr>
        <p:spPr>
          <a:xfrm>
            <a:off x="0" y="0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3" name="fc"/>
          <p:cNvSpPr txBox="1"/>
          <p:nvPr userDrawn="1"/>
        </p:nvSpPr>
        <p:spPr>
          <a:xfrm>
            <a:off x="0" y="6491288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06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32" name="Picture 36" descr="PPT_Header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9057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GB" dirty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5475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x-none" dirty="0"/>
              <a:t>Click to edit Master title style</a:t>
            </a:r>
            <a:endParaRPr lang="en-GB" dirty="0"/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630238" y="6197600"/>
            <a:ext cx="6977062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GB" sz="800" noProof="1">
              <a:solidFill>
                <a:schemeClr val="bg2"/>
              </a:solidFill>
            </a:endParaRPr>
          </a:p>
        </p:txBody>
      </p:sp>
      <p:sp>
        <p:nvSpPr>
          <p:cNvPr id="55334" name="Text Box 38"/>
          <p:cNvSpPr txBox="1">
            <a:spLocks noChangeArrowheads="1"/>
          </p:cNvSpPr>
          <p:nvPr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11" name="Picture 36" descr="PPT_Header01"/>
          <p:cNvPicPr>
            <a:picLocks noChangeAspect="1" noChangeArrowheads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89"/>
          <a:stretch/>
        </p:blipFill>
        <p:spPr bwMode="auto">
          <a:xfrm>
            <a:off x="6756400" y="0"/>
            <a:ext cx="23876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ADCALNET-LOGO-COMPLET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75" y="266700"/>
            <a:ext cx="2424425" cy="581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31720" y="25400"/>
            <a:ext cx="897980" cy="355600"/>
          </a:xfrm>
          <a:prstGeom prst="rect">
            <a:avLst/>
          </a:prstGeom>
        </p:spPr>
      </p:pic>
      <p:sp>
        <p:nvSpPr>
          <p:cNvPr id="2" name="hc"/>
          <p:cNvSpPr txBox="1"/>
          <p:nvPr userDrawn="1"/>
        </p:nvSpPr>
        <p:spPr>
          <a:xfrm>
            <a:off x="0" y="0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3" name="fc"/>
          <p:cNvSpPr txBox="1"/>
          <p:nvPr userDrawn="1"/>
        </p:nvSpPr>
        <p:spPr>
          <a:xfrm>
            <a:off x="0" y="6491288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86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3" name="hc">
            <a:extLst>
              <a:ext uri="{FF2B5EF4-FFF2-40B4-BE49-F238E27FC236}">
                <a16:creationId xmlns:a16="http://schemas.microsoft.com/office/drawing/2014/main" id="{7EA4C45C-FB9F-4FFC-8ED0-2BE068B127B6}"/>
              </a:ext>
            </a:extLst>
          </p:cNvPr>
          <p:cNvSpPr txBox="1"/>
          <p:nvPr userDrawn="1"/>
        </p:nvSpPr>
        <p:spPr>
          <a:xfrm>
            <a:off x="0" y="0"/>
            <a:ext cx="914400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4" name="fc">
            <a:extLst>
              <a:ext uri="{FF2B5EF4-FFF2-40B4-BE49-F238E27FC236}">
                <a16:creationId xmlns:a16="http://schemas.microsoft.com/office/drawing/2014/main" id="{0DFA34CB-1382-47B6-AFE4-A3B4E51359C6}"/>
              </a:ext>
            </a:extLst>
          </p:cNvPr>
          <p:cNvSpPr txBox="1"/>
          <p:nvPr userDrawn="1"/>
        </p:nvSpPr>
        <p:spPr>
          <a:xfrm>
            <a:off x="0" y="6491288"/>
            <a:ext cx="914400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56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D41EA7-5941-4CC2-941D-292BD3533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5257E-0AAD-4B08-86D9-DD6662682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F32AD-DF76-466A-ABE8-4938E90049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82E16-1D9C-4E93-AFBC-101C9832A1F0}" type="datetimeFigureOut">
              <a:rPr lang="en-GB" smtClean="0"/>
              <a:t>28/08/2018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242FB-C5F9-417C-BE84-B1A732D4B3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9C330-731A-419A-B3EB-9592C0B2E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E349E-828F-4F68-8E85-FAF9E3FF59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hc">
            <a:extLst>
              <a:ext uri="{FF2B5EF4-FFF2-40B4-BE49-F238E27FC236}">
                <a16:creationId xmlns:a16="http://schemas.microsoft.com/office/drawing/2014/main" id="{5E4B6353-AD8A-41E8-B981-708B9869A4D4}"/>
              </a:ext>
            </a:extLst>
          </p:cNvPr>
          <p:cNvSpPr txBox="1"/>
          <p:nvPr userDrawn="1"/>
        </p:nvSpPr>
        <p:spPr>
          <a:xfrm>
            <a:off x="0" y="1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8" name="fc">
            <a:extLst>
              <a:ext uri="{FF2B5EF4-FFF2-40B4-BE49-F238E27FC236}">
                <a16:creationId xmlns:a16="http://schemas.microsoft.com/office/drawing/2014/main" id="{8E26973F-1207-4CE3-A8AE-BEFF4994A066}"/>
              </a:ext>
            </a:extLst>
          </p:cNvPr>
          <p:cNvSpPr txBox="1"/>
          <p:nvPr userDrawn="1"/>
        </p:nvSpPr>
        <p:spPr>
          <a:xfrm>
            <a:off x="0" y="6491289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37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m4sts.org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emf"/><Relationship Id="rId7" Type="http://schemas.openxmlformats.org/officeDocument/2006/relationships/hyperlink" Target="http://www.frm4soc.org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0.em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9.ti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509516" y="1419496"/>
            <a:ext cx="8489443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200" b="1" dirty="0">
                <a:solidFill>
                  <a:srgbClr val="FFFFFF"/>
                </a:solidFill>
              </a:rPr>
              <a:t>Working Group on Calibration and Validation (WGCV): 44</a:t>
            </a:r>
            <a:br>
              <a:rPr lang="en-US" sz="3200" b="1" dirty="0">
                <a:solidFill>
                  <a:srgbClr val="FFFFFF"/>
                </a:solidFill>
              </a:rPr>
            </a:br>
            <a:br>
              <a:rPr lang="en-US" sz="10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Infrared Visible and Optical Sensors (IVOS) subgroup: 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report</a:t>
            </a:r>
            <a:br>
              <a:rPr lang="en-US" sz="3200" dirty="0"/>
            </a:br>
            <a:endParaRPr sz="3200" b="1" dirty="0">
              <a:solidFill>
                <a:srgbClr val="FFFFFF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509516" y="4343400"/>
            <a:ext cx="4810858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Nigel Fox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NPL (with UKSA support)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WGCV 44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lang="en-GB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lang="en-GB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056" y="38100"/>
            <a:ext cx="6112944" cy="1143000"/>
          </a:xfrm>
        </p:spPr>
        <p:txBody>
          <a:bodyPr/>
          <a:lstStyle/>
          <a:p>
            <a:r>
              <a:rPr lang="en-GB" dirty="0"/>
              <a:t>Comparison of methods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906671"/>
            <a:ext cx="3733800" cy="284948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6200" y="4114800"/>
            <a:ext cx="8991600" cy="0"/>
          </a:xfrm>
          <a:prstGeom prst="line">
            <a:avLst/>
          </a:prstGeom>
          <a:noFill/>
          <a:ln w="25400" cap="flat">
            <a:solidFill>
              <a:srgbClr val="FF9A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/>
          <p:cNvSpPr txBox="1"/>
          <p:nvPr/>
        </p:nvSpPr>
        <p:spPr>
          <a:xfrm>
            <a:off x="38100" y="3810000"/>
            <a:ext cx="9193924" cy="311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GB" dirty="0"/>
              <a:t>Results, methods drafted into paper for submission to Optics letters </a:t>
            </a:r>
            <a:r>
              <a:rPr lang="en-GB" dirty="0">
                <a:solidFill>
                  <a:srgbClr val="FF0000"/>
                </a:solidFill>
              </a:rPr>
              <a:t>in Autumn 18 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dirty="0"/>
              <a:t>     referencing CEOS data set and exercise (</a:t>
            </a:r>
            <a:r>
              <a:rPr lang="en-GB" b="1" dirty="0"/>
              <a:t>essentially a reference guide)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GB" dirty="0"/>
              <a:t>Create reference data set and access policy to allow blind-testing from Cal/Val Portal 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dirty="0"/>
              <a:t>    as CEOS test set agreed at CEOS WGCV 42 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dirty="0">
                <a:solidFill>
                  <a:srgbClr val="FF0000"/>
                </a:solidFill>
              </a:rPr>
              <a:t>DISCUSSIONS started on achieving a test platform on Cal/Val Portal</a:t>
            </a:r>
          </a:p>
          <a:p>
            <a:pPr marL="194310" indent="-181610">
              <a:spcBef>
                <a:spcPts val="540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310" algn="l"/>
              </a:tabLst>
            </a:pPr>
            <a:r>
              <a:rPr lang="fr-FR" b="1" dirty="0">
                <a:solidFill>
                  <a:schemeClr val="tx1"/>
                </a:solidFill>
                <a:latin typeface="Arial"/>
                <a:cs typeface="Arial"/>
              </a:rPr>
              <a:t>Next </a:t>
            </a:r>
            <a:r>
              <a:rPr lang="fr-FR" b="1" dirty="0" err="1">
                <a:solidFill>
                  <a:schemeClr val="tx1"/>
                </a:solidFill>
                <a:latin typeface="Arial"/>
                <a:cs typeface="Arial"/>
              </a:rPr>
              <a:t>steps</a:t>
            </a:r>
            <a:r>
              <a:rPr lang="fr-FR" b="1" dirty="0">
                <a:solidFill>
                  <a:schemeClr val="tx1"/>
                </a:solidFill>
                <a:latin typeface="Arial"/>
                <a:cs typeface="Arial"/>
              </a:rPr>
              <a:t> :</a:t>
            </a:r>
          </a:p>
          <a:p>
            <a:pPr marL="651510" lvl="1" indent="-181610">
              <a:spcBef>
                <a:spcPts val="540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310" algn="l"/>
              </a:tabLst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List of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metrics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besides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MTF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curve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: RER, RER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slope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, FWHM, … </a:t>
            </a:r>
          </a:p>
          <a:p>
            <a:pPr marL="651510" lvl="1" indent="-181610">
              <a:spcBef>
                <a:spcPts val="540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310" algn="l"/>
              </a:tabLst>
            </a:pP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Establish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a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list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of relevant information or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feature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for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each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metric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: for instance,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link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with the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requirements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sensitivity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link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with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other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metrics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potential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use… </a:t>
            </a:r>
          </a:p>
          <a:p>
            <a:pPr marL="651510" lvl="1" indent="-181610">
              <a:spcBef>
                <a:spcPts val="540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310" algn="l"/>
              </a:tabLst>
            </a:pP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Evaluate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some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metrics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and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compute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them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as extensions to test data set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2" name="Image 13">
            <a:extLst>
              <a:ext uri="{FF2B5EF4-FFF2-40B4-BE49-F238E27FC236}">
                <a16:creationId xmlns:a16="http://schemas.microsoft.com/office/drawing/2014/main" id="{9D8617C1-A971-4E20-9224-4C697B1ACD6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09297"/>
            <a:ext cx="4419600" cy="243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881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06392"/>
            <a:ext cx="5346221" cy="1143000"/>
          </a:xfrm>
        </p:spPr>
        <p:txBody>
          <a:bodyPr/>
          <a:lstStyle/>
          <a:p>
            <a:pPr algn="l"/>
            <a:r>
              <a:rPr lang="en-GB" dirty="0"/>
              <a:t>PICSCAR </a:t>
            </a:r>
            <a:r>
              <a:rPr lang="en-GB" sz="2800" dirty="0"/>
              <a:t>Joint with GSICS</a:t>
            </a:r>
            <a:br>
              <a:rPr lang="en-GB" dirty="0"/>
            </a:br>
            <a:r>
              <a:rPr lang="en-GB" dirty="0"/>
              <a:t>lead P Henry CNES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89" y="1143000"/>
            <a:ext cx="9067800" cy="41148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err="1">
                <a:solidFill>
                  <a:srgbClr val="FF0000"/>
                </a:solidFill>
              </a:rPr>
              <a:t>Pseuodo</a:t>
            </a:r>
            <a:r>
              <a:rPr lang="en-GB" sz="2000" dirty="0">
                <a:solidFill>
                  <a:srgbClr val="FF0000"/>
                </a:solidFill>
              </a:rPr>
              <a:t> invariant sites used for Rad L1 Cal/comparison/monitoring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		Work-plan</a:t>
            </a:r>
          </a:p>
          <a:p>
            <a:pPr lvl="0"/>
            <a:r>
              <a:rPr lang="en-GB" sz="2000" dirty="0"/>
              <a:t>Bi-monthly community Telecons/</a:t>
            </a:r>
            <a:r>
              <a:rPr lang="en-GB" sz="2000" dirty="0" err="1"/>
              <a:t>webex</a:t>
            </a:r>
            <a:r>
              <a:rPr lang="en-GB" sz="2000" dirty="0"/>
              <a:t> to discuss methods and how to establish/compare (BRDF, Atmosphere, surface spectral reflectance)</a:t>
            </a:r>
          </a:p>
          <a:p>
            <a:pPr lvl="1"/>
            <a:r>
              <a:rPr lang="en-GB" sz="2000" dirty="0"/>
              <a:t>Organise comparison exercises to assess community state of the art</a:t>
            </a:r>
          </a:p>
          <a:p>
            <a:pPr lvl="0"/>
            <a:r>
              <a:rPr lang="en-GB" sz="2000" dirty="0"/>
              <a:t>CNES to establish draft web ‘portal’ </a:t>
            </a:r>
          </a:p>
          <a:p>
            <a:pPr lvl="1"/>
            <a:r>
              <a:rPr lang="en-GB" sz="1800" dirty="0"/>
              <a:t>Hosted on/via </a:t>
            </a:r>
            <a:r>
              <a:rPr lang="en-GB" sz="1800" dirty="0" err="1"/>
              <a:t>CalVal</a:t>
            </a:r>
            <a:r>
              <a:rPr lang="en-GB" sz="1800" dirty="0"/>
              <a:t> portal</a:t>
            </a:r>
          </a:p>
          <a:p>
            <a:pPr lvl="1"/>
            <a:r>
              <a:rPr lang="en-GB" sz="1800" dirty="0"/>
              <a:t>Good practises on how to use</a:t>
            </a:r>
          </a:p>
          <a:p>
            <a:pPr lvl="1"/>
            <a:r>
              <a:rPr lang="en-GB" sz="1800" dirty="0"/>
              <a:t>Repository of observations</a:t>
            </a:r>
          </a:p>
          <a:p>
            <a:pPr lvl="1"/>
            <a:r>
              <a:rPr lang="en-GB" sz="1800" dirty="0"/>
              <a:t>Repository of comparison results</a:t>
            </a:r>
          </a:p>
          <a:p>
            <a:pPr lvl="1"/>
            <a:r>
              <a:rPr lang="en-GB" sz="1800" dirty="0"/>
              <a:t>Characteristics of PICS and tools for users</a:t>
            </a:r>
          </a:p>
          <a:p>
            <a:pPr lvl="0"/>
            <a:r>
              <a:rPr lang="en-GB" sz="2000" dirty="0"/>
              <a:t>NPL &amp; CNES to consider how to evaluate </a:t>
            </a:r>
            <a:r>
              <a:rPr lang="en-GB" sz="2000" dirty="0" err="1"/>
              <a:t>Uc</a:t>
            </a:r>
            <a:r>
              <a:rPr lang="en-GB" sz="2000" dirty="0"/>
              <a:t> </a:t>
            </a:r>
          </a:p>
          <a:p>
            <a:pPr lvl="0"/>
            <a:r>
              <a:rPr lang="en-GB" sz="2000" dirty="0"/>
              <a:t>Goal to establish a TOA ‘Radiance simulator’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4" name="Picture 2" descr="D:\Projets\PICSCAR\09-Technique\91-Documents-Techniques\912-Travail\Logo\logoC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6392"/>
            <a:ext cx="998878" cy="9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606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7C5EB-24B0-4913-B45C-1FD460A4D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152400"/>
            <a:ext cx="3200400" cy="1143000"/>
          </a:xfrm>
        </p:spPr>
        <p:txBody>
          <a:bodyPr/>
          <a:lstStyle/>
          <a:p>
            <a:pPr algn="l"/>
            <a:r>
              <a:rPr lang="en-GB" dirty="0"/>
              <a:t>Comparisons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C6FB9-6015-46BA-9ACF-562E7E028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19200"/>
            <a:ext cx="7772400" cy="4114800"/>
          </a:xfrm>
        </p:spPr>
        <p:txBody>
          <a:bodyPr/>
          <a:lstStyle/>
          <a:p>
            <a:r>
              <a:rPr lang="en-GB" sz="2000" dirty="0"/>
              <a:t>Evaluate consistency of data extraction/data sets for Landsat 8 and Sentinel 2 (Libya 4) (initially some variances)</a:t>
            </a:r>
          </a:p>
          <a:p>
            <a:endParaRPr lang="en-GB" sz="800" dirty="0"/>
          </a:p>
          <a:p>
            <a:r>
              <a:rPr lang="en-GB" sz="2000" dirty="0"/>
              <a:t>Define and supply a common set of data to participants for independent processing</a:t>
            </a:r>
          </a:p>
          <a:p>
            <a:endParaRPr lang="en-GB" sz="800" dirty="0"/>
          </a:p>
          <a:p>
            <a:r>
              <a:rPr lang="en-GB" sz="2000" dirty="0">
                <a:solidFill>
                  <a:srgbClr val="000000"/>
                </a:solidFill>
              </a:rPr>
              <a:t>Exercise 1: Intercompare L8 against S2A as Reference</a:t>
            </a:r>
          </a:p>
          <a:p>
            <a:r>
              <a:rPr lang="en-GB" sz="2000" dirty="0">
                <a:solidFill>
                  <a:srgbClr val="000000"/>
                </a:solidFill>
              </a:rPr>
              <a:t>Exercise 2: Intercompare MODIS Aqua against MERIS</a:t>
            </a:r>
          </a:p>
          <a:p>
            <a:r>
              <a:rPr lang="en-GB" sz="2000" dirty="0">
                <a:solidFill>
                  <a:srgbClr val="000000"/>
                </a:solidFill>
              </a:rPr>
              <a:t>Exercise 3: </a:t>
            </a:r>
            <a:r>
              <a:rPr lang="en-US" sz="2000" dirty="0">
                <a:solidFill>
                  <a:srgbClr val="000000"/>
                </a:solidFill>
              </a:rPr>
              <a:t>Assess the BRDF of the site (own model) to </a:t>
            </a:r>
            <a:r>
              <a:rPr lang="en-US" sz="2000" dirty="0" err="1">
                <a:solidFill>
                  <a:srgbClr val="000000"/>
                </a:solidFill>
              </a:rPr>
              <a:t>normalise</a:t>
            </a:r>
            <a:r>
              <a:rPr lang="en-US" sz="2000" dirty="0">
                <a:solidFill>
                  <a:srgbClr val="000000"/>
                </a:solidFill>
              </a:rPr>
              <a:t> MERIS TOA reflectance to a specific geometry.  </a:t>
            </a:r>
            <a:endParaRPr lang="en-GB" sz="2000" dirty="0">
              <a:solidFill>
                <a:srgbClr val="0000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E337F5E-D926-4017-815A-0B31C0B5E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60394"/>
              </p:ext>
            </p:extLst>
          </p:nvPr>
        </p:nvGraphicFramePr>
        <p:xfrm>
          <a:off x="1524000" y="4495800"/>
          <a:ext cx="5638800" cy="11125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29382">
                  <a:extLst>
                    <a:ext uri="{9D8B030D-6E8A-4147-A177-3AD203B41FA5}">
                      <a16:colId xmlns:a16="http://schemas.microsoft.com/office/drawing/2014/main" val="2321175834"/>
                    </a:ext>
                  </a:extLst>
                </a:gridCol>
                <a:gridCol w="1067448">
                  <a:extLst>
                    <a:ext uri="{9D8B030D-6E8A-4147-A177-3AD203B41FA5}">
                      <a16:colId xmlns:a16="http://schemas.microsoft.com/office/drawing/2014/main" val="3325429580"/>
                    </a:ext>
                  </a:extLst>
                </a:gridCol>
                <a:gridCol w="952606">
                  <a:extLst>
                    <a:ext uri="{9D8B030D-6E8A-4147-A177-3AD203B41FA5}">
                      <a16:colId xmlns:a16="http://schemas.microsoft.com/office/drawing/2014/main" val="1887147791"/>
                    </a:ext>
                  </a:extLst>
                </a:gridCol>
                <a:gridCol w="1053402">
                  <a:extLst>
                    <a:ext uri="{9D8B030D-6E8A-4147-A177-3AD203B41FA5}">
                      <a16:colId xmlns:a16="http://schemas.microsoft.com/office/drawing/2014/main" val="1268415069"/>
                    </a:ext>
                  </a:extLst>
                </a:gridCol>
                <a:gridCol w="1335962">
                  <a:extLst>
                    <a:ext uri="{9D8B030D-6E8A-4147-A177-3AD203B41FA5}">
                      <a16:colId xmlns:a16="http://schemas.microsoft.com/office/drawing/2014/main" val="9808317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Sensor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S2A/MSI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L8/OLI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MERIS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MODIS/Aqua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03424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Green Band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B3 (560)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B3 (562)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B5 (560)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B4 (555)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73375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Red Band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B4 (665)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B4 (655)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B7 (665)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B1 (645)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907892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NIR band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B8A (865)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B5 (865)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B13 (865)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B2 (858)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102367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A9CF570-2A42-46FB-8648-89CEE1F90A37}"/>
              </a:ext>
            </a:extLst>
          </p:cNvPr>
          <p:cNvSpPr txBox="1"/>
          <p:nvPr/>
        </p:nvSpPr>
        <p:spPr>
          <a:xfrm>
            <a:off x="457200" y="5791200"/>
            <a:ext cx="83058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</a:rPr>
              <a:t>Five teams so far provided results for Exercise 1)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A6E905-0A2E-4E98-8FFA-CFCFC2543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76200"/>
            <a:ext cx="999831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6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D8EF-40C4-4E33-BF2D-32D1C1BFE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0551"/>
            <a:ext cx="5715000" cy="1143000"/>
          </a:xfrm>
        </p:spPr>
        <p:txBody>
          <a:bodyPr/>
          <a:lstStyle/>
          <a:p>
            <a:pPr algn="l"/>
            <a:r>
              <a:rPr lang="en-GB" dirty="0"/>
              <a:t>PICSCAR portal to be linked from Cal/Val portal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2E8C6-9AF4-4584-81AD-D87C03A8A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08" y="1441940"/>
            <a:ext cx="7772399" cy="538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6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C661E-4745-4B08-8CC6-B94C0203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906" y="152400"/>
            <a:ext cx="3112989" cy="1143000"/>
          </a:xfrm>
        </p:spPr>
        <p:txBody>
          <a:bodyPr/>
          <a:lstStyle/>
          <a:p>
            <a:pPr algn="l"/>
            <a:r>
              <a:rPr lang="en-GB" dirty="0"/>
              <a:t>Draft content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05FAD6-F3DE-4498-B041-1DED5D883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9600" y="1219200"/>
            <a:ext cx="4347847" cy="30100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27DDDA-2B6C-4C87-8AB0-3906B5B15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59999"/>
            <a:ext cx="39624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8E2A82-9252-4327-9E77-8E05CF761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588" y="3352800"/>
            <a:ext cx="4457914" cy="3086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2A0295-99F6-449B-8E68-9423C3EF4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071" y="3657600"/>
            <a:ext cx="4017647" cy="278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08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3E480-ACEC-4791-8295-7F198766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37514"/>
            <a:ext cx="7010400" cy="1143000"/>
          </a:xfrm>
        </p:spPr>
        <p:txBody>
          <a:bodyPr/>
          <a:lstStyle/>
          <a:p>
            <a:r>
              <a:rPr lang="en-GB" dirty="0"/>
              <a:t>Project to evaluate possible new PICS and surface reflectance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BD9CF9-8112-4A0E-B6A6-922F7300C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200" y="4114800"/>
            <a:ext cx="4737885" cy="259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961A80-7FD8-4C7F-AF65-7D5D0D7F2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193792"/>
            <a:ext cx="3852851" cy="2857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F9295-DA50-4E25-8186-B111EE3BC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100113"/>
            <a:ext cx="4464372" cy="31607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8CB67-0A61-4C95-B1E9-B9ECAB4DD323}"/>
              </a:ext>
            </a:extLst>
          </p:cNvPr>
          <p:cNvSpPr txBox="1"/>
          <p:nvPr/>
        </p:nvSpPr>
        <p:spPr>
          <a:xfrm>
            <a:off x="304800" y="4572000"/>
            <a:ext cx="3505200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Revisit selection of possible PICS sites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Establish database of measured characteristics of PICS sand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Attempt to build a BRF model (s)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57849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777241" y="2104752"/>
            <a:ext cx="7955279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Supporting CEOS VCs to establish global interoperability and address the needs of climate, carbon actions and meteorology:</a:t>
            </a:r>
            <a:b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b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An Ocean based case study </a:t>
            </a:r>
            <a:br>
              <a:rPr lang="en-US" sz="2400" dirty="0"/>
            </a:br>
            <a:endParaRPr sz="2400" dirty="0"/>
          </a:p>
        </p:txBody>
      </p:sp>
      <p:sp>
        <p:nvSpPr>
          <p:cNvPr id="11" name="Shape 11"/>
          <p:cNvSpPr/>
          <p:nvPr/>
        </p:nvSpPr>
        <p:spPr>
          <a:xfrm>
            <a:off x="1525137" y="4114800"/>
            <a:ext cx="3608144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lang="en-GB" kern="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lang="en-GB" kern="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kern="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3050" y="1085850"/>
            <a:ext cx="1880930" cy="7448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4662151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089F2D-84AC-46B5-8DEA-9FD781B36A54}"/>
              </a:ext>
            </a:extLst>
          </p:cNvPr>
          <p:cNvGrpSpPr/>
          <p:nvPr/>
        </p:nvGrpSpPr>
        <p:grpSpPr>
          <a:xfrm>
            <a:off x="4495800" y="-76200"/>
            <a:ext cx="4926082" cy="2892024"/>
            <a:chOff x="5660709" y="-81201"/>
            <a:chExt cx="6568109" cy="38560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A5D8976-0A7D-4830-9B0B-8B7CB6BF9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709" y="-81201"/>
              <a:ext cx="6568109" cy="38560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E39099-F003-43BA-99F8-1195CA21AA59}"/>
                </a:ext>
              </a:extLst>
            </p:cNvPr>
            <p:cNvSpPr txBox="1"/>
            <p:nvPr/>
          </p:nvSpPr>
          <p:spPr>
            <a:xfrm>
              <a:off x="8191846" y="2411382"/>
              <a:ext cx="30147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85800" rtl="0"/>
              <a:r>
                <a:rPr lang="en-GB" sz="1650" b="1" kern="1200" dirty="0">
                  <a:solidFill>
                    <a:srgbClr val="7030A0"/>
                  </a:solidFill>
                  <a:latin typeface="Calibri" panose="020F0502020204030204"/>
                  <a:ea typeface="+mn-ea"/>
                  <a:cs typeface="+mn-cs"/>
                </a:rPr>
                <a:t>Global Map of LST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76F6F5D-4755-4630-83CD-6CCCB9BBE955}"/>
              </a:ext>
            </a:extLst>
          </p:cNvPr>
          <p:cNvSpPr txBox="1"/>
          <p:nvPr/>
        </p:nvSpPr>
        <p:spPr>
          <a:xfrm>
            <a:off x="533400" y="43431"/>
            <a:ext cx="3200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rtl="0"/>
            <a:r>
              <a:rPr lang="en-GB" sz="2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NEED: CEOS requests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219C12-D735-4642-A849-42C4AD6DACD1}"/>
              </a:ext>
            </a:extLst>
          </p:cNvPr>
          <p:cNvSpPr txBox="1"/>
          <p:nvPr/>
        </p:nvSpPr>
        <p:spPr>
          <a:xfrm>
            <a:off x="-30255" y="489006"/>
            <a:ext cx="4372636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rtl="0"/>
            <a:r>
              <a:rPr lang="en-GB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  <a:t>SST &amp; LST critical parameters for meteorology and climate</a:t>
            </a:r>
          </a:p>
          <a:p>
            <a:pPr marL="214313" indent="-214313" algn="l" defTabSz="685800" rtl="0">
              <a:buFont typeface="Arial" panose="020B0604020202020204" pitchFamily="34" charset="0"/>
              <a:buChar char="•"/>
            </a:pPr>
            <a:r>
              <a:rPr lang="en-GB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Long-time series (FCDRs) exist (AVHRR, ATSR+) and are being extended with new missions Sentinel 5, NOAA 20</a:t>
            </a:r>
          </a:p>
          <a:p>
            <a:pPr marL="214313" indent="-214313" algn="l" defTabSz="685800" rtl="0">
              <a:buFont typeface="Arial" panose="020B0604020202020204" pitchFamily="34" charset="0"/>
              <a:buChar char="•"/>
            </a:pPr>
            <a:endParaRPr lang="en-GB" sz="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14313" indent="-214313" algn="l" defTabSz="685800" rtl="0">
              <a:buFont typeface="Arial" panose="020B0604020202020204" pitchFamily="34" charset="0"/>
              <a:buChar char="•"/>
            </a:pPr>
            <a:r>
              <a:rPr lang="en-GB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Anomaly and trend detection require reliable detection of small signals from harmonised data sets</a:t>
            </a:r>
          </a:p>
          <a:p>
            <a:pPr marL="557213" lvl="1" indent="-214313" algn="l" defTabSz="685800" rtl="0">
              <a:buFont typeface="Arial" panose="020B0604020202020204" pitchFamily="34" charset="0"/>
              <a:buChar char="•"/>
            </a:pPr>
            <a:r>
              <a:rPr lang="en-GB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Needs trustable uncertainty estimates </a:t>
            </a:r>
          </a:p>
          <a:p>
            <a:pPr marL="557213" lvl="1" indent="-214313" algn="l" defTabSz="685800" rtl="0">
              <a:buFont typeface="Arial" panose="020B0604020202020204" pitchFamily="34" charset="0"/>
              <a:buChar char="•"/>
            </a:pPr>
            <a:r>
              <a:rPr lang="en-GB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Robust global validation with buoys &amp; radiometers</a:t>
            </a:r>
          </a:p>
          <a:p>
            <a:pPr marL="214313" indent="-214313" algn="l" defTabSz="685800" rtl="0">
              <a:buFont typeface="Arial" panose="020B0604020202020204" pitchFamily="34" charset="0"/>
              <a:buChar char="•"/>
            </a:pPr>
            <a:endParaRPr lang="en-GB" sz="6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14313" indent="-214313" algn="l" defTabSz="685800" rtl="0">
              <a:buFont typeface="Arial" panose="020B0604020202020204" pitchFamily="34" charset="0"/>
              <a:buChar char="•"/>
            </a:pPr>
            <a:r>
              <a:rPr lang="en-GB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CEOS WGCV historically supported community through organisation of comparisons (Miami 1-3) </a:t>
            </a:r>
          </a:p>
          <a:p>
            <a:pPr marL="557213" lvl="1" indent="-214313" algn="l" defTabSz="685800" rtl="0">
              <a:buFont typeface="Arial" panose="020B0604020202020204" pitchFamily="34" charset="0"/>
              <a:buChar char="•"/>
            </a:pPr>
            <a:endParaRPr lang="en-GB" sz="1350" b="1" kern="1200" dirty="0">
              <a:solidFill>
                <a:srgbClr val="4472C4">
                  <a:lumMod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300901-57B2-47AD-9426-D0A5935A73CE}"/>
              </a:ext>
            </a:extLst>
          </p:cNvPr>
          <p:cNvSpPr txBox="1"/>
          <p:nvPr/>
        </p:nvSpPr>
        <p:spPr>
          <a:xfrm>
            <a:off x="4188961" y="2667000"/>
            <a:ext cx="49507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rtl="0"/>
            <a:r>
              <a:rPr lang="en-GB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2014: CEOS VC-SST &amp; GHRSST (partly in support of WG-Climate) suggested to WGCV it was timely for a new comparison</a:t>
            </a:r>
          </a:p>
          <a:p>
            <a:pPr marL="214313" indent="-214313" algn="l" defTabSz="685800" rtl="0">
              <a:buFont typeface="Arial" panose="020B0604020202020204" pitchFamily="34" charset="0"/>
              <a:buChar char="•"/>
            </a:pPr>
            <a:r>
              <a:rPr lang="en-GB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6 </a:t>
            </a:r>
            <a:r>
              <a:rPr lang="en-GB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yrs</a:t>
            </a:r>
            <a:r>
              <a:rPr lang="en-GB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since previous CEOS comparison</a:t>
            </a:r>
          </a:p>
          <a:p>
            <a:pPr marL="214313" indent="-214313" algn="l" defTabSz="685800" rtl="0">
              <a:buFont typeface="Arial" panose="020B0604020202020204" pitchFamily="34" charset="0"/>
              <a:buChar char="•"/>
            </a:pPr>
            <a:r>
              <a:rPr lang="en-GB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Account for new best practise initiatives from QA4EO</a:t>
            </a:r>
            <a:endParaRPr lang="en-GB" sz="6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14313" indent="-214313" algn="l" defTabSz="685800" rtl="0">
              <a:buFont typeface="Arial" panose="020B0604020202020204" pitchFamily="34" charset="0"/>
              <a:buChar char="•"/>
            </a:pPr>
            <a:r>
              <a:rPr lang="en-GB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New teams/instruments  increased importance of LST</a:t>
            </a:r>
            <a:endParaRPr lang="en-GB" sz="6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14313" indent="-214313" algn="l" defTabSz="685800" rtl="0">
              <a:buFont typeface="Arial" panose="020B0604020202020204" pitchFamily="34" charset="0"/>
              <a:buChar char="•"/>
            </a:pPr>
            <a:r>
              <a:rPr lang="en-GB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CEOS endorsed WGCV proposal for laboratory &amp; field comparison</a:t>
            </a:r>
          </a:p>
          <a:p>
            <a:pPr marL="557213" lvl="1" indent="-214313" algn="l" defTabSz="685800" rtl="0">
              <a:buFont typeface="Arial" panose="020B0604020202020204" pitchFamily="34" charset="0"/>
              <a:buChar char="•"/>
            </a:pPr>
            <a:r>
              <a:rPr lang="en-GB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ESA supported by NPL(UK) provided resource </a:t>
            </a:r>
            <a:r>
              <a:rPr lang="en-GB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hlinkClick r:id="rId3"/>
              </a:rPr>
              <a:t>www.FRM4STS.org</a:t>
            </a:r>
            <a:r>
              <a:rPr lang="en-GB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to organise a set of comparisons in 2016/17 to harmonise and ensure SI traceability of worlds validation teams on behalf of CEOS.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20CB2C-89E7-43D5-89E4-9259B9AE01CA}"/>
              </a:ext>
            </a:extLst>
          </p:cNvPr>
          <p:cNvGrpSpPr/>
          <p:nvPr/>
        </p:nvGrpSpPr>
        <p:grpSpPr>
          <a:xfrm>
            <a:off x="-134243" y="4189550"/>
            <a:ext cx="4544746" cy="2836811"/>
            <a:chOff x="-58473" y="3075586"/>
            <a:chExt cx="6059661" cy="3782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034285-E25D-4E5F-A0C2-623C91B1C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8473" y="3075586"/>
              <a:ext cx="6059661" cy="378241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715CF5C-A33F-4F2A-AC11-040D010AECEB}"/>
                </a:ext>
              </a:extLst>
            </p:cNvPr>
            <p:cNvSpPr txBox="1"/>
            <p:nvPr/>
          </p:nvSpPr>
          <p:spPr>
            <a:xfrm>
              <a:off x="670559" y="5753242"/>
              <a:ext cx="30147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85800" rtl="0"/>
              <a:r>
                <a:rPr lang="en-GB" sz="1650" b="1" kern="1200" dirty="0">
                  <a:solidFill>
                    <a:srgbClr val="7030A0"/>
                  </a:solidFill>
                  <a:latin typeface="Calibri" panose="020F0502020204030204"/>
                  <a:ea typeface="+mn-ea"/>
                  <a:cs typeface="+mn-cs"/>
                </a:rPr>
                <a:t>Map of SST anomaly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7785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28F7BA-CA35-4CA2-95C9-74D406B7E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459" y="308634"/>
            <a:ext cx="1596475" cy="56542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CAAC85-FD18-47FD-B6F1-868EFD54C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44250" y="1158791"/>
            <a:ext cx="1804109" cy="1347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F8EE39-AF94-4920-855D-E07C09C31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277" y="1286493"/>
            <a:ext cx="1568053" cy="2109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ED64AC-7CD7-491B-B60E-1CBFDA9EB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277" y="5199012"/>
            <a:ext cx="1881530" cy="1485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6F7CBA-AE03-4834-9AD4-CA8E1DF4A2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542" y="4498070"/>
            <a:ext cx="2385317" cy="1443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CB46A0-1A80-475A-91F6-E769D233F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4671" y="3041708"/>
            <a:ext cx="1815170" cy="1151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91E0E6-E6A4-4283-9824-9DF933EFE3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5138" y="3700192"/>
            <a:ext cx="1750646" cy="113585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7C90EA3-327C-486E-BD99-69F5EBC354A7}"/>
              </a:ext>
            </a:extLst>
          </p:cNvPr>
          <p:cNvGrpSpPr/>
          <p:nvPr/>
        </p:nvGrpSpPr>
        <p:grpSpPr>
          <a:xfrm>
            <a:off x="1840783" y="3899896"/>
            <a:ext cx="2530559" cy="1936310"/>
            <a:chOff x="2598617" y="886655"/>
            <a:chExt cx="4776226" cy="367638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0B59CD2-E52C-479D-B110-FB67C210A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201489">
              <a:off x="5122710" y="1087658"/>
              <a:ext cx="2252133" cy="290263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2B74AB-CA5C-41D4-80F8-A35C5F627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30772">
              <a:off x="4560071" y="946083"/>
              <a:ext cx="2359153" cy="304713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F44AA82-E923-436E-BB4C-BAD231C0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64753" y="886655"/>
              <a:ext cx="2535409" cy="330464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3751DB5-C79F-4AEE-93EC-4AB34BF17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992976">
              <a:off x="3126863" y="1051672"/>
              <a:ext cx="2539950" cy="330520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6C02503-76EE-4817-8F02-64DC2BFF5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0165933">
              <a:off x="2598617" y="1234054"/>
              <a:ext cx="2579265" cy="3328987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A177ED4-6CBC-426D-9174-214B782863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0274" y="3229105"/>
            <a:ext cx="2681772" cy="32562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905D565-44AA-4B16-A42D-8B9D5EE4FA54}"/>
              </a:ext>
            </a:extLst>
          </p:cNvPr>
          <p:cNvSpPr txBox="1"/>
          <p:nvPr/>
        </p:nvSpPr>
        <p:spPr>
          <a:xfrm>
            <a:off x="1468832" y="1095309"/>
            <a:ext cx="553277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500" b="1" dirty="0">
                <a:solidFill>
                  <a:schemeClr val="tx1"/>
                </a:solidFill>
              </a:rPr>
              <a:t>10 types of comparison with 12 participants from 4 continents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500" b="1" dirty="0">
                <a:solidFill>
                  <a:schemeClr val="tx1"/>
                </a:solidFill>
              </a:rPr>
              <a:t>8 best practices or protocols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500" b="1" dirty="0">
                <a:solidFill>
                  <a:schemeClr val="tx1"/>
                </a:solidFill>
              </a:rPr>
              <a:t>Improved confidence, reliability and global consistency in validation of satellite derived Surface Temperature (Ocean, Land and Ice)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500" b="1" dirty="0">
                <a:solidFill>
                  <a:schemeClr val="tx1"/>
                </a:solidFill>
              </a:rPr>
              <a:t>Community Improved knowledge of uncertainty evaluation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500" b="1" dirty="0">
                <a:solidFill>
                  <a:schemeClr val="tx1"/>
                </a:solidFill>
              </a:rPr>
              <a:t>Legacy database to store future results</a:t>
            </a:r>
          </a:p>
          <a:p>
            <a:endParaRPr lang="en-GB" sz="1500" b="1" dirty="0">
              <a:solidFill>
                <a:schemeClr val="accent1"/>
              </a:solidFill>
            </a:endParaRPr>
          </a:p>
          <a:p>
            <a:r>
              <a:rPr lang="en-GB" sz="2100" b="1" dirty="0">
                <a:solidFill>
                  <a:schemeClr val="accent1"/>
                </a:solidFill>
              </a:rPr>
              <a:t>	</a:t>
            </a:r>
            <a:r>
              <a:rPr lang="en-GB" sz="2100" b="1" dirty="0">
                <a:solidFill>
                  <a:srgbClr val="FF0000"/>
                </a:solidFill>
              </a:rPr>
              <a:t>www.FRM4STS.org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GB" sz="15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A3EE4A0-A7E4-4301-A40E-61B23B7AA5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62822" y="4959536"/>
            <a:ext cx="1083956" cy="14044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738A8C2-F7EC-4B02-882D-9C00BBC08766}"/>
              </a:ext>
            </a:extLst>
          </p:cNvPr>
          <p:cNvSpPr txBox="1"/>
          <p:nvPr/>
        </p:nvSpPr>
        <p:spPr>
          <a:xfrm>
            <a:off x="1828800" y="145120"/>
            <a:ext cx="1449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WGCV supported by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EEF9A2-3EFD-41AA-BAE9-5D24B060E836}"/>
              </a:ext>
            </a:extLst>
          </p:cNvPr>
          <p:cNvSpPr txBox="1"/>
          <p:nvPr/>
        </p:nvSpPr>
        <p:spPr>
          <a:xfrm>
            <a:off x="5029200" y="73174"/>
            <a:ext cx="2622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Has delivered to CEOS agencies and sub-bodies</a:t>
            </a:r>
          </a:p>
        </p:txBody>
      </p:sp>
    </p:spTree>
    <p:extLst>
      <p:ext uri="{BB962C8B-B14F-4D97-AF65-F5344CB8AC3E}">
        <p14:creationId xmlns:p14="http://schemas.microsoft.com/office/powerpoint/2010/main" val="3820889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2AE17-D3AD-4A0B-B155-AFC3A06B3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1401"/>
            <a:ext cx="6358497" cy="994172"/>
          </a:xfrm>
        </p:spPr>
        <p:txBody>
          <a:bodyPr>
            <a:normAutofit/>
          </a:bodyPr>
          <a:lstStyle/>
          <a:p>
            <a:r>
              <a:rPr lang="en-GB" sz="2700" b="1" dirty="0"/>
              <a:t>CEOS Workshop to develop long term strategy for Cal/Val  (Temp)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DB115B-0A34-4C52-BA5E-AC64B273C1F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20" y="1672042"/>
            <a:ext cx="3270719" cy="2059012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2FB308-F2D0-4DF2-889B-E67341816431}"/>
              </a:ext>
            </a:extLst>
          </p:cNvPr>
          <p:cNvSpPr txBox="1"/>
          <p:nvPr/>
        </p:nvSpPr>
        <p:spPr>
          <a:xfrm>
            <a:off x="42303" y="3731054"/>
            <a:ext cx="37987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Oct 2017 40 world experts met at NPL, UK for a workshop to review results of comparisons, endorse protocols and develop recommendations/long-term strategy needed to sustain current and address future community (surface Temperature) needs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6D866-11CE-46A1-B702-9F443CE1C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439" y="4590387"/>
            <a:ext cx="2757488" cy="1828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9A4EF4-441E-4466-B476-5E25C7912A39}"/>
              </a:ext>
            </a:extLst>
          </p:cNvPr>
          <p:cNvSpPr txBox="1"/>
          <p:nvPr/>
        </p:nvSpPr>
        <p:spPr>
          <a:xfrm>
            <a:off x="3875640" y="1453597"/>
            <a:ext cx="509877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b="1" u="sng" dirty="0">
                <a:solidFill>
                  <a:schemeClr val="accent1"/>
                </a:solidFill>
              </a:rPr>
              <a:t>Some Key Recommendations</a:t>
            </a:r>
          </a:p>
          <a:p>
            <a:pPr algn="ctr"/>
            <a:endParaRPr lang="en-GB" sz="900" b="1" dirty="0">
              <a:solidFill>
                <a:schemeClr val="accent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b="1" dirty="0"/>
              <a:t>CEOS to hold regular comparisons </a:t>
            </a:r>
          </a:p>
          <a:p>
            <a:r>
              <a:rPr lang="en-GB" b="1" dirty="0"/>
              <a:t>	- greater range of operational conditions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b="1" dirty="0"/>
              <a:t>Improved cloud detection/masking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b="1" dirty="0"/>
              <a:t>Research on ‘representativeness of validation </a:t>
            </a:r>
          </a:p>
          <a:p>
            <a:r>
              <a:rPr lang="en-GB" b="1" dirty="0"/>
              <a:t>	– scaling, global, ‘skin’ to bulk (water/snow)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b="1" dirty="0"/>
              <a:t>Training on Uncertainty evaluation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b="1" dirty="0"/>
              <a:t>Good practice guides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GB" sz="1500" b="1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C65D81-73F3-45B7-933A-56C09F4E9BE4}"/>
              </a:ext>
            </a:extLst>
          </p:cNvPr>
          <p:cNvSpPr txBox="1"/>
          <p:nvPr/>
        </p:nvSpPr>
        <p:spPr>
          <a:xfrm>
            <a:off x="6494227" y="4590387"/>
            <a:ext cx="26497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b="1" dirty="0"/>
              <a:t>More Buoys &amp; test sites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b="1" dirty="0"/>
              <a:t>Encourage ‘super sites’ (multiple parameters)</a:t>
            </a:r>
          </a:p>
        </p:txBody>
      </p:sp>
    </p:spTree>
    <p:extLst>
      <p:ext uri="{BB962C8B-B14F-4D97-AF65-F5344CB8AC3E}">
        <p14:creationId xmlns:p14="http://schemas.microsoft.com/office/powerpoint/2010/main" val="4115675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Box 2"/>
          <p:cNvSpPr txBox="1">
            <a:spLocks noChangeArrowheads="1"/>
          </p:cNvSpPr>
          <p:nvPr/>
        </p:nvSpPr>
        <p:spPr bwMode="auto">
          <a:xfrm>
            <a:off x="0" y="1264832"/>
            <a:ext cx="4495800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imes New Roman" pitchFamily="18" charset="0"/>
              </a:rPr>
              <a:t>IVOS 30 @ </a:t>
            </a:r>
            <a:r>
              <a:rPr kumimoji="0" lang="en-GB" alt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imes New Roman" pitchFamily="18" charset="0"/>
              </a:rPr>
              <a:t>ESTEC,Noordwijk</a:t>
            </a: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imes New Roman" pitchFamily="18" charset="0"/>
              </a:rPr>
              <a:t>, Holland. hosted by ESA Mar 2018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imes New Roman" pitchFamily="18" charset="0"/>
              </a:rPr>
              <a:t>24 agency/orgs represented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imes New Roman" pitchFamily="18" charset="0"/>
              </a:rPr>
              <a:t>30 attendees + 7 remote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000" dirty="0">
                <a:solidFill>
                  <a:srgbClr val="002569"/>
                </a:solidFill>
              </a:rPr>
              <a:t>Most</a:t>
            </a: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imes New Roman" pitchFamily="18" charset="0"/>
              </a:rPr>
              <a:t> themes and topics (work-plan discussed or summarised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n-US" sz="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n-US" sz="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4 </a:t>
            </a:r>
            <a:r>
              <a:rPr kumimoji="0" lang="en-GB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th</a:t>
            </a:r>
            <a:r>
              <a:rPr kumimoji="0" lang="en-GB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 MTF workshop (Mar 2018)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n-US" sz="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~ PICSCAR </a:t>
            </a:r>
            <a:r>
              <a:rPr kumimoji="0" lang="en-GB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webex</a:t>
            </a:r>
            <a:r>
              <a:rPr kumimoji="0" lang="en-GB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 (Joint GSICS)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2nd Meeting (4th </a:t>
            </a:r>
            <a:r>
              <a:rPr kumimoji="0" lang="en-GB" alt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inc</a:t>
            </a: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 pre-cursors)</a:t>
            </a:r>
          </a:p>
          <a:p>
            <a:pPr marL="85725" marR="0" lvl="1" indent="92075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Surface Temp Val workshop (Oct 17)</a:t>
            </a:r>
          </a:p>
          <a:p>
            <a:pPr marL="85725" marR="0" lvl="1" indent="92075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85725" marR="0" lvl="1" indent="92075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Rad </a:t>
            </a:r>
            <a:r>
              <a:rPr kumimoji="0" lang="en-GB" alt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cal</a:t>
            </a:r>
            <a:r>
              <a:rPr kumimoji="0" lang="en-GB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 workshop (Europe focus) Aug 17)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400" b="1" i="0" u="none" strike="noStrike" kern="0" cap="none" spc="0" normalizeH="0" baseline="0" noProof="0" dirty="0" err="1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mett</a:t>
            </a:r>
            <a:endParaRPr kumimoji="0" lang="en-GB" altLang="en-US" sz="4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3463" y="3929480"/>
            <a:ext cx="50006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Special Projects: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</a:rPr>
              <a:t>RadCalNet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</a:rPr>
              <a:t> team met  Mar 2018 Various telecons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</a:rPr>
              <a:t>O-colour vicarious Cal comparisons started April 2017 (Workshop Oct 2018)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</a:rPr>
              <a:t>Terminology task team established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" y="150963"/>
            <a:ext cx="472440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</a:rPr>
              <a:t>Summary of activities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956A65-46CE-4C52-9FF1-53B0FD93A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268" y="1143000"/>
            <a:ext cx="3849014" cy="28396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93F549-52D0-467D-9112-E0BC7B68829C}"/>
              </a:ext>
            </a:extLst>
          </p:cNvPr>
          <p:cNvSpPr txBox="1"/>
          <p:nvPr/>
        </p:nvSpPr>
        <p:spPr>
          <a:xfrm>
            <a:off x="685800" y="6206211"/>
            <a:ext cx="6680638" cy="64632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IVOS 31: WB March 26 2019 + - a few days for </a:t>
            </a:r>
            <a:r>
              <a:rPr lang="en-GB" b="1" dirty="0">
                <a:solidFill>
                  <a:srgbClr val="000000"/>
                </a:solidFill>
              </a:rPr>
              <a:t>test site visits </a:t>
            </a: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PERTH, Australia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9630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39F61-CAB1-4343-8FD9-1789A6980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6" y="-79350"/>
            <a:ext cx="9303026" cy="642002"/>
          </a:xfrm>
        </p:spPr>
        <p:txBody>
          <a:bodyPr>
            <a:normAutofit/>
          </a:bodyPr>
          <a:lstStyle/>
          <a:p>
            <a:r>
              <a:rPr lang="en-GB" sz="2700" b="1" dirty="0"/>
              <a:t>CEOS WGCV provides similar support for VC-OCR/IOCCG &amp; Carbon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D342C5-90D1-47D9-9244-6D6E12F42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2" y="4813454"/>
            <a:ext cx="2853176" cy="2002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F2A5A1-145E-4E86-980D-0534D7EE6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190" y="4979174"/>
            <a:ext cx="1216610" cy="1836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95248F-51C6-4EB0-A5D6-109731F24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085" y="5046427"/>
            <a:ext cx="3111321" cy="17952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45625B-AE37-4C6C-9A02-7B8202A30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3861" y="5487985"/>
            <a:ext cx="1775005" cy="1369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7AA04A-3C08-4A6C-973C-FF688EEEE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0986" y="4674158"/>
            <a:ext cx="1273655" cy="1158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72C589-F524-401E-9C1D-C51841618F52}"/>
              </a:ext>
            </a:extLst>
          </p:cNvPr>
          <p:cNvSpPr txBox="1"/>
          <p:nvPr/>
        </p:nvSpPr>
        <p:spPr>
          <a:xfrm>
            <a:off x="204756" y="448714"/>
            <a:ext cx="90962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rtl="0"/>
            <a:r>
              <a:rPr lang="en-GB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Need: </a:t>
            </a:r>
            <a:r>
              <a:rPr lang="en-GB" b="1" kern="1200" dirty="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Very high accuracy requirements for ocean colour not currently achievable without post-launch vicarious </a:t>
            </a:r>
            <a:r>
              <a:rPr lang="en-GB" b="1" u="sng" kern="1200" dirty="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calibration</a:t>
            </a:r>
            <a:r>
              <a:rPr lang="en-GB" b="1" kern="1200" dirty="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 of sensor system (</a:t>
            </a:r>
            <a:r>
              <a:rPr lang="en-GB" b="1" kern="1200" dirty="0" err="1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inc.</a:t>
            </a:r>
            <a:r>
              <a:rPr lang="en-GB" b="1" kern="1200" dirty="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 retrieval algorithm) using reference buoys (MOBY/BOUSSOLE) and </a:t>
            </a:r>
            <a:r>
              <a:rPr lang="en-GB" b="1" u="sng" kern="1200" dirty="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validation</a:t>
            </a:r>
            <a:r>
              <a:rPr lang="en-GB" b="1" kern="1200" dirty="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 from networks like </a:t>
            </a:r>
            <a:r>
              <a:rPr lang="en-GB" b="1" kern="1200" dirty="0" err="1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Aeronet</a:t>
            </a:r>
            <a:r>
              <a:rPr lang="en-GB" b="1" kern="1200" dirty="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-OC and ship campaigns: </a:t>
            </a:r>
            <a:r>
              <a:rPr lang="en-GB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Infrastructure and protocols need to be SI traceable and consistent to ensure interoperability and meet the needs of users particularly Climate &amp; Carbon actions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190664-E51B-4A8D-97C9-DB47FC37188F}"/>
              </a:ext>
            </a:extLst>
          </p:cNvPr>
          <p:cNvSpPr txBox="1"/>
          <p:nvPr/>
        </p:nvSpPr>
        <p:spPr>
          <a:xfrm>
            <a:off x="36449" y="1980388"/>
            <a:ext cx="4423454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l" defTabSz="685800" rtl="0">
              <a:buFont typeface="Arial" panose="020B0604020202020204" pitchFamily="34" charset="0"/>
              <a:buChar char="•"/>
            </a:pPr>
            <a:r>
              <a:rPr lang="en-GB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Reviewed IOCCG and VC-OCR Cal/Val strategy documents</a:t>
            </a:r>
          </a:p>
          <a:p>
            <a:pPr marL="214313" indent="-214313" algn="l" defTabSz="685800" rtl="0">
              <a:buFont typeface="Arial" panose="020B0604020202020204" pitchFamily="34" charset="0"/>
              <a:buChar char="•"/>
            </a:pPr>
            <a:endParaRPr lang="en-GB" sz="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14313" indent="-214313" algn="l" defTabSz="685800" rtl="0">
              <a:buFont typeface="Arial" panose="020B0604020202020204" pitchFamily="34" charset="0"/>
              <a:buChar char="•"/>
            </a:pPr>
            <a:r>
              <a:rPr lang="en-GB" b="1" kern="1200" dirty="0">
                <a:solidFill>
                  <a:schemeClr val="accent1"/>
                </a:solidFill>
                <a:latin typeface="Calibri" panose="020F0502020204030204"/>
                <a:ea typeface="+mn-ea"/>
                <a:cs typeface="+mn-cs"/>
              </a:rPr>
              <a:t>2017 initiated (with support from ESA FRM4SOC) set of international comparisons on Cal/Val instrumentation</a:t>
            </a:r>
          </a:p>
          <a:p>
            <a:pPr marL="557213" lvl="1" indent="-214313" algn="l" defTabSz="685800" rtl="0">
              <a:buFont typeface="Arial" panose="020B0604020202020204" pitchFamily="34" charset="0"/>
              <a:buChar char="•"/>
            </a:pPr>
            <a:r>
              <a:rPr lang="en-GB" sz="1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Laboratory based measurements </a:t>
            </a:r>
          </a:p>
          <a:p>
            <a:pPr marL="557213" lvl="1" indent="-214313" algn="l" defTabSz="685800" rtl="0">
              <a:buFont typeface="Arial" panose="020B0604020202020204" pitchFamily="34" charset="0"/>
              <a:buChar char="•"/>
            </a:pPr>
            <a:r>
              <a:rPr lang="en-GB" sz="1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Water based (in lake)</a:t>
            </a:r>
          </a:p>
          <a:p>
            <a:pPr marL="557213" lvl="1" indent="-214313" algn="l" defTabSz="685800" rtl="0">
              <a:buFont typeface="Arial" panose="020B0604020202020204" pitchFamily="34" charset="0"/>
              <a:buChar char="•"/>
            </a:pPr>
            <a:r>
              <a:rPr lang="en-GB" sz="1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Water based from ‘Venice tower’ platform in Mediterranean sea</a:t>
            </a:r>
          </a:p>
          <a:p>
            <a:pPr marL="557213" lvl="1" indent="-214313" algn="l" defTabSz="685800" rtl="0">
              <a:buFont typeface="Arial" panose="020B0604020202020204" pitchFamily="34" charset="0"/>
              <a:buChar char="•"/>
            </a:pPr>
            <a:r>
              <a:rPr lang="en-GB" sz="1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Ship based on Atlantic to Antarctic transect</a:t>
            </a:r>
          </a:p>
          <a:p>
            <a:pPr marL="557213" lvl="1" indent="-214313" algn="l" defTabSz="685800" rtl="0">
              <a:buFont typeface="Arial" panose="020B0604020202020204" pitchFamily="34" charset="0"/>
              <a:buChar char="•"/>
            </a:pPr>
            <a:endParaRPr lang="en-GB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14313" indent="-214313" algn="l" defTabSz="685800" rtl="0">
              <a:buFont typeface="Arial" panose="020B0604020202020204" pitchFamily="34" charset="0"/>
              <a:buChar char="•"/>
            </a:pPr>
            <a:endParaRPr lang="en-GB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FCCE1D-00E9-4D1E-8816-ABEF8E21D984}"/>
              </a:ext>
            </a:extLst>
          </p:cNvPr>
          <p:cNvSpPr txBox="1"/>
          <p:nvPr/>
        </p:nvSpPr>
        <p:spPr>
          <a:xfrm>
            <a:off x="4419600" y="1985831"/>
            <a:ext cx="46482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l" defTabSz="685800" rtl="0">
              <a:buFont typeface="Arial" panose="020B0604020202020204" pitchFamily="34" charset="0"/>
              <a:buChar char="•"/>
            </a:pPr>
            <a:r>
              <a:rPr lang="en-GB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Developed 5 protocols/good practice guides</a:t>
            </a:r>
          </a:p>
          <a:p>
            <a:pPr marL="214313" indent="-214313" algn="l" defTabSz="685800" rtl="0">
              <a:buFont typeface="Arial" panose="020B0604020202020204" pitchFamily="34" charset="0"/>
              <a:buChar char="•"/>
            </a:pPr>
            <a:endParaRPr lang="en-GB" sz="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14313" indent="-214313" algn="l" defTabSz="685800" rtl="0">
              <a:buFont typeface="Arial" panose="020B0604020202020204" pitchFamily="34" charset="0"/>
              <a:buChar char="•"/>
            </a:pPr>
            <a:r>
              <a:rPr lang="en-GB" b="1" kern="1200" dirty="0">
                <a:solidFill>
                  <a:schemeClr val="accent1"/>
                </a:solidFill>
                <a:latin typeface="Calibri" panose="020F0502020204030204"/>
                <a:ea typeface="+mn-ea"/>
                <a:cs typeface="+mn-cs"/>
              </a:rPr>
              <a:t>Held an international workshop to consider long term Cal/Val strategies including criticality for reference buoys</a:t>
            </a:r>
          </a:p>
          <a:p>
            <a:pPr marL="214313" indent="-214313" algn="l" defTabSz="685800" rtl="0">
              <a:buFont typeface="Arial" panose="020B0604020202020204" pitchFamily="34" charset="0"/>
              <a:buChar char="•"/>
            </a:pPr>
            <a:endParaRPr lang="en-GB" sz="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14313" indent="-214313" algn="l" defTabSz="685800" rtl="0">
              <a:buFont typeface="Arial" panose="020B0604020202020204" pitchFamily="34" charset="0"/>
              <a:buChar char="•"/>
            </a:pPr>
            <a:r>
              <a:rPr lang="en-GB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Provides the forum to share best practices/synergy related to sensor pre-flight calibration between land/Atmosphere/Ocean (to be enhanced by forthcoming WGCV/GSICS workshop)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993F5D-17C7-4405-83E4-0D83D4B583A3}"/>
              </a:ext>
            </a:extLst>
          </p:cNvPr>
          <p:cNvSpPr txBox="1"/>
          <p:nvPr/>
        </p:nvSpPr>
        <p:spPr>
          <a:xfrm>
            <a:off x="5334000" y="4674158"/>
            <a:ext cx="4068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rtl="0"/>
            <a:r>
              <a:rPr lang="en-GB" sz="16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For more info see </a:t>
            </a:r>
            <a:r>
              <a:rPr lang="en-GB" sz="16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  <a:hlinkClick r:id="rId7"/>
              </a:rPr>
              <a:t>www.FRM4SOC.org</a:t>
            </a:r>
            <a:r>
              <a:rPr lang="en-GB" sz="16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950CA2-E589-4D51-A3DE-D980EFC17D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641" y="5141926"/>
            <a:ext cx="1148261" cy="33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30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22383" r="3320" b="21988"/>
          <a:stretch/>
        </p:blipFill>
        <p:spPr bwMode="auto">
          <a:xfrm>
            <a:off x="76200" y="5257800"/>
            <a:ext cx="3786074" cy="1098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Content Placeholder 3"/>
          <p:cNvGraphicFramePr>
            <a:graphicFrameLocks/>
          </p:cNvGraphicFramePr>
          <p:nvPr>
            <p:extLst/>
          </p:nvPr>
        </p:nvGraphicFramePr>
        <p:xfrm>
          <a:off x="732311" y="1456533"/>
          <a:ext cx="4237922" cy="347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2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8002">
                <a:tc>
                  <a:txBody>
                    <a:bodyPr/>
                    <a:lstStyle/>
                    <a:p>
                      <a:r>
                        <a:rPr lang="en-GB" sz="1200" dirty="0"/>
                        <a:t>Participant</a:t>
                      </a:r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Country</a:t>
                      </a:r>
                    </a:p>
                  </a:txBody>
                  <a:tcPr marL="79690" marR="79690" marT="39845" marB="398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677">
                <a:tc>
                  <a:txBody>
                    <a:bodyPr/>
                    <a:lstStyle/>
                    <a:p>
                      <a:r>
                        <a:rPr lang="en-GB" sz="1200" dirty="0"/>
                        <a:t>NPL</a:t>
                      </a:r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National Physical Laboratory</a:t>
                      </a:r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UK</a:t>
                      </a:r>
                    </a:p>
                  </a:txBody>
                  <a:tcPr marL="79690" marR="79690" marT="39845" marB="3984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677">
                <a:tc>
                  <a:txBody>
                    <a:bodyPr/>
                    <a:lstStyle/>
                    <a:p>
                      <a:r>
                        <a:rPr lang="en-GB" sz="1200" dirty="0"/>
                        <a:t>TO</a:t>
                      </a:r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Tartu Observatory</a:t>
                      </a:r>
                      <a:r>
                        <a:rPr lang="en-GB" sz="1200" baseline="0" dirty="0"/>
                        <a:t> </a:t>
                      </a:r>
                      <a:endParaRPr lang="en-GB" sz="1200" dirty="0"/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Estonia</a:t>
                      </a:r>
                    </a:p>
                  </a:txBody>
                  <a:tcPr marL="79690" marR="79690" marT="39845" marB="3984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677">
                <a:tc>
                  <a:txBody>
                    <a:bodyPr/>
                    <a:lstStyle/>
                    <a:p>
                      <a:r>
                        <a:rPr lang="en-GB" sz="1200" dirty="0" err="1"/>
                        <a:t>Satlantic</a:t>
                      </a:r>
                      <a:endParaRPr lang="en-GB" sz="1200" dirty="0"/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Seabird Scientific</a:t>
                      </a:r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Canada</a:t>
                      </a:r>
                    </a:p>
                  </a:txBody>
                  <a:tcPr marL="79690" marR="79690" marT="39845" marB="3984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797">
                <a:tc>
                  <a:txBody>
                    <a:bodyPr/>
                    <a:lstStyle/>
                    <a:p>
                      <a:r>
                        <a:rPr lang="en-GB" sz="1200" dirty="0"/>
                        <a:t>CSIRO</a:t>
                      </a:r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Commonwealth</a:t>
                      </a:r>
                      <a:r>
                        <a:rPr lang="en-GB" sz="1200" baseline="0" dirty="0"/>
                        <a:t> Scientific and Industrial Research Organisation</a:t>
                      </a:r>
                      <a:endParaRPr lang="en-GB" sz="1200" dirty="0"/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Australia</a:t>
                      </a:r>
                    </a:p>
                  </a:txBody>
                  <a:tcPr marL="79690" marR="79690" marT="39845" marB="3984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916">
                <a:tc>
                  <a:txBody>
                    <a:bodyPr/>
                    <a:lstStyle/>
                    <a:p>
                      <a:r>
                        <a:rPr lang="en-GB" sz="1200" dirty="0"/>
                        <a:t>NERC-FSF</a:t>
                      </a:r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Natural Environment Research Council’s Field Spectroscopy Facility</a:t>
                      </a:r>
                      <a:endParaRPr lang="en-GB" sz="1200" dirty="0"/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UK</a:t>
                      </a:r>
                    </a:p>
                  </a:txBody>
                  <a:tcPr marL="79690" marR="79690" marT="39845" marB="3984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5916">
                <a:tc>
                  <a:txBody>
                    <a:bodyPr/>
                    <a:lstStyle/>
                    <a:p>
                      <a:r>
                        <a:rPr lang="en-GB" sz="1200" dirty="0"/>
                        <a:t>LOV</a:t>
                      </a:r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Laboratoire d’Océanographie de Villefranche</a:t>
                      </a:r>
                      <a:endParaRPr lang="en-GB" sz="1200" dirty="0"/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France</a:t>
                      </a:r>
                    </a:p>
                  </a:txBody>
                  <a:tcPr marL="79690" marR="79690" marT="39845" marB="3984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5916">
                <a:tc>
                  <a:txBody>
                    <a:bodyPr/>
                    <a:lstStyle/>
                    <a:p>
                      <a:r>
                        <a:rPr lang="en-GB" sz="1200" dirty="0"/>
                        <a:t>NOAA</a:t>
                      </a:r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National Oceanic and Atmospheric Administration</a:t>
                      </a:r>
                      <a:r>
                        <a:rPr lang="en-GB" sz="1200" baseline="0" dirty="0"/>
                        <a:t> </a:t>
                      </a:r>
                      <a:endParaRPr lang="en-GB" sz="1200" dirty="0"/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USA</a:t>
                      </a:r>
                    </a:p>
                  </a:txBody>
                  <a:tcPr marL="79690" marR="79690" marT="39845" marB="3984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63" y="3605841"/>
            <a:ext cx="3255033" cy="2441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37" y="1069675"/>
            <a:ext cx="3380286" cy="22388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D75189-B97D-4D80-8216-FAA844B5B08B}"/>
              </a:ext>
            </a:extLst>
          </p:cNvPr>
          <p:cNvSpPr txBox="1"/>
          <p:nvPr/>
        </p:nvSpPr>
        <p:spPr>
          <a:xfrm>
            <a:off x="2209800" y="73151"/>
            <a:ext cx="4648200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Irradiance comparison participants</a:t>
            </a:r>
          </a:p>
        </p:txBody>
      </p:sp>
    </p:spTree>
    <p:extLst>
      <p:ext uri="{BB962C8B-B14F-4D97-AF65-F5344CB8AC3E}">
        <p14:creationId xmlns:p14="http://schemas.microsoft.com/office/powerpoint/2010/main" val="1316516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69295"/>
            <a:ext cx="6799262" cy="1143000"/>
          </a:xfrm>
        </p:spPr>
        <p:txBody>
          <a:bodyPr/>
          <a:lstStyle/>
          <a:p>
            <a:pPr algn="l"/>
            <a:r>
              <a:rPr lang="en-GB" altLang="en-US" sz="2400" dirty="0"/>
              <a:t>Irradiance Source Inter-comparison</a:t>
            </a:r>
            <a:br>
              <a:rPr lang="en-GB" altLang="en-US" sz="2400" dirty="0"/>
            </a:br>
            <a:r>
              <a:rPr lang="en-GB" altLang="en-US" sz="2400" dirty="0"/>
              <a:t>Provisional</a:t>
            </a:r>
            <a:endParaRPr lang="en-GB" altLang="en-US" dirty="0"/>
          </a:p>
        </p:txBody>
      </p:sp>
      <p:sp>
        <p:nvSpPr>
          <p:cNvPr id="21509" name="Rectangle 3"/>
          <p:cNvSpPr>
            <a:spLocks noChangeArrowheads="1"/>
          </p:cNvSpPr>
          <p:nvPr/>
        </p:nvSpPr>
        <p:spPr bwMode="auto">
          <a:xfrm>
            <a:off x="0" y="4368800"/>
            <a:ext cx="16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00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AEEF"/>
              </a:buClr>
              <a:buSzPct val="90000"/>
              <a:buFont typeface="Wingdings 2" panose="05020102010507070707" pitchFamily="18" charset="2"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Helvetica" panose="020B0604020202020204" pitchFamily="34" charset="0"/>
              <a:ea typeface="ヒラギノ角ゴ Pro W3" pitchFamily="28" charset="-128"/>
              <a:cs typeface="+mn-cs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08" y="960438"/>
            <a:ext cx="6924994" cy="4525962"/>
          </a:xfrm>
          <a:prstGeom prst="rect">
            <a:avLst/>
          </a:prstGeom>
          <a:noFill/>
        </p:spPr>
      </p:pic>
      <p:pic>
        <p:nvPicPr>
          <p:cNvPr id="6" name="pictur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22383" r="3320" b="21988"/>
          <a:stretch/>
        </p:blipFill>
        <p:spPr bwMode="auto">
          <a:xfrm>
            <a:off x="84931" y="5736566"/>
            <a:ext cx="3786074" cy="1098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53484" y="556728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Summary of all lamps used in irradiance comparison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2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70577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4102"/>
            <a:ext cx="6629400" cy="1143000"/>
          </a:xfrm>
        </p:spPr>
        <p:txBody>
          <a:bodyPr/>
          <a:lstStyle/>
          <a:p>
            <a:r>
              <a:rPr lang="en-GB" dirty="0"/>
              <a:t>Radiance Comparison Radiometers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864" y="2085975"/>
            <a:ext cx="3348037" cy="30861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424363" y="2057400"/>
          <a:ext cx="4176712" cy="3247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5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795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OCR-051</a:t>
                      </a:r>
                    </a:p>
                    <a:p>
                      <a:pPr algn="ctr"/>
                      <a:r>
                        <a:rPr lang="en-GB" sz="1400" dirty="0"/>
                        <a:t>Wavelength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OCR-110</a:t>
                      </a:r>
                    </a:p>
                    <a:p>
                      <a:pPr algn="ctr"/>
                      <a:r>
                        <a:rPr lang="en-GB" sz="1400" dirty="0"/>
                        <a:t>Wavelength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412.0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413.0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443.7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443.0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491.0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491.4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510.7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510.4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556.4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556.2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667.1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666.3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99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684.9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684.1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22383" r="3320" b="21988"/>
          <a:stretch/>
        </p:blipFill>
        <p:spPr bwMode="auto">
          <a:xfrm>
            <a:off x="145316" y="5759480"/>
            <a:ext cx="3786074" cy="1098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8810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22383" r="3320" b="21988"/>
          <a:stretch/>
        </p:blipFill>
        <p:spPr bwMode="auto">
          <a:xfrm>
            <a:off x="119437" y="5693434"/>
            <a:ext cx="3786074" cy="1098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370" y="1056682"/>
            <a:ext cx="3348490" cy="2231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17" y="3734369"/>
            <a:ext cx="3024996" cy="2268747"/>
          </a:xfrm>
          <a:prstGeom prst="rect">
            <a:avLst/>
          </a:prstGeom>
        </p:spPr>
      </p:pic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2582788"/>
              </p:ext>
            </p:extLst>
          </p:nvPr>
        </p:nvGraphicFramePr>
        <p:xfrm>
          <a:off x="295645" y="838200"/>
          <a:ext cx="4237922" cy="5022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2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7480">
                <a:tc>
                  <a:txBody>
                    <a:bodyPr/>
                    <a:lstStyle/>
                    <a:p>
                      <a:r>
                        <a:rPr lang="en-GB" sz="1200" dirty="0"/>
                        <a:t>Participant</a:t>
                      </a:r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Country</a:t>
                      </a:r>
                    </a:p>
                  </a:txBody>
                  <a:tcPr marL="79690" marR="79690" marT="39845" marB="398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677">
                <a:tc>
                  <a:txBody>
                    <a:bodyPr/>
                    <a:lstStyle/>
                    <a:p>
                      <a:r>
                        <a:rPr lang="en-GB" sz="1200" dirty="0"/>
                        <a:t>NPL</a:t>
                      </a:r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National Physical Laboratory</a:t>
                      </a:r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UK</a:t>
                      </a:r>
                    </a:p>
                  </a:txBody>
                  <a:tcPr marL="79690" marR="79690" marT="39845" marB="3984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677">
                <a:tc>
                  <a:txBody>
                    <a:bodyPr/>
                    <a:lstStyle/>
                    <a:p>
                      <a:r>
                        <a:rPr lang="en-GB" sz="1200" dirty="0"/>
                        <a:t>TO</a:t>
                      </a:r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Tartu Observatory</a:t>
                      </a:r>
                      <a:r>
                        <a:rPr lang="en-GB" sz="1200" baseline="0" dirty="0"/>
                        <a:t> </a:t>
                      </a:r>
                      <a:endParaRPr lang="en-GB" sz="1200" dirty="0"/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Estonia</a:t>
                      </a:r>
                    </a:p>
                  </a:txBody>
                  <a:tcPr marL="79690" marR="79690" marT="39845" marB="3984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797">
                <a:tc>
                  <a:txBody>
                    <a:bodyPr/>
                    <a:lstStyle/>
                    <a:p>
                      <a:r>
                        <a:rPr lang="en-GB" sz="1200" dirty="0"/>
                        <a:t>JRC</a:t>
                      </a:r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Joint Research</a:t>
                      </a:r>
                      <a:r>
                        <a:rPr lang="en-GB" sz="1200" baseline="0" dirty="0"/>
                        <a:t> Centre</a:t>
                      </a:r>
                      <a:endParaRPr lang="en-GB" sz="1200" dirty="0"/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European</a:t>
                      </a:r>
                      <a:r>
                        <a:rPr lang="en-GB" sz="1200" baseline="0" dirty="0"/>
                        <a:t> Commission</a:t>
                      </a:r>
                    </a:p>
                  </a:txBody>
                  <a:tcPr marL="79690" marR="79690" marT="39845" marB="3984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677">
                <a:tc>
                  <a:txBody>
                    <a:bodyPr/>
                    <a:lstStyle/>
                    <a:p>
                      <a:r>
                        <a:rPr lang="en-GB" sz="1200" dirty="0" err="1"/>
                        <a:t>Satlantic</a:t>
                      </a:r>
                      <a:endParaRPr lang="en-GB" sz="1200" dirty="0"/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Seabird Scientific</a:t>
                      </a:r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Canada</a:t>
                      </a:r>
                    </a:p>
                  </a:txBody>
                  <a:tcPr marL="79690" marR="79690" marT="39845" marB="3984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797">
                <a:tc>
                  <a:txBody>
                    <a:bodyPr/>
                    <a:lstStyle/>
                    <a:p>
                      <a:r>
                        <a:rPr lang="en-GB" sz="1200" dirty="0"/>
                        <a:t>CSIRO</a:t>
                      </a:r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Commonwealth</a:t>
                      </a:r>
                      <a:r>
                        <a:rPr lang="en-GB" sz="1200" baseline="0" dirty="0"/>
                        <a:t> Scientific and Industrial Research Organisation</a:t>
                      </a:r>
                      <a:endParaRPr lang="en-GB" sz="1200" dirty="0"/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Australia</a:t>
                      </a:r>
                    </a:p>
                  </a:txBody>
                  <a:tcPr marL="79690" marR="79690" marT="39845" marB="3984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677">
                <a:tc>
                  <a:txBody>
                    <a:bodyPr/>
                    <a:lstStyle/>
                    <a:p>
                      <a:r>
                        <a:rPr lang="en-GB" sz="1200" dirty="0"/>
                        <a:t>NIVA</a:t>
                      </a:r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Norsk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Institutt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</a:t>
                      </a:r>
                      <a:r>
                        <a:rPr lang="en-GB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Vannforskning</a:t>
                      </a:r>
                      <a:endParaRPr lang="en-GB" sz="1200" dirty="0"/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Norway</a:t>
                      </a:r>
                    </a:p>
                  </a:txBody>
                  <a:tcPr marL="79690" marR="79690" marT="39845" marB="3984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5916">
                <a:tc>
                  <a:txBody>
                    <a:bodyPr/>
                    <a:lstStyle/>
                    <a:p>
                      <a:r>
                        <a:rPr lang="en-GB" sz="1200" dirty="0"/>
                        <a:t>NERC-FSF</a:t>
                      </a:r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Natural Environment Research Council’s Field Spectroscopy Facility</a:t>
                      </a:r>
                      <a:endParaRPr lang="en-GB" sz="1200" dirty="0"/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UK</a:t>
                      </a:r>
                    </a:p>
                  </a:txBody>
                  <a:tcPr marL="79690" marR="79690" marT="39845" marB="3984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5916">
                <a:tc>
                  <a:txBody>
                    <a:bodyPr/>
                    <a:lstStyle/>
                    <a:p>
                      <a:r>
                        <a:rPr lang="en-GB" sz="1200" dirty="0"/>
                        <a:t>DLR-IMF</a:t>
                      </a:r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Remote Sensing Technology Institute, </a:t>
                      </a:r>
                      <a:r>
                        <a:rPr lang="en-GB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Deutsches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Zentrum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für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Luft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und </a:t>
                      </a:r>
                      <a:r>
                        <a:rPr lang="en-GB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Raumfahrt</a:t>
                      </a:r>
                      <a:endParaRPr lang="en-GB" sz="1200" dirty="0"/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Germany</a:t>
                      </a:r>
                    </a:p>
                  </a:txBody>
                  <a:tcPr marL="79690" marR="79690" marT="39845" marB="3984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5916">
                <a:tc>
                  <a:txBody>
                    <a:bodyPr/>
                    <a:lstStyle/>
                    <a:p>
                      <a:r>
                        <a:rPr lang="en-GB" sz="1200" dirty="0"/>
                        <a:t>LOV</a:t>
                      </a:r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Laboratoire d’Océanographie de Villefranche</a:t>
                      </a:r>
                      <a:endParaRPr lang="en-GB" sz="1200" dirty="0"/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France</a:t>
                      </a:r>
                    </a:p>
                    <a:p>
                      <a:endParaRPr lang="en-GB" sz="1200" dirty="0"/>
                    </a:p>
                  </a:txBody>
                  <a:tcPr marL="79690" marR="79690" marT="39845" marB="3984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5916">
                <a:tc>
                  <a:txBody>
                    <a:bodyPr/>
                    <a:lstStyle/>
                    <a:p>
                      <a:r>
                        <a:rPr lang="en-GB" sz="1200" dirty="0"/>
                        <a:t>NOAA</a:t>
                      </a:r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National Oceanic and Atmospheric Administration</a:t>
                      </a:r>
                      <a:r>
                        <a:rPr lang="en-GB" sz="1200" baseline="0" dirty="0"/>
                        <a:t> </a:t>
                      </a:r>
                      <a:endParaRPr lang="en-GB" sz="1200" dirty="0"/>
                    </a:p>
                  </a:txBody>
                  <a:tcPr marL="79690" marR="79690" marT="39845" marB="39845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USA</a:t>
                      </a:r>
                    </a:p>
                  </a:txBody>
                  <a:tcPr marL="79690" marR="79690" marT="39845" marB="3984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ED12A380-A995-44ED-9F8C-F7CC3C1EC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4102"/>
            <a:ext cx="6629400" cy="1143000"/>
          </a:xfrm>
        </p:spPr>
        <p:txBody>
          <a:bodyPr/>
          <a:lstStyle/>
          <a:p>
            <a:r>
              <a:rPr lang="en-GB" dirty="0"/>
              <a:t>Radiance Comparison participants</a:t>
            </a:r>
          </a:p>
        </p:txBody>
      </p:sp>
    </p:spTree>
    <p:extLst>
      <p:ext uri="{BB962C8B-B14F-4D97-AF65-F5344CB8AC3E}">
        <p14:creationId xmlns:p14="http://schemas.microsoft.com/office/powerpoint/2010/main" val="48434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6096000" cy="1143000"/>
          </a:xfrm>
        </p:spPr>
        <p:txBody>
          <a:bodyPr/>
          <a:lstStyle/>
          <a:p>
            <a:pPr algn="l"/>
            <a:r>
              <a:rPr lang="en-GB" sz="2400" dirty="0"/>
              <a:t>Radiance comparison provisional</a:t>
            </a:r>
            <a:br>
              <a:rPr lang="en-GB" sz="2400" dirty="0"/>
            </a:br>
            <a:r>
              <a:rPr lang="en-GB" sz="1800" dirty="0"/>
              <a:t>(using original data provided by participants </a:t>
            </a:r>
            <a:r>
              <a:rPr lang="en-GB" sz="1800" dirty="0" err="1"/>
              <a:t>inc</a:t>
            </a:r>
            <a:r>
              <a:rPr lang="en-GB" sz="1800" dirty="0"/>
              <a:t> 8°/h reflectance)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16" y="1403648"/>
            <a:ext cx="8539162" cy="4180631"/>
          </a:xfrm>
        </p:spPr>
      </p:pic>
      <p:pic>
        <p:nvPicPr>
          <p:cNvPr id="4" name="pictur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22383" r="3320" b="21988"/>
          <a:stretch/>
        </p:blipFill>
        <p:spPr bwMode="auto">
          <a:xfrm>
            <a:off x="145316" y="5759480"/>
            <a:ext cx="3786074" cy="1098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807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85447"/>
            <a:ext cx="7772400" cy="1143000"/>
          </a:xfrm>
        </p:spPr>
        <p:txBody>
          <a:bodyPr/>
          <a:lstStyle/>
          <a:p>
            <a:pPr algn="l"/>
            <a:r>
              <a:rPr lang="en-GB" sz="2400" dirty="0"/>
              <a:t>Radiance Comparison provisional</a:t>
            </a:r>
            <a:br>
              <a:rPr lang="en-GB" sz="2400" dirty="0"/>
            </a:br>
            <a:r>
              <a:rPr lang="en-GB" sz="1800" dirty="0"/>
              <a:t>(after 8°/h - 0:45 correction where necessary)</a:t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22383" r="3320" b="21988"/>
          <a:stretch/>
        </p:blipFill>
        <p:spPr bwMode="auto">
          <a:xfrm>
            <a:off x="145316" y="5759480"/>
            <a:ext cx="3786074" cy="1098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5" y="1403648"/>
            <a:ext cx="8539162" cy="4180631"/>
          </a:xfrm>
        </p:spPr>
      </p:pic>
    </p:spTree>
    <p:extLst>
      <p:ext uri="{BB962C8B-B14F-4D97-AF65-F5344CB8AC3E}">
        <p14:creationId xmlns:p14="http://schemas.microsoft.com/office/powerpoint/2010/main" val="3576741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8233"/>
            <a:ext cx="5181600" cy="1143000"/>
          </a:xfrm>
        </p:spPr>
        <p:txBody>
          <a:bodyPr/>
          <a:lstStyle/>
          <a:p>
            <a:pPr algn="l"/>
            <a:r>
              <a:rPr lang="en-GB" sz="2400" dirty="0"/>
              <a:t>Radiance comparison provisional</a:t>
            </a:r>
            <a:br>
              <a:rPr lang="en-GB" sz="4000" dirty="0"/>
            </a:br>
            <a:r>
              <a:rPr lang="en-GB" sz="1800" dirty="0"/>
              <a:t>(using original data provided by participants </a:t>
            </a:r>
            <a:r>
              <a:rPr lang="en-GB" sz="1800" dirty="0" err="1"/>
              <a:t>inc</a:t>
            </a:r>
            <a:r>
              <a:rPr lang="en-GB" sz="1800" dirty="0"/>
              <a:t> 8°/h reflectance)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95" y="1403648"/>
            <a:ext cx="8539162" cy="4180631"/>
          </a:xfrm>
        </p:spPr>
      </p:pic>
      <p:pic>
        <p:nvPicPr>
          <p:cNvPr id="5" name="pictur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22383" r="3320" b="21988"/>
          <a:stretch/>
        </p:blipFill>
        <p:spPr bwMode="auto">
          <a:xfrm>
            <a:off x="145316" y="5759480"/>
            <a:ext cx="3786074" cy="1098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6766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22383" r="3320" b="21988"/>
          <a:stretch/>
        </p:blipFill>
        <p:spPr bwMode="auto">
          <a:xfrm>
            <a:off x="145316" y="5759480"/>
            <a:ext cx="3786074" cy="1098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8" y="1403648"/>
            <a:ext cx="8573240" cy="419964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38353" y="238877"/>
            <a:ext cx="6798665" cy="1143000"/>
          </a:xfrm>
        </p:spPr>
        <p:txBody>
          <a:bodyPr/>
          <a:lstStyle/>
          <a:p>
            <a:pPr algn="l"/>
            <a:r>
              <a:rPr lang="en-GB" sz="2400" dirty="0"/>
              <a:t>Radiance comparison Provisional</a:t>
            </a:r>
            <a:br>
              <a:rPr lang="en-GB" sz="2400" dirty="0"/>
            </a:br>
            <a:r>
              <a:rPr lang="en-GB" sz="1800" dirty="0"/>
              <a:t>(after 8°/h - 0:45 correction where necessary)</a:t>
            </a:r>
            <a:br>
              <a:rPr lang="en-GB" sz="18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6067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165510"/>
            <a:ext cx="7772400" cy="1143000"/>
          </a:xfrm>
        </p:spPr>
        <p:txBody>
          <a:bodyPr/>
          <a:lstStyle/>
          <a:p>
            <a:r>
              <a:rPr lang="en-US" dirty="0"/>
              <a:t>Water based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38916"/>
            <a:ext cx="7886700" cy="3263504"/>
          </a:xfrm>
        </p:spPr>
        <p:txBody>
          <a:bodyPr>
            <a:normAutofit/>
          </a:bodyPr>
          <a:lstStyle/>
          <a:p>
            <a:r>
              <a:rPr lang="en-US" sz="1800" dirty="0"/>
              <a:t>11-12 May 2017, Lake </a:t>
            </a:r>
            <a:r>
              <a:rPr lang="en-US" sz="1800" dirty="0" err="1"/>
              <a:t>Kääriku</a:t>
            </a:r>
            <a:r>
              <a:rPr lang="en-US" sz="1800" dirty="0"/>
              <a:t>, Estonia</a:t>
            </a:r>
          </a:p>
          <a:p>
            <a:r>
              <a:rPr lang="en-US" sz="1800" dirty="0"/>
              <a:t>Measurement of sky and water radiance and downwelling irradiance</a:t>
            </a:r>
          </a:p>
          <a:p>
            <a:r>
              <a:rPr lang="en-US" sz="1800" dirty="0"/>
              <a:t>Conditions were not ideal due to cumulus clouds. Only casts with most stable signal were used for </a:t>
            </a:r>
            <a:r>
              <a:rPr lang="en-US" sz="1800" dirty="0" err="1"/>
              <a:t>intercomparison</a:t>
            </a:r>
            <a:endParaRPr lang="en-US" sz="1800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36" y="2909077"/>
            <a:ext cx="4433135" cy="227448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1" y="4042584"/>
            <a:ext cx="2939409" cy="195816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" t="4952" r="3453" b="4675"/>
          <a:stretch/>
        </p:blipFill>
        <p:spPr bwMode="auto">
          <a:xfrm>
            <a:off x="6183325" y="4091086"/>
            <a:ext cx="2960675" cy="1909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63953" y="5183557"/>
            <a:ext cx="30558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Radiance casts used in the</a:t>
            </a:r>
          </a:p>
          <a:p>
            <a:r>
              <a:rPr lang="en-US" dirty="0" err="1"/>
              <a:t>intercomparison</a:t>
            </a:r>
            <a:r>
              <a:rPr lang="en-US" dirty="0"/>
              <a:t> with approximate</a:t>
            </a:r>
          </a:p>
          <a:p>
            <a:r>
              <a:rPr lang="en-US" dirty="0"/>
              <a:t>FOV footprints of different radiometers.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386" y="3743987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Lake </a:t>
            </a:r>
            <a:r>
              <a:rPr lang="en-US" dirty="0" err="1"/>
              <a:t>Kääriku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01539" y="2880487"/>
            <a:ext cx="2142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Irradiance and radiance sensors during the outdoor exercise</a:t>
            </a:r>
          </a:p>
        </p:txBody>
      </p:sp>
    </p:spTree>
    <p:extLst>
      <p:ext uri="{BB962C8B-B14F-4D97-AF65-F5344CB8AC3E}">
        <p14:creationId xmlns:p14="http://schemas.microsoft.com/office/powerpoint/2010/main" val="96965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8433" y="1066800"/>
            <a:ext cx="9601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Promote international and national collaboration in the calibration and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validation of all IVOS member sensors.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en-GB" sz="8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 startAt="2"/>
              <a:defRPr/>
            </a:pPr>
            <a:r>
              <a:rPr lang="en-GB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Address all sensors (ground based, airborne, and satellite) for which there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is a direct link to the calibration and validation of satellite sensors;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altLang="en-GB" sz="800" b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 startAt="3"/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Identify and agree on calibration and validation requirements and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standard specifications for IVOS members;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altLang="en-GB" sz="8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 startAt="4"/>
              <a:defRPr/>
            </a:pPr>
            <a:r>
              <a:rPr lang="en-GB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Identify test sites and encourage continuing observations and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inter</a:t>
            </a:r>
            <a:r>
              <a:rPr lang="en-US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lang="en-GB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comparison of data from these sites;</a:t>
            </a: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altLang="en-GB" sz="8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 startAt="5"/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Encourage the preservation, unencumbered and timely release of data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relating to calibration and validation activities including details of pre-launch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and in flight parameters</a:t>
            </a:r>
            <a:r>
              <a:rPr lang="en-US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en-GB" sz="10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Aft>
                <a:spcPct val="0"/>
              </a:spcAft>
              <a:buFontTx/>
              <a:buAutoNum type="arabicPeriod" startAt="6"/>
              <a:defRPr/>
            </a:pPr>
            <a:r>
              <a:rPr 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In the context of calibration and validation encourage the full consideration </a:t>
            </a:r>
          </a:p>
          <a:p>
            <a:pPr algn="l" defTabSz="914400" rtl="0" fontAlgn="base">
              <a:spcAft>
                <a:spcPct val="0"/>
              </a:spcAft>
              <a:defRPr/>
            </a:pPr>
            <a:r>
              <a:rPr 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of “traceability” in all activities involved in the end-to-end development of</a:t>
            </a:r>
          </a:p>
          <a:p>
            <a:pPr algn="l" defTabSz="914400" rtl="0" fontAlgn="base">
              <a:spcAft>
                <a:spcPct val="0"/>
              </a:spcAft>
              <a:defRPr/>
            </a:pPr>
            <a:r>
              <a:rPr 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an EO product including appropriate models and algorithms.</a:t>
            </a:r>
            <a:endParaRPr lang="en-GB" sz="2000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en-GB" sz="20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6.    </a:t>
            </a:r>
            <a:endParaRPr lang="en-GB" altLang="en-GB" sz="20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304800"/>
            <a:ext cx="563880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Terms of Reference</a:t>
            </a:r>
          </a:p>
        </p:txBody>
      </p:sp>
    </p:spTree>
    <p:extLst>
      <p:ext uri="{BB962C8B-B14F-4D97-AF65-F5344CB8AC3E}">
        <p14:creationId xmlns:p14="http://schemas.microsoft.com/office/powerpoint/2010/main" val="199086326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19" y="90918"/>
            <a:ext cx="9027573" cy="1143000"/>
          </a:xfrm>
        </p:spPr>
        <p:txBody>
          <a:bodyPr/>
          <a:lstStyle/>
          <a:p>
            <a:pPr algn="ctr"/>
            <a:r>
              <a:rPr lang="en-US" dirty="0"/>
              <a:t>Provisional Lab</a:t>
            </a:r>
            <a:br>
              <a:rPr lang="en-US" dirty="0"/>
            </a:br>
            <a:r>
              <a:rPr lang="en-US" dirty="0"/>
              <a:t>results prior to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08147"/>
            <a:ext cx="8763000" cy="3460483"/>
          </a:xfrm>
        </p:spPr>
        <p:txBody>
          <a:bodyPr>
            <a:normAutofit/>
          </a:bodyPr>
          <a:lstStyle/>
          <a:p>
            <a:r>
              <a:rPr lang="en-US" sz="1800" dirty="0"/>
              <a:t>Good agreement between participating radiometers was achieved after removal of several data processing mistakes and using unified data handling methods</a:t>
            </a:r>
          </a:p>
          <a:p>
            <a:r>
              <a:rPr lang="en-US" sz="1800" dirty="0"/>
              <a:t>The differences would probably have remained unnoticed for typical in situ measurement campaign without possibility to compare with other radiometers.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3124200"/>
            <a:ext cx="2505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Indoor radiance</a:t>
            </a:r>
          </a:p>
          <a:p>
            <a:r>
              <a:rPr lang="en-US" b="1" dirty="0">
                <a:solidFill>
                  <a:schemeClr val="accent4"/>
                </a:solidFill>
              </a:rPr>
              <a:t>compared to median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37069" y="2895600"/>
            <a:ext cx="3583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Indoor irradiance compared to </a:t>
            </a:r>
          </a:p>
          <a:p>
            <a:r>
              <a:rPr lang="en-US" b="1" dirty="0">
                <a:solidFill>
                  <a:schemeClr val="accent4"/>
                </a:solidFill>
              </a:rPr>
              <a:t>reference filter radiometer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8989"/>
            <a:ext cx="4419600" cy="2939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14" y="3918989"/>
            <a:ext cx="4445378" cy="295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71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8200" y="152400"/>
            <a:ext cx="7772400" cy="1143000"/>
          </a:xfrm>
        </p:spPr>
        <p:txBody>
          <a:bodyPr/>
          <a:lstStyle/>
          <a:p>
            <a:r>
              <a:rPr lang="en-US" dirty="0"/>
              <a:t>Provisional results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7772400" cy="4114800"/>
          </a:xfrm>
        </p:spPr>
        <p:txBody>
          <a:bodyPr>
            <a:normAutofit/>
          </a:bodyPr>
          <a:lstStyle/>
          <a:p>
            <a:r>
              <a:rPr lang="en-US" sz="1800" dirty="0"/>
              <a:t>Agreement in outdoor experiment was worse, especially in the NIR</a:t>
            </a:r>
          </a:p>
          <a:p>
            <a:r>
              <a:rPr lang="en-US" sz="1800" dirty="0"/>
              <a:t>There were some outliers but their behavior was not always consistent and the reason is not fully understood (possibly nonuniformity of targets and differences in FOV)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19"/>
          <a:stretch/>
        </p:blipFill>
        <p:spPr bwMode="auto">
          <a:xfrm>
            <a:off x="0" y="3352800"/>
            <a:ext cx="3200400" cy="2647950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38"/>
          <a:stretch/>
        </p:blipFill>
        <p:spPr bwMode="auto">
          <a:xfrm>
            <a:off x="2990407" y="3429000"/>
            <a:ext cx="3257993" cy="2571751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5"/>
          <a:stretch/>
        </p:blipFill>
        <p:spPr bwMode="auto">
          <a:xfrm>
            <a:off x="6084481" y="3429000"/>
            <a:ext cx="3288119" cy="25717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0" y="2722851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Sky radiance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2353" y="266700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Water radiance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6600" y="2712412"/>
            <a:ext cx="141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Irradiance</a:t>
            </a:r>
          </a:p>
        </p:txBody>
      </p:sp>
    </p:spTree>
    <p:extLst>
      <p:ext uri="{BB962C8B-B14F-4D97-AF65-F5344CB8AC3E}">
        <p14:creationId xmlns:p14="http://schemas.microsoft.com/office/powerpoint/2010/main" val="1137875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4AA7B-C778-4E0D-B1F2-4A594A3B4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0"/>
            <a:ext cx="5638800" cy="1143000"/>
          </a:xfrm>
        </p:spPr>
        <p:txBody>
          <a:bodyPr/>
          <a:lstStyle/>
          <a:p>
            <a:pPr algn="l"/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 GSICS/CEOS workshop on moon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CC4B9D-0BB8-407A-AA8E-5490BD002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1400" y="2359669"/>
            <a:ext cx="5558580" cy="38482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12926-851A-4886-959E-96D125CBD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C2CC4-417C-4EBB-88DD-BA6A2B0F77B7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30B728-0377-45A3-A93F-BF3BD9923528}"/>
              </a:ext>
            </a:extLst>
          </p:cNvPr>
          <p:cNvSpPr txBox="1"/>
          <p:nvPr/>
        </p:nvSpPr>
        <p:spPr>
          <a:xfrm>
            <a:off x="76200" y="1828800"/>
            <a:ext cx="3581400" cy="3970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Xi’an China, Nov 2017</a:t>
            </a: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  <a:p>
            <a:pPr marL="342900" marR="0" lvl="0" indent="-34290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014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  14 agencies 26 attendees</a:t>
            </a:r>
          </a:p>
          <a:p>
            <a:pPr marL="342900" marR="0" lvl="0" indent="-34290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014"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  <a:p>
            <a:pPr marL="342900" marR="0" lvl="0" indent="-34290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017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  22 agencies  60 attendees</a:t>
            </a:r>
          </a:p>
          <a:p>
            <a:pPr marL="342900" marR="0" lvl="0" indent="-34290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017"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USGS ‘ROLO’ new funding</a:t>
            </a:r>
          </a:p>
          <a:p>
            <a:pPr marL="342900" marR="0" lvl="0" indent="-34290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017"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Starting to look at new uses of </a:t>
            </a: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moon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e.g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MTF  (link with IVOS)</a:t>
            </a: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  <a:p>
            <a:pPr marL="342900" marR="0" lvl="0" indent="-34290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014"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  <a:p>
            <a:pPr marL="342900" marR="0" lvl="0" indent="-34290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014"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62203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DC177-4CB9-4C08-9617-0257A59C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0757"/>
            <a:ext cx="6477000" cy="1143000"/>
          </a:xfrm>
        </p:spPr>
        <p:txBody>
          <a:bodyPr/>
          <a:lstStyle/>
          <a:p>
            <a:pPr algn="l"/>
            <a:r>
              <a:rPr lang="en-GB" dirty="0"/>
              <a:t>ESA project to measure lunar irradiance as a Cal reference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5C26C6-3730-41BB-A46B-CD05023CF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7788" y="4368016"/>
            <a:ext cx="4210375" cy="23922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C48FA-70FB-442C-8304-F94D3E42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C2CC4-417C-4EBB-88DD-BA6A2B0F77B7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95A8BB-58A5-4E1C-8F69-27D0F5115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8" y="1164771"/>
            <a:ext cx="4267200" cy="320324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7285614-32A7-4B22-878E-F4A3612597CF}"/>
              </a:ext>
            </a:extLst>
          </p:cNvPr>
          <p:cNvSpPr txBox="1">
            <a:spLocks noChangeArrowheads="1"/>
          </p:cNvSpPr>
          <p:nvPr/>
        </p:nvSpPr>
        <p:spPr>
          <a:xfrm>
            <a:off x="4387444" y="70757"/>
            <a:ext cx="4924588" cy="46278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en-US" sz="1800" dirty="0"/>
              <a:t>Define a strategy to derive the model regression coefficients (ROLO based) from the lunar measurements</a:t>
            </a:r>
          </a:p>
          <a:p>
            <a:pPr defTabSz="914400"/>
            <a:r>
              <a:rPr lang="en-US" sz="1800" dirty="0"/>
              <a:t>Derive regression coefficients from database of measurements</a:t>
            </a:r>
          </a:p>
          <a:p>
            <a:pPr defTabSz="914400"/>
            <a:r>
              <a:rPr lang="en-US" sz="1800" dirty="0"/>
              <a:t>Measurements uncertainty propagation in to the model parameters / regression coefficients</a:t>
            </a:r>
            <a:endParaRPr lang="en-GB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EED9F1-CCC9-4491-B800-718724FE8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076" y="3799519"/>
            <a:ext cx="5322269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07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07422" y="3733800"/>
            <a:ext cx="2367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200" kern="1200" dirty="0">
                <a:solidFill>
                  <a:srgbClr val="6DB33F"/>
                </a:solidFill>
                <a:latin typeface="Old English Text MT" panose="03040902040508030806" pitchFamily="66" charset="0"/>
                <a:ea typeface="ヒラギノ角ゴ Pro W3" pitchFamily="28" charset="-128"/>
                <a:cs typeface="+mn-cs"/>
              </a:rPr>
              <a:t>Error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9400" y="1841190"/>
            <a:ext cx="2874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200" kern="1200" dirty="0">
                <a:solidFill>
                  <a:srgbClr val="FF0000"/>
                </a:solidFill>
                <a:latin typeface="Algerian" panose="04020705040A02060702" pitchFamily="82" charset="0"/>
                <a:ea typeface="ヒラギノ角ゴ Pro W3" pitchFamily="28" charset="-128"/>
                <a:cs typeface="+mn-cs"/>
              </a:rPr>
              <a:t>is not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649" y="939180"/>
            <a:ext cx="5764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200" kern="1200" dirty="0">
                <a:solidFill>
                  <a:srgbClr val="005596"/>
                </a:solidFill>
                <a:latin typeface="Bauhaus 93" panose="04030905020B02020C02" pitchFamily="82" charset="0"/>
                <a:ea typeface="ヒラギノ角ゴ Pro W3" pitchFamily="28" charset="-128"/>
                <a:cs typeface="+mn-cs"/>
              </a:rPr>
              <a:t>Uncertainty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800" y="2743200"/>
            <a:ext cx="51667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200" kern="1200" dirty="0">
                <a:solidFill>
                  <a:srgbClr val="791D7E"/>
                </a:solidFill>
                <a:latin typeface="Arial" charset="0"/>
                <a:ea typeface="ヒラギノ角ゴ Pro W3" pitchFamily="28" charset="-128"/>
                <a:cs typeface="+mn-cs"/>
              </a:rPr>
              <a:t>the </a:t>
            </a:r>
            <a:r>
              <a:rPr lang="en-GB" sz="7200" kern="1200" dirty="0">
                <a:solidFill>
                  <a:srgbClr val="791D7E"/>
                </a:solidFill>
                <a:latin typeface="Jokerman" panose="04090605060D06020702" pitchFamily="82" charset="0"/>
                <a:ea typeface="ヒラギノ角ゴ Pro W3" pitchFamily="28" charset="-128"/>
                <a:cs typeface="+mn-cs"/>
              </a:rPr>
              <a:t>same</a:t>
            </a:r>
            <a:r>
              <a:rPr lang="en-GB" sz="7200" kern="1200" dirty="0">
                <a:solidFill>
                  <a:srgbClr val="791D7E"/>
                </a:solidFill>
                <a:latin typeface="Arial" charset="0"/>
                <a:ea typeface="ヒラギノ角ゴ Pro W3" pitchFamily="28" charset="-128"/>
                <a:cs typeface="+mn-cs"/>
              </a:rPr>
              <a:t> 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4600" y="152400"/>
            <a:ext cx="487680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Terminology</a:t>
            </a:r>
          </a:p>
        </p:txBody>
      </p:sp>
    </p:spTree>
    <p:extLst>
      <p:ext uri="{BB962C8B-B14F-4D97-AF65-F5344CB8AC3E}">
        <p14:creationId xmlns:p14="http://schemas.microsoft.com/office/powerpoint/2010/main" val="4916466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69776"/>
            <a:ext cx="7772400" cy="1143000"/>
          </a:xfrm>
        </p:spPr>
        <p:txBody>
          <a:bodyPr/>
          <a:lstStyle/>
          <a:p>
            <a:r>
              <a:rPr lang="en-GB" dirty="0"/>
              <a:t>Task group on vocabulary formed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1468584"/>
              </p:ext>
            </p:extLst>
          </p:nvPr>
        </p:nvGraphicFramePr>
        <p:xfrm>
          <a:off x="304800" y="1464478"/>
          <a:ext cx="4114800" cy="4114803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7829">
                <a:tc>
                  <a:txBody>
                    <a:bodyPr/>
                    <a:lstStyle/>
                    <a:p>
                      <a:r>
                        <a:rPr lang="en-GB" sz="1800" b="1" dirty="0"/>
                        <a:t>Name</a:t>
                      </a:r>
                      <a:br>
                        <a:rPr lang="en-GB" sz="1800" b="1" dirty="0"/>
                      </a:br>
                      <a:endParaRPr lang="en-GB" sz="1800" b="1" dirty="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Institute</a:t>
                      </a:r>
                      <a:br>
                        <a:rPr lang="en-GB" sz="1800" b="1" dirty="0"/>
                      </a:br>
                      <a:endParaRPr lang="en-GB" sz="1800" b="1" dirty="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GB" sz="1800" b="1" dirty="0"/>
                        <a:t>Emma Woolliams</a:t>
                      </a:r>
                      <a:br>
                        <a:rPr lang="en-GB" sz="1800" dirty="0"/>
                      </a:br>
                      <a:endParaRPr lang="en-GB" sz="1800" dirty="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NPL</a:t>
                      </a:r>
                      <a:br>
                        <a:rPr lang="en-GB" sz="1800" dirty="0"/>
                      </a:br>
                      <a:endParaRPr lang="en-GB" sz="1800" dirty="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GB" sz="1800"/>
                        <a:t>Steffen Dransfeld</a:t>
                      </a:r>
                      <a:br>
                        <a:rPr lang="en-GB" sz="1800"/>
                      </a:br>
                      <a:endParaRPr lang="en-GB" sz="180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/>
                        <a:t>ESA-ESRIN</a:t>
                      </a:r>
                      <a:br>
                        <a:rPr lang="en-GB" sz="1800"/>
                      </a:br>
                      <a:endParaRPr lang="en-GB" sz="180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GB" sz="1800"/>
                        <a:t>Lingling Ma</a:t>
                      </a:r>
                      <a:br>
                        <a:rPr lang="en-GB" sz="1800"/>
                      </a:br>
                      <a:endParaRPr lang="en-GB" sz="180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/>
                        <a:t>AOE-CAS</a:t>
                      </a:r>
                      <a:br>
                        <a:rPr lang="en-GB" sz="1800"/>
                      </a:br>
                      <a:endParaRPr lang="en-GB" sz="180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GB" sz="1800"/>
                        <a:t>Xinhong Wang</a:t>
                      </a:r>
                      <a:br>
                        <a:rPr lang="en-GB" sz="1800"/>
                      </a:br>
                      <a:endParaRPr lang="en-GB" sz="180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AOE-CAS</a:t>
                      </a:r>
                      <a:br>
                        <a:rPr lang="en-GB" sz="1800" dirty="0"/>
                      </a:br>
                      <a:endParaRPr lang="en-GB" sz="1800" dirty="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GB" sz="1800"/>
                        <a:t>Hirokazu Yamamoto</a:t>
                      </a:r>
                      <a:br>
                        <a:rPr lang="en-GB" sz="1800"/>
                      </a:br>
                      <a:endParaRPr lang="en-GB" sz="180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AIST</a:t>
                      </a:r>
                      <a:br>
                        <a:rPr lang="en-GB" sz="1800" dirty="0"/>
                      </a:br>
                      <a:endParaRPr lang="en-GB" sz="1800" dirty="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GB" sz="1800"/>
                        <a:t>Paolo Castracane</a:t>
                      </a:r>
                      <a:br>
                        <a:rPr lang="en-GB" sz="1800"/>
                      </a:br>
                      <a:endParaRPr lang="en-GB" sz="180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ESA-ESRIN</a:t>
                      </a:r>
                      <a:br>
                        <a:rPr lang="en-GB" sz="1800" dirty="0"/>
                      </a:br>
                      <a:endParaRPr lang="en-GB" sz="1800" dirty="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2946617"/>
              </p:ext>
            </p:extLst>
          </p:nvPr>
        </p:nvGraphicFramePr>
        <p:xfrm>
          <a:off x="4572000" y="1524000"/>
          <a:ext cx="4464496" cy="3995760"/>
        </p:xfrm>
        <a:graphic>
          <a:graphicData uri="http://schemas.openxmlformats.org/drawingml/2006/table">
            <a:tbl>
              <a:tblPr/>
              <a:tblGrid>
                <a:gridCol w="1753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1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792">
                <a:tc>
                  <a:txBody>
                    <a:bodyPr/>
                    <a:lstStyle/>
                    <a:p>
                      <a:r>
                        <a:rPr lang="en-GB" sz="1800" b="1" dirty="0"/>
                        <a:t>Name</a:t>
                      </a:r>
                      <a:br>
                        <a:rPr lang="en-GB" sz="1800" b="1" dirty="0"/>
                      </a:br>
                      <a:endParaRPr lang="en-GB" sz="1800" b="1" dirty="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Institute</a:t>
                      </a:r>
                      <a:br>
                        <a:rPr lang="en-GB" sz="1800" b="1" dirty="0"/>
                      </a:br>
                      <a:endParaRPr lang="en-GB" sz="1800" b="1" dirty="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792">
                <a:tc>
                  <a:txBody>
                    <a:bodyPr/>
                    <a:lstStyle/>
                    <a:p>
                      <a:r>
                        <a:rPr lang="en-GB" sz="1800" dirty="0"/>
                        <a:t>Stefanie </a:t>
                      </a:r>
                      <a:r>
                        <a:rPr lang="en-GB" sz="1800" dirty="0" err="1"/>
                        <a:t>Holzwarth</a:t>
                      </a:r>
                      <a:br>
                        <a:rPr lang="en-GB" sz="1800" dirty="0"/>
                      </a:br>
                      <a:endParaRPr lang="en-GB" sz="1800" dirty="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/>
                        <a:t>DLR</a:t>
                      </a:r>
                      <a:br>
                        <a:rPr lang="en-GB" sz="1800"/>
                      </a:br>
                      <a:endParaRPr lang="en-GB" sz="180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155">
                <a:tc>
                  <a:txBody>
                    <a:bodyPr/>
                    <a:lstStyle/>
                    <a:p>
                      <a:r>
                        <a:rPr lang="en-GB" sz="1800"/>
                        <a:t>Cindy Ong</a:t>
                      </a:r>
                      <a:br>
                        <a:rPr lang="en-GB" sz="1800"/>
                      </a:br>
                      <a:endParaRPr lang="en-GB" sz="180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/>
                        <a:t>CSIRO</a:t>
                      </a:r>
                      <a:br>
                        <a:rPr lang="en-GB" sz="1800"/>
                      </a:br>
                      <a:endParaRPr lang="en-GB" sz="180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792">
                <a:tc>
                  <a:txBody>
                    <a:bodyPr/>
                    <a:lstStyle/>
                    <a:p>
                      <a:r>
                        <a:rPr lang="en-GB" sz="1800" dirty="0"/>
                        <a:t>Carol </a:t>
                      </a:r>
                      <a:r>
                        <a:rPr lang="en-GB" sz="1800" dirty="0" err="1"/>
                        <a:t>Bruegge</a:t>
                      </a:r>
                      <a:br>
                        <a:rPr lang="en-GB" sz="1800" dirty="0"/>
                      </a:br>
                      <a:endParaRPr lang="en-GB" sz="1800" dirty="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/>
                        <a:t>JPL-NASA</a:t>
                      </a:r>
                      <a:br>
                        <a:rPr lang="en-GB" sz="1800"/>
                      </a:br>
                      <a:endParaRPr lang="en-GB" sz="180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706">
                <a:tc>
                  <a:txBody>
                    <a:bodyPr/>
                    <a:lstStyle/>
                    <a:p>
                      <a:r>
                        <a:rPr lang="en-GB" sz="1800"/>
                        <a:t>Cibele Teixeira Pinto</a:t>
                      </a:r>
                      <a:br>
                        <a:rPr lang="en-GB" sz="1800"/>
                      </a:br>
                      <a:endParaRPr lang="en-GB" sz="180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/>
                        <a:t>South Dakota State University</a:t>
                      </a:r>
                      <a:br>
                        <a:rPr lang="en-GB" sz="1800"/>
                      </a:br>
                      <a:endParaRPr lang="en-GB" sz="180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792">
                <a:tc>
                  <a:txBody>
                    <a:bodyPr/>
                    <a:lstStyle/>
                    <a:p>
                      <a:r>
                        <a:rPr lang="en-GB" sz="1800"/>
                        <a:t>Martin Bachmann</a:t>
                      </a:r>
                      <a:br>
                        <a:rPr lang="en-GB" sz="1800"/>
                      </a:br>
                      <a:endParaRPr lang="en-GB" sz="180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DLR</a:t>
                      </a:r>
                      <a:br>
                        <a:rPr lang="en-GB" sz="1800" dirty="0"/>
                      </a:br>
                      <a:endParaRPr lang="en-GB" sz="1800" dirty="0"/>
                    </a:p>
                  </a:txBody>
                  <a:tcPr marL="25879" marR="25879" marT="12940" marB="129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6FEA1A0-8B1C-4507-B3CD-E0717AB2C2C3}"/>
              </a:ext>
            </a:extLst>
          </p:cNvPr>
          <p:cNvSpPr txBox="1"/>
          <p:nvPr/>
        </p:nvSpPr>
        <p:spPr>
          <a:xfrm>
            <a:off x="419100" y="5684108"/>
            <a:ext cx="830580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Select some key terms and also concepts create a dictionary /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thesaurus and also small video explanations where useful</a:t>
            </a:r>
          </a:p>
        </p:txBody>
      </p:sp>
    </p:spTree>
    <p:extLst>
      <p:ext uri="{BB962C8B-B14F-4D97-AF65-F5344CB8AC3E}">
        <p14:creationId xmlns:p14="http://schemas.microsoft.com/office/powerpoint/2010/main" val="2094439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53CE-C5A8-400C-8AF1-A67F16A3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798" y="33412"/>
            <a:ext cx="7772400" cy="1143000"/>
          </a:xfrm>
        </p:spPr>
        <p:txBody>
          <a:bodyPr/>
          <a:lstStyle/>
          <a:p>
            <a:pPr algn="l"/>
            <a:r>
              <a:rPr lang="en-GB" dirty="0"/>
              <a:t>Benchmark Calibration/climate sensors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F82C2C-E2B0-4CEA-9D5C-FAA3CE30F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6" y="1181101"/>
            <a:ext cx="3988592" cy="2991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B51C3E-7A6F-4C2D-A32A-4FDF2829C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066801"/>
            <a:ext cx="4140992" cy="3105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BC7657-FD9C-42B9-9C00-732427A80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4800"/>
            <a:ext cx="3759596" cy="2819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7A1938-24BF-4F9F-9943-70475733BE16}"/>
              </a:ext>
            </a:extLst>
          </p:cNvPr>
          <p:cNvSpPr txBox="1"/>
          <p:nvPr/>
        </p:nvSpPr>
        <p:spPr>
          <a:xfrm>
            <a:off x="4114800" y="4267200"/>
            <a:ext cx="4419600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Plan to have a CEOS/GSICS workshop in Europe in 2019   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</a:rPr>
              <a:t>WEBEX to define scope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FF0000"/>
                </a:solidFill>
              </a:rPr>
              <a:t>			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</a:rPr>
              <a:t> Sep 13 organised by GSICS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/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GB" dirty="0"/>
              <a:t>CLARREO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TRUTHS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GB" dirty="0"/>
              <a:t>Chinese Benchmark sensor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62211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4F9AC-F479-48B8-9BB3-61C84F388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76200"/>
            <a:ext cx="7772400" cy="1143000"/>
          </a:xfrm>
        </p:spPr>
        <p:txBody>
          <a:bodyPr/>
          <a:lstStyle/>
          <a:p>
            <a:r>
              <a:rPr lang="en-GB" dirty="0"/>
              <a:t>A new community 3D RT code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5E61F0-6DD5-488F-906F-01C1F8413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14251"/>
            <a:ext cx="3657798" cy="2743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CE8F7E-C772-4283-BFD0-7E23ECD14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399" y="1083729"/>
            <a:ext cx="3823670" cy="2867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86BC55-CBF0-421C-AF1D-5F04F12CE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6350"/>
            <a:ext cx="4114800" cy="308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DBFC19-9176-481A-A9B5-48FD5991E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3657600"/>
            <a:ext cx="4064396" cy="30482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0CF013-71FA-4C2C-8052-BC594A91958F}"/>
              </a:ext>
            </a:extLst>
          </p:cNvPr>
          <p:cNvSpPr/>
          <p:nvPr/>
        </p:nvSpPr>
        <p:spPr>
          <a:xfrm>
            <a:off x="3845169" y="552632"/>
            <a:ext cx="3801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vincent.leroy@rayference.eu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37168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37D08-1CF1-463D-B20B-D46421196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215" y="76200"/>
            <a:ext cx="5638800" cy="1143000"/>
          </a:xfrm>
        </p:spPr>
        <p:txBody>
          <a:bodyPr/>
          <a:lstStyle/>
          <a:p>
            <a:r>
              <a:rPr lang="en-GB" dirty="0"/>
              <a:t>Project website created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B10B4B-9BCC-44B6-8995-675EA30F2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600200"/>
            <a:ext cx="5086030" cy="411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1D3B9B-CF13-4F44-BA4C-1E8F76B4865C}"/>
              </a:ext>
            </a:extLst>
          </p:cNvPr>
          <p:cNvSpPr txBox="1"/>
          <p:nvPr/>
        </p:nvSpPr>
        <p:spPr>
          <a:xfrm>
            <a:off x="5638800" y="2971800"/>
            <a:ext cx="3505200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Community interface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Requirements Specification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Strategy for development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Progress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42683E-7A39-4758-A9C2-4AC4201369EE}"/>
              </a:ext>
            </a:extLst>
          </p:cNvPr>
          <p:cNvSpPr txBox="1"/>
          <p:nvPr/>
        </p:nvSpPr>
        <p:spPr>
          <a:xfrm>
            <a:off x="6172200" y="4800600"/>
            <a:ext cx="281940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www.eradiate.eu</a:t>
            </a:r>
          </a:p>
        </p:txBody>
      </p:sp>
    </p:spTree>
    <p:extLst>
      <p:ext uri="{BB962C8B-B14F-4D97-AF65-F5344CB8AC3E}">
        <p14:creationId xmlns:p14="http://schemas.microsoft.com/office/powerpoint/2010/main" val="95546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52400"/>
            <a:ext cx="3962400" cy="762000"/>
          </a:xfrm>
        </p:spPr>
        <p:txBody>
          <a:bodyPr/>
          <a:lstStyle/>
          <a:p>
            <a:pPr algn="l"/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143000"/>
            <a:ext cx="9448800" cy="4114800"/>
          </a:xfrm>
        </p:spPr>
        <p:txBody>
          <a:bodyPr/>
          <a:lstStyle/>
          <a:p>
            <a:r>
              <a:rPr lang="en-GB" sz="2000" dirty="0"/>
              <a:t>IVOS active team expanding (good global coverage- agency and industry)</a:t>
            </a:r>
          </a:p>
          <a:p>
            <a:endParaRPr lang="en-GB" sz="1000" dirty="0"/>
          </a:p>
          <a:p>
            <a:r>
              <a:rPr lang="en-GB" sz="2000" dirty="0"/>
              <a:t>Thematic projects working effectively with motivated champions:  Number sometimes make logistics for meetings an issue but are working well between IVOS plenaries via </a:t>
            </a:r>
            <a:r>
              <a:rPr lang="en-GB" sz="2000" dirty="0" err="1"/>
              <a:t>webex</a:t>
            </a:r>
            <a:r>
              <a:rPr lang="en-GB" sz="2000" dirty="0"/>
              <a:t> etc</a:t>
            </a:r>
          </a:p>
          <a:p>
            <a:endParaRPr lang="en-GB" sz="1000" dirty="0"/>
          </a:p>
          <a:p>
            <a:r>
              <a:rPr lang="en-GB" sz="2000" dirty="0"/>
              <a:t>Recommendations proposed and agreed at CEOS </a:t>
            </a:r>
            <a:r>
              <a:rPr lang="en-GB" sz="2000"/>
              <a:t>WGCV 42/43 </a:t>
            </a:r>
            <a:r>
              <a:rPr lang="en-GB" sz="2000" dirty="0"/>
              <a:t>(MTF sites and comparisons etc are being implemented.</a:t>
            </a:r>
          </a:p>
          <a:p>
            <a:endParaRPr lang="en-GB" sz="1000" dirty="0"/>
          </a:p>
          <a:p>
            <a:r>
              <a:rPr lang="en-GB" sz="2000" dirty="0"/>
              <a:t>Looking for good examples of ‘impact’</a:t>
            </a:r>
          </a:p>
          <a:p>
            <a:endParaRPr lang="en-GB" sz="1000" dirty="0"/>
          </a:p>
          <a:p>
            <a:r>
              <a:rPr lang="en-GB" sz="2000" dirty="0"/>
              <a:t>Many collaborations with GSICS and supporting VCs</a:t>
            </a:r>
          </a:p>
          <a:p>
            <a:endParaRPr lang="en-GB" sz="1000" dirty="0"/>
          </a:p>
          <a:p>
            <a:r>
              <a:rPr lang="en-GB" sz="2000" dirty="0"/>
              <a:t>Keen to revitalise and use Cal/Val portal as the community interface  </a:t>
            </a:r>
          </a:p>
          <a:p>
            <a:endParaRPr lang="en-GB" sz="1000" dirty="0"/>
          </a:p>
          <a:p>
            <a:r>
              <a:rPr lang="en-GB" sz="2000" dirty="0"/>
              <a:t>Plan to have session on Hyperspectral imagers at next IVOS.</a:t>
            </a:r>
          </a:p>
          <a:p>
            <a:endParaRPr lang="en-GB" sz="1000" dirty="0"/>
          </a:p>
          <a:p>
            <a:r>
              <a:rPr lang="en-GB" sz="2000" dirty="0"/>
              <a:t>Still need to engage and bring on-board some agencies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 </a:t>
            </a:r>
          </a:p>
          <a:p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1585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2438400" y="152399"/>
            <a:ext cx="2736850" cy="1143001"/>
          </a:xfrm>
        </p:spPr>
        <p:txBody>
          <a:bodyPr/>
          <a:lstStyle/>
          <a:p>
            <a:r>
              <a:rPr lang="en-GB" altLang="en-US" sz="3200" b="1" dirty="0"/>
              <a:t>IVOS: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052513"/>
            <a:ext cx="8710613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GB" sz="2400" b="1" i="1" dirty="0">
                <a:solidFill>
                  <a:schemeClr val="accent2"/>
                </a:solidFill>
              </a:rPr>
              <a:t>To facilitate the provision of ‘fit for purpose’ information through enabling data interoperability and performance assessment through an ‘operational’ CEOS coordinated &amp; internationally harmonised Cal/Val infrastructure consistent with QA4EO principles.</a:t>
            </a:r>
          </a:p>
          <a:p>
            <a:pPr>
              <a:defRPr/>
            </a:pPr>
            <a:r>
              <a:rPr lang="en-GB" sz="2400" b="1" i="1" dirty="0"/>
              <a:t>Pre-flight characterisation &amp; calibration</a:t>
            </a:r>
          </a:p>
          <a:p>
            <a:pPr>
              <a:defRPr/>
            </a:pPr>
            <a:r>
              <a:rPr lang="en-GB" sz="2400" b="1" i="1" dirty="0"/>
              <a:t>Test – sites</a:t>
            </a:r>
          </a:p>
          <a:p>
            <a:pPr>
              <a:defRPr/>
            </a:pPr>
            <a:r>
              <a:rPr lang="en-GB" sz="2400" b="1" i="1" dirty="0"/>
              <a:t>Comparisons</a:t>
            </a:r>
          </a:p>
          <a:p>
            <a:pPr>
              <a:defRPr/>
            </a:pPr>
            <a:r>
              <a:rPr lang="en-GB" sz="2400" b="1" i="1" dirty="0"/>
              <a:t>Agreed methodologies</a:t>
            </a:r>
          </a:p>
          <a:p>
            <a:pPr>
              <a:defRPr/>
            </a:pPr>
            <a:r>
              <a:rPr lang="en-GB" b="1" i="1" dirty="0"/>
              <a:t>Community </a:t>
            </a:r>
            <a:r>
              <a:rPr lang="en-GB" b="1" i="1" u="sng" dirty="0"/>
              <a:t>Good </a:t>
            </a:r>
            <a:r>
              <a:rPr lang="en-GB" b="1" i="1" dirty="0"/>
              <a:t>Practises</a:t>
            </a:r>
            <a:endParaRPr lang="en-GB" sz="2400" b="1" i="1" dirty="0"/>
          </a:p>
          <a:p>
            <a:pPr>
              <a:defRPr/>
            </a:pPr>
            <a:r>
              <a:rPr lang="en-GB" sz="2400" b="1" i="1" dirty="0"/>
              <a:t>Interchangeable/readable formats</a:t>
            </a:r>
          </a:p>
          <a:p>
            <a:pPr>
              <a:defRPr/>
            </a:pPr>
            <a:r>
              <a:rPr lang="en-GB" sz="2400" b="1" i="1" dirty="0"/>
              <a:t>Results/metadata - databases  </a:t>
            </a:r>
          </a:p>
        </p:txBody>
      </p:sp>
      <p:sp>
        <p:nvSpPr>
          <p:cNvPr id="65540" name="TextBox 3"/>
          <p:cNvSpPr txBox="1">
            <a:spLocks noChangeArrowheads="1"/>
          </p:cNvSpPr>
          <p:nvPr/>
        </p:nvSpPr>
        <p:spPr bwMode="auto">
          <a:xfrm>
            <a:off x="1258888" y="5949950"/>
            <a:ext cx="619283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FF0000"/>
                </a:solidFill>
              </a:rPr>
              <a:t>Key Infrastructure to be established and maintained independent of sensor specific projects and/or agencies</a:t>
            </a:r>
          </a:p>
        </p:txBody>
      </p:sp>
    </p:spTree>
    <p:extLst>
      <p:ext uri="{BB962C8B-B14F-4D97-AF65-F5344CB8AC3E}">
        <p14:creationId xmlns:p14="http://schemas.microsoft.com/office/powerpoint/2010/main" val="194085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1295400" y="13855"/>
            <a:ext cx="4175125" cy="1143000"/>
          </a:xfrm>
        </p:spPr>
        <p:txBody>
          <a:bodyPr/>
          <a:lstStyle/>
          <a:p>
            <a:r>
              <a:rPr lang="en-GB" altLang="en-US" dirty="0"/>
              <a:t>Work plan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-152400" y="1095375"/>
            <a:ext cx="9072562" cy="1800225"/>
          </a:xfrm>
        </p:spPr>
        <p:txBody>
          <a:bodyPr/>
          <a:lstStyle/>
          <a:p>
            <a:r>
              <a:rPr lang="en-GB" altLang="en-US" sz="2000" b="1" dirty="0"/>
              <a:t>Structured into themes and led by ‘champions’ (effectively vice chairs for CEOS WGCV constitution) (Plus specific projects)</a:t>
            </a:r>
          </a:p>
          <a:p>
            <a:pPr lvl="1"/>
            <a:r>
              <a:rPr lang="en-GB" altLang="en-US" sz="1800" b="1" dirty="0">
                <a:solidFill>
                  <a:schemeClr val="accent2"/>
                </a:solidFill>
              </a:rPr>
              <a:t>Look to develop good practises</a:t>
            </a:r>
          </a:p>
          <a:p>
            <a:pPr lvl="1"/>
            <a:r>
              <a:rPr lang="en-GB" altLang="en-US" sz="1800" b="1" dirty="0">
                <a:solidFill>
                  <a:schemeClr val="accent2"/>
                </a:solidFill>
              </a:rPr>
              <a:t>Organise comparisons</a:t>
            </a:r>
          </a:p>
          <a:p>
            <a:pPr lvl="1"/>
            <a:r>
              <a:rPr lang="en-GB" altLang="en-US" sz="1800" b="1" dirty="0">
                <a:solidFill>
                  <a:schemeClr val="accent2"/>
                </a:solidFill>
              </a:rPr>
              <a:t>Shared learning (research activities)</a:t>
            </a:r>
          </a:p>
          <a:p>
            <a:pPr lvl="1"/>
            <a:r>
              <a:rPr lang="en-GB" altLang="en-US" sz="1800" b="1" dirty="0">
                <a:solidFill>
                  <a:schemeClr val="accent2"/>
                </a:solidFill>
              </a:rPr>
              <a:t>Shared infrastructure / tools / Methods</a:t>
            </a:r>
          </a:p>
          <a:p>
            <a:pPr lvl="1"/>
            <a:r>
              <a:rPr lang="en-GB" altLang="en-US" sz="1800" b="1" dirty="0">
                <a:solidFill>
                  <a:schemeClr val="accent2"/>
                </a:solidFill>
              </a:rPr>
              <a:t>Recommendations as needed</a:t>
            </a:r>
          </a:p>
          <a:p>
            <a:endParaRPr lang="en-GB" altLang="en-US" sz="2000" dirty="0"/>
          </a:p>
        </p:txBody>
      </p:sp>
      <p:sp>
        <p:nvSpPr>
          <p:cNvPr id="67588" name="TextBox 3"/>
          <p:cNvSpPr txBox="1">
            <a:spLocks noChangeArrowheads="1"/>
          </p:cNvSpPr>
          <p:nvPr/>
        </p:nvSpPr>
        <p:spPr bwMode="auto">
          <a:xfrm>
            <a:off x="0" y="3406775"/>
            <a:ext cx="925195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Land surface reflectance     		  		    - </a:t>
            </a:r>
            <a:r>
              <a:rPr lang="en-GB" altLang="en-US" sz="2000" dirty="0" err="1"/>
              <a:t>Czapler</a:t>
            </a:r>
            <a:r>
              <a:rPr lang="en-GB" altLang="en-US" sz="2000" dirty="0"/>
              <a:t> Myers  (U of Arizona  USA)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Ocean colour (link to IOCCG, VC-OCR </a:t>
            </a:r>
            <a:r>
              <a:rPr lang="en-GB" altLang="en-US" sz="2000" dirty="0" err="1"/>
              <a:t>etc</a:t>
            </a:r>
            <a:r>
              <a:rPr lang="en-GB" altLang="en-US" sz="2000" dirty="0"/>
              <a:t>)	      - </a:t>
            </a:r>
            <a:r>
              <a:rPr lang="en-GB" altLang="en-US" sz="2000" dirty="0" err="1"/>
              <a:t>Zibordi</a:t>
            </a:r>
            <a:r>
              <a:rPr lang="en-GB" altLang="en-US" sz="2000" dirty="0"/>
              <a:t> (JRC, EU) &amp; Murakami 								    				 (JAXA  JPN)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Surface Temperature (link to VC-SST, GHRSST) - </a:t>
            </a:r>
            <a:r>
              <a:rPr lang="en-GB" altLang="en-US" sz="2000" dirty="0" err="1"/>
              <a:t>Corlett</a:t>
            </a:r>
            <a:r>
              <a:rPr lang="en-GB" altLang="en-US" sz="2000" dirty="0"/>
              <a:t> (U of Leicester, UK)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Geo spatial image quality 			  		       - Helder (SDSU, USA) &amp;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						                 				</a:t>
            </a:r>
            <a:r>
              <a:rPr lang="en-GB" altLang="en-US" sz="2000" dirty="0" err="1"/>
              <a:t>Viallefont</a:t>
            </a:r>
            <a:r>
              <a:rPr lang="en-GB" altLang="en-US" sz="2000" dirty="0"/>
              <a:t> (ONERA F)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Atmospheric Correction (Link to AC subgroup)    - Thome  (NASA, USA)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RT codes (context of IVOS use in calibration)       - 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1656753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7772400" cy="1143000"/>
          </a:xfrm>
        </p:spPr>
        <p:txBody>
          <a:bodyPr/>
          <a:lstStyle/>
          <a:p>
            <a:r>
              <a:rPr lang="en-GB" altLang="en-US"/>
              <a:t>Specific projects/cross-cutting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4114800"/>
          </a:xfrm>
        </p:spPr>
        <p:txBody>
          <a:bodyPr/>
          <a:lstStyle/>
          <a:p>
            <a:r>
              <a:rPr lang="en-GB" altLang="en-US" sz="2000" b="1" dirty="0" err="1">
                <a:solidFill>
                  <a:schemeClr val="accent2"/>
                </a:solidFill>
              </a:rPr>
              <a:t>RadCalNet</a:t>
            </a:r>
            <a:r>
              <a:rPr lang="en-GB" altLang="en-US" sz="2000" b="1" dirty="0">
                <a:solidFill>
                  <a:schemeClr val="accent2"/>
                </a:solidFill>
              </a:rPr>
              <a:t>					         - Bouvet  (ESA)</a:t>
            </a:r>
          </a:p>
          <a:p>
            <a:endParaRPr lang="en-GB" altLang="en-US" sz="800" b="1" dirty="0">
              <a:solidFill>
                <a:schemeClr val="accent2"/>
              </a:solidFill>
            </a:endParaRPr>
          </a:p>
          <a:p>
            <a:r>
              <a:rPr lang="en-GB" altLang="en-US" sz="2000" b="1" dirty="0">
                <a:solidFill>
                  <a:schemeClr val="accent2"/>
                </a:solidFill>
              </a:rPr>
              <a:t>PICSCAR (with GSICS)		                      - Henry  (CNES, F)</a:t>
            </a:r>
          </a:p>
          <a:p>
            <a:r>
              <a:rPr lang="en-GB" altLang="en-US" sz="2000" b="1" dirty="0">
                <a:solidFill>
                  <a:schemeClr val="accent2"/>
                </a:solidFill>
              </a:rPr>
              <a:t>Lunar (led by GSICS)			         - Wagener (</a:t>
            </a:r>
            <a:r>
              <a:rPr lang="en-GB" altLang="en-US" sz="2000" b="1" dirty="0" err="1">
                <a:solidFill>
                  <a:schemeClr val="accent2"/>
                </a:solidFill>
              </a:rPr>
              <a:t>Eumetsat</a:t>
            </a:r>
            <a:r>
              <a:rPr lang="en-GB" altLang="en-US" sz="2000" b="1" dirty="0">
                <a:solidFill>
                  <a:schemeClr val="accent2"/>
                </a:solidFill>
              </a:rPr>
              <a:t>)	</a:t>
            </a:r>
            <a:endParaRPr lang="en-GB" altLang="en-US" sz="800" b="1" dirty="0">
              <a:solidFill>
                <a:schemeClr val="accent2"/>
              </a:solidFill>
            </a:endParaRPr>
          </a:p>
          <a:p>
            <a:r>
              <a:rPr lang="en-GB" altLang="en-US" sz="2000" b="1" dirty="0">
                <a:solidFill>
                  <a:schemeClr val="accent2"/>
                </a:solidFill>
              </a:rPr>
              <a:t>SST/LST cross-comparison (+ VC-SST &amp; LPV     - Fox  (NPL, UK)</a:t>
            </a:r>
          </a:p>
          <a:p>
            <a:pPr marL="0" indent="0">
              <a:buNone/>
            </a:pPr>
            <a:r>
              <a:rPr lang="en-GB" altLang="en-US" sz="2000" b="1" dirty="0">
                <a:solidFill>
                  <a:schemeClr val="accent2"/>
                </a:solidFill>
              </a:rPr>
              <a:t>         (instrument Cal for LST)</a:t>
            </a:r>
          </a:p>
          <a:p>
            <a:pPr marL="0" indent="0">
              <a:buNone/>
            </a:pPr>
            <a:endParaRPr lang="en-GB" altLang="en-US" sz="800" b="1" dirty="0">
              <a:solidFill>
                <a:schemeClr val="accent2"/>
              </a:solidFill>
            </a:endParaRPr>
          </a:p>
          <a:p>
            <a:r>
              <a:rPr lang="en-GB" altLang="en-US" sz="2000" b="1" dirty="0">
                <a:solidFill>
                  <a:schemeClr val="accent2"/>
                </a:solidFill>
              </a:rPr>
              <a:t>O-Colour Vicarious Cal comparisons	          - Fox (NPL, UK)	</a:t>
            </a:r>
          </a:p>
          <a:p>
            <a:endParaRPr lang="en-GB" altLang="en-US" sz="800" b="1" dirty="0">
              <a:solidFill>
                <a:schemeClr val="accent2"/>
              </a:solidFill>
            </a:endParaRPr>
          </a:p>
          <a:p>
            <a:r>
              <a:rPr lang="en-GB" altLang="en-US" sz="2000" b="1" dirty="0">
                <a:solidFill>
                  <a:schemeClr val="accent2"/>
                </a:solidFill>
              </a:rPr>
              <a:t> Vocabulary					          - </a:t>
            </a:r>
            <a:r>
              <a:rPr lang="en-GB" altLang="en-US" sz="2000" b="1" dirty="0" err="1">
                <a:solidFill>
                  <a:schemeClr val="accent2"/>
                </a:solidFill>
              </a:rPr>
              <a:t>Wooliams</a:t>
            </a:r>
            <a:r>
              <a:rPr lang="en-GB" altLang="en-US" sz="2000" b="1" dirty="0">
                <a:solidFill>
                  <a:schemeClr val="accent2"/>
                </a:solidFill>
              </a:rPr>
              <a:t> (NPL, UK)</a:t>
            </a:r>
            <a:r>
              <a:rPr lang="en-GB" altLang="en-US" sz="800" b="1" dirty="0">
                <a:solidFill>
                  <a:schemeClr val="accent2"/>
                </a:solidFill>
              </a:rPr>
              <a:t>	</a:t>
            </a:r>
          </a:p>
          <a:p>
            <a:r>
              <a:rPr lang="en-GB" altLang="en-US" sz="2000" b="1" dirty="0">
                <a:solidFill>
                  <a:schemeClr val="accent2"/>
                </a:solidFill>
              </a:rPr>
              <a:t>Others in progress/development/related</a:t>
            </a:r>
          </a:p>
          <a:p>
            <a:pPr lvl="1"/>
            <a:r>
              <a:rPr lang="en-GB" altLang="en-US" sz="1800" b="1" dirty="0"/>
              <a:t>Establishing a CEOS Reference and method of use for L1 radiometric interoperability (with GSICS) (including potential tools/databases)</a:t>
            </a:r>
          </a:p>
          <a:p>
            <a:pPr lvl="1"/>
            <a:r>
              <a:rPr lang="en-GB" altLang="en-US" sz="1800" b="1" dirty="0">
                <a:solidFill>
                  <a:schemeClr val="tx1">
                    <a:lumMod val="50000"/>
                  </a:schemeClr>
                </a:solidFill>
              </a:rPr>
              <a:t>Good practise for convolving spectral data sets  (solar/surface/sensor bandwidth) Selection of Reference Solar irradiance spectrum(CEOS WGCV (sub-groups) &amp; GSICS) </a:t>
            </a:r>
            <a:r>
              <a:rPr lang="en-GB" altLang="en-US" sz="1800" b="1" dirty="0">
                <a:solidFill>
                  <a:srgbClr val="FF0000"/>
                </a:solidFill>
              </a:rPr>
              <a:t>– Partly complete </a:t>
            </a:r>
            <a:endParaRPr lang="en-GB" altLang="en-US" sz="1000" b="1" dirty="0">
              <a:solidFill>
                <a:srgbClr val="FF0000"/>
              </a:solidFill>
            </a:endParaRPr>
          </a:p>
          <a:p>
            <a:pPr lvl="1"/>
            <a:r>
              <a:rPr lang="en-GB" altLang="en-US" sz="1800" b="1" dirty="0"/>
              <a:t>Comparison of Rayleigh and Sun-Glint methods </a:t>
            </a:r>
          </a:p>
        </p:txBody>
      </p:sp>
    </p:spTree>
    <p:extLst>
      <p:ext uri="{BB962C8B-B14F-4D97-AF65-F5344CB8AC3E}">
        <p14:creationId xmlns:p14="http://schemas.microsoft.com/office/powerpoint/2010/main" val="472811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7315200" cy="825500"/>
          </a:xfrm>
        </p:spPr>
        <p:txBody>
          <a:bodyPr/>
          <a:lstStyle/>
          <a:p>
            <a:r>
              <a:rPr lang="en-GB" dirty="0"/>
              <a:t>IVOS 30 Discussion Topics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8903" y="1905000"/>
            <a:ext cx="9372600" cy="4114800"/>
          </a:xfrm>
        </p:spPr>
        <p:txBody>
          <a:bodyPr/>
          <a:lstStyle/>
          <a:p>
            <a:r>
              <a:rPr lang="en-GB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Summary of workshops/task groups, MTF, </a:t>
            </a:r>
            <a:r>
              <a:rPr lang="en-GB" sz="2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RadCalNet</a:t>
            </a:r>
            <a:r>
              <a:rPr lang="en-GB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PICSCAR</a:t>
            </a:r>
          </a:p>
          <a:p>
            <a:r>
              <a:rPr lang="en-GB" sz="2000" dirty="0"/>
              <a:t>Terminology</a:t>
            </a:r>
          </a:p>
          <a:p>
            <a:r>
              <a:rPr lang="en-GB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Sensor pre-flight calibration workshop </a:t>
            </a:r>
          </a:p>
          <a:p>
            <a:r>
              <a:rPr lang="en-GB" sz="2000" dirty="0"/>
              <a:t>Sensor Pre- and In- flight Cal and </a:t>
            </a:r>
            <a:r>
              <a:rPr lang="en-GB" sz="2000" dirty="0" err="1"/>
              <a:t>Uc</a:t>
            </a:r>
            <a:r>
              <a:rPr lang="en-GB" sz="2000" dirty="0"/>
              <a:t> assessment</a:t>
            </a:r>
          </a:p>
          <a:p>
            <a:pPr lvl="1"/>
            <a:r>
              <a:rPr lang="en-GB" sz="2000" dirty="0"/>
              <a:t>Inc Moon, Stars</a:t>
            </a:r>
          </a:p>
          <a:p>
            <a:r>
              <a:rPr lang="en-GB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New Sensors</a:t>
            </a:r>
          </a:p>
          <a:p>
            <a:r>
              <a:rPr lang="en-GB" sz="2000" dirty="0"/>
              <a:t>Surface reflectance (level 2) validation</a:t>
            </a:r>
          </a:p>
          <a:p>
            <a:r>
              <a:rPr lang="en-GB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Collaborations/interactions – WGCV, GSICS, VCs, Climate, Carbon ….</a:t>
            </a:r>
          </a:p>
          <a:p>
            <a:r>
              <a:rPr lang="en-GB" sz="2000" dirty="0"/>
              <a:t>Metrology and </a:t>
            </a:r>
            <a:r>
              <a:rPr lang="en-GB" sz="2000" dirty="0" err="1"/>
              <a:t>Uc</a:t>
            </a:r>
            <a:r>
              <a:rPr lang="en-GB" sz="2000" dirty="0"/>
              <a:t> evaluation….</a:t>
            </a:r>
          </a:p>
          <a:p>
            <a:endParaRPr lang="en-GB" sz="2000" dirty="0"/>
          </a:p>
          <a:p>
            <a:r>
              <a:rPr lang="en-GB" sz="2000" dirty="0"/>
              <a:t>Minutes/Actions and presentations </a:t>
            </a:r>
            <a:r>
              <a:rPr lang="en-GB" sz="2000"/>
              <a:t>available at: </a:t>
            </a:r>
            <a:r>
              <a:rPr lang="en-GB" sz="2000" dirty="0"/>
              <a:t>CEOS </a:t>
            </a:r>
            <a:r>
              <a:rPr lang="en-GB" sz="2000" dirty="0" err="1"/>
              <a:t>CalVal</a:t>
            </a:r>
            <a:r>
              <a:rPr lang="en-GB" sz="2000" dirty="0"/>
              <a:t> Portal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3197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5715000" cy="1143000"/>
          </a:xfrm>
        </p:spPr>
        <p:txBody>
          <a:bodyPr/>
          <a:lstStyle/>
          <a:p>
            <a:r>
              <a:rPr lang="en-GB" dirty="0"/>
              <a:t>MTF activities &amp; 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86B8A4-93CE-44C8-B2F6-C5EEF9806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1" y="1295400"/>
            <a:ext cx="5867400" cy="44651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85909D-00B5-4475-A69E-8F21BFFE6DBF}"/>
              </a:ext>
            </a:extLst>
          </p:cNvPr>
          <p:cNvSpPr txBox="1"/>
          <p:nvPr/>
        </p:nvSpPr>
        <p:spPr>
          <a:xfrm>
            <a:off x="533400" y="5867400"/>
            <a:ext cx="83058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Task group created in 2015 and very active and successful providing a valuable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resource to the small but increasing community (particularly commercial sensors)</a:t>
            </a:r>
          </a:p>
        </p:txBody>
      </p:sp>
    </p:spTree>
    <p:extLst>
      <p:ext uri="{BB962C8B-B14F-4D97-AF65-F5344CB8AC3E}">
        <p14:creationId xmlns:p14="http://schemas.microsoft.com/office/powerpoint/2010/main" val="1336491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-76200"/>
            <a:ext cx="6828560" cy="1143000"/>
          </a:xfrm>
        </p:spPr>
        <p:txBody>
          <a:bodyPr/>
          <a:lstStyle/>
          <a:p>
            <a:pPr algn="l"/>
            <a:r>
              <a:rPr lang="en-GB" dirty="0"/>
              <a:t>Establish good practise and community references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243" y="1112158"/>
            <a:ext cx="4178968" cy="3134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56" y="3717758"/>
            <a:ext cx="4186989" cy="3140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709291"/>
            <a:ext cx="4039238" cy="3029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243" y="5026821"/>
            <a:ext cx="8916995" cy="1631214"/>
          </a:xfrm>
          <a:prstGeom prst="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solidFill>
                  <a:srgbClr val="FFFF00"/>
                </a:solidFill>
              </a:rPr>
              <a:t>Catalogue is being migrated to </a:t>
            </a:r>
            <a:r>
              <a:rPr lang="en-GB" sz="2000" dirty="0" err="1">
                <a:solidFill>
                  <a:srgbClr val="FFFF00"/>
                </a:solidFill>
              </a:rPr>
              <a:t>CalVal</a:t>
            </a:r>
            <a:r>
              <a:rPr lang="en-GB" sz="2000" dirty="0">
                <a:solidFill>
                  <a:srgbClr val="FFFF00"/>
                </a:solidFill>
              </a:rPr>
              <a:t> Portal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solidFill>
                  <a:srgbClr val="FF0000"/>
                </a:solidFill>
              </a:rPr>
              <a:t>Following completion of list of sites propose to CEOS WGCV acceptance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solidFill>
                  <a:srgbClr val="FF0000"/>
                </a:solidFill>
              </a:rPr>
              <a:t> panel for formal CEOS Label to aid community &amp; interoperability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solidFill>
                  <a:srgbClr val="FF0000"/>
                </a:solidFill>
              </a:rPr>
              <a:t>New ISRO site being added anticipate list at IVOS 31 ready to submit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</a:rPr>
              <a:t>Following WGCV 43: Contact been made with GSICS regarding use of Moon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5818" y="921662"/>
            <a:ext cx="4085360" cy="310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6066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5438</TotalTime>
  <Words>2110</Words>
  <Application>Microsoft Office PowerPoint</Application>
  <PresentationFormat>On-screen Show (4:3)</PresentationFormat>
  <Paragraphs>445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39</vt:i4>
      </vt:variant>
    </vt:vector>
  </HeadingPairs>
  <TitlesOfParts>
    <vt:vector size="63" baseType="lpstr">
      <vt:lpstr>Algerian</vt:lpstr>
      <vt:lpstr>Arial</vt:lpstr>
      <vt:lpstr>Arial Bold</vt:lpstr>
      <vt:lpstr>Avenir Roman</vt:lpstr>
      <vt:lpstr>Bauhaus 93</vt:lpstr>
      <vt:lpstr>Calibri</vt:lpstr>
      <vt:lpstr>Calibri Light</vt:lpstr>
      <vt:lpstr>Droid Serif</vt:lpstr>
      <vt:lpstr>Frutiger 45 Light</vt:lpstr>
      <vt:lpstr>Helvetica</vt:lpstr>
      <vt:lpstr>Jokerman</vt:lpstr>
      <vt:lpstr>News Gothic MT</vt:lpstr>
      <vt:lpstr>Old English Text MT</vt:lpstr>
      <vt:lpstr>Times</vt:lpstr>
      <vt:lpstr>Times New Roman</vt:lpstr>
      <vt:lpstr>Verdana</vt:lpstr>
      <vt:lpstr>Wingdings 2</vt:lpstr>
      <vt:lpstr>ヒラギノ角ゴ Pro W3</vt:lpstr>
      <vt:lpstr>Default</vt:lpstr>
      <vt:lpstr>ESA Presentation</vt:lpstr>
      <vt:lpstr>1_ESA Presentation</vt:lpstr>
      <vt:lpstr>2_ESA Presentation</vt:lpstr>
      <vt:lpstr>3_Default</vt:lpstr>
      <vt:lpstr>Office Theme</vt:lpstr>
      <vt:lpstr>Working Group on Calibration and Validation (WGCV): 44  Infrared Visible and Optical Sensors (IVOS) subgroup: report </vt:lpstr>
      <vt:lpstr>PowerPoint Presentation</vt:lpstr>
      <vt:lpstr>PowerPoint Presentation</vt:lpstr>
      <vt:lpstr>IVOS: Vision</vt:lpstr>
      <vt:lpstr>Work plan</vt:lpstr>
      <vt:lpstr>Specific projects/cross-cutting</vt:lpstr>
      <vt:lpstr>IVOS 30 Discussion Topics  </vt:lpstr>
      <vt:lpstr>MTF activities &amp; comparison</vt:lpstr>
      <vt:lpstr>Establish good practise and community references</vt:lpstr>
      <vt:lpstr>Comparison of methods</vt:lpstr>
      <vt:lpstr>PICSCAR Joint with GSICS lead P Henry CNES</vt:lpstr>
      <vt:lpstr>Comparisons</vt:lpstr>
      <vt:lpstr>PICSCAR portal to be linked from Cal/Val portal</vt:lpstr>
      <vt:lpstr>Draft content</vt:lpstr>
      <vt:lpstr>Project to evaluate possible new PICS and surface reflectance</vt:lpstr>
      <vt:lpstr>Supporting CEOS VCs to establish global interoperability and address the needs of climate, carbon actions and meteorology:  An Ocean based case study  </vt:lpstr>
      <vt:lpstr>PowerPoint Presentation</vt:lpstr>
      <vt:lpstr>PowerPoint Presentation</vt:lpstr>
      <vt:lpstr>CEOS Workshop to develop long term strategy for Cal/Val  (Temp)</vt:lpstr>
      <vt:lpstr>CEOS WGCV provides similar support for VC-OCR/IOCCG &amp; Carbon</vt:lpstr>
      <vt:lpstr>PowerPoint Presentation</vt:lpstr>
      <vt:lpstr>Irradiance Source Inter-comparison Provisional</vt:lpstr>
      <vt:lpstr>Radiance Comparison Radiometers</vt:lpstr>
      <vt:lpstr>Radiance Comparison participants</vt:lpstr>
      <vt:lpstr>Radiance comparison provisional (using original data provided by participants inc 8°/h reflectance)</vt:lpstr>
      <vt:lpstr>Radiance Comparison provisional (after 8°/h - 0:45 correction where necessary) </vt:lpstr>
      <vt:lpstr>Radiance comparison provisional (using original data provided by participants inc 8°/h reflectance)</vt:lpstr>
      <vt:lpstr>Radiance comparison Provisional (after 8°/h - 0:45 correction where necessary) </vt:lpstr>
      <vt:lpstr>Water based comparison</vt:lpstr>
      <vt:lpstr>Provisional Lab results prior to water</vt:lpstr>
      <vt:lpstr>Provisional results Water</vt:lpstr>
      <vt:lpstr>2nd  GSICS/CEOS workshop on moon</vt:lpstr>
      <vt:lpstr>ESA project to measure lunar irradiance as a Cal reference</vt:lpstr>
      <vt:lpstr>PowerPoint Presentation</vt:lpstr>
      <vt:lpstr>Task group on vocabulary formed</vt:lpstr>
      <vt:lpstr>Benchmark Calibration/climate sensors</vt:lpstr>
      <vt:lpstr>A new community 3D RT code</vt:lpstr>
      <vt:lpstr>Project website created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Nigel Fox</cp:lastModifiedBy>
  <cp:revision>204</cp:revision>
  <cp:lastPrinted>2018-08-23T14:21:08Z</cp:lastPrinted>
  <dcterms:modified xsi:type="dcterms:W3CDTF">2018-08-28T09:11:26Z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ercoClassification">
    <vt:lpwstr>Not an NPL document (No visible marking)</vt:lpwstr>
  </property>
  <property fmtid="{D5CDD505-2E9C-101B-9397-08002B2CF9AE}" pid="3" name="aliashPowerpointFooter">
    <vt:lpwstr/>
  </property>
</Properties>
</file>