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8" r:id="rId3"/>
    <p:sldId id="257" r:id="rId4"/>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395"/>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65" autoAdjust="0"/>
    <p:restoredTop sz="94662" autoAdjust="0"/>
  </p:normalViewPr>
  <p:slideViewPr>
    <p:cSldViewPr>
      <p:cViewPr varScale="1">
        <p:scale>
          <a:sx n="79" d="100"/>
          <a:sy n="79" d="100"/>
        </p:scale>
        <p:origin x="216" y="4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32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 name="Textfeld 7"/>
          <p:cNvSpPr txBox="1"/>
          <p:nvPr userDrawn="1"/>
        </p:nvSpPr>
        <p:spPr>
          <a:xfrm>
            <a:off x="609600" y="6172200"/>
            <a:ext cx="525780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800" b="1" dirty="0">
                <a:solidFill>
                  <a:srgbClr val="92D050"/>
                </a:solidFill>
                <a:effectLst/>
                <a:latin typeface="Frutiger 45 Light"/>
                <a:ea typeface="Times New Roman"/>
                <a:cs typeface="Arial"/>
              </a:rPr>
              <a:t>Working Group on Calibration and Validation</a:t>
            </a:r>
            <a:endParaRPr lang="en-US" sz="1800" dirty="0">
              <a:effectLst/>
              <a:latin typeface="Times New Roman"/>
              <a:ea typeface="Times New Roman"/>
              <a:cs typeface="Times"/>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hape 3"/>
          <p:cNvSpPr/>
          <p:nvPr userDrawn="1"/>
        </p:nvSpPr>
        <p:spPr>
          <a:xfrm>
            <a:off x="2133600" y="0"/>
            <a:ext cx="4191000" cy="101566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Communicating Terminology and definitions </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10939554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1143000"/>
            <a:ext cx="8305800" cy="762000"/>
          </a:xfrm>
          <a:prstGeom prst="rect">
            <a:avLst/>
          </a:prstGeom>
        </p:spPr>
        <p:txBody>
          <a:bodyPr/>
          <a:lstStyle>
            <a:lvl1pPr algn="just">
              <a:buNone/>
              <a:defRPr sz="2200">
                <a:solidFill>
                  <a:schemeClr val="tx1"/>
                </a:solidFill>
              </a:defRPr>
            </a:lvl1pPr>
            <a:lvl2pPr>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5" name="Content Placeholder 3"/>
          <p:cNvSpPr>
            <a:spLocks noGrp="1"/>
          </p:cNvSpPr>
          <p:nvPr>
            <p:ph sz="half" idx="11"/>
          </p:nvPr>
        </p:nvSpPr>
        <p:spPr>
          <a:xfrm>
            <a:off x="0" y="1905000"/>
            <a:ext cx="8839200" cy="4572000"/>
          </a:xfrm>
          <a:prstGeom prst="rect">
            <a:avLst/>
          </a:prstGeom>
        </p:spPr>
        <p:txBody>
          <a:bodyPr/>
          <a:lstStyle>
            <a:lvl1pPr>
              <a:buSzPct val="90000"/>
              <a:defRPr sz="2000" baseline="0">
                <a:solidFill>
                  <a:schemeClr val="tx1"/>
                </a:solidFill>
                <a:latin typeface="Century Gothic" pitchFamily="34" charset="0"/>
              </a:defRPr>
            </a:lvl1pPr>
            <a:lvl2pPr marL="768927" indent="-311727">
              <a:buClr>
                <a:srgbClr val="005426"/>
              </a:buClr>
              <a:buSzPct val="80000"/>
              <a:buFont typeface="Wingdings" panose="05000000000000000000" pitchFamily="2" charset="2"/>
              <a:buChar char="§"/>
              <a:defRPr sz="2000" baseline="0">
                <a:solidFill>
                  <a:schemeClr val="tx1"/>
                </a:solidFill>
                <a:latin typeface="Century Gothic" pitchFamily="34" charset="0"/>
              </a:defRPr>
            </a:lvl2pPr>
            <a:lvl3pPr>
              <a:buSzPct val="60000"/>
              <a:defRPr sz="2000" baseline="0">
                <a:solidFill>
                  <a:schemeClr val="tx1"/>
                </a:solidFill>
                <a:latin typeface="Century Gothic" pitchFamily="34" charset="0"/>
              </a:defRPr>
            </a:lvl3pPr>
            <a:lvl4pPr>
              <a:defRPr sz="2400">
                <a:solidFill>
                  <a:srgbClr val="C00000"/>
                </a:solidFill>
              </a:defRPr>
            </a:lvl4pPr>
            <a:lvl5pPr>
              <a:defRPr sz="2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76200"/>
            <a:ext cx="3581400" cy="101566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Communicating Terminology and definitions </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334483844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1143000"/>
            <a:ext cx="8305800" cy="762000"/>
          </a:xfrm>
          <a:prstGeom prst="rect">
            <a:avLst/>
          </a:prstGeom>
        </p:spPr>
        <p:txBody>
          <a:bodyPr/>
          <a:lstStyle>
            <a:lvl1pPr algn="just">
              <a:buNone/>
              <a:defRPr sz="2200">
                <a:solidFill>
                  <a:schemeClr val="tx1"/>
                </a:solidFill>
              </a:defRPr>
            </a:lvl1pPr>
            <a:lvl2pPr>
              <a:buNone/>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5" name="Content Placeholder 3"/>
          <p:cNvSpPr>
            <a:spLocks noGrp="1"/>
          </p:cNvSpPr>
          <p:nvPr>
            <p:ph sz="half" idx="11"/>
          </p:nvPr>
        </p:nvSpPr>
        <p:spPr>
          <a:xfrm>
            <a:off x="0" y="1905000"/>
            <a:ext cx="8839200" cy="4572000"/>
          </a:xfrm>
          <a:prstGeom prst="rect">
            <a:avLst/>
          </a:prstGeom>
        </p:spPr>
        <p:txBody>
          <a:bodyPr/>
          <a:lstStyle>
            <a:lvl1pPr>
              <a:buSzPct val="90000"/>
              <a:defRPr sz="2000" baseline="0">
                <a:solidFill>
                  <a:schemeClr val="tx1"/>
                </a:solidFill>
                <a:latin typeface="Century Gothic" pitchFamily="34" charset="0"/>
              </a:defRPr>
            </a:lvl1pPr>
            <a:lvl2pPr marL="768927" indent="-311727">
              <a:buClr>
                <a:srgbClr val="005426"/>
              </a:buClr>
              <a:buSzPct val="80000"/>
              <a:buFont typeface="Wingdings" panose="05000000000000000000" pitchFamily="2" charset="2"/>
              <a:buChar char="§"/>
              <a:defRPr sz="2000" baseline="0">
                <a:solidFill>
                  <a:schemeClr val="tx1"/>
                </a:solidFill>
                <a:latin typeface="Century Gothic" pitchFamily="34" charset="0"/>
              </a:defRPr>
            </a:lvl2pPr>
            <a:lvl3pPr>
              <a:buSzPct val="60000"/>
              <a:defRPr sz="2000" baseline="0">
                <a:solidFill>
                  <a:schemeClr val="tx1"/>
                </a:solidFill>
                <a:latin typeface="Century Gothic" pitchFamily="34" charset="0"/>
              </a:defRPr>
            </a:lvl3pPr>
            <a:lvl4pPr>
              <a:defRPr sz="2400">
                <a:solidFill>
                  <a:srgbClr val="C00000"/>
                </a:solidFill>
              </a:defRPr>
            </a:lvl4pPr>
            <a:lvl5pPr>
              <a:defRPr sz="24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127337"/>
            <a:ext cx="3581400" cy="101566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Communicating Terminology and definitions </a:t>
            </a:r>
          </a:p>
          <a:p>
            <a:pPr lvl="0" defTabSz="914400">
              <a:defRPr>
                <a:solidFill>
                  <a:srgbClr val="000000"/>
                </a:solidFill>
              </a:defRPr>
            </a:pPr>
            <a:r>
              <a:rPr lang="en-US" sz="220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226901992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rcRect/>
          <a:stretch>
            <a:fillRect/>
          </a:stretch>
        </a:blipFill>
        <a:effectLst/>
      </p:bgPr>
    </p:bg>
    <p:spTree>
      <p:nvGrpSpPr>
        <p:cNvPr id="1" name=""/>
        <p:cNvGrpSpPr/>
        <p:nvPr/>
      </p:nvGrpSpPr>
      <p:grpSpPr>
        <a:xfrm>
          <a:off x="0" y="0"/>
          <a:ext cx="0" cy="0"/>
          <a:chOff x="0" y="0"/>
          <a:chExt cx="0" cy="0"/>
        </a:xfrm>
      </p:grpSpPr>
      <p:sp>
        <p:nvSpPr>
          <p:cNvPr id="4" name="Textfeld 7"/>
          <p:cNvSpPr txBox="1"/>
          <p:nvPr userDrawn="1"/>
        </p:nvSpPr>
        <p:spPr>
          <a:xfrm>
            <a:off x="3733800" y="6477000"/>
            <a:ext cx="4572000" cy="304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US" sz="1600" b="1" dirty="0">
                <a:solidFill>
                  <a:srgbClr val="92D050"/>
                </a:solidFill>
                <a:effectLst/>
                <a:latin typeface="Frutiger 45 Light"/>
                <a:ea typeface="Times New Roman"/>
                <a:cs typeface="Arial"/>
              </a:rPr>
              <a:t>Working Group on Calibration and Validation</a:t>
            </a:r>
            <a:endParaRPr lang="en-US" sz="1600" dirty="0">
              <a:effectLst/>
              <a:latin typeface="Times New Roman"/>
              <a:ea typeface="Times New Roman"/>
              <a:cs typeface="Times"/>
            </a:endParaRPr>
          </a:p>
        </p:txBody>
      </p:sp>
      <p:sp>
        <p:nvSpPr>
          <p:cNvPr id="3" name="Rectangle 2"/>
          <p:cNvSpPr/>
          <p:nvPr userDrawn="1"/>
        </p:nvSpPr>
        <p:spPr>
          <a:xfrm>
            <a:off x="8153400" y="6504801"/>
            <a:ext cx="972224" cy="276999"/>
          </a:xfrm>
          <a:prstGeom prst="rect">
            <a:avLst/>
          </a:prstGeom>
        </p:spPr>
        <p:txBody>
          <a:bodyPr wrap="square">
            <a:spAutoFit/>
          </a:bodyPr>
          <a:lstStyle/>
          <a:p>
            <a:pPr algn="r"/>
            <a:fld id="{D9245422-3BB8-6D4A-8024-718D9EB8D280}" type="slidenum">
              <a:rPr lang="en-US" sz="1200" smtClean="0"/>
              <a:pPr algn="r"/>
              <a:t>‹#›</a:t>
            </a:fld>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78357" y="1752600"/>
            <a:ext cx="7575043" cy="12192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r>
              <a:rPr lang="en-GB" dirty="0"/>
              <a:t>Communicating Terminology and definitions</a:t>
            </a:r>
            <a:r>
              <a:rPr lang="en-US" dirty="0"/>
              <a:t> </a:t>
            </a:r>
          </a:p>
        </p:txBody>
      </p:sp>
      <p:sp>
        <p:nvSpPr>
          <p:cNvPr id="11" name="Shape 11"/>
          <p:cNvSpPr/>
          <p:nvPr/>
        </p:nvSpPr>
        <p:spPr>
          <a:xfrm>
            <a:off x="685800" y="32004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K. </a:t>
            </a:r>
            <a:r>
              <a:rPr lang="en-US" dirty="0" err="1">
                <a:solidFill>
                  <a:srgbClr val="FFFFFF"/>
                </a:solidFill>
                <a:latin typeface="Arial Bold"/>
                <a:ea typeface="Arial Bold"/>
                <a:cs typeface="Arial Bold"/>
                <a:sym typeface="Arial Bold"/>
              </a:rPr>
              <a:t>Thome</a:t>
            </a:r>
            <a:endParaRPr lang="en-US"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WGCV Plenary # 44</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EUMETSAT,  Darmstadt, Germany</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August 28-31, 2018</a:t>
            </a:r>
          </a:p>
          <a:p>
            <a:pPr lvl="0" defTabSz="914400">
              <a:lnSpc>
                <a:spcPct val="150000"/>
              </a:lnSpc>
              <a:defRPr>
                <a:solidFill>
                  <a:srgbClr val="000000"/>
                </a:solidFill>
              </a:defRPr>
            </a:pP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45376A-6C3F-F042-9B61-0E62DAF86DCE}"/>
              </a:ext>
            </a:extLst>
          </p:cNvPr>
          <p:cNvSpPr>
            <a:spLocks noGrp="1"/>
          </p:cNvSpPr>
          <p:nvPr>
            <p:ph sz="half" idx="1"/>
          </p:nvPr>
        </p:nvSpPr>
        <p:spPr/>
        <p:txBody>
          <a:bodyPr/>
          <a:lstStyle/>
          <a:p>
            <a:endParaRPr lang="en-US"/>
          </a:p>
        </p:txBody>
      </p:sp>
      <p:sp>
        <p:nvSpPr>
          <p:cNvPr id="3" name="Content Placeholder 2">
            <a:extLst>
              <a:ext uri="{FF2B5EF4-FFF2-40B4-BE49-F238E27FC236}">
                <a16:creationId xmlns:a16="http://schemas.microsoft.com/office/drawing/2014/main" id="{220EBAC1-88BE-F140-97AF-8334512322BD}"/>
              </a:ext>
            </a:extLst>
          </p:cNvPr>
          <p:cNvSpPr>
            <a:spLocks noGrp="1"/>
          </p:cNvSpPr>
          <p:nvPr>
            <p:ph sz="half" idx="11"/>
          </p:nvPr>
        </p:nvSpPr>
        <p:spPr/>
        <p:txBody>
          <a:bodyPr/>
          <a:lstStyle/>
          <a:p>
            <a:pPr marL="342900" indent="-342900" algn="l" rtl="0">
              <a:spcBef>
                <a:spcPts val="500"/>
              </a:spcBef>
              <a:buSzPct val="90000"/>
              <a:buFont typeface="Arial"/>
              <a:buChar char="•"/>
            </a:pPr>
            <a:endParaRPr lang="en-US" dirty="0"/>
          </a:p>
        </p:txBody>
      </p:sp>
      <p:graphicFrame>
        <p:nvGraphicFramePr>
          <p:cNvPr id="5" name="Content Placeholder 7">
            <a:extLst>
              <a:ext uri="{FF2B5EF4-FFF2-40B4-BE49-F238E27FC236}">
                <a16:creationId xmlns:a16="http://schemas.microsoft.com/office/drawing/2014/main" id="{61E853E9-D3AB-F141-BCFC-1C05E29185FA}"/>
              </a:ext>
            </a:extLst>
          </p:cNvPr>
          <p:cNvGraphicFramePr>
            <a:graphicFrameLocks/>
          </p:cNvGraphicFramePr>
          <p:nvPr>
            <p:extLst>
              <p:ext uri="{D42A27DB-BD31-4B8C-83A1-F6EECF244321}">
                <p14:modId xmlns:p14="http://schemas.microsoft.com/office/powerpoint/2010/main" val="3322503979"/>
              </p:ext>
            </p:extLst>
          </p:nvPr>
        </p:nvGraphicFramePr>
        <p:xfrm>
          <a:off x="152400" y="1219200"/>
          <a:ext cx="8915400" cy="5486400"/>
        </p:xfrm>
        <a:graphic>
          <a:graphicData uri="http://schemas.openxmlformats.org/drawingml/2006/table">
            <a:tbl>
              <a:tblPr firstRow="1" bandRow="1">
                <a:tableStyleId>{775DCB02-9BB8-47FD-8907-85C794F793BA}</a:tableStyleId>
              </a:tblPr>
              <a:tblGrid>
                <a:gridCol w="990600">
                  <a:extLst>
                    <a:ext uri="{9D8B030D-6E8A-4147-A177-3AD203B41FA5}">
                      <a16:colId xmlns:a16="http://schemas.microsoft.com/office/drawing/2014/main" val="1541196990"/>
                    </a:ext>
                  </a:extLst>
                </a:gridCol>
                <a:gridCol w="4381500">
                  <a:extLst>
                    <a:ext uri="{9D8B030D-6E8A-4147-A177-3AD203B41FA5}">
                      <a16:colId xmlns:a16="http://schemas.microsoft.com/office/drawing/2014/main" val="1953011306"/>
                    </a:ext>
                  </a:extLst>
                </a:gridCol>
                <a:gridCol w="1181100">
                  <a:extLst>
                    <a:ext uri="{9D8B030D-6E8A-4147-A177-3AD203B41FA5}">
                      <a16:colId xmlns:a16="http://schemas.microsoft.com/office/drawing/2014/main" val="2522264341"/>
                    </a:ext>
                  </a:extLst>
                </a:gridCol>
                <a:gridCol w="952500">
                  <a:extLst>
                    <a:ext uri="{9D8B030D-6E8A-4147-A177-3AD203B41FA5}">
                      <a16:colId xmlns:a16="http://schemas.microsoft.com/office/drawing/2014/main" val="382822835"/>
                    </a:ext>
                  </a:extLst>
                </a:gridCol>
                <a:gridCol w="1409700">
                  <a:extLst>
                    <a:ext uri="{9D8B030D-6E8A-4147-A177-3AD203B41FA5}">
                      <a16:colId xmlns:a16="http://schemas.microsoft.com/office/drawing/2014/main" val="1168532494"/>
                    </a:ext>
                  </a:extLst>
                </a:gridCol>
              </a:tblGrid>
              <a:tr h="370840">
                <a:tc>
                  <a:txBody>
                    <a:bodyPr/>
                    <a:lstStyle/>
                    <a:p>
                      <a:pPr algn="l"/>
                      <a:r>
                        <a:rPr lang="en-US" sz="1800" dirty="0">
                          <a:solidFill>
                            <a:schemeClr val="tx2">
                              <a:lumMod val="20000"/>
                              <a:lumOff val="80000"/>
                            </a:schemeClr>
                          </a:solidFill>
                        </a:rPr>
                        <a:t>#</a:t>
                      </a:r>
                    </a:p>
                  </a:txBody>
                  <a:tcPr/>
                </a:tc>
                <a:tc>
                  <a:txBody>
                    <a:bodyPr/>
                    <a:lstStyle/>
                    <a:p>
                      <a:pPr algn="l"/>
                      <a:r>
                        <a:rPr lang="en-US" sz="1800" dirty="0">
                          <a:solidFill>
                            <a:schemeClr val="tx2">
                              <a:lumMod val="20000"/>
                              <a:lumOff val="80000"/>
                            </a:schemeClr>
                          </a:solidFill>
                        </a:rPr>
                        <a:t>Action Item</a:t>
                      </a:r>
                    </a:p>
                  </a:txBody>
                  <a:tcPr/>
                </a:tc>
                <a:tc>
                  <a:txBody>
                    <a:bodyPr/>
                    <a:lstStyle/>
                    <a:p>
                      <a:pPr algn="l"/>
                      <a:r>
                        <a:rPr lang="en-US" sz="1800" dirty="0">
                          <a:solidFill>
                            <a:schemeClr val="tx2">
                              <a:lumMod val="20000"/>
                              <a:lumOff val="80000"/>
                            </a:schemeClr>
                          </a:solidFill>
                        </a:rPr>
                        <a:t>Lead</a:t>
                      </a:r>
                    </a:p>
                  </a:txBody>
                  <a:tcPr/>
                </a:tc>
                <a:tc>
                  <a:txBody>
                    <a:bodyPr/>
                    <a:lstStyle/>
                    <a:p>
                      <a:pPr algn="l"/>
                      <a:r>
                        <a:rPr lang="en-US" sz="1800" dirty="0">
                          <a:solidFill>
                            <a:schemeClr val="tx2">
                              <a:lumMod val="20000"/>
                              <a:lumOff val="80000"/>
                            </a:schemeClr>
                          </a:solidFill>
                        </a:rPr>
                        <a:t>Due Date</a:t>
                      </a:r>
                    </a:p>
                  </a:txBody>
                  <a:tcPr/>
                </a:tc>
                <a:tc>
                  <a:txBody>
                    <a:bodyPr/>
                    <a:lstStyle/>
                    <a:p>
                      <a:pPr algn="l"/>
                      <a:r>
                        <a:rPr lang="en-US" sz="1800" dirty="0">
                          <a:solidFill>
                            <a:schemeClr val="tx2">
                              <a:lumMod val="20000"/>
                              <a:lumOff val="80000"/>
                            </a:schemeClr>
                          </a:solidFill>
                        </a:rPr>
                        <a:t>Status</a:t>
                      </a:r>
                    </a:p>
                  </a:txBody>
                  <a:tcPr/>
                </a:tc>
                <a:extLst>
                  <a:ext uri="{0D108BD9-81ED-4DB2-BD59-A6C34878D82A}">
                    <a16:rowId xmlns:a16="http://schemas.microsoft.com/office/drawing/2014/main" val="3851056313"/>
                  </a:ext>
                </a:extLst>
              </a:tr>
              <a:tr h="894080">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US" sz="1800" dirty="0">
                          <a:solidFill>
                            <a:schemeClr val="tx1">
                              <a:lumMod val="50000"/>
                            </a:schemeClr>
                          </a:solidFill>
                          <a:latin typeface="Calibri"/>
                          <a:cs typeface="Calibri"/>
                        </a:rPr>
                        <a:t>WGCV-40-02</a:t>
                      </a:r>
                    </a:p>
                  </a:txBody>
                  <a:tcPr>
                    <a:solidFill>
                      <a:srgbClr val="FFFFFF"/>
                    </a:solidFill>
                  </a:tcPr>
                </a:tc>
                <a:tc>
                  <a:txBody>
                    <a:bodyPr/>
                    <a:lstStyle/>
                    <a:p>
                      <a:pPr algn="l"/>
                      <a:r>
                        <a:rPr lang="en-US" sz="1800" dirty="0">
                          <a:solidFill>
                            <a:schemeClr val="tx1">
                              <a:lumMod val="50000"/>
                            </a:schemeClr>
                          </a:solidFill>
                          <a:latin typeface="Calibri"/>
                          <a:cs typeface="Calibri"/>
                        </a:rPr>
                        <a:t>An ad-hoc team comprising one member out of the subgroup LPV, IVOS and ACSG and the CEOS WGCV chair shall recap the terminology needed for validation metrics and formulate along the LPV validation metrics a coherent validation metrics for data products applicable in general with the starting point of individual satellite data products. This shall be developed such that the metrics can be extended in a follow-on step to the requirements of time series / climate data records. </a:t>
                      </a:r>
                    </a:p>
                  </a:txBody>
                  <a:tcPr>
                    <a:solidFill>
                      <a:srgbClr val="FFFFFF"/>
                    </a:solidFill>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US" sz="1800" dirty="0">
                          <a:solidFill>
                            <a:schemeClr val="tx1">
                              <a:lumMod val="50000"/>
                            </a:schemeClr>
                          </a:solidFill>
                          <a:latin typeface="Calibri"/>
                          <a:cs typeface="Calibri"/>
                        </a:rPr>
                        <a:t>CEOS WGCV Chair and LPV, IVOS, AC Subgroup Chairs</a:t>
                      </a:r>
                    </a:p>
                  </a:txBody>
                  <a:tcPr>
                    <a:solidFill>
                      <a:srgbClr val="FFFFFF"/>
                    </a:solidFill>
                  </a:tcPr>
                </a:tc>
                <a:tc>
                  <a:txBody>
                    <a:bodyPr/>
                    <a:lstStyle/>
                    <a:p>
                      <a:pPr algn="l"/>
                      <a:r>
                        <a:rPr lang="en-US" sz="1800" dirty="0">
                          <a:solidFill>
                            <a:schemeClr val="tx1">
                              <a:lumMod val="50000"/>
                            </a:schemeClr>
                          </a:solidFill>
                          <a:latin typeface="Calibri"/>
                          <a:cs typeface="Calibri"/>
                        </a:rPr>
                        <a:t>WGCV-41</a:t>
                      </a:r>
                    </a:p>
                  </a:txBody>
                  <a:tcPr>
                    <a:solidFill>
                      <a:srgbClr val="FFFFFF"/>
                    </a:solidFill>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US" sz="1800" dirty="0">
                          <a:solidFill>
                            <a:schemeClr val="tx1">
                              <a:lumMod val="50000"/>
                            </a:schemeClr>
                          </a:solidFill>
                          <a:latin typeface="Calibri"/>
                          <a:cs typeface="Calibri"/>
                        </a:rPr>
                        <a:t>Open</a:t>
                      </a:r>
                    </a:p>
                  </a:txBody>
                  <a:tcPr>
                    <a:solidFill>
                      <a:srgbClr val="FFFF00"/>
                    </a:solidFill>
                  </a:tcPr>
                </a:tc>
                <a:extLst>
                  <a:ext uri="{0D108BD9-81ED-4DB2-BD59-A6C34878D82A}">
                    <a16:rowId xmlns:a16="http://schemas.microsoft.com/office/drawing/2014/main" val="2807786402"/>
                  </a:ext>
                </a:extLst>
              </a:tr>
              <a:tr h="894080">
                <a:tc>
                  <a:txBody>
                    <a:bodyPr/>
                    <a:lstStyle/>
                    <a:p>
                      <a:pPr marL="0" marR="0" algn="l">
                        <a:spcBef>
                          <a:spcPts val="0"/>
                        </a:spcBef>
                        <a:spcAft>
                          <a:spcPts val="0"/>
                        </a:spcAft>
                      </a:pPr>
                      <a:r>
                        <a:rPr lang="en-US" sz="1800" u="none" dirty="0">
                          <a:effectLst/>
                          <a:latin typeface="Calibri" panose="020F0502020204030204" pitchFamily="34" charset="0"/>
                        </a:rPr>
                        <a:t>WGCV-43-06</a:t>
                      </a:r>
                      <a:endParaRPr lang="en-US" sz="1800" u="none" dirty="0">
                        <a:effectLst/>
                        <a:latin typeface="Calibri" panose="020F0502020204030204" pitchFamily="34" charset="0"/>
                        <a:ea typeface="Times New Roman" panose="02020603050405020304" pitchFamily="18" charset="0"/>
                        <a:cs typeface="Times" panose="02020603050405020304" pitchFamily="18" charset="0"/>
                      </a:endParaRPr>
                    </a:p>
                  </a:txBody>
                  <a:tcPr marL="53439" marR="53439" marT="0" marB="0">
                    <a:solidFill>
                      <a:srgbClr val="FFFFF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Definitions of validation Supersites across WGCV subgroups need to be defined in a consistent fashion to allow ease of communication through the WGCV website</a:t>
                      </a:r>
                    </a:p>
                  </a:txBody>
                  <a:tcPr marL="53439" marR="53439" marT="0" marB="0">
                    <a:solidFill>
                      <a:srgbClr val="FFFFFF"/>
                    </a:solidFill>
                  </a:tcPr>
                </a:tc>
                <a:tc>
                  <a:txBody>
                    <a:bodyPr/>
                    <a:lstStyle/>
                    <a:p>
                      <a:pPr marL="0" marR="0" algn="l" defTabSz="457200" rtl="0">
                        <a:spcBef>
                          <a:spcPts val="0"/>
                        </a:spcBef>
                        <a:spcAft>
                          <a:spcPts val="0"/>
                        </a:spcAft>
                      </a:pPr>
                      <a:r>
                        <a:rPr lang="en-US" sz="1800" dirty="0"/>
                        <a:t>LPV and IVOS chair</a:t>
                      </a:r>
                      <a:endParaRPr lang="en-US" sz="1800" u="none" dirty="0">
                        <a:effectLst/>
                        <a:latin typeface="Calibri" panose="020F0502020204030204" pitchFamily="34" charset="0"/>
                        <a:ea typeface="Times New Roman" panose="02020603050405020304" pitchFamily="18" charset="0"/>
                        <a:cs typeface="Times" panose="02020603050405020304" pitchFamily="18" charset="0"/>
                      </a:endParaRPr>
                    </a:p>
                  </a:txBody>
                  <a:tcPr marL="53439" marR="53439" marT="0" marB="0">
                    <a:solidFill>
                      <a:srgbClr val="FFFFFF"/>
                    </a:solidFill>
                  </a:tcPr>
                </a:tc>
                <a:tc>
                  <a:txBody>
                    <a:bodyPr/>
                    <a:lstStyle/>
                    <a:p>
                      <a:pPr marL="0" marR="0" algn="l" defTabSz="457200" rtl="0">
                        <a:spcBef>
                          <a:spcPts val="0"/>
                        </a:spcBef>
                        <a:spcAft>
                          <a:spcPts val="0"/>
                        </a:spcAft>
                      </a:pPr>
                      <a:r>
                        <a:rPr lang="en-US" sz="1800" dirty="0"/>
                        <a:t>WGCV-44</a:t>
                      </a:r>
                      <a:endParaRPr lang="en-US" sz="1800" u="none" dirty="0">
                        <a:effectLst/>
                        <a:latin typeface="Calibri" panose="020F0502020204030204" pitchFamily="34" charset="0"/>
                        <a:ea typeface="Times New Roman" panose="02020603050405020304" pitchFamily="18" charset="0"/>
                        <a:cs typeface="Times" panose="02020603050405020304" pitchFamily="18" charset="0"/>
                      </a:endParaRPr>
                    </a:p>
                  </a:txBody>
                  <a:tcPr marL="53439" marR="53439" marT="0" marB="0">
                    <a:solidFill>
                      <a:srgbClr val="FFFFFF"/>
                    </a:solidFill>
                  </a:tcPr>
                </a:tc>
                <a:tc>
                  <a:txBody>
                    <a:bodyPr/>
                    <a:lstStyle/>
                    <a:p>
                      <a:pPr algn="l" defTabSz="457200" rtl="0">
                        <a:spcBef>
                          <a:spcPts val="600"/>
                        </a:spcBef>
                      </a:pPr>
                      <a:r>
                        <a:rPr lang="en-US" sz="1800" dirty="0">
                          <a:solidFill>
                            <a:schemeClr val="tx1">
                              <a:lumMod val="50000"/>
                            </a:schemeClr>
                          </a:solidFill>
                          <a:latin typeface="Calibri"/>
                          <a:cs typeface="Calibri"/>
                        </a:rPr>
                        <a:t>Dialog started as result of </a:t>
                      </a:r>
                      <a:r>
                        <a:rPr lang="en-US" sz="1800" dirty="0" err="1">
                          <a:solidFill>
                            <a:schemeClr val="tx1">
                              <a:lumMod val="50000"/>
                            </a:schemeClr>
                          </a:solidFill>
                          <a:latin typeface="Calibri"/>
                          <a:cs typeface="Calibri"/>
                        </a:rPr>
                        <a:t>acition</a:t>
                      </a:r>
                      <a:r>
                        <a:rPr lang="en-US" sz="1800" dirty="0">
                          <a:solidFill>
                            <a:schemeClr val="tx1">
                              <a:lumMod val="50000"/>
                            </a:schemeClr>
                          </a:solidFill>
                          <a:latin typeface="Calibri"/>
                          <a:cs typeface="Calibri"/>
                        </a:rPr>
                        <a:t> items telecon</a:t>
                      </a:r>
                    </a:p>
                  </a:txBody>
                  <a:tcPr>
                    <a:solidFill>
                      <a:srgbClr val="FFC000"/>
                    </a:solidFill>
                  </a:tcPr>
                </a:tc>
                <a:extLst>
                  <a:ext uri="{0D108BD9-81ED-4DB2-BD59-A6C34878D82A}">
                    <a16:rowId xmlns:a16="http://schemas.microsoft.com/office/drawing/2014/main" val="4002428186"/>
                  </a:ext>
                </a:extLst>
              </a:tr>
            </a:tbl>
          </a:graphicData>
        </a:graphic>
      </p:graphicFrame>
    </p:spTree>
    <p:extLst>
      <p:ext uri="{BB962C8B-B14F-4D97-AF65-F5344CB8AC3E}">
        <p14:creationId xmlns:p14="http://schemas.microsoft.com/office/powerpoint/2010/main" val="4006809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FAE74D-87EE-A540-8D71-EBD9A6406ED7}"/>
              </a:ext>
            </a:extLst>
          </p:cNvPr>
          <p:cNvSpPr>
            <a:spLocks noGrp="1"/>
          </p:cNvSpPr>
          <p:nvPr>
            <p:ph sz="half" idx="1"/>
          </p:nvPr>
        </p:nvSpPr>
        <p:spPr/>
        <p:txBody>
          <a:bodyPr/>
          <a:lstStyle/>
          <a:p>
            <a:pPr marL="342900" indent="-342900" algn="just" rtl="0">
              <a:spcBef>
                <a:spcPts val="500"/>
              </a:spcBef>
              <a:buSzPct val="100000"/>
              <a:buFont typeface="Arial"/>
              <a:buNone/>
            </a:pPr>
            <a:r>
              <a:rPr lang="en-US" dirty="0"/>
              <a:t> Discuss path forward on collecting and pointing to various sources of terminology for calibration and </a:t>
            </a:r>
            <a:r>
              <a:rPr lang="en-US" dirty="0" err="1"/>
              <a:t>validaiton</a:t>
            </a:r>
            <a:endParaRPr lang="en-US" dirty="0"/>
          </a:p>
        </p:txBody>
      </p:sp>
      <p:sp>
        <p:nvSpPr>
          <p:cNvPr id="3" name="Content Placeholder 2">
            <a:extLst>
              <a:ext uri="{FF2B5EF4-FFF2-40B4-BE49-F238E27FC236}">
                <a16:creationId xmlns:a16="http://schemas.microsoft.com/office/drawing/2014/main" id="{D0D562AE-1F95-5542-B8CC-F42BB71DF087}"/>
              </a:ext>
            </a:extLst>
          </p:cNvPr>
          <p:cNvSpPr>
            <a:spLocks noGrp="1"/>
          </p:cNvSpPr>
          <p:nvPr>
            <p:ph sz="half" idx="11"/>
          </p:nvPr>
        </p:nvSpPr>
        <p:spPr/>
        <p:txBody>
          <a:bodyPr/>
          <a:lstStyle/>
          <a:p>
            <a:pPr marL="342900" indent="-342900" algn="l" rtl="0">
              <a:spcBef>
                <a:spcPts val="500"/>
              </a:spcBef>
              <a:buSzPct val="90000"/>
              <a:buFont typeface="Arial"/>
              <a:buChar char="•"/>
            </a:pPr>
            <a:r>
              <a:rPr lang="en-US" dirty="0"/>
              <a:t>Terminology should be the same across fields though nuances will exist</a:t>
            </a:r>
          </a:p>
          <a:p>
            <a:pPr marL="342900" indent="-342900" algn="l" rtl="0">
              <a:spcBef>
                <a:spcPts val="500"/>
              </a:spcBef>
              <a:buSzPct val="90000"/>
              <a:buFont typeface="Arial"/>
              <a:buChar char="•"/>
            </a:pPr>
            <a:r>
              <a:rPr lang="en-US" dirty="0"/>
              <a:t>Many of WGCV groups already have terminology and definition collections</a:t>
            </a:r>
          </a:p>
          <a:p>
            <a:pPr marL="342900" indent="-342900" algn="l" rtl="0">
              <a:spcBef>
                <a:spcPts val="500"/>
              </a:spcBef>
              <a:buSzPct val="90000"/>
              <a:buFont typeface="Arial"/>
              <a:buChar char="•"/>
            </a:pPr>
            <a:r>
              <a:rPr lang="en-US" dirty="0"/>
              <a:t>CEOS has a set</a:t>
            </a:r>
          </a:p>
          <a:p>
            <a:pPr marL="342900" indent="-342900" algn="l" rtl="0">
              <a:spcBef>
                <a:spcPts val="500"/>
              </a:spcBef>
              <a:buSzPct val="90000"/>
              <a:buFont typeface="Arial"/>
              <a:buChar char="•"/>
            </a:pPr>
            <a:r>
              <a:rPr lang="en-US" dirty="0"/>
              <a:t>Other groups outside of CEOS such as IEEE maintain such collections</a:t>
            </a:r>
          </a:p>
          <a:p>
            <a:pPr marL="342900" indent="-342900" algn="l" rtl="0">
              <a:spcBef>
                <a:spcPts val="500"/>
              </a:spcBef>
              <a:buSzPct val="90000"/>
              <a:buFont typeface="Arial"/>
              <a:buChar char="•"/>
            </a:pPr>
            <a:r>
              <a:rPr lang="en-US" dirty="0"/>
              <a:t>Point of this discussion is to determine a path forward based on similar options as were discussed in the test site materials</a:t>
            </a:r>
          </a:p>
        </p:txBody>
      </p:sp>
    </p:spTree>
    <p:extLst>
      <p:ext uri="{BB962C8B-B14F-4D97-AF65-F5344CB8AC3E}">
        <p14:creationId xmlns:p14="http://schemas.microsoft.com/office/powerpoint/2010/main" val="934064247"/>
      </p:ext>
    </p:extLst>
  </p:cSld>
  <p:clrMapOvr>
    <a:masterClrMapping/>
  </p:clrMapOvr>
  <p:transition spd="med"/>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6531</TotalTime>
  <Words>236</Words>
  <Application>Microsoft Macintosh PowerPoint</Application>
  <PresentationFormat>On-screen Show (4:3)</PresentationFormat>
  <Paragraphs>27</Paragraphs>
  <Slides>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vt:i4>
      </vt:variant>
    </vt:vector>
  </HeadingPairs>
  <TitlesOfParts>
    <vt:vector size="15" baseType="lpstr">
      <vt:lpstr>Arial Bold</vt:lpstr>
      <vt:lpstr>Droid Serif</vt:lpstr>
      <vt:lpstr>Frutiger 45 Light</vt:lpstr>
      <vt:lpstr>Proxima Nova Regular</vt:lpstr>
      <vt:lpstr>Arial</vt:lpstr>
      <vt:lpstr>Avenir Roman</vt:lpstr>
      <vt:lpstr>Calibri</vt:lpstr>
      <vt:lpstr>Century Gothic</vt:lpstr>
      <vt:lpstr>Times</vt:lpstr>
      <vt:lpstr>Times New Roman</vt:lpstr>
      <vt:lpstr>Wingdings</vt:lpstr>
      <vt:lpstr>Default</vt:lpstr>
      <vt:lpstr>Communicating Terminology and definitions </vt:lpstr>
      <vt:lpstr>PowerPoint Presentation</vt:lpstr>
      <vt:lpstr>PowerPoint Presentation</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169</cp:revision>
  <dcterms:modified xsi:type="dcterms:W3CDTF">2018-08-28T05:21:03Z</dcterms:modified>
</cp:coreProperties>
</file>