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79" r:id="rId4"/>
    <p:sldId id="277" r:id="rId5"/>
    <p:sldId id="280" r:id="rId6"/>
    <p:sldId id="282" r:id="rId7"/>
    <p:sldId id="284" r:id="rId8"/>
    <p:sldId id="283" r:id="rId9"/>
    <p:sldId id="285" r:id="rId10"/>
    <p:sldId id="286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55" autoAdjust="0"/>
    <p:restoredTop sz="95153" autoAdjust="0"/>
  </p:normalViewPr>
  <p:slideViewPr>
    <p:cSldViewPr>
      <p:cViewPr varScale="1">
        <p:scale>
          <a:sx n="131" d="100"/>
          <a:sy n="131" d="100"/>
        </p:scale>
        <p:origin x="75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84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050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92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038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CEOS </a:t>
            </a: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&amp; Work Plan </a:t>
            </a:r>
            <a:b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Status</a:t>
            </a:r>
            <a:endParaRPr sz="42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1322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Steven Hosford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WGCV-44</a:t>
            </a: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28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August </a:t>
            </a: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2018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CEOS Leadership</a:t>
            </a:r>
          </a:p>
          <a:p>
            <a:r>
              <a:rPr lang="en-GB" dirty="0" smtClean="0"/>
              <a:t>CEOS Chair - European Commission outgoing; VNSC, Vietnam incoming</a:t>
            </a:r>
          </a:p>
          <a:p>
            <a:r>
              <a:rPr lang="en-GB" dirty="0" smtClean="0"/>
              <a:t>CEOS SIT Chair – NOAA until October 2019; CSIRO/GA subsequently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CEOS Work Plan  </a:t>
            </a:r>
          </a:p>
          <a:p>
            <a:r>
              <a:rPr lang="en-GB" dirty="0" smtClean="0"/>
              <a:t>2018-2020 CEOS Work Plan updates </a:t>
            </a:r>
            <a:r>
              <a:rPr lang="en-GB" dirty="0" smtClean="0">
                <a:solidFill>
                  <a:srgbClr val="FF0000"/>
                </a:solidFill>
              </a:rPr>
              <a:t>required by 30/09</a:t>
            </a:r>
          </a:p>
          <a:p>
            <a:r>
              <a:rPr lang="en-GB" dirty="0" smtClean="0"/>
              <a:t>2019-2021 CEOS Work Plan, two periods for contributors:</a:t>
            </a:r>
          </a:p>
          <a:p>
            <a:pPr lvl="3"/>
            <a:r>
              <a:rPr lang="en-GB" dirty="0">
                <a:solidFill>
                  <a:srgbClr val="FF0000"/>
                </a:solidFill>
              </a:rPr>
              <a:t>9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Nov – 14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Dec</a:t>
            </a:r>
          </a:p>
          <a:p>
            <a:pPr lvl="3"/>
            <a:r>
              <a:rPr lang="en-GB" dirty="0">
                <a:solidFill>
                  <a:srgbClr val="FF0000"/>
                </a:solidFill>
              </a:rPr>
              <a:t>25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Jan – 20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Feb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Take away messages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965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News/updates</a:t>
            </a:r>
          </a:p>
          <a:p>
            <a:endParaRPr lang="en-AU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Overview of CEOS upcoming meetings</a:t>
            </a:r>
          </a:p>
          <a:p>
            <a:endParaRPr lang="en-AU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CEOS Work Plan information</a:t>
            </a:r>
          </a:p>
          <a:p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Summary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4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76400"/>
            <a:ext cx="8153400" cy="4038600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>
                <a:latin typeface="Calibri" charset="0"/>
                <a:ea typeface="Calibri" charset="0"/>
                <a:cs typeface="Calibri" charset="0"/>
              </a:rPr>
              <a:t>CEOS Chair priorities for 2018</a:t>
            </a:r>
          </a:p>
          <a:p>
            <a:pPr marL="0" indent="0">
              <a:buNone/>
            </a:pPr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b="1" dirty="0" smtClean="0">
                <a:latin typeface="Calibri" charset="0"/>
                <a:ea typeface="Calibri" charset="0"/>
                <a:cs typeface="Calibri" charset="0"/>
              </a:rPr>
              <a:t>Priority ‘A’: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 Laying the foundation for an </a:t>
            </a:r>
            <a:r>
              <a:rPr lang="en-AU" b="1" dirty="0" smtClean="0">
                <a:latin typeface="Calibri" charset="0"/>
                <a:ea typeface="Calibri" charset="0"/>
                <a:cs typeface="Calibri" charset="0"/>
              </a:rPr>
              <a:t>international CO2 and GHG emission monitoring 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system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b="1" dirty="0">
                <a:latin typeface="Calibri" charset="0"/>
                <a:ea typeface="Calibri" charset="0"/>
                <a:cs typeface="Calibri" charset="0"/>
              </a:rPr>
              <a:t>Priority ‘B’:</a:t>
            </a:r>
            <a:r>
              <a:rPr lang="en-AU" dirty="0">
                <a:latin typeface="Calibri" charset="0"/>
                <a:ea typeface="Calibri" charset="0"/>
                <a:cs typeface="Calibri" charset="0"/>
              </a:rPr>
              <a:t> Continue and progress work within CEOS on </a:t>
            </a:r>
            <a:r>
              <a:rPr lang="en-AU" b="1" dirty="0">
                <a:latin typeface="Calibri" charset="0"/>
                <a:ea typeface="Calibri" charset="0"/>
                <a:cs typeface="Calibri" charset="0"/>
              </a:rPr>
              <a:t>Data</a:t>
            </a:r>
            <a:r>
              <a:rPr lang="en-AU" dirty="0">
                <a:latin typeface="Calibri" charset="0"/>
                <a:ea typeface="Calibri" charset="0"/>
                <a:cs typeface="Calibri" charset="0"/>
              </a:rPr>
              <a:t> access and 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use 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Both priorities advancing well:  each has convened workshops during the year to focus </a:t>
            </a:r>
            <a:r>
              <a:rPr lang="en-AU" dirty="0">
                <a:latin typeface="Calibri" charset="0"/>
                <a:ea typeface="Calibri" charset="0"/>
                <a:cs typeface="Calibri" charset="0"/>
              </a:rPr>
              <a:t>work of CEOS 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entities. </a:t>
            </a:r>
          </a:p>
          <a:p>
            <a:pPr marL="0" indent="0"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Progress to be presented to the CEOS community at Plenary 32.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sz="3200" dirty="0"/>
              <a:t>News / Updates</a:t>
            </a:r>
          </a:p>
        </p:txBody>
      </p:sp>
      <p:pic>
        <p:nvPicPr>
          <p:cNvPr id="1028" name="Picture 4" descr="Image result for european commiss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10" y="1371600"/>
            <a:ext cx="1465490" cy="1016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0686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CEOS Entity Leadership changes</a:t>
            </a:r>
          </a:p>
          <a:p>
            <a:pPr marL="457200" lvl="1" indent="0">
              <a:buNone/>
            </a:pPr>
            <a:r>
              <a:rPr lang="en-GB" dirty="0" smtClean="0"/>
              <a:t>2018 CEOS Chair – European Commission</a:t>
            </a:r>
          </a:p>
          <a:p>
            <a:pPr marL="457200" lvl="1" indent="0">
              <a:buNone/>
            </a:pPr>
            <a:r>
              <a:rPr lang="en-GB" dirty="0" smtClean="0"/>
              <a:t>2019 CEOS Chair – Vietnam National Space Centre</a:t>
            </a:r>
          </a:p>
          <a:p>
            <a:pPr marL="457200" lvl="1" indent="0">
              <a:buNone/>
            </a:pPr>
            <a:r>
              <a:rPr lang="en-GB" dirty="0" smtClean="0"/>
              <a:t>Only other transition at Plenary 2018 is </a:t>
            </a:r>
            <a:r>
              <a:rPr lang="en-GB" dirty="0" err="1" smtClean="0"/>
              <a:t>WGCalVal</a:t>
            </a:r>
            <a:r>
              <a:rPr lang="en-GB" dirty="0" smtClean="0"/>
              <a:t> Chair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Search continues for a Deputy CEOS Executive Officer to replace current CEO from October 2019.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All other CEOS WGs looking for Vice-Chairs </a:t>
            </a:r>
            <a:r>
              <a:rPr lang="en-GB" b="1" dirty="0" smtClean="0"/>
              <a:t>from 2020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sz="3200" dirty="0"/>
              <a:t>News / Updates</a:t>
            </a:r>
          </a:p>
        </p:txBody>
      </p:sp>
    </p:spTree>
    <p:extLst>
      <p:ext uri="{BB962C8B-B14F-4D97-AF65-F5344CB8AC3E}">
        <p14:creationId xmlns:p14="http://schemas.microsoft.com/office/powerpoint/2010/main" val="2923150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CEOS </a:t>
            </a:r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upcoming meetings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Content Placeholder 1"/>
          <p:cNvSpPr>
            <a:spLocks noGrp="1"/>
          </p:cNvSpPr>
          <p:nvPr>
            <p:ph sz="quarter" idx="10"/>
          </p:nvPr>
        </p:nvSpPr>
        <p:spPr>
          <a:xfrm rot="20815872">
            <a:off x="4706694" y="5795434"/>
            <a:ext cx="1371600" cy="533400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January</a:t>
            </a:r>
          </a:p>
          <a:p>
            <a:pPr marL="0" indent="0"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115406" y="1424400"/>
            <a:ext cx="5004000" cy="4938839"/>
            <a:chOff x="2115406" y="1424400"/>
            <a:chExt cx="5004000" cy="4938839"/>
          </a:xfrm>
        </p:grpSpPr>
        <p:sp>
          <p:nvSpPr>
            <p:cNvPr id="8" name="Arc 7"/>
            <p:cNvSpPr/>
            <p:nvPr/>
          </p:nvSpPr>
          <p:spPr>
            <a:xfrm>
              <a:off x="2213484" y="1460916"/>
              <a:ext cx="4896000" cy="4896000"/>
            </a:xfrm>
            <a:prstGeom prst="arc">
              <a:avLst>
                <a:gd name="adj1" fmla="val 16200000"/>
                <a:gd name="adj2" fmla="val 16183746"/>
              </a:avLst>
            </a:prstGeom>
            <a:ln w="114300">
              <a:solidFill>
                <a:schemeClr val="accent3"/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2115406" y="1424400"/>
              <a:ext cx="5004000" cy="4938839"/>
              <a:chOff x="2115406" y="1424400"/>
              <a:chExt cx="5004000" cy="4938839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115406" y="3886200"/>
                <a:ext cx="5004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2200200" y="3872400"/>
                <a:ext cx="4896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800000">
                <a:off x="2230353" y="3864000"/>
                <a:ext cx="4788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3600000">
                <a:off x="2209690" y="3854746"/>
                <a:ext cx="4824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7200000">
                <a:off x="2182690" y="3933239"/>
                <a:ext cx="4860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9000000">
                <a:off x="2219723" y="3873000"/>
                <a:ext cx="4824000" cy="0"/>
              </a:xfrm>
              <a:prstGeom prst="line">
                <a:avLst/>
              </a:prstGeom>
              <a:noFill/>
              <a:ln w="25400" cap="flat">
                <a:solidFill>
                  <a:srgbClr val="FF9A00">
                    <a:alpha val="57000"/>
                  </a:srgbClr>
                </a:solidFill>
                <a:prstDash val="sysDash"/>
                <a:bevel/>
              </a:ln>
              <a:effectLst>
                <a:outerShdw blurRad="38100" dist="200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</p:grpSp>
      <p:sp>
        <p:nvSpPr>
          <p:cNvPr id="24" name="Content Placeholder 1"/>
          <p:cNvSpPr txBox="1">
            <a:spLocks/>
          </p:cNvSpPr>
          <p:nvPr/>
        </p:nvSpPr>
        <p:spPr>
          <a:xfrm rot="18852440">
            <a:off x="5615534" y="5135255"/>
            <a:ext cx="1371600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February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 rot="17414780">
            <a:off x="6222268" y="3908779"/>
            <a:ext cx="1371600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March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 rot="15539337">
            <a:off x="6068067" y="2667214"/>
            <a:ext cx="1371600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April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 rot="2533477">
            <a:off x="5830244" y="2059825"/>
            <a:ext cx="666714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May</a:t>
            </a: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 rot="963985">
            <a:off x="4858145" y="1542292"/>
            <a:ext cx="758141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June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Content Placeholder 1"/>
          <p:cNvSpPr txBox="1">
            <a:spLocks/>
          </p:cNvSpPr>
          <p:nvPr/>
        </p:nvSpPr>
        <p:spPr>
          <a:xfrm rot="20423997">
            <a:off x="3761591" y="1483307"/>
            <a:ext cx="758141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July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Content Placeholder 1"/>
          <p:cNvSpPr txBox="1">
            <a:spLocks/>
          </p:cNvSpPr>
          <p:nvPr/>
        </p:nvSpPr>
        <p:spPr>
          <a:xfrm rot="18919172">
            <a:off x="2677200" y="2082863"/>
            <a:ext cx="952528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August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Content Placeholder 1"/>
          <p:cNvSpPr txBox="1">
            <a:spLocks/>
          </p:cNvSpPr>
          <p:nvPr/>
        </p:nvSpPr>
        <p:spPr>
          <a:xfrm rot="17409751">
            <a:off x="1896856" y="3058951"/>
            <a:ext cx="1346046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September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Content Placeholder 1"/>
          <p:cNvSpPr txBox="1">
            <a:spLocks/>
          </p:cNvSpPr>
          <p:nvPr/>
        </p:nvSpPr>
        <p:spPr>
          <a:xfrm rot="3985976">
            <a:off x="1821722" y="4343021"/>
            <a:ext cx="1346046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October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Content Placeholder 1"/>
          <p:cNvSpPr txBox="1">
            <a:spLocks/>
          </p:cNvSpPr>
          <p:nvPr/>
        </p:nvSpPr>
        <p:spPr>
          <a:xfrm rot="2399681">
            <a:off x="2412686" y="5268617"/>
            <a:ext cx="1346046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November</a:t>
            </a:r>
          </a:p>
        </p:txBody>
      </p:sp>
      <p:sp>
        <p:nvSpPr>
          <p:cNvPr id="34" name="Content Placeholder 1"/>
          <p:cNvSpPr txBox="1">
            <a:spLocks/>
          </p:cNvSpPr>
          <p:nvPr/>
        </p:nvSpPr>
        <p:spPr>
          <a:xfrm rot="800160">
            <a:off x="3454175" y="5829881"/>
            <a:ext cx="1346046" cy="533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December</a:t>
            </a:r>
          </a:p>
          <a:p>
            <a:pPr marL="0" indent="0" defTabSz="914400">
              <a:buFont typeface="Arial"/>
              <a:buNone/>
            </a:pPr>
            <a:endParaRPr lang="en-AU" sz="16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5334000" y="6059660"/>
            <a:ext cx="2133732" cy="1308416"/>
            <a:chOff x="5334000" y="6059660"/>
            <a:chExt cx="2133732" cy="1308416"/>
          </a:xfrm>
        </p:grpSpPr>
        <p:sp>
          <p:nvSpPr>
            <p:cNvPr id="43" name="Content Placeholder 1"/>
            <p:cNvSpPr txBox="1">
              <a:spLocks/>
            </p:cNvSpPr>
            <p:nvPr/>
          </p:nvSpPr>
          <p:spPr>
            <a:xfrm>
              <a:off x="5334000" y="6400800"/>
              <a:ext cx="2133732" cy="967276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6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CEOS/GEO bilateral</a:t>
              </a:r>
            </a:p>
          </p:txBody>
        </p:sp>
        <p:sp>
          <p:nvSpPr>
            <p:cNvPr id="46" name="Right Arrow 45"/>
            <p:cNvSpPr/>
            <p:nvPr/>
          </p:nvSpPr>
          <p:spPr>
            <a:xfrm rot="13892739">
              <a:off x="5765946" y="6088160"/>
              <a:ext cx="361800" cy="304800"/>
            </a:xfrm>
            <a:prstGeom prst="rightArrow">
              <a:avLst/>
            </a:prstGeom>
            <a:solidFill>
              <a:srgbClr val="FFFFFF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81843" y="5197515"/>
            <a:ext cx="1669136" cy="683693"/>
            <a:chOff x="881843" y="5197515"/>
            <a:chExt cx="1669136" cy="683693"/>
          </a:xfrm>
        </p:grpSpPr>
        <p:sp>
          <p:nvSpPr>
            <p:cNvPr id="56" name="Content Placeholder 1"/>
            <p:cNvSpPr txBox="1">
              <a:spLocks/>
            </p:cNvSpPr>
            <p:nvPr/>
          </p:nvSpPr>
          <p:spPr>
            <a:xfrm flipH="1">
              <a:off x="881843" y="5446775"/>
              <a:ext cx="1596182" cy="434433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200" b="1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GEO-XV Plenary, </a:t>
              </a:r>
              <a:r>
                <a:rPr lang="en-AU" sz="12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Kyoto, 31</a:t>
              </a:r>
              <a:r>
                <a:rPr lang="en-AU" sz="1200" baseline="300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st</a:t>
              </a:r>
              <a:r>
                <a:rPr lang="en-AU" sz="12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-1</a:t>
              </a:r>
              <a:r>
                <a:rPr lang="en-AU" sz="1200" baseline="300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st</a:t>
              </a:r>
              <a:r>
                <a:rPr lang="en-AU" sz="12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 Nov</a:t>
              </a:r>
              <a:endParaRPr lang="en-AU" sz="1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7" name="Right Arrow 56"/>
            <p:cNvSpPr/>
            <p:nvPr/>
          </p:nvSpPr>
          <p:spPr>
            <a:xfrm rot="7707261" flipH="1">
              <a:off x="2217679" y="5226015"/>
              <a:ext cx="361800" cy="304800"/>
            </a:xfrm>
            <a:prstGeom prst="rightArrow">
              <a:avLst/>
            </a:prstGeom>
            <a:solidFill>
              <a:srgbClr val="FFFFFF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59" name="Content Placeholder 1"/>
          <p:cNvSpPr txBox="1">
            <a:spLocks/>
          </p:cNvSpPr>
          <p:nvPr/>
        </p:nvSpPr>
        <p:spPr>
          <a:xfrm rot="439333">
            <a:off x="7442163" y="4003234"/>
            <a:ext cx="1090736" cy="685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endParaRPr lang="en-AU" sz="1800" dirty="0" smtClean="0">
              <a:solidFill>
                <a:schemeClr val="accent6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6200" y="1205909"/>
            <a:ext cx="7314991" cy="5472000"/>
            <a:chOff x="76200" y="1205909"/>
            <a:chExt cx="7314991" cy="5472000"/>
          </a:xfrm>
        </p:grpSpPr>
        <p:sp>
          <p:nvSpPr>
            <p:cNvPr id="60" name="Arc 59"/>
            <p:cNvSpPr>
              <a:spLocks noChangeAspect="1"/>
            </p:cNvSpPr>
            <p:nvPr/>
          </p:nvSpPr>
          <p:spPr>
            <a:xfrm rot="17784251">
              <a:off x="1919191" y="1205909"/>
              <a:ext cx="5472000" cy="5472000"/>
            </a:xfrm>
            <a:prstGeom prst="arc">
              <a:avLst>
                <a:gd name="adj1" fmla="val 16648318"/>
                <a:gd name="adj2" fmla="val 16940065"/>
              </a:avLst>
            </a:prstGeom>
            <a:ln w="1143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1" name="Content Placeholder 1"/>
            <p:cNvSpPr txBox="1">
              <a:spLocks/>
            </p:cNvSpPr>
            <p:nvPr/>
          </p:nvSpPr>
          <p:spPr>
            <a:xfrm>
              <a:off x="76200" y="2037525"/>
              <a:ext cx="2520862" cy="324675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100" b="1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WG </a:t>
              </a:r>
              <a:r>
                <a:rPr lang="en-AU" sz="1100" b="1" dirty="0" err="1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CalVal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, Darmstadt, 28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-30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 August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200" y="1212075"/>
            <a:ext cx="7316085" cy="5472000"/>
            <a:chOff x="76200" y="1212075"/>
            <a:chExt cx="7316085" cy="5472000"/>
          </a:xfrm>
        </p:grpSpPr>
        <p:sp>
          <p:nvSpPr>
            <p:cNvPr id="44" name="Arc 43"/>
            <p:cNvSpPr>
              <a:spLocks noChangeAspect="1"/>
            </p:cNvSpPr>
            <p:nvPr/>
          </p:nvSpPr>
          <p:spPr>
            <a:xfrm rot="18542938">
              <a:off x="1920285" y="1212075"/>
              <a:ext cx="5472000" cy="5472000"/>
            </a:xfrm>
            <a:prstGeom prst="arc">
              <a:avLst>
                <a:gd name="adj1" fmla="val 15345258"/>
                <a:gd name="adj2" fmla="val 15630606"/>
              </a:avLst>
            </a:prstGeom>
            <a:ln w="1143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2" name="Content Placeholder 1"/>
            <p:cNvSpPr txBox="1">
              <a:spLocks/>
            </p:cNvSpPr>
            <p:nvPr/>
          </p:nvSpPr>
          <p:spPr>
            <a:xfrm>
              <a:off x="76200" y="2426256"/>
              <a:ext cx="2170089" cy="469344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None/>
              </a:pPr>
              <a:r>
                <a:rPr lang="en-AU" sz="1100" b="1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WG Disasters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, Napoli, 4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-7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 </a:t>
              </a:r>
              <a:r>
                <a:rPr lang="en-AU" sz="1100" dirty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Sept</a:t>
              </a:r>
            </a:p>
            <a:p>
              <a:pPr marL="0" indent="0" defTabSz="914400">
                <a:buFont typeface="Arial"/>
                <a:buNone/>
              </a:pPr>
              <a:r>
                <a:rPr lang="en-AU" sz="1100" b="1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LSI-VC/SDCG/GEOGLAM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, </a:t>
              </a:r>
              <a:r>
                <a:rPr lang="en-AU" sz="1100" dirty="0" err="1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Ispra</a:t>
              </a:r>
              <a:endParaRPr lang="en-AU" sz="1100" dirty="0" smtClean="0">
                <a:solidFill>
                  <a:schemeClr val="accent6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8600" y="1328278"/>
            <a:ext cx="7023268" cy="5184000"/>
            <a:chOff x="228600" y="1328278"/>
            <a:chExt cx="7023268" cy="5184000"/>
          </a:xfrm>
        </p:grpSpPr>
        <p:sp>
          <p:nvSpPr>
            <p:cNvPr id="37" name="Arc 36"/>
            <p:cNvSpPr>
              <a:spLocks noChangeAspect="1"/>
            </p:cNvSpPr>
            <p:nvPr/>
          </p:nvSpPr>
          <p:spPr>
            <a:xfrm rot="14069384">
              <a:off x="2067868" y="1328278"/>
              <a:ext cx="5184000" cy="5184000"/>
            </a:xfrm>
            <a:prstGeom prst="arc">
              <a:avLst>
                <a:gd name="adj1" fmla="val 17120359"/>
                <a:gd name="adj2" fmla="val 17412613"/>
              </a:avLst>
            </a:prstGeom>
            <a:ln w="114300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4" name="Content Placeholder 1"/>
            <p:cNvSpPr txBox="1">
              <a:spLocks/>
            </p:cNvSpPr>
            <p:nvPr/>
          </p:nvSpPr>
          <p:spPr>
            <a:xfrm>
              <a:off x="228600" y="4365033"/>
              <a:ext cx="2241120" cy="587967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algn="l" defTabSz="914400">
                <a:spcBef>
                  <a:spcPts val="0"/>
                </a:spcBef>
                <a:buFont typeface="Arial"/>
                <a:buNone/>
              </a:pPr>
              <a:r>
                <a:rPr lang="en-AU" sz="1200" b="1" dirty="0" smtClean="0">
                  <a:latin typeface="Calibri" charset="0"/>
                  <a:ea typeface="Calibri" charset="0"/>
                  <a:cs typeface="Calibri" charset="0"/>
                </a:rPr>
                <a:t>CEOS 32nd Plenary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, Brussels, 16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-18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 Oct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200" y="1203267"/>
            <a:ext cx="7317177" cy="5472000"/>
            <a:chOff x="76200" y="1203267"/>
            <a:chExt cx="7317177" cy="5472000"/>
          </a:xfrm>
        </p:grpSpPr>
        <p:sp>
          <p:nvSpPr>
            <p:cNvPr id="63" name="Arc 62"/>
            <p:cNvSpPr>
              <a:spLocks noChangeAspect="1"/>
            </p:cNvSpPr>
            <p:nvPr/>
          </p:nvSpPr>
          <p:spPr>
            <a:xfrm rot="15532804">
              <a:off x="1921377" y="1203267"/>
              <a:ext cx="5472000" cy="5472000"/>
            </a:xfrm>
            <a:prstGeom prst="arc">
              <a:avLst>
                <a:gd name="adj1" fmla="val 15345258"/>
                <a:gd name="adj2" fmla="val 15630606"/>
              </a:avLst>
            </a:prstGeom>
            <a:ln w="1143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5" name="Content Placeholder 1"/>
            <p:cNvSpPr txBox="1">
              <a:spLocks/>
            </p:cNvSpPr>
            <p:nvPr/>
          </p:nvSpPr>
          <p:spPr>
            <a:xfrm>
              <a:off x="76200" y="4953000"/>
              <a:ext cx="2520862" cy="324675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100" b="1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WGISS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, Munich, 22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nd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-25</a:t>
              </a:r>
              <a:r>
                <a:rPr lang="en-AU" sz="1100" baseline="300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100" dirty="0" smtClean="0">
                  <a:solidFill>
                    <a:schemeClr val="accent6">
                      <a:lumMod val="75000"/>
                    </a:schemeClr>
                  </a:solidFill>
                  <a:latin typeface="Calibri" charset="0"/>
                  <a:ea typeface="Calibri" charset="0"/>
                  <a:cs typeface="Calibri" charset="0"/>
                </a:rPr>
                <a:t> Oct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1314553"/>
            <a:ext cx="7184353" cy="5184000"/>
            <a:chOff x="76200" y="1314553"/>
            <a:chExt cx="7184353" cy="5184000"/>
          </a:xfrm>
        </p:grpSpPr>
        <p:sp>
          <p:nvSpPr>
            <p:cNvPr id="39" name="Arc 38"/>
            <p:cNvSpPr>
              <a:spLocks noChangeAspect="1"/>
            </p:cNvSpPr>
            <p:nvPr/>
          </p:nvSpPr>
          <p:spPr>
            <a:xfrm rot="17344918">
              <a:off x="2076553" y="1314553"/>
              <a:ext cx="5184000" cy="5184000"/>
            </a:xfrm>
            <a:prstGeom prst="arc">
              <a:avLst>
                <a:gd name="adj1" fmla="val 16200000"/>
                <a:gd name="adj2" fmla="val 16494824"/>
              </a:avLst>
            </a:prstGeom>
            <a:ln w="114300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6" name="Content Placeholder 1"/>
            <p:cNvSpPr txBox="1">
              <a:spLocks/>
            </p:cNvSpPr>
            <p:nvPr/>
          </p:nvSpPr>
          <p:spPr>
            <a:xfrm>
              <a:off x="76200" y="2895600"/>
              <a:ext cx="2241120" cy="587967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algn="l" defTabSz="914400">
                <a:spcBef>
                  <a:spcPts val="0"/>
                </a:spcBef>
                <a:buFont typeface="Arial"/>
                <a:buNone/>
              </a:pPr>
              <a:r>
                <a:rPr lang="en-AU" sz="1200" b="1" dirty="0" smtClean="0">
                  <a:latin typeface="Calibri" charset="0"/>
                  <a:ea typeface="Calibri" charset="0"/>
                  <a:cs typeface="Calibri" charset="0"/>
                </a:rPr>
                <a:t>SIT Technical Workshop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, </a:t>
              </a:r>
            </a:p>
            <a:p>
              <a:pPr marL="0" indent="0" algn="l" defTabSz="914400">
                <a:spcBef>
                  <a:spcPts val="0"/>
                </a:spcBef>
                <a:buFont typeface="Arial"/>
                <a:buNone/>
              </a:pP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Darmstadt, 13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200" dirty="0">
                  <a:latin typeface="Calibri" charset="0"/>
                  <a:ea typeface="Calibri" charset="0"/>
                  <a:cs typeface="Calibri" charset="0"/>
                </a:rPr>
                <a:t>-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14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 Sept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69484" y="1316916"/>
            <a:ext cx="7607916" cy="5184000"/>
            <a:chOff x="2069484" y="1316916"/>
            <a:chExt cx="7607916" cy="5184000"/>
          </a:xfrm>
        </p:grpSpPr>
        <p:sp>
          <p:nvSpPr>
            <p:cNvPr id="36" name="Arc 35"/>
            <p:cNvSpPr>
              <a:spLocks noChangeAspect="1"/>
            </p:cNvSpPr>
            <p:nvPr/>
          </p:nvSpPr>
          <p:spPr>
            <a:xfrm rot="3625178">
              <a:off x="2069484" y="1316916"/>
              <a:ext cx="5184000" cy="5184000"/>
            </a:xfrm>
            <a:prstGeom prst="arc">
              <a:avLst>
                <a:gd name="adj1" fmla="val 17486667"/>
                <a:gd name="adj2" fmla="val 17985828"/>
              </a:avLst>
            </a:prstGeom>
            <a:ln w="114300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67" name="Content Placeholder 1"/>
            <p:cNvSpPr txBox="1">
              <a:spLocks/>
            </p:cNvSpPr>
            <p:nvPr/>
          </p:nvSpPr>
          <p:spPr>
            <a:xfrm>
              <a:off x="7436280" y="3450633"/>
              <a:ext cx="2241120" cy="587967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algn="l" defTabSz="914400">
                <a:spcBef>
                  <a:spcPts val="0"/>
                </a:spcBef>
                <a:buFont typeface="Arial"/>
                <a:buNone/>
              </a:pPr>
              <a:r>
                <a:rPr lang="en-AU" sz="1200" b="1" dirty="0" smtClean="0">
                  <a:latin typeface="Calibri" charset="0"/>
                  <a:ea typeface="Calibri" charset="0"/>
                  <a:cs typeface="Calibri" charset="0"/>
                </a:rPr>
                <a:t>SIT-34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, TBD, USA, </a:t>
              </a:r>
            </a:p>
            <a:p>
              <a:pPr marL="0" indent="0" algn="l" defTabSz="914400">
                <a:spcBef>
                  <a:spcPts val="0"/>
                </a:spcBef>
                <a:buFont typeface="Arial"/>
                <a:buNone/>
              </a:pP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1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st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-5</a:t>
              </a:r>
              <a:r>
                <a:rPr lang="en-AU" sz="1200" baseline="30000" dirty="0" smtClean="0"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200" dirty="0" smtClean="0">
                  <a:latin typeface="Calibri" charset="0"/>
                  <a:ea typeface="Calibri" charset="0"/>
                  <a:cs typeface="Calibri" charset="0"/>
                </a:rPr>
                <a:t> Oct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25484" y="1172916"/>
            <a:ext cx="7457270" cy="5472000"/>
            <a:chOff x="1925484" y="1172916"/>
            <a:chExt cx="7457270" cy="5472000"/>
          </a:xfrm>
        </p:grpSpPr>
        <p:sp>
          <p:nvSpPr>
            <p:cNvPr id="41" name="Arc 40"/>
            <p:cNvSpPr>
              <a:spLocks noChangeAspect="1"/>
            </p:cNvSpPr>
            <p:nvPr/>
          </p:nvSpPr>
          <p:spPr>
            <a:xfrm rot="17344918">
              <a:off x="1925484" y="1172916"/>
              <a:ext cx="5472000" cy="5472000"/>
            </a:xfrm>
            <a:prstGeom prst="arc">
              <a:avLst>
                <a:gd name="adj1" fmla="val 3165719"/>
                <a:gd name="adj2" fmla="val 5770504"/>
              </a:avLst>
            </a:prstGeom>
            <a:ln w="11430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214215" y="4038600"/>
              <a:ext cx="2168539" cy="1545945"/>
              <a:chOff x="7214215" y="4038600"/>
              <a:chExt cx="2168539" cy="1545945"/>
            </a:xfrm>
          </p:grpSpPr>
          <p:sp>
            <p:nvSpPr>
              <p:cNvPr id="42" name="Content Placeholder 1"/>
              <p:cNvSpPr txBox="1">
                <a:spLocks/>
              </p:cNvSpPr>
              <p:nvPr/>
            </p:nvSpPr>
            <p:spPr>
              <a:xfrm>
                <a:off x="7376769" y="4038600"/>
                <a:ext cx="2005985" cy="685800"/>
              </a:xfrm>
              <a:prstGeom prst="rect">
                <a:avLst/>
              </a:prstGeom>
            </p:spPr>
            <p:txBody>
              <a:bodyPr/>
              <a:lstStyle>
                <a:lvl1pPr marL="342900" indent="-342900">
                  <a:spcBef>
                    <a:spcPts val="500"/>
                  </a:spcBef>
                  <a:buSzPct val="100000"/>
                  <a:buFont typeface="Arial"/>
                  <a:buChar char="•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1pPr>
                <a:lvl2pPr marL="768927" indent="-311727">
                  <a:spcBef>
                    <a:spcPts val="500"/>
                  </a:spcBef>
                  <a:buSzPct val="100000"/>
                  <a:buFont typeface="Courier New" panose="02070309020205020404" pitchFamily="49" charset="0"/>
                  <a:buChar char="o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2pPr>
                <a:lvl3pPr marL="1188719" indent="-274319">
                  <a:spcBef>
                    <a:spcPts val="500"/>
                  </a:spcBef>
                  <a:buSzPct val="100000"/>
                  <a:buFont typeface="Wingdings" panose="05000000000000000000" pitchFamily="2" charset="2"/>
                  <a:buChar char="§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3pPr>
                <a:lvl4pPr marL="1676400" indent="-304800">
                  <a:spcBef>
                    <a:spcPts val="500"/>
                  </a:spcBef>
                  <a:buSzPct val="100000"/>
                  <a:buFont typeface="Arial"/>
                  <a:buChar char="▪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4pPr>
                <a:lvl5pPr marL="2171700" indent="-342900">
                  <a:spcBef>
                    <a:spcPts val="500"/>
                  </a:spcBef>
                  <a:buSzPct val="100000"/>
                  <a:buFont typeface="Arial"/>
                  <a:buChar char="•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5pPr>
                <a:lvl6pPr indent="22860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6pPr>
                <a:lvl7pPr indent="27432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7pPr>
                <a:lvl8pPr indent="32004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8pPr>
                <a:lvl9pPr indent="36576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9pPr>
              </a:lstStyle>
              <a:p>
                <a:pPr marL="0" indent="0" defTabSz="914400">
                  <a:buFont typeface="Arial"/>
                  <a:buNone/>
                </a:pPr>
                <a:r>
                  <a:rPr lang="en-AU" sz="16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WG/ADT meetings</a:t>
                </a:r>
              </a:p>
            </p:txBody>
          </p:sp>
          <p:sp>
            <p:nvSpPr>
              <p:cNvPr id="68" name="Content Placeholder 1"/>
              <p:cNvSpPr txBox="1">
                <a:spLocks/>
              </p:cNvSpPr>
              <p:nvPr/>
            </p:nvSpPr>
            <p:spPr>
              <a:xfrm>
                <a:off x="7214215" y="4898745"/>
                <a:ext cx="2005985" cy="685800"/>
              </a:xfrm>
              <a:prstGeom prst="rect">
                <a:avLst/>
              </a:prstGeom>
            </p:spPr>
            <p:txBody>
              <a:bodyPr/>
              <a:lstStyle>
                <a:lvl1pPr marL="342900" indent="-342900">
                  <a:spcBef>
                    <a:spcPts val="500"/>
                  </a:spcBef>
                  <a:buSzPct val="100000"/>
                  <a:buFont typeface="Arial"/>
                  <a:buChar char="•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1pPr>
                <a:lvl2pPr marL="768927" indent="-311727">
                  <a:spcBef>
                    <a:spcPts val="500"/>
                  </a:spcBef>
                  <a:buSzPct val="100000"/>
                  <a:buFont typeface="Courier New" panose="02070309020205020404" pitchFamily="49" charset="0"/>
                  <a:buChar char="o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2pPr>
                <a:lvl3pPr marL="1188719" indent="-274319">
                  <a:spcBef>
                    <a:spcPts val="500"/>
                  </a:spcBef>
                  <a:buSzPct val="100000"/>
                  <a:buFont typeface="Wingdings" panose="05000000000000000000" pitchFamily="2" charset="2"/>
                  <a:buChar char="§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3pPr>
                <a:lvl4pPr marL="1676400" indent="-304800">
                  <a:spcBef>
                    <a:spcPts val="500"/>
                  </a:spcBef>
                  <a:buSzPct val="100000"/>
                  <a:buFont typeface="Arial"/>
                  <a:buChar char="▪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4pPr>
                <a:lvl5pPr marL="2171700" indent="-342900">
                  <a:spcBef>
                    <a:spcPts val="500"/>
                  </a:spcBef>
                  <a:buSzPct val="100000"/>
                  <a:buFont typeface="Arial"/>
                  <a:buChar char="•"/>
                  <a:defRPr sz="2000">
                    <a:solidFill>
                      <a:srgbClr val="002569"/>
                    </a:solidFill>
                    <a:latin typeface="Arial" panose="020B0604020202020204" pitchFamily="34" charset="0"/>
                    <a:ea typeface="Arial Bold"/>
                    <a:cs typeface="Arial" panose="020B0604020202020204" pitchFamily="34" charset="0"/>
                    <a:sym typeface="Arial Bold"/>
                  </a:defRPr>
                </a:lvl5pPr>
                <a:lvl6pPr indent="22860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6pPr>
                <a:lvl7pPr indent="27432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7pPr>
                <a:lvl8pPr indent="32004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8pPr>
                <a:lvl9pPr indent="3657600">
                  <a:spcBef>
                    <a:spcPts val="500"/>
                  </a:spcBef>
                  <a:buFont typeface="Arial"/>
                  <a:defRPr sz="2400">
                    <a:solidFill>
                      <a:srgbClr val="002569"/>
                    </a:solidFill>
                    <a:latin typeface="Arial Bold"/>
                    <a:ea typeface="Arial Bold"/>
                    <a:cs typeface="Arial Bold"/>
                    <a:sym typeface="Arial Bold"/>
                  </a:defRPr>
                </a:lvl9pPr>
              </a:lstStyle>
              <a:p>
                <a:pPr marL="0" indent="0" defTabSz="914400">
                  <a:buFont typeface="Arial"/>
                  <a:buNone/>
                </a:pPr>
                <a:r>
                  <a:rPr lang="en-AU" sz="12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WGCapD</a:t>
                </a:r>
                <a:r>
                  <a:rPr lang="en-AU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, Dehradun, </a:t>
                </a:r>
              </a:p>
              <a:p>
                <a:pPr marL="0" indent="0" defTabSz="914400">
                  <a:buFont typeface="Arial"/>
                  <a:buNone/>
                </a:pPr>
                <a:r>
                  <a:rPr lang="en-AU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4</a:t>
                </a:r>
                <a:r>
                  <a:rPr lang="en-AU" sz="1200" baseline="30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th</a:t>
                </a:r>
                <a:r>
                  <a:rPr lang="en-AU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-8</a:t>
                </a:r>
                <a:r>
                  <a:rPr lang="en-AU" sz="1200" baseline="30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th</a:t>
                </a:r>
                <a:r>
                  <a:rPr lang="en-AU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charset="0"/>
                    <a:ea typeface="Calibri" charset="0"/>
                    <a:cs typeface="Calibri" charset="0"/>
                  </a:rPr>
                  <a:t> March</a:t>
                </a: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6451614" y="1464773"/>
            <a:ext cx="2391163" cy="973627"/>
            <a:chOff x="5765946" y="5771833"/>
            <a:chExt cx="2228404" cy="973627"/>
          </a:xfrm>
        </p:grpSpPr>
        <p:sp>
          <p:nvSpPr>
            <p:cNvPr id="70" name="Content Placeholder 1"/>
            <p:cNvSpPr txBox="1">
              <a:spLocks/>
            </p:cNvSpPr>
            <p:nvPr/>
          </p:nvSpPr>
          <p:spPr>
            <a:xfrm>
              <a:off x="5860618" y="5771833"/>
              <a:ext cx="2133732" cy="973627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4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Living Planet Symposium</a:t>
              </a:r>
            </a:p>
            <a:p>
              <a:pPr marL="0" indent="0" defTabSz="914400">
                <a:buFont typeface="Arial"/>
                <a:buNone/>
              </a:pPr>
              <a:r>
                <a:rPr lang="en-AU" sz="14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       Milan, 13</a:t>
              </a:r>
              <a:r>
                <a:rPr lang="en-AU" sz="1400" baseline="300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th – </a:t>
              </a:r>
              <a:r>
                <a:rPr lang="en-AU" sz="14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17</a:t>
              </a:r>
              <a:r>
                <a:rPr lang="en-AU" sz="1400" baseline="300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th</a:t>
              </a:r>
              <a:r>
                <a:rPr lang="en-AU" sz="1400" dirty="0" smtClean="0">
                  <a:solidFill>
                    <a:schemeClr val="tx2"/>
                  </a:solidFill>
                  <a:latin typeface="Calibri" charset="0"/>
                  <a:ea typeface="Calibri" charset="0"/>
                  <a:cs typeface="Calibri" charset="0"/>
                </a:rPr>
                <a:t> May</a:t>
              </a:r>
            </a:p>
          </p:txBody>
        </p:sp>
        <p:sp>
          <p:nvSpPr>
            <p:cNvPr id="71" name="Right Arrow 70"/>
            <p:cNvSpPr/>
            <p:nvPr/>
          </p:nvSpPr>
          <p:spPr>
            <a:xfrm rot="8519941">
              <a:off x="5765946" y="6088160"/>
              <a:ext cx="361800" cy="304800"/>
            </a:xfrm>
            <a:prstGeom prst="rightArrow">
              <a:avLst/>
            </a:prstGeom>
            <a:solidFill>
              <a:srgbClr val="FFFFFF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0824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</a:t>
            </a:r>
            <a:r>
              <a:rPr lang="en-GB" dirty="0" err="1" smtClean="0"/>
              <a:t>Workplan</a:t>
            </a:r>
            <a:r>
              <a:rPr lang="en-GB" dirty="0" smtClean="0"/>
              <a:t> 2018-2020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4553"/>
              </p:ext>
            </p:extLst>
          </p:nvPr>
        </p:nvGraphicFramePr>
        <p:xfrm>
          <a:off x="304800" y="1447800"/>
          <a:ext cx="8534400" cy="434708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641715072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58238694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61100777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2699943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631495"/>
                  </a:ext>
                </a:extLst>
              </a:tr>
              <a:tr h="6059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 of general WGCV website to enhance better communication across CEOS and users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150471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Workshop on state of the art for pre-flight calibration techniques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86535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Radiometric Calibration Network (RADCALNET)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006022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Intercomparison of atmospheric correction models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0740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on application of approaches for cloud masking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98874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 top-of-atmosphere  interoperability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084649"/>
                  </a:ext>
                </a:extLst>
              </a:tr>
              <a:tr h="6059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on outcomes from GSICS/CEOS reference Solar Spectrum evaluation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2018-Q2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37922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Continental scale surface reflectance validation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2019-Q2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220766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Greenhouse gas reference standards for interoperability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2019-Q4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298602"/>
                  </a:ext>
                </a:extLst>
              </a:tr>
              <a:tr h="3347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CV-19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Biomass validation protocols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2020-Q2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133772"/>
                  </a:ext>
                </a:extLst>
              </a:tr>
            </a:tbl>
          </a:graphicData>
        </a:graphic>
      </p:graphicFrame>
      <p:sp>
        <p:nvSpPr>
          <p:cNvPr id="9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6019800"/>
            <a:ext cx="8153400" cy="838200"/>
          </a:xfrm>
        </p:spPr>
        <p:txBody>
          <a:bodyPr/>
          <a:lstStyle/>
          <a:p>
            <a:r>
              <a:rPr lang="en-GB" dirty="0"/>
              <a:t>7</a:t>
            </a:r>
            <a:r>
              <a:rPr lang="en-GB" dirty="0" smtClean="0"/>
              <a:t> of 10 open </a:t>
            </a:r>
            <a:r>
              <a:rPr lang="en-GB" dirty="0"/>
              <a:t>deliverables </a:t>
            </a:r>
            <a:r>
              <a:rPr lang="en-GB" dirty="0" smtClean="0"/>
              <a:t>to be completed this year</a:t>
            </a:r>
          </a:p>
          <a:p>
            <a:r>
              <a:rPr lang="en-GB" dirty="0" smtClean="0"/>
              <a:t>Deliverable updates required before 30/09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614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6267225" cy="472440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CEOS Work Plan is one of CEOS’s governing documents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Based on a 3 year period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Update annually</a:t>
            </a: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GB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GB" dirty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st request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Deadline for updates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en-GB" baseline="30000" dirty="0" smtClean="0">
                <a:latin typeface="Calibri" charset="0"/>
                <a:ea typeface="Calibri" charset="0"/>
                <a:cs typeface="Calibri" charset="0"/>
              </a:rPr>
              <a:t>st</a:t>
            </a:r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 draft of work plan</a:t>
            </a:r>
          </a:p>
          <a:p>
            <a:r>
              <a:rPr lang="en-GB" dirty="0" smtClean="0">
                <a:latin typeface="Calibri" charset="0"/>
                <a:ea typeface="Calibri" charset="0"/>
                <a:cs typeface="Calibri" charset="0"/>
              </a:rPr>
              <a:t>Finalised work plan </a:t>
            </a:r>
          </a:p>
          <a:p>
            <a:endParaRPr lang="en-AU" sz="28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CEOS Work Plan timeline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67800" y="1600200"/>
            <a:ext cx="4500000" cy="4500000"/>
            <a:chOff x="2115406" y="1424400"/>
            <a:chExt cx="5059362" cy="4938881"/>
          </a:xfrm>
        </p:grpSpPr>
        <p:sp>
          <p:nvSpPr>
            <p:cNvPr id="14" name="Content Placeholder 1"/>
            <p:cNvSpPr txBox="1">
              <a:spLocks/>
            </p:cNvSpPr>
            <p:nvPr/>
          </p:nvSpPr>
          <p:spPr>
            <a:xfrm rot="20815872">
              <a:off x="4706694" y="579543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smtClean="0">
                  <a:latin typeface="Calibri" charset="0"/>
                  <a:ea typeface="Calibri" charset="0"/>
                  <a:cs typeface="Calibri" charset="0"/>
                </a:rPr>
                <a:t>January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115406" y="1424400"/>
              <a:ext cx="5004000" cy="4938839"/>
              <a:chOff x="2115406" y="1424400"/>
              <a:chExt cx="5004000" cy="4938839"/>
            </a:xfrm>
          </p:grpSpPr>
          <p:sp>
            <p:nvSpPr>
              <p:cNvPr id="16" name="Arc 15"/>
              <p:cNvSpPr/>
              <p:nvPr/>
            </p:nvSpPr>
            <p:spPr>
              <a:xfrm>
                <a:off x="2213484" y="1460916"/>
                <a:ext cx="4896000" cy="4896000"/>
              </a:xfrm>
              <a:prstGeom prst="arc">
                <a:avLst>
                  <a:gd name="adj1" fmla="val 16200000"/>
                  <a:gd name="adj2" fmla="val 16183746"/>
                </a:avLst>
              </a:prstGeom>
              <a:ln w="114300"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2115406" y="1424400"/>
                <a:ext cx="5004000" cy="4938839"/>
                <a:chOff x="2115406" y="1424400"/>
                <a:chExt cx="5004000" cy="4938839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115406" y="3886200"/>
                  <a:ext cx="500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5400000">
                  <a:off x="2200200" y="3872400"/>
                  <a:ext cx="4896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1800000">
                  <a:off x="2230353" y="3864000"/>
                  <a:ext cx="4788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3600000">
                  <a:off x="2209690" y="3854746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7200000">
                  <a:off x="2182690" y="3933239"/>
                  <a:ext cx="4860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rot="9000000">
                  <a:off x="2219723" y="3873000"/>
                  <a:ext cx="4824000" cy="0"/>
                </a:xfrm>
                <a:prstGeom prst="line">
                  <a:avLst/>
                </a:prstGeom>
                <a:noFill/>
                <a:ln w="25400" cap="flat">
                  <a:solidFill>
                    <a:srgbClr val="FF9A00">
                      <a:alpha val="57000"/>
                    </a:srgbClr>
                  </a:solidFill>
                  <a:prstDash val="sysDash"/>
                  <a:bevel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</p:grpSp>
        </p:grpSp>
        <p:sp>
          <p:nvSpPr>
            <p:cNvPr id="24" name="Content Placeholder 1"/>
            <p:cNvSpPr txBox="1">
              <a:spLocks/>
            </p:cNvSpPr>
            <p:nvPr/>
          </p:nvSpPr>
          <p:spPr>
            <a:xfrm rot="18852440">
              <a:off x="5615534" y="5135255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February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" name="Content Placeholder 1"/>
            <p:cNvSpPr txBox="1">
              <a:spLocks/>
            </p:cNvSpPr>
            <p:nvPr/>
          </p:nvSpPr>
          <p:spPr>
            <a:xfrm rot="17414780">
              <a:off x="6222268" y="3908779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March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" name="Content Placeholder 1"/>
            <p:cNvSpPr txBox="1">
              <a:spLocks/>
            </p:cNvSpPr>
            <p:nvPr/>
          </p:nvSpPr>
          <p:spPr>
            <a:xfrm rot="15539337">
              <a:off x="6068067" y="2667214"/>
              <a:ext cx="1371600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April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7" name="Content Placeholder 1"/>
            <p:cNvSpPr txBox="1">
              <a:spLocks/>
            </p:cNvSpPr>
            <p:nvPr/>
          </p:nvSpPr>
          <p:spPr>
            <a:xfrm rot="2533477">
              <a:off x="5830244" y="2059825"/>
              <a:ext cx="666714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May</a:t>
              </a: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8" name="Content Placeholder 1"/>
            <p:cNvSpPr txBox="1">
              <a:spLocks/>
            </p:cNvSpPr>
            <p:nvPr/>
          </p:nvSpPr>
          <p:spPr>
            <a:xfrm rot="963985">
              <a:off x="4858145" y="1542292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June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9" name="Content Placeholder 1"/>
            <p:cNvSpPr txBox="1">
              <a:spLocks/>
            </p:cNvSpPr>
            <p:nvPr/>
          </p:nvSpPr>
          <p:spPr>
            <a:xfrm rot="20423997">
              <a:off x="3761591" y="1483307"/>
              <a:ext cx="758141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July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0" name="Content Placeholder 1"/>
            <p:cNvSpPr txBox="1">
              <a:spLocks/>
            </p:cNvSpPr>
            <p:nvPr/>
          </p:nvSpPr>
          <p:spPr>
            <a:xfrm rot="18919172">
              <a:off x="2677200" y="2082863"/>
              <a:ext cx="952528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August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" name="Content Placeholder 1"/>
            <p:cNvSpPr txBox="1">
              <a:spLocks/>
            </p:cNvSpPr>
            <p:nvPr/>
          </p:nvSpPr>
          <p:spPr>
            <a:xfrm rot="17409751">
              <a:off x="1896856" y="305895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September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" name="Content Placeholder 1"/>
            <p:cNvSpPr txBox="1">
              <a:spLocks/>
            </p:cNvSpPr>
            <p:nvPr/>
          </p:nvSpPr>
          <p:spPr>
            <a:xfrm rot="3985976">
              <a:off x="1821722" y="434302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October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" name="Content Placeholder 1"/>
            <p:cNvSpPr txBox="1">
              <a:spLocks/>
            </p:cNvSpPr>
            <p:nvPr/>
          </p:nvSpPr>
          <p:spPr>
            <a:xfrm rot="2399681">
              <a:off x="2412686" y="5268617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November</a:t>
              </a:r>
            </a:p>
          </p:txBody>
        </p:sp>
        <p:sp>
          <p:nvSpPr>
            <p:cNvPr id="34" name="Content Placeholder 1"/>
            <p:cNvSpPr txBox="1">
              <a:spLocks/>
            </p:cNvSpPr>
            <p:nvPr/>
          </p:nvSpPr>
          <p:spPr>
            <a:xfrm rot="800160">
              <a:off x="3454175" y="5829881"/>
              <a:ext cx="1346046" cy="533400"/>
            </a:xfrm>
            <a:prstGeom prst="rect">
              <a:avLst/>
            </a:prstGeom>
          </p:spPr>
          <p:txBody>
            <a:bodyPr/>
            <a:lstStyle>
              <a:lvl1pPr marL="3429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1pPr>
              <a:lvl2pPr marL="768927" indent="-311727">
                <a:spcBef>
                  <a:spcPts val="500"/>
                </a:spcBef>
                <a:buSzPct val="100000"/>
                <a:buFont typeface="Courier New" panose="02070309020205020404" pitchFamily="49" charset="0"/>
                <a:buChar char="o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2pPr>
              <a:lvl3pPr marL="1188719" indent="-274319">
                <a:spcBef>
                  <a:spcPts val="500"/>
                </a:spcBef>
                <a:buSzPct val="100000"/>
                <a:buFont typeface="Wingdings" panose="05000000000000000000" pitchFamily="2" charset="2"/>
                <a:buChar char="§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3pPr>
              <a:lvl4pPr marL="1676400" indent="-304800">
                <a:spcBef>
                  <a:spcPts val="500"/>
                </a:spcBef>
                <a:buSzPct val="100000"/>
                <a:buFont typeface="Arial"/>
                <a:buChar char="▪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4pPr>
              <a:lvl5pPr marL="2171700" indent="-342900">
                <a:spcBef>
                  <a:spcPts val="500"/>
                </a:spcBef>
                <a:buSzPct val="100000"/>
                <a:buFont typeface="Arial"/>
                <a:buChar char="•"/>
                <a:defRPr sz="200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defRPr>
              </a:lvl5pPr>
              <a:lvl6pPr indent="22860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6pPr>
              <a:lvl7pPr indent="27432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7pPr>
              <a:lvl8pPr indent="32004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8pPr>
              <a:lvl9pPr indent="3657600">
                <a:spcBef>
                  <a:spcPts val="500"/>
                </a:spcBef>
                <a:buFont typeface="Arial"/>
                <a:defRPr sz="2400">
                  <a:solidFill>
                    <a:srgbClr val="002569"/>
                  </a:solidFill>
                  <a:latin typeface="Arial Bold"/>
                  <a:ea typeface="Arial Bold"/>
                  <a:cs typeface="Arial Bold"/>
                  <a:sym typeface="Arial Bold"/>
                </a:defRPr>
              </a:lvl9pPr>
            </a:lstStyle>
            <a:p>
              <a:pPr marL="0" indent="0" defTabSz="914400">
                <a:buFont typeface="Arial"/>
                <a:buNone/>
              </a:pPr>
              <a:r>
                <a:rPr lang="en-AU" sz="1800" dirty="0" smtClean="0">
                  <a:latin typeface="Calibri" charset="0"/>
                  <a:ea typeface="Calibri" charset="0"/>
                  <a:cs typeface="Calibri" charset="0"/>
                </a:rPr>
                <a:t>December</a:t>
              </a:r>
            </a:p>
            <a:p>
              <a:pPr marL="0" indent="0" defTabSz="914400">
                <a:buFont typeface="Arial"/>
                <a:buNone/>
              </a:pPr>
              <a:endParaRPr lang="en-AU" sz="140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37" name="Curved Connector 36"/>
          <p:cNvCxnSpPr>
            <a:endCxn id="33" idx="2"/>
          </p:cNvCxnSpPr>
          <p:nvPr/>
        </p:nvCxnSpPr>
        <p:spPr>
          <a:xfrm>
            <a:off x="3352800" y="5159379"/>
            <a:ext cx="1921846" cy="372596"/>
          </a:xfrm>
          <a:prstGeom prst="curvedConnector4">
            <a:avLst>
              <a:gd name="adj1" fmla="val 45509"/>
              <a:gd name="adj2" fmla="val 161353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Curved Connector 37"/>
          <p:cNvCxnSpPr>
            <a:endCxn id="34" idx="2"/>
          </p:cNvCxnSpPr>
          <p:nvPr/>
        </p:nvCxnSpPr>
        <p:spPr>
          <a:xfrm>
            <a:off x="3124200" y="5571004"/>
            <a:ext cx="3176918" cy="522643"/>
          </a:xfrm>
          <a:prstGeom prst="curvedConnector4">
            <a:avLst>
              <a:gd name="adj1" fmla="val 38630"/>
              <a:gd name="adj2" fmla="val 143739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Curved Connector 39"/>
          <p:cNvCxnSpPr>
            <a:endCxn id="14" idx="2"/>
          </p:cNvCxnSpPr>
          <p:nvPr/>
        </p:nvCxnSpPr>
        <p:spPr>
          <a:xfrm>
            <a:off x="3124200" y="5931872"/>
            <a:ext cx="4413321" cy="130648"/>
          </a:xfrm>
          <a:prstGeom prst="curvedConnector4">
            <a:avLst>
              <a:gd name="adj1" fmla="val 25144"/>
              <a:gd name="adj2" fmla="val 498711"/>
            </a:avLst>
          </a:pr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Freeform 63"/>
          <p:cNvSpPr/>
          <p:nvPr/>
        </p:nvSpPr>
        <p:spPr>
          <a:xfrm>
            <a:off x="2968788" y="5471111"/>
            <a:ext cx="5853711" cy="1326701"/>
          </a:xfrm>
          <a:custGeom>
            <a:avLst/>
            <a:gdLst>
              <a:gd name="connsiteX0" fmla="*/ 0 w 5853711"/>
              <a:gd name="connsiteY0" fmla="*/ 816964 h 1326701"/>
              <a:gd name="connsiteX1" fmla="*/ 3237876 w 5853711"/>
              <a:gd name="connsiteY1" fmla="*/ 1326630 h 1326701"/>
              <a:gd name="connsiteX2" fmla="*/ 5658787 w 5853711"/>
              <a:gd name="connsiteY2" fmla="*/ 786984 h 1326701"/>
              <a:gd name="connsiteX3" fmla="*/ 5531371 w 5853711"/>
              <a:gd name="connsiteY3" fmla="*/ 0 h 1326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3711" h="1326701">
                <a:moveTo>
                  <a:pt x="0" y="816964"/>
                </a:moveTo>
                <a:cubicBezTo>
                  <a:pt x="1147372" y="1074295"/>
                  <a:pt x="2294745" y="1331627"/>
                  <a:pt x="3237876" y="1326630"/>
                </a:cubicBezTo>
                <a:cubicBezTo>
                  <a:pt x="4181007" y="1321633"/>
                  <a:pt x="5276538" y="1008089"/>
                  <a:pt x="5658787" y="786984"/>
                </a:cubicBezTo>
                <a:cubicBezTo>
                  <a:pt x="6041036" y="565879"/>
                  <a:pt x="5786203" y="282939"/>
                  <a:pt x="5531371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bevel/>
            <a:tailEnd type="triangle" w="lg" len="lg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53491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2019-2021 Work Plan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CEO emails CEOS entities requesting updates 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9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 November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Deadline for updates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14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 December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Work Plan V0 released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25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 January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Work Plan V1 released</a:t>
            </a:r>
          </a:p>
          <a:p>
            <a:pPr marL="0" indent="0">
              <a:buNone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20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 February</a:t>
            </a:r>
            <a:endParaRPr lang="en-GB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0" y="2286000"/>
            <a:ext cx="2676831" cy="1066800"/>
            <a:chOff x="4572000" y="2286000"/>
            <a:chExt cx="2676831" cy="1066800"/>
          </a:xfrm>
        </p:grpSpPr>
        <p:sp>
          <p:nvSpPr>
            <p:cNvPr id="5" name="Down Arrow 4"/>
            <p:cNvSpPr/>
            <p:nvPr/>
          </p:nvSpPr>
          <p:spPr>
            <a:xfrm>
              <a:off x="4572000" y="2286000"/>
              <a:ext cx="685800" cy="1066800"/>
            </a:xfrm>
            <a:prstGeom prst="downArrow">
              <a:avLst/>
            </a:prstGeom>
            <a:solidFill>
              <a:schemeClr val="accent6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81600" y="2286000"/>
              <a:ext cx="2067231" cy="646329"/>
            </a:xfrm>
            <a:prstGeom prst="rect">
              <a:avLst/>
            </a:prstGeom>
            <a:noFill/>
            <a:ln w="28575" cap="flat">
              <a:solidFill>
                <a:schemeClr val="accent6"/>
              </a:solidFill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dirty="0"/>
                <a:t>5</a:t>
              </a:r>
              <a:r>
                <a:rPr kumimoji="0" lang="en-GB" sz="1800" b="0" i="0" u="none" strike="noStrike" cap="none" spc="0" normalizeH="0" baseline="0" dirty="0" smtClean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 weeks for </a:t>
              </a:r>
            </a:p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spc="0" normalizeH="0" baseline="0" dirty="0" smtClean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CEOS</a:t>
              </a:r>
              <a:r>
                <a:rPr kumimoji="0" lang="en-GB" sz="1800" b="0" i="0" u="none" strike="noStrike" cap="none" spc="0" normalizeH="0" dirty="0" smtClean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 Entity inputs</a:t>
              </a: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72000" y="4800600"/>
            <a:ext cx="2987600" cy="1066800"/>
            <a:chOff x="4572000" y="4800600"/>
            <a:chExt cx="2987600" cy="1066800"/>
          </a:xfrm>
        </p:grpSpPr>
        <p:sp>
          <p:nvSpPr>
            <p:cNvPr id="7" name="Down Arrow 6"/>
            <p:cNvSpPr/>
            <p:nvPr/>
          </p:nvSpPr>
          <p:spPr>
            <a:xfrm>
              <a:off x="4572000" y="4800600"/>
              <a:ext cx="685800" cy="1066800"/>
            </a:xfrm>
            <a:prstGeom prst="downArrow">
              <a:avLst/>
            </a:prstGeom>
            <a:solidFill>
              <a:schemeClr val="accent6"/>
            </a:solidFill>
            <a:ln w="254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71769" y="4815230"/>
              <a:ext cx="2387831" cy="646329"/>
            </a:xfrm>
            <a:prstGeom prst="rect">
              <a:avLst/>
            </a:prstGeom>
            <a:noFill/>
            <a:ln w="28575" cap="flat">
              <a:solidFill>
                <a:schemeClr val="accent6"/>
              </a:solidFill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>
              <a:lvl1pPr marL="0" marR="0" indent="0" algn="l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lvl1pPr>
            </a:lstStyle>
            <a:p>
              <a:r>
                <a:rPr lang="en-GB" dirty="0"/>
                <a:t>3 weeks for</a:t>
              </a:r>
            </a:p>
            <a:p>
              <a:r>
                <a:rPr lang="en-GB" dirty="0"/>
                <a:t>CEOS Entity feedback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0812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Messages to those of you providing CEOS Work Plan inputs: </a:t>
            </a:r>
          </a:p>
          <a:p>
            <a:pPr marL="0" indent="0">
              <a:buNone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Please plan to spend some time on your CEOS WP inputs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9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Nov – 14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Dec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25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Jan – 20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Feb</a:t>
            </a:r>
          </a:p>
          <a:p>
            <a:pPr lvl="2"/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If your deliverable is linked to the GEO Work Programme please provide the GEO WP identifier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2019-2021 Work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091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On-screen Show (4:3)</PresentationFormat>
  <Paragraphs>162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CEOS &amp; Work Plan  Status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112</cp:revision>
  <dcterms:modified xsi:type="dcterms:W3CDTF">2018-08-28T07:17:05Z</dcterms:modified>
</cp:coreProperties>
</file>