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0"/>
  </p:notesMasterIdLst>
  <p:sldIdLst>
    <p:sldId id="256" r:id="rId2"/>
    <p:sldId id="287" r:id="rId3"/>
    <p:sldId id="289" r:id="rId4"/>
    <p:sldId id="290" r:id="rId5"/>
    <p:sldId id="292" r:id="rId6"/>
    <p:sldId id="291" r:id="rId7"/>
    <p:sldId id="294" r:id="rId8"/>
    <p:sldId id="288" r:id="rId9"/>
  </p:sldIdLst>
  <p:sldSz cx="9144000" cy="6858000" type="screen4x3"/>
  <p:notesSz cx="6858000" cy="9144000"/>
  <p:defaultTextStyle>
    <a:lvl1pPr defTabSz="457200">
      <a:defRPr>
        <a:solidFill>
          <a:srgbClr val="002569"/>
        </a:solidFill>
      </a:defRPr>
    </a:lvl1pPr>
    <a:lvl2pPr indent="457200" defTabSz="457200">
      <a:defRPr>
        <a:solidFill>
          <a:srgbClr val="002569"/>
        </a:solidFill>
      </a:defRPr>
    </a:lvl2pPr>
    <a:lvl3pPr indent="914400" defTabSz="457200">
      <a:defRPr>
        <a:solidFill>
          <a:srgbClr val="002569"/>
        </a:solidFill>
      </a:defRPr>
    </a:lvl3pPr>
    <a:lvl4pPr indent="1371600" defTabSz="457200">
      <a:defRPr>
        <a:solidFill>
          <a:srgbClr val="002569"/>
        </a:solidFill>
      </a:defRPr>
    </a:lvl4pPr>
    <a:lvl5pPr indent="1828800" defTabSz="457200">
      <a:defRPr>
        <a:solidFill>
          <a:srgbClr val="002569"/>
        </a:solidFill>
      </a:defRPr>
    </a:lvl5pPr>
    <a:lvl6pPr indent="2286000" defTabSz="457200">
      <a:defRPr>
        <a:solidFill>
          <a:srgbClr val="002569"/>
        </a:solidFill>
      </a:defRPr>
    </a:lvl6pPr>
    <a:lvl7pPr indent="2743200" defTabSz="457200">
      <a:defRPr>
        <a:solidFill>
          <a:srgbClr val="002569"/>
        </a:solidFill>
      </a:defRPr>
    </a:lvl7pPr>
    <a:lvl8pPr indent="3200400" defTabSz="457200">
      <a:defRPr>
        <a:solidFill>
          <a:srgbClr val="002569"/>
        </a:solidFill>
      </a:defRPr>
    </a:lvl8pPr>
    <a:lvl9pPr indent="3657600" defTabSz="457200">
      <a:defRPr>
        <a:solidFill>
          <a:srgbClr val="002569"/>
        </a:solidFill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DDCA"/>
          </a:solidFill>
        </a:fill>
      </a:tcStyle>
    </a:wholeTbl>
    <a:band2H>
      <a:tcTxStyle/>
      <a:tcStyle>
        <a:tcBdr/>
        <a:fill>
          <a:solidFill>
            <a:srgbClr val="FFEFE6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9A00"/>
          </a:solidFill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9A00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9A00"/>
          </a:solidFill>
        </a:fill>
      </a:tcStyle>
    </a:firstRow>
  </a:tblStyle>
  <a:tblStyle styleId="{C7B018BB-80A7-4F77-B60F-C8B233D01FF8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firstRow>
  </a:tblStyle>
  <a:tblStyle styleId="{EEE7283C-3CF3-47DC-8721-378D4A62B228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DBCBCB"/>
          </a:solidFill>
        </a:fill>
      </a:tcStyle>
    </a:wholeTbl>
    <a:band2H>
      <a:tcTxStyle/>
      <a:tcStyle>
        <a:tcBdr/>
        <a:fill>
          <a:solidFill>
            <a:srgbClr val="EEE7E7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90281C"/>
          </a:solidFill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90281C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90281C"/>
          </a:solidFill>
        </a:fill>
      </a:tcStyle>
    </a:firstRow>
  </a:tblStyle>
  <a:tblStyle styleId="{CF821DB8-F4EB-4A41-A1BA-3FCAFE7338EE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7EA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9A00"/>
          </a:solidFill>
        </a:fill>
      </a:tcStyle>
    </a:firstCol>
    <a:lastRow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2569"/>
              </a:solidFill>
              <a:prstDash val="solid"/>
              <a:bevel/>
            </a:ln>
          </a:top>
          <a:bottom>
            <a:ln w="254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2569"/>
              </a:solidFill>
              <a:prstDash val="solid"/>
              <a:bevel/>
            </a:ln>
          </a:top>
          <a:bottom>
            <a:ln w="254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9A00"/>
          </a:solidFill>
        </a:fill>
      </a:tcStyle>
    </a:firstRow>
  </a:tblStyle>
  <a:tblStyle styleId="{33BA23B1-9221-436E-865A-0063620EA4FD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ACBD3"/>
          </a:solidFill>
        </a:fill>
      </a:tcStyle>
    </a:wholeTbl>
    <a:band2H>
      <a:tcTxStyle/>
      <a:tcStyle>
        <a:tcBdr/>
        <a:fill>
          <a:solidFill>
            <a:srgbClr val="E6E7EA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02569"/>
          </a:solidFill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02569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02569"/>
          </a:solidFill>
        </a:fill>
      </a:tcStyle>
    </a:firstRow>
  </a:tblStyle>
  <a:tblStyle styleId="{2708684C-4D16-4618-839F-0558EEFCDFE6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002569"/>
              </a:solidFill>
              <a:prstDash val="solid"/>
              <a:bevel/>
            </a:ln>
          </a:left>
          <a:right>
            <a:ln w="12700" cap="flat">
              <a:solidFill>
                <a:srgbClr val="002569"/>
              </a:solidFill>
              <a:prstDash val="solid"/>
              <a:bevel/>
            </a:ln>
          </a:right>
          <a:top>
            <a:ln w="12700" cap="flat">
              <a:solidFill>
                <a:srgbClr val="002569"/>
              </a:solidFill>
              <a:prstDash val="solid"/>
              <a:bevel/>
            </a:ln>
          </a:top>
          <a:bottom>
            <a:ln w="127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solidFill>
                <a:srgbClr val="002569"/>
              </a:solidFill>
              <a:prstDash val="solid"/>
              <a:bevel/>
            </a:ln>
          </a:insideH>
          <a:insideV>
            <a:ln w="12700" cap="flat">
              <a:solidFill>
                <a:srgbClr val="002569"/>
              </a:solidFill>
              <a:prstDash val="solid"/>
              <a:bevel/>
            </a:ln>
          </a:insideV>
        </a:tcBdr>
        <a:fill>
          <a:solidFill>
            <a:srgbClr val="002569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002569"/>
              </a:solidFill>
              <a:prstDash val="solid"/>
              <a:bevel/>
            </a:ln>
          </a:left>
          <a:right>
            <a:ln w="12700" cap="flat">
              <a:solidFill>
                <a:srgbClr val="002569"/>
              </a:solidFill>
              <a:prstDash val="solid"/>
              <a:bevel/>
            </a:ln>
          </a:right>
          <a:top>
            <a:ln w="12700" cap="flat">
              <a:solidFill>
                <a:srgbClr val="002569"/>
              </a:solidFill>
              <a:prstDash val="solid"/>
              <a:bevel/>
            </a:ln>
          </a:top>
          <a:bottom>
            <a:ln w="127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solidFill>
                <a:srgbClr val="002569"/>
              </a:solidFill>
              <a:prstDash val="solid"/>
              <a:bevel/>
            </a:ln>
          </a:insideH>
          <a:insideV>
            <a:ln w="12700" cap="flat">
              <a:solidFill>
                <a:srgbClr val="002569"/>
              </a:solidFill>
              <a:prstDash val="solid"/>
              <a:bevel/>
            </a:ln>
          </a:insideV>
        </a:tcBdr>
        <a:fill>
          <a:solidFill>
            <a:srgbClr val="002569">
              <a:alpha val="20000"/>
            </a:srgbClr>
          </a:solidFill>
        </a:fill>
      </a:tcStyle>
    </a:firstCol>
    <a:lastRow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002569"/>
              </a:solidFill>
              <a:prstDash val="solid"/>
              <a:bevel/>
            </a:ln>
          </a:left>
          <a:right>
            <a:ln w="12700" cap="flat">
              <a:solidFill>
                <a:srgbClr val="002569"/>
              </a:solidFill>
              <a:prstDash val="solid"/>
              <a:bevel/>
            </a:ln>
          </a:right>
          <a:top>
            <a:ln w="50800" cap="flat">
              <a:solidFill>
                <a:srgbClr val="002569"/>
              </a:solidFill>
              <a:prstDash val="solid"/>
              <a:bevel/>
            </a:ln>
          </a:top>
          <a:bottom>
            <a:ln w="127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solidFill>
                <a:srgbClr val="002569"/>
              </a:solidFill>
              <a:prstDash val="solid"/>
              <a:bevel/>
            </a:ln>
          </a:insideH>
          <a:insideV>
            <a:ln w="12700" cap="flat">
              <a:solidFill>
                <a:srgbClr val="002569"/>
              </a:solidFill>
              <a:prstDash val="solid"/>
              <a:bevel/>
            </a:ln>
          </a:insideV>
        </a:tcBdr>
        <a:fill>
          <a:noFill/>
        </a:fill>
      </a:tcStyle>
    </a:lastRow>
    <a:firstRow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002569"/>
              </a:solidFill>
              <a:prstDash val="solid"/>
              <a:bevel/>
            </a:ln>
          </a:left>
          <a:right>
            <a:ln w="12700" cap="flat">
              <a:solidFill>
                <a:srgbClr val="002569"/>
              </a:solidFill>
              <a:prstDash val="solid"/>
              <a:bevel/>
            </a:ln>
          </a:right>
          <a:top>
            <a:ln w="12700" cap="flat">
              <a:solidFill>
                <a:srgbClr val="002569"/>
              </a:solidFill>
              <a:prstDash val="solid"/>
              <a:bevel/>
            </a:ln>
          </a:top>
          <a:bottom>
            <a:ln w="254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solidFill>
                <a:srgbClr val="002569"/>
              </a:solidFill>
              <a:prstDash val="solid"/>
              <a:bevel/>
            </a:ln>
          </a:insideH>
          <a:insideV>
            <a:ln w="12700" cap="flat">
              <a:solidFill>
                <a:srgbClr val="002569"/>
              </a:solidFill>
              <a:prstDash val="solid"/>
              <a:bevel/>
            </a:ln>
          </a:insideV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492" autoAdjust="0"/>
    <p:restoredTop sz="94716"/>
  </p:normalViewPr>
  <p:slideViewPr>
    <p:cSldViewPr>
      <p:cViewPr varScale="1">
        <p:scale>
          <a:sx n="75" d="100"/>
          <a:sy n="75" d="100"/>
        </p:scale>
        <p:origin x="812" y="4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7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 dirty="0"/>
          </a:p>
        </p:txBody>
      </p:sp>
      <p:sp>
        <p:nvSpPr>
          <p:cNvPr id="8" name="Shape 8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3530218368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1pPr>
    <a:lvl2pPr indent="2286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2pPr>
    <a:lvl3pPr indent="4572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3pPr>
    <a:lvl4pPr indent="6858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4pPr>
    <a:lvl5pPr indent="9144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5pPr>
    <a:lvl6pPr indent="11430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6pPr>
    <a:lvl7pPr indent="13716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7pPr>
    <a:lvl8pPr indent="16002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8pPr>
    <a:lvl9pPr indent="18288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>
          <a:xfrm>
            <a:off x="5588920" y="6397953"/>
            <a:ext cx="4275095" cy="336734"/>
          </a:xfrm>
          <a:prstGeom prst="rect">
            <a:avLst/>
          </a:prstGeom>
        </p:spPr>
        <p:txBody>
          <a:bodyPr/>
          <a:lstStyle/>
          <a:p>
            <a:fld id="{3A815D16-EE25-4589-ABB3-DCE026C7188F}" type="slidenum">
              <a:rPr kumimoji="1" lang="ja-JP" altLang="en-US" smtClean="0"/>
              <a:pPr/>
              <a:t>2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8354206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3276600" y="515938"/>
            <a:ext cx="3390900" cy="2543175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5580060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>
          <a:xfrm>
            <a:off x="4063945" y="9793057"/>
            <a:ext cx="3108990" cy="515517"/>
          </a:xfrm>
          <a:prstGeom prst="rect">
            <a:avLst/>
          </a:prstGeom>
        </p:spPr>
        <p:txBody>
          <a:bodyPr lIns="95463" tIns="47732" rIns="95463" bIns="47732"/>
          <a:lstStyle/>
          <a:p>
            <a:pPr>
              <a:defRPr/>
            </a:pPr>
            <a:fld id="{4839E36D-4BC7-F647-98DD-423ACB9FFA9E}" type="slidenum">
              <a:rPr lang="ja-JP" altLang="en-US" smtClean="0">
                <a:solidFill>
                  <a:prstClr val="black"/>
                </a:solidFill>
              </a:rPr>
              <a:pPr>
                <a:defRPr/>
              </a:pPr>
              <a:t>8</a:t>
            </a:fld>
            <a:endParaRPr lang="ja-JP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69670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Slid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239000" y="6546850"/>
            <a:ext cx="1905000" cy="246221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7D4827-4C93-4F94-BB81-DAE4C57F0460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3153352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381859" y="260350"/>
            <a:ext cx="6400800" cy="685800"/>
          </a:xfrm>
          <a:prstGeom prst="rect">
            <a:avLst/>
          </a:prstGeo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628651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>
          <a:xfrm>
            <a:off x="628651" y="6356354"/>
            <a:ext cx="2057400" cy="365125"/>
          </a:xfrm>
          <a:prstGeom prst="rect">
            <a:avLst/>
          </a:prstGeom>
        </p:spPr>
        <p:txBody>
          <a:bodyPr/>
          <a:lstStyle/>
          <a:p>
            <a:fld id="{0DA802D6-E333-4565-A5B3-AF49FA96E702}" type="datetimeFigureOut">
              <a:rPr kumimoji="1" lang="ja-JP" altLang="en-US" smtClean="0"/>
              <a:t>2018/8/28</a:t>
            </a:fld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>
          <a:xfrm>
            <a:off x="3028951" y="6356354"/>
            <a:ext cx="30861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7507545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381859" y="260350"/>
            <a:ext cx="6400800" cy="685800"/>
          </a:xfrm>
          <a:prstGeom prst="rect">
            <a:avLst/>
          </a:prstGeom>
        </p:spPr>
        <p:txBody>
          <a:bodyPr/>
          <a:lstStyle>
            <a:lvl1pPr>
              <a:defRPr sz="1939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defRPr>
            </a:lvl1pPr>
          </a:lstStyle>
          <a:p>
            <a:r>
              <a:rPr lang="ja-JP" altLang="en-US" dirty="0" smtClean="0"/>
              <a:t>マスタ タイトルの書式設定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9302684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sldNum" sz="quarter" idx="2"/>
          </p:nvPr>
        </p:nvSpPr>
        <p:spPr>
          <a:xfrm>
            <a:off x="7239000" y="6546850"/>
            <a:ext cx="1905000" cy="256540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>
            <a:lvl1pPr algn="r">
              <a:spcBef>
                <a:spcPts val="600"/>
              </a:spcBef>
              <a:defRPr sz="10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/>
            <a:fld id="{86CB4B4D-7CA3-9044-876B-883B54F8677D}" type="slidenum">
              <a:t>‹#›</a:t>
            </a:fld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</p:sldLayoutIdLst>
  <p:transition spd="med"/>
  <p:hf hdr="0" ftr="0" dt="0"/>
  <p:txStyles>
    <p:titleStyle>
      <a:lvl1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1pPr>
      <a:lvl2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2pPr>
      <a:lvl3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3pPr>
      <a:lvl4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4pPr>
      <a:lvl5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5pPr>
      <a:lvl6pPr indent="457200"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6pPr>
      <a:lvl7pPr indent="914400"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7pPr>
      <a:lvl8pPr indent="1371600"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8pPr>
      <a:lvl9pPr indent="1828800"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9pPr>
    </p:titleStyle>
    <p:bodyStyle>
      <a:lvl1pPr marL="342900" indent="-342900">
        <a:spcBef>
          <a:spcPts val="500"/>
        </a:spcBef>
        <a:buSzPct val="100000"/>
        <a:buFont typeface="Arial"/>
        <a:buChar char="•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1pPr>
      <a:lvl2pPr marL="768927" indent="-311727">
        <a:spcBef>
          <a:spcPts val="500"/>
        </a:spcBef>
        <a:buSzPct val="100000"/>
        <a:buFont typeface="Arial"/>
        <a:buChar char="•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2pPr>
      <a:lvl3pPr marL="1188719" indent="-274319">
        <a:spcBef>
          <a:spcPts val="500"/>
        </a:spcBef>
        <a:buSzPct val="100000"/>
        <a:buFont typeface="Arial"/>
        <a:buChar char="o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3pPr>
      <a:lvl4pPr marL="1676400" indent="-304800">
        <a:spcBef>
          <a:spcPts val="500"/>
        </a:spcBef>
        <a:buSzPct val="100000"/>
        <a:buFont typeface="Arial"/>
        <a:buChar char="▪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4pPr>
      <a:lvl5pPr marL="2171700" indent="-342900">
        <a:spcBef>
          <a:spcPts val="500"/>
        </a:spcBef>
        <a:buSzPct val="100000"/>
        <a:buFont typeface="Arial"/>
        <a:buChar char="•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5pPr>
      <a:lvl6pPr indent="2286000">
        <a:spcBef>
          <a:spcPts val="500"/>
        </a:spcBef>
        <a:buFont typeface="Arial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6pPr>
      <a:lvl7pPr indent="2743200">
        <a:spcBef>
          <a:spcPts val="500"/>
        </a:spcBef>
        <a:buFont typeface="Arial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7pPr>
      <a:lvl8pPr indent="3200400">
        <a:spcBef>
          <a:spcPts val="500"/>
        </a:spcBef>
        <a:buFont typeface="Arial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8pPr>
      <a:lvl9pPr indent="3657600">
        <a:spcBef>
          <a:spcPts val="500"/>
        </a:spcBef>
        <a:buFont typeface="Arial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9pPr>
    </p:bodyStyle>
    <p:otherStyle>
      <a:lvl1pPr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1pPr>
      <a:lvl2pPr indent="4572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2pPr>
      <a:lvl3pPr indent="9144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3pPr>
      <a:lvl4pPr indent="13716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4pPr>
      <a:lvl5pPr indent="18288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5pPr>
      <a:lvl6pPr indent="22860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6pPr>
      <a:lvl7pPr indent="27432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7pPr>
      <a:lvl8pPr indent="32004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8pPr>
      <a:lvl9pPr indent="36576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gif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13" Type="http://schemas.openxmlformats.org/officeDocument/2006/relationships/image" Target="../media/image43.emf"/><Relationship Id="rId3" Type="http://schemas.openxmlformats.org/officeDocument/2006/relationships/image" Target="../media/image33.png"/><Relationship Id="rId7" Type="http://schemas.openxmlformats.org/officeDocument/2006/relationships/image" Target="../media/image37.jpeg"/><Relationship Id="rId12" Type="http://schemas.openxmlformats.org/officeDocument/2006/relationships/image" Target="../media/image42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jpeg"/><Relationship Id="rId11" Type="http://schemas.openxmlformats.org/officeDocument/2006/relationships/image" Target="../media/image41.emf"/><Relationship Id="rId5" Type="http://schemas.openxmlformats.org/officeDocument/2006/relationships/image" Target="../media/image35.jpeg"/><Relationship Id="rId15" Type="http://schemas.openxmlformats.org/officeDocument/2006/relationships/image" Target="../media/image45.jpeg"/><Relationship Id="rId10" Type="http://schemas.openxmlformats.org/officeDocument/2006/relationships/image" Target="../media/image40.emf"/><Relationship Id="rId4" Type="http://schemas.openxmlformats.org/officeDocument/2006/relationships/image" Target="../media/image34.jpeg"/><Relationship Id="rId9" Type="http://schemas.openxmlformats.org/officeDocument/2006/relationships/image" Target="../media/image39.jpeg"/><Relationship Id="rId14" Type="http://schemas.openxmlformats.org/officeDocument/2006/relationships/image" Target="../media/image44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9.png"/><Relationship Id="rId5" Type="http://schemas.openxmlformats.org/officeDocument/2006/relationships/image" Target="../media/image48.emf"/><Relationship Id="rId4" Type="http://schemas.openxmlformats.org/officeDocument/2006/relationships/image" Target="../media/image4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>
            <a:spLocks noGrp="1"/>
          </p:cNvSpPr>
          <p:nvPr>
            <p:ph type="title" idx="4294967295"/>
          </p:nvPr>
        </p:nvSpPr>
        <p:spPr>
          <a:xfrm>
            <a:off x="457200" y="1860745"/>
            <a:ext cx="7772400" cy="9931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 algn="l">
              <a:defRPr sz="4200" b="1">
                <a:latin typeface="Droid Serif"/>
                <a:ea typeface="Droid Serif"/>
                <a:cs typeface="Droid Serif"/>
                <a:sym typeface="Droid Serif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lang="en-US" sz="3600" dirty="0">
                <a:solidFill>
                  <a:schemeClr val="bg1"/>
                </a:solidFill>
                <a:latin typeface="+mj-lt"/>
              </a:rPr>
              <a:t>JAXA Agency </a:t>
            </a:r>
            <a:r>
              <a:rPr lang="en-US" sz="3600" dirty="0" smtClean="0">
                <a:solidFill>
                  <a:schemeClr val="bg1"/>
                </a:solidFill>
                <a:latin typeface="+mj-lt"/>
              </a:rPr>
              <a:t>Report</a:t>
            </a:r>
            <a:br>
              <a:rPr lang="en-US" sz="3600" dirty="0" smtClean="0">
                <a:solidFill>
                  <a:schemeClr val="bg1"/>
                </a:solidFill>
                <a:latin typeface="+mj-lt"/>
              </a:rPr>
            </a:br>
            <a:r>
              <a:rPr lang="en-US" sz="3600" dirty="0" smtClean="0">
                <a:solidFill>
                  <a:schemeClr val="bg1"/>
                </a:solidFill>
                <a:latin typeface="+mj-lt"/>
              </a:rPr>
              <a:t>Updates </a:t>
            </a:r>
            <a:r>
              <a:rPr lang="en-US" sz="3600" dirty="0" smtClean="0">
                <a:solidFill>
                  <a:schemeClr val="bg1"/>
                </a:solidFill>
                <a:latin typeface="+mj-lt"/>
              </a:rPr>
              <a:t>since </a:t>
            </a:r>
            <a:r>
              <a:rPr lang="en-US" sz="3600" dirty="0" smtClean="0">
                <a:solidFill>
                  <a:schemeClr val="bg1"/>
                </a:solidFill>
                <a:latin typeface="+mj-lt"/>
              </a:rPr>
              <a:t>WGCV-43</a:t>
            </a:r>
            <a:endParaRPr sz="3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1" name="Shape 11"/>
          <p:cNvSpPr/>
          <p:nvPr/>
        </p:nvSpPr>
        <p:spPr>
          <a:xfrm>
            <a:off x="456460" y="4191000"/>
            <a:ext cx="4495800" cy="1295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lvl="0" defTabSz="914400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r>
              <a:rPr lang="en-US" sz="2400" dirty="0" smtClean="0">
                <a:solidFill>
                  <a:srgbClr val="FFFFFF"/>
                </a:solidFill>
                <a:latin typeface="+mj-lt"/>
                <a:ea typeface="Arial Bold"/>
                <a:cs typeface="Arial Bold"/>
                <a:sym typeface="Arial Bold"/>
              </a:rPr>
              <a:t>Akihiko KUZE </a:t>
            </a:r>
          </a:p>
          <a:p>
            <a:pPr lvl="0" defTabSz="914400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r>
              <a:rPr lang="en-US" sz="1400" dirty="0" smtClean="0">
                <a:solidFill>
                  <a:srgbClr val="FFFFFF"/>
                </a:solidFill>
                <a:latin typeface="+mj-lt"/>
                <a:ea typeface="Arial Bold"/>
                <a:cs typeface="Arial Bold"/>
                <a:sym typeface="Arial Bold"/>
              </a:rPr>
              <a:t> (</a:t>
            </a:r>
            <a:r>
              <a:rPr lang="en-US" altLang="ja-JP" sz="1400" dirty="0" smtClean="0">
                <a:solidFill>
                  <a:srgbClr val="FFFFFF"/>
                </a:solidFill>
                <a:ea typeface="Arial Bold"/>
                <a:cs typeface="Arial Bold"/>
                <a:sym typeface="Arial Bold"/>
              </a:rPr>
              <a:t>Earth </a:t>
            </a:r>
            <a:r>
              <a:rPr lang="en-US" altLang="ja-JP" sz="1400" dirty="0">
                <a:solidFill>
                  <a:srgbClr val="FFFFFF"/>
                </a:solidFill>
                <a:ea typeface="Arial Bold"/>
                <a:cs typeface="Arial Bold"/>
                <a:sym typeface="Arial Bold"/>
              </a:rPr>
              <a:t>Observation Research Center</a:t>
            </a:r>
          </a:p>
          <a:p>
            <a:pPr lvl="0" defTabSz="914400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r>
              <a:rPr lang="en-US" altLang="ja-JP" sz="1400" dirty="0">
                <a:solidFill>
                  <a:srgbClr val="FFFFFF"/>
                </a:solidFill>
                <a:ea typeface="Arial Bold"/>
                <a:cs typeface="Arial Bold"/>
                <a:sym typeface="Arial Bold"/>
              </a:rPr>
              <a:t>Japan Aerospace Exploration Agency</a:t>
            </a:r>
          </a:p>
          <a:p>
            <a:pPr lvl="0" defTabSz="914400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r>
              <a:rPr lang="en-US" dirty="0" smtClean="0">
                <a:solidFill>
                  <a:srgbClr val="FFFFFF"/>
                </a:solidFill>
                <a:latin typeface="+mj-lt"/>
                <a:ea typeface="Arial Bold"/>
                <a:cs typeface="Arial Bold"/>
                <a:sym typeface="Arial Bold"/>
              </a:rPr>
              <a:t>CEOS WGCV</a:t>
            </a:r>
            <a:r>
              <a:rPr lang="ja-JP" altLang="en-US" dirty="0">
                <a:solidFill>
                  <a:srgbClr val="FFFFFF"/>
                </a:solidFill>
                <a:latin typeface="+mj-lt"/>
                <a:ea typeface="Arial Bold"/>
                <a:cs typeface="Arial Bold"/>
                <a:sym typeface="Arial Bold"/>
              </a:rPr>
              <a:t> </a:t>
            </a:r>
            <a:r>
              <a:rPr lang="en-US" altLang="ja-JP" dirty="0" smtClean="0">
                <a:solidFill>
                  <a:srgbClr val="FFFFFF"/>
                </a:solidFill>
                <a:latin typeface="+mj-lt"/>
                <a:ea typeface="Arial Bold"/>
                <a:cs typeface="Arial Bold"/>
                <a:sym typeface="Arial Bold"/>
              </a:rPr>
              <a:t>44</a:t>
            </a:r>
            <a:endParaRPr lang="en-US" dirty="0">
              <a:solidFill>
                <a:srgbClr val="FFFFFF"/>
              </a:solidFill>
              <a:latin typeface="+mj-lt"/>
              <a:ea typeface="Arial Bold"/>
              <a:cs typeface="Arial Bold"/>
              <a:sym typeface="Arial Bold"/>
            </a:endParaRPr>
          </a:p>
          <a:p>
            <a:pPr lvl="0" defTabSz="914400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r>
              <a:rPr lang="en-US" dirty="0" smtClean="0">
                <a:solidFill>
                  <a:srgbClr val="FFFFFF"/>
                </a:solidFill>
                <a:latin typeface="+mj-lt"/>
                <a:ea typeface="Arial Bold"/>
                <a:cs typeface="Arial Bold"/>
                <a:sym typeface="Arial Bold"/>
              </a:rPr>
              <a:t>Darmstadt, Germany</a:t>
            </a:r>
          </a:p>
          <a:p>
            <a:pPr lvl="0" defTabSz="914400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r>
              <a:rPr lang="en-US" dirty="0" smtClean="0">
                <a:solidFill>
                  <a:srgbClr val="FFFFFF"/>
                </a:solidFill>
                <a:latin typeface="+mj-lt"/>
                <a:ea typeface="Arial Bold"/>
                <a:cs typeface="Arial Bold"/>
                <a:sym typeface="Arial Bold"/>
              </a:rPr>
              <a:t>August, 2018</a:t>
            </a:r>
            <a:endParaRPr lang="en-US" dirty="0">
              <a:solidFill>
                <a:srgbClr val="FFFFFF"/>
              </a:solidFill>
              <a:latin typeface="+mj-lt"/>
              <a:ea typeface="Arial Bold"/>
              <a:cs typeface="Arial Bold"/>
              <a:sym typeface="Arial Bold"/>
            </a:endParaRPr>
          </a:p>
        </p:txBody>
      </p:sp>
      <p:pic>
        <p:nvPicPr>
          <p:cNvPr id="12" name="ceos_logo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57200" y="259044"/>
            <a:ext cx="2507906" cy="993132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Shape 10"/>
          <p:cNvSpPr txBox="1">
            <a:spLocks/>
          </p:cNvSpPr>
          <p:nvPr/>
        </p:nvSpPr>
        <p:spPr>
          <a:xfrm>
            <a:off x="457200" y="1288273"/>
            <a:ext cx="2806211" cy="2101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 algn="l">
              <a:defRPr sz="4200" b="1">
                <a:solidFill>
                  <a:srgbClr val="FFFFFF"/>
                </a:solidFill>
                <a:latin typeface="Droid Serif"/>
                <a:ea typeface="Droid Serif"/>
                <a:cs typeface="Droid Serif"/>
                <a:sym typeface="Droid Serif"/>
              </a:defRPr>
            </a:lvl1pPr>
            <a:lvl2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2pPr>
            <a:lvl3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3pPr>
            <a:lvl4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4pPr>
            <a:lvl5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5pPr>
            <a:lvl6pPr indent="4572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6pPr>
            <a:lvl7pPr indent="9144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7pPr>
            <a:lvl8pPr indent="13716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8pPr>
            <a:lvl9pPr indent="18288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9pPr>
          </a:lstStyle>
          <a:p>
            <a:pPr defTabSz="914400">
              <a:defRPr sz="1800" b="0">
                <a:solidFill>
                  <a:srgbClr val="000000"/>
                </a:solidFill>
              </a:defRPr>
            </a:pPr>
            <a:r>
              <a:rPr lang="en-US" sz="1050" dirty="0" smtClean="0">
                <a:solidFill>
                  <a:schemeClr val="bg1">
                    <a:lumMod val="20000"/>
                    <a:lumOff val="80000"/>
                  </a:schemeClr>
                </a:solidFill>
                <a:latin typeface="+mj-lt"/>
              </a:rPr>
              <a:t>Committee on Earth Observation Satellites</a:t>
            </a:r>
            <a:endParaRPr lang="en-US" sz="1050" dirty="0">
              <a:solidFill>
                <a:schemeClr val="bg1">
                  <a:lumMod val="20000"/>
                  <a:lumOff val="80000"/>
                </a:schemeClr>
              </a:solidFill>
              <a:latin typeface="+mj-lt"/>
            </a:endParaRP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48746" y="371603"/>
            <a:ext cx="7395883" cy="426427"/>
          </a:xfrm>
        </p:spPr>
        <p:txBody>
          <a:bodyPr/>
          <a:lstStyle/>
          <a:p>
            <a:pPr algn="ctr"/>
            <a:r>
              <a:rPr lang="en-U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JAXA Earth Observation Satellite Lineup</a:t>
            </a:r>
            <a:endParaRPr kumimoji="1" lang="ja-JP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5" name="スライド番号プレースホルダ 1"/>
          <p:cNvSpPr txBox="1">
            <a:spLocks noGrp="1"/>
          </p:cNvSpPr>
          <p:nvPr/>
        </p:nvSpPr>
        <p:spPr bwMode="auto">
          <a:xfrm>
            <a:off x="8108949" y="6367908"/>
            <a:ext cx="938460" cy="139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eaLnBrk="1" hangingPunct="1"/>
            <a:fld id="{2A375BFF-D917-4D96-A3AA-960483DE114F}" type="slidenum">
              <a:rPr lang="en-US" altLang="ja-JP" sz="2400">
                <a:solidFill>
                  <a:srgbClr val="008000"/>
                </a:solidFill>
                <a:cs typeface="Arial" pitchFamily="34" charset="0"/>
              </a:rPr>
              <a:pPr algn="r" eaLnBrk="1" hangingPunct="1"/>
              <a:t>2</a:t>
            </a:fld>
            <a:endParaRPr lang="en-US" altLang="ja-JP" sz="2400" dirty="0">
              <a:solidFill>
                <a:srgbClr val="008000"/>
              </a:solidFill>
              <a:cs typeface="Arial" pitchFamily="34" charset="0"/>
            </a:endParaRPr>
          </a:p>
        </p:txBody>
      </p:sp>
      <p:graphicFrame>
        <p:nvGraphicFramePr>
          <p:cNvPr id="163" name="Group 17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1353128"/>
              </p:ext>
            </p:extLst>
          </p:nvPr>
        </p:nvGraphicFramePr>
        <p:xfrm>
          <a:off x="140861" y="1256131"/>
          <a:ext cx="8784227" cy="4343402"/>
        </p:xfrm>
        <a:graphic>
          <a:graphicData uri="http://schemas.openxmlformats.org/drawingml/2006/table">
            <a:tbl>
              <a:tblPr/>
              <a:tblGrid>
                <a:gridCol w="234900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614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57943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579438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579438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579438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579438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579438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  <a:gridCol w="579438">
                  <a:extLst>
                    <a:ext uri="{9D8B030D-6E8A-4147-A177-3AD203B41FA5}">
                      <a16:colId xmlns="" xmlns:a16="http://schemas.microsoft.com/office/drawing/2014/main" val="20008"/>
                    </a:ext>
                  </a:extLst>
                </a:gridCol>
                <a:gridCol w="579438">
                  <a:extLst>
                    <a:ext uri="{9D8B030D-6E8A-4147-A177-3AD203B41FA5}">
                      <a16:colId xmlns="" xmlns:a16="http://schemas.microsoft.com/office/drawing/2014/main" val="20009"/>
                    </a:ext>
                  </a:extLst>
                </a:gridCol>
                <a:gridCol w="579438">
                  <a:extLst>
                    <a:ext uri="{9D8B030D-6E8A-4147-A177-3AD203B41FA5}">
                      <a16:colId xmlns="" xmlns:a16="http://schemas.microsoft.com/office/drawing/2014/main" val="20010"/>
                    </a:ext>
                  </a:extLst>
                </a:gridCol>
                <a:gridCol w="579438">
                  <a:extLst>
                    <a:ext uri="{9D8B030D-6E8A-4147-A177-3AD203B41FA5}">
                      <a16:colId xmlns="" xmlns:a16="http://schemas.microsoft.com/office/drawing/2014/main" val="20011"/>
                    </a:ext>
                  </a:extLst>
                </a:gridCol>
                <a:gridCol w="579438">
                  <a:extLst>
                    <a:ext uri="{9D8B030D-6E8A-4147-A177-3AD203B41FA5}">
                      <a16:colId xmlns="" xmlns:a16="http://schemas.microsoft.com/office/drawing/2014/main" val="20012"/>
                    </a:ext>
                  </a:extLst>
                </a:gridCol>
              </a:tblGrid>
              <a:tr h="300713">
                <a:tc>
                  <a:txBody>
                    <a:bodyPr/>
                    <a:lstStyle>
                      <a:lvl1pPr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1pPr>
                      <a:lvl2pPr indent="457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2pPr>
                      <a:lvl3pPr indent="914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3pPr>
                      <a:lvl4pPr indent="1371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4pPr>
                      <a:lvl5pPr indent="18288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5pPr>
                      <a:lvl6pPr indent="22860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6pPr>
                      <a:lvl7pPr indent="2743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7pPr>
                      <a:lvl8pPr indent="3200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8pPr>
                      <a:lvl9pPr indent="3657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9pPr>
                    </a:lstStyle>
                    <a:p>
                      <a:pPr marL="841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50" charset="-128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Targets </a:t>
                      </a:r>
                      <a:r>
                        <a:rPr kumimoji="1" lang="en-US" altLang="ja-JP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50" charset="-128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(</a:t>
                      </a:r>
                      <a:r>
                        <a:rPr kumimoji="1" lang="en-US" altLang="ja-JP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50" charset="-128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JFY: Apr-Mar)</a:t>
                      </a:r>
                    </a:p>
                  </a:txBody>
                  <a:tcPr marL="18000" marR="18000" marT="18000" marB="18000" anchor="ctr" horzOverflow="overflow">
                    <a:lnL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1pPr>
                      <a:lvl2pPr indent="457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2pPr>
                      <a:lvl3pPr indent="914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3pPr>
                      <a:lvl4pPr indent="1371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4pPr>
                      <a:lvl5pPr indent="18288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5pPr>
                      <a:lvl6pPr indent="22860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6pPr>
                      <a:lvl7pPr indent="2743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7pPr>
                      <a:lvl8pPr indent="3200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8pPr>
                      <a:lvl9pPr indent="3657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anose="020B0604020202020204" pitchFamily="50" charset="-128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</a:txBody>
                  <a:tcPr marL="18000" marR="18000" marT="18000" marB="18000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1pPr>
                      <a:lvl2pPr indent="457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2pPr>
                      <a:lvl3pPr indent="914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3pPr>
                      <a:lvl4pPr indent="1371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4pPr>
                      <a:lvl5pPr indent="18288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5pPr>
                      <a:lvl6pPr indent="22860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6pPr>
                      <a:lvl7pPr indent="2743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7pPr>
                      <a:lvl8pPr indent="3200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8pPr>
                      <a:lvl9pPr indent="3657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50" charset="-128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2012</a:t>
                      </a:r>
                    </a:p>
                  </a:txBody>
                  <a:tcPr marL="18000" marR="18000" marT="18000" marB="18000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1pPr>
                      <a:lvl2pPr indent="457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2pPr>
                      <a:lvl3pPr indent="914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3pPr>
                      <a:lvl4pPr indent="1371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4pPr>
                      <a:lvl5pPr indent="18288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5pPr>
                      <a:lvl6pPr indent="22860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6pPr>
                      <a:lvl7pPr indent="2743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7pPr>
                      <a:lvl8pPr indent="3200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8pPr>
                      <a:lvl9pPr indent="3657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50" charset="-128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2013</a:t>
                      </a:r>
                    </a:p>
                  </a:txBody>
                  <a:tcPr marL="18000" marR="18000" marT="18000" marB="18000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1pPr>
                      <a:lvl2pPr indent="457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2pPr>
                      <a:lvl3pPr indent="914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3pPr>
                      <a:lvl4pPr indent="1371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4pPr>
                      <a:lvl5pPr indent="18288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5pPr>
                      <a:lvl6pPr indent="22860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6pPr>
                      <a:lvl7pPr indent="2743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7pPr>
                      <a:lvl8pPr indent="3200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8pPr>
                      <a:lvl9pPr indent="3657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50" charset="-128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2014</a:t>
                      </a:r>
                    </a:p>
                  </a:txBody>
                  <a:tcPr marL="18000" marR="18000" marT="18000" marB="18000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ysClr val="window" lastClr="FFFFFF">
                        <a:alpha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1pPr>
                      <a:lvl2pPr indent="457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2pPr>
                      <a:lvl3pPr indent="914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3pPr>
                      <a:lvl4pPr indent="1371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4pPr>
                      <a:lvl5pPr indent="18288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5pPr>
                      <a:lvl6pPr indent="22860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6pPr>
                      <a:lvl7pPr indent="2743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7pPr>
                      <a:lvl8pPr indent="3200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8pPr>
                      <a:lvl9pPr indent="3657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50" charset="-128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2015</a:t>
                      </a:r>
                    </a:p>
                  </a:txBody>
                  <a:tcPr marL="18000" marR="18000" marT="18000" marB="18000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1pPr>
                      <a:lvl2pPr indent="457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2pPr>
                      <a:lvl3pPr indent="914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3pPr>
                      <a:lvl4pPr indent="1371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4pPr>
                      <a:lvl5pPr indent="18288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5pPr>
                      <a:lvl6pPr indent="22860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6pPr>
                      <a:lvl7pPr indent="2743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7pPr>
                      <a:lvl8pPr indent="3200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8pPr>
                      <a:lvl9pPr indent="3657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50" charset="-128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2016</a:t>
                      </a:r>
                    </a:p>
                  </a:txBody>
                  <a:tcPr marL="18000" marR="18000" marT="18000" marB="18000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1pPr>
                      <a:lvl2pPr indent="457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2pPr>
                      <a:lvl3pPr indent="914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3pPr>
                      <a:lvl4pPr indent="1371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4pPr>
                      <a:lvl5pPr indent="18288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5pPr>
                      <a:lvl6pPr indent="22860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6pPr>
                      <a:lvl7pPr indent="2743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7pPr>
                      <a:lvl8pPr indent="3200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8pPr>
                      <a:lvl9pPr indent="3657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50" charset="-128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2017</a:t>
                      </a:r>
                    </a:p>
                  </a:txBody>
                  <a:tcPr marL="18000" marR="18000" marT="18000" marB="18000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1pPr>
                      <a:lvl2pPr indent="457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2pPr>
                      <a:lvl3pPr indent="914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3pPr>
                      <a:lvl4pPr indent="1371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4pPr>
                      <a:lvl5pPr indent="18288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5pPr>
                      <a:lvl6pPr indent="22860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6pPr>
                      <a:lvl7pPr indent="2743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7pPr>
                      <a:lvl8pPr indent="3200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8pPr>
                      <a:lvl9pPr indent="3657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50" charset="-128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2018</a:t>
                      </a:r>
                    </a:p>
                  </a:txBody>
                  <a:tcPr marL="18000" marR="18000" marT="18000" marB="18000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1pPr>
                      <a:lvl2pPr indent="457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2pPr>
                      <a:lvl3pPr indent="914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3pPr>
                      <a:lvl4pPr indent="1371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4pPr>
                      <a:lvl5pPr indent="18288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5pPr>
                      <a:lvl6pPr indent="22860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6pPr>
                      <a:lvl7pPr indent="2743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7pPr>
                      <a:lvl8pPr indent="3200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8pPr>
                      <a:lvl9pPr indent="3657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50" charset="-128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2019</a:t>
                      </a:r>
                    </a:p>
                  </a:txBody>
                  <a:tcPr marL="18000" marR="18000" marT="18000" marB="18000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1pPr>
                      <a:lvl2pPr indent="457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2pPr>
                      <a:lvl3pPr indent="914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3pPr>
                      <a:lvl4pPr indent="1371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4pPr>
                      <a:lvl5pPr indent="18288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5pPr>
                      <a:lvl6pPr indent="22860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6pPr>
                      <a:lvl7pPr indent="2743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7pPr>
                      <a:lvl8pPr indent="3200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8pPr>
                      <a:lvl9pPr indent="3657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50" charset="-128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2020</a:t>
                      </a:r>
                    </a:p>
                  </a:txBody>
                  <a:tcPr marL="18000" marR="18000" marT="18000" marB="18000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1pPr>
                      <a:lvl2pPr indent="457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2pPr>
                      <a:lvl3pPr indent="914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3pPr>
                      <a:lvl4pPr indent="1371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4pPr>
                      <a:lvl5pPr indent="18288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5pPr>
                      <a:lvl6pPr indent="22860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6pPr>
                      <a:lvl7pPr indent="2743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7pPr>
                      <a:lvl8pPr indent="3200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8pPr>
                      <a:lvl9pPr indent="3657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50" charset="-128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2021</a:t>
                      </a:r>
                    </a:p>
                  </a:txBody>
                  <a:tcPr marL="18000" marR="18000" marT="18000" marB="18000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1pPr>
                      <a:lvl2pPr indent="457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2pPr>
                      <a:lvl3pPr indent="914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3pPr>
                      <a:lvl4pPr indent="1371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4pPr>
                      <a:lvl5pPr indent="18288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5pPr>
                      <a:lvl6pPr indent="22860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6pPr>
                      <a:lvl7pPr indent="2743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7pPr>
                      <a:lvl8pPr indent="3200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8pPr>
                      <a:lvl9pPr indent="3657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50" charset="-128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2022</a:t>
                      </a:r>
                    </a:p>
                  </a:txBody>
                  <a:tcPr marL="18000" marR="18000" marT="18000" marB="18000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004967">
                <a:tc>
                  <a:txBody>
                    <a:bodyPr/>
                    <a:lstStyle>
                      <a:lvl1pPr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1pPr>
                      <a:lvl2pPr indent="457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2pPr>
                      <a:lvl3pPr indent="914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3pPr>
                      <a:lvl4pPr indent="1371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4pPr>
                      <a:lvl5pPr indent="18288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5pPr>
                      <a:lvl6pPr indent="22860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6pPr>
                      <a:lvl7pPr indent="2743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7pPr>
                      <a:lvl8pPr indent="3200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8pPr>
                      <a:lvl9pPr indent="3657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Arial Unicode MS" panose="020B0604020202020204" pitchFamily="50" charset="-128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Disasters &amp; Resources</a:t>
                      </a:r>
                    </a:p>
                    <a:p>
                      <a:pPr marL="8255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50" charset="-128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JERS1/OPS, SAR (1992-1998)</a:t>
                      </a:r>
                    </a:p>
                    <a:p>
                      <a:pPr marL="8255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50" charset="-128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ADEOS-I/AVNIR</a:t>
                      </a:r>
                    </a:p>
                    <a:p>
                      <a:pPr marL="8255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50" charset="-128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ALOS/AVNIR2, PALSAR (2006-2011)</a:t>
                      </a:r>
                    </a:p>
                  </a:txBody>
                  <a:tcPr marL="36000" marR="36000" marT="18000" marB="18000" horzOverflow="overflow">
                    <a:lnL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1pPr>
                      <a:lvl2pPr indent="457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2pPr>
                      <a:lvl3pPr indent="914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3pPr>
                      <a:lvl4pPr indent="1371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4pPr>
                      <a:lvl5pPr indent="18288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5pPr>
                      <a:lvl6pPr indent="22860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6pPr>
                      <a:lvl7pPr indent="2743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7pPr>
                      <a:lvl8pPr indent="3200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8pPr>
                      <a:lvl9pPr indent="3657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anose="020B0604020202020204" pitchFamily="50" charset="-128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1pPr>
                      <a:lvl2pPr indent="457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2pPr>
                      <a:lvl3pPr indent="914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3pPr>
                      <a:lvl4pPr indent="1371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4pPr>
                      <a:lvl5pPr indent="18288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5pPr>
                      <a:lvl6pPr indent="22860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6pPr>
                      <a:lvl7pPr indent="2743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7pPr>
                      <a:lvl8pPr indent="3200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8pPr>
                      <a:lvl9pPr indent="3657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anose="020B0604020202020204" pitchFamily="50" charset="-128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</a:txBody>
                  <a:tcPr marL="18000" marR="18000" marT="18000" marB="18000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1pPr>
                      <a:lvl2pPr indent="457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2pPr>
                      <a:lvl3pPr indent="914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3pPr>
                      <a:lvl4pPr indent="1371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4pPr>
                      <a:lvl5pPr indent="18288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5pPr>
                      <a:lvl6pPr indent="22860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6pPr>
                      <a:lvl7pPr indent="2743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7pPr>
                      <a:lvl8pPr indent="3200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8pPr>
                      <a:lvl9pPr indent="3657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anose="020B0604020202020204" pitchFamily="50" charset="-128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</a:txBody>
                  <a:tcPr marL="18000" marR="18000" marT="18000" marB="18000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1pPr>
                      <a:lvl2pPr indent="457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2pPr>
                      <a:lvl3pPr indent="914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3pPr>
                      <a:lvl4pPr indent="1371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4pPr>
                      <a:lvl5pPr indent="18288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5pPr>
                      <a:lvl6pPr indent="22860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6pPr>
                      <a:lvl7pPr indent="2743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7pPr>
                      <a:lvl8pPr indent="3200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8pPr>
                      <a:lvl9pPr indent="3657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anose="020B0604020202020204" pitchFamily="50" charset="-128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</a:txBody>
                  <a:tcPr marL="18000" marR="18000" marT="18000" marB="18000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ysClr val="window" lastClr="FFFFFF">
                        <a:alpha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1pPr>
                      <a:lvl2pPr indent="457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2pPr>
                      <a:lvl3pPr indent="914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3pPr>
                      <a:lvl4pPr indent="1371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4pPr>
                      <a:lvl5pPr indent="18288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5pPr>
                      <a:lvl6pPr indent="22860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6pPr>
                      <a:lvl7pPr indent="2743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7pPr>
                      <a:lvl8pPr indent="3200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8pPr>
                      <a:lvl9pPr indent="3657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anose="020B0604020202020204" pitchFamily="50" charset="-128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</a:txBody>
                  <a:tcPr marL="18000" marR="18000" marT="18000" marB="18000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1pPr>
                      <a:lvl2pPr indent="457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2pPr>
                      <a:lvl3pPr indent="914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3pPr>
                      <a:lvl4pPr indent="1371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4pPr>
                      <a:lvl5pPr indent="18288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5pPr>
                      <a:lvl6pPr indent="22860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6pPr>
                      <a:lvl7pPr indent="2743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7pPr>
                      <a:lvl8pPr indent="3200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8pPr>
                      <a:lvl9pPr indent="3657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anose="020B0604020202020204" pitchFamily="50" charset="-128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</a:txBody>
                  <a:tcPr marL="18000" marR="18000" marT="18000" marB="18000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1pPr>
                      <a:lvl2pPr indent="457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2pPr>
                      <a:lvl3pPr indent="914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3pPr>
                      <a:lvl4pPr indent="1371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4pPr>
                      <a:lvl5pPr indent="18288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5pPr>
                      <a:lvl6pPr indent="22860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6pPr>
                      <a:lvl7pPr indent="2743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7pPr>
                      <a:lvl8pPr indent="3200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8pPr>
                      <a:lvl9pPr indent="3657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Unicode MS" panose="020B0604020202020204" pitchFamily="50" charset="-128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</a:txBody>
                  <a:tcPr marL="18000" marR="18000" marT="18000" marB="18000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1pPr>
                      <a:lvl2pPr indent="457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2pPr>
                      <a:lvl3pPr indent="914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3pPr>
                      <a:lvl4pPr indent="1371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4pPr>
                      <a:lvl5pPr indent="18288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5pPr>
                      <a:lvl6pPr indent="22860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6pPr>
                      <a:lvl7pPr indent="2743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7pPr>
                      <a:lvl8pPr indent="3200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8pPr>
                      <a:lvl9pPr indent="3657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anose="020B0604020202020204" pitchFamily="50" charset="-128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</a:txBody>
                  <a:tcPr marL="18000" marR="18000" marT="18000" marB="18000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1pPr>
                      <a:lvl2pPr indent="457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2pPr>
                      <a:lvl3pPr indent="914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3pPr>
                      <a:lvl4pPr indent="1371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4pPr>
                      <a:lvl5pPr indent="18288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5pPr>
                      <a:lvl6pPr indent="22860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6pPr>
                      <a:lvl7pPr indent="2743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7pPr>
                      <a:lvl8pPr indent="3200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8pPr>
                      <a:lvl9pPr indent="3657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anose="020B0604020202020204" pitchFamily="50" charset="-128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</a:txBody>
                  <a:tcPr marL="18000" marR="18000" marT="18000" marB="18000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1pPr>
                      <a:lvl2pPr indent="457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2pPr>
                      <a:lvl3pPr indent="914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3pPr>
                      <a:lvl4pPr indent="1371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4pPr>
                      <a:lvl5pPr indent="18288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5pPr>
                      <a:lvl6pPr indent="22860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6pPr>
                      <a:lvl7pPr indent="2743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7pPr>
                      <a:lvl8pPr indent="3200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8pPr>
                      <a:lvl9pPr indent="3657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anose="020B0604020202020204" pitchFamily="50" charset="-128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</a:txBody>
                  <a:tcPr marL="18000" marR="18000" marT="18000" marB="18000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1pPr>
                      <a:lvl2pPr indent="457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2pPr>
                      <a:lvl3pPr indent="914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3pPr>
                      <a:lvl4pPr indent="1371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4pPr>
                      <a:lvl5pPr indent="18288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5pPr>
                      <a:lvl6pPr indent="22860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6pPr>
                      <a:lvl7pPr indent="2743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7pPr>
                      <a:lvl8pPr indent="3200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8pPr>
                      <a:lvl9pPr indent="3657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anose="020B0604020202020204" pitchFamily="50" charset="-128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</a:txBody>
                  <a:tcPr marL="18000" marR="18000" marT="18000" marB="18000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1pPr>
                      <a:lvl2pPr indent="457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2pPr>
                      <a:lvl3pPr indent="914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3pPr>
                      <a:lvl4pPr indent="1371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4pPr>
                      <a:lvl5pPr indent="18288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5pPr>
                      <a:lvl6pPr indent="22860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6pPr>
                      <a:lvl7pPr indent="2743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7pPr>
                      <a:lvl8pPr indent="3200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8pPr>
                      <a:lvl9pPr indent="3657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anose="020B0604020202020204" pitchFamily="50" charset="-128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</a:txBody>
                  <a:tcPr marL="18000" marR="18000" marT="18000" marB="18000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198120">
                <a:tc>
                  <a:txBody>
                    <a:bodyPr/>
                    <a:lstStyle>
                      <a:lvl1pPr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1pPr>
                      <a:lvl2pPr indent="457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2pPr>
                      <a:lvl3pPr indent="914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3pPr>
                      <a:lvl4pPr indent="1371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4pPr>
                      <a:lvl5pPr indent="18288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5pPr>
                      <a:lvl6pPr indent="22860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6pPr>
                      <a:lvl7pPr indent="2743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7pPr>
                      <a:lvl8pPr indent="3200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8pPr>
                      <a:lvl9pPr indent="3657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Arial Unicode MS" panose="020B0604020202020204" pitchFamily="50" charset="-128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Climate System</a:t>
                      </a:r>
                    </a:p>
                    <a:p>
                      <a:pPr marL="90488" marR="0" lvl="0" indent="-90488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1" lang="en-US" altLang="ja-JP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50" charset="-128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Water </a:t>
                      </a:r>
                      <a:r>
                        <a:rPr kumimoji="1" lang="en-US" altLang="ja-JP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50" charset="-128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Cycle</a:t>
                      </a:r>
                    </a:p>
                    <a:p>
                      <a:pPr marL="8255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50" charset="-128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ADEOS-I/AMSR (1996-1997)</a:t>
                      </a:r>
                    </a:p>
                    <a:p>
                      <a:pPr marL="8255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50" charset="-128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Aqua/AMSR-E (2002-2010</a:t>
                      </a:r>
                      <a:r>
                        <a:rPr kumimoji="1" lang="en-US" altLang="ja-JP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50" charset="-128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)</a:t>
                      </a:r>
                      <a:endParaRPr kumimoji="1" lang="en-US" altLang="ja-JP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anose="020B0604020202020204" pitchFamily="50" charset="-128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</a:txBody>
                  <a:tcPr marL="36000" marR="36000" marT="18000" marB="18000" horzOverflow="overflow">
                    <a:lnL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1pPr>
                      <a:lvl2pPr indent="457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2pPr>
                      <a:lvl3pPr indent="914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3pPr>
                      <a:lvl4pPr indent="1371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4pPr>
                      <a:lvl5pPr indent="18288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5pPr>
                      <a:lvl6pPr indent="22860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6pPr>
                      <a:lvl7pPr indent="2743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7pPr>
                      <a:lvl8pPr indent="3200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8pPr>
                      <a:lvl9pPr indent="3657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anose="020B0604020202020204" pitchFamily="50" charset="-128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anose="020B0604020202020204" pitchFamily="50" charset="-128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1pPr>
                      <a:lvl2pPr indent="457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2pPr>
                      <a:lvl3pPr indent="914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3pPr>
                      <a:lvl4pPr indent="1371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4pPr>
                      <a:lvl5pPr indent="18288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5pPr>
                      <a:lvl6pPr indent="22860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6pPr>
                      <a:lvl7pPr indent="2743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7pPr>
                      <a:lvl8pPr indent="3200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8pPr>
                      <a:lvl9pPr indent="3657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anose="020B0604020202020204" pitchFamily="50" charset="-128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</a:txBody>
                  <a:tcPr marL="18000" marR="18000" marT="18000" marB="18000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1pPr>
                      <a:lvl2pPr indent="457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2pPr>
                      <a:lvl3pPr indent="914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3pPr>
                      <a:lvl4pPr indent="1371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4pPr>
                      <a:lvl5pPr indent="18288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5pPr>
                      <a:lvl6pPr indent="22860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6pPr>
                      <a:lvl7pPr indent="2743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7pPr>
                      <a:lvl8pPr indent="3200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8pPr>
                      <a:lvl9pPr indent="3657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anose="020B0604020202020204" pitchFamily="50" charset="-128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</a:txBody>
                  <a:tcPr marL="18000" marR="18000" marT="18000" marB="18000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1pPr>
                      <a:lvl2pPr indent="457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2pPr>
                      <a:lvl3pPr indent="914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3pPr>
                      <a:lvl4pPr indent="1371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4pPr>
                      <a:lvl5pPr indent="18288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5pPr>
                      <a:lvl6pPr indent="22860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6pPr>
                      <a:lvl7pPr indent="2743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7pPr>
                      <a:lvl8pPr indent="3200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8pPr>
                      <a:lvl9pPr indent="3657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anose="020B0604020202020204" pitchFamily="50" charset="-128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</a:txBody>
                  <a:tcPr marL="18000" marR="18000" marT="18000" marB="18000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ysClr val="window" lastClr="FFFFFF">
                        <a:alpha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1pPr>
                      <a:lvl2pPr indent="457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2pPr>
                      <a:lvl3pPr indent="914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3pPr>
                      <a:lvl4pPr indent="1371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4pPr>
                      <a:lvl5pPr indent="18288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5pPr>
                      <a:lvl6pPr indent="22860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6pPr>
                      <a:lvl7pPr indent="2743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7pPr>
                      <a:lvl8pPr indent="3200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8pPr>
                      <a:lvl9pPr indent="3657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anose="020B0604020202020204" pitchFamily="50" charset="-128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</a:txBody>
                  <a:tcPr marL="18000" marR="18000" marT="18000" marB="18000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1pPr>
                      <a:lvl2pPr indent="457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2pPr>
                      <a:lvl3pPr indent="914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3pPr>
                      <a:lvl4pPr indent="1371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4pPr>
                      <a:lvl5pPr indent="18288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5pPr>
                      <a:lvl6pPr indent="22860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6pPr>
                      <a:lvl7pPr indent="2743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7pPr>
                      <a:lvl8pPr indent="3200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8pPr>
                      <a:lvl9pPr indent="3657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anose="020B0604020202020204" pitchFamily="50" charset="-128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</a:txBody>
                  <a:tcPr marL="18000" marR="18000" marT="18000" marB="18000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1pPr>
                      <a:lvl2pPr indent="457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2pPr>
                      <a:lvl3pPr indent="914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3pPr>
                      <a:lvl4pPr indent="1371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4pPr>
                      <a:lvl5pPr indent="18288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5pPr>
                      <a:lvl6pPr indent="22860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6pPr>
                      <a:lvl7pPr indent="2743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7pPr>
                      <a:lvl8pPr indent="3200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8pPr>
                      <a:lvl9pPr indent="3657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Unicode MS" panose="020B0604020202020204" pitchFamily="50" charset="-128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</a:txBody>
                  <a:tcPr marL="18000" marR="18000" marT="18000" marB="18000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1pPr>
                      <a:lvl2pPr indent="457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2pPr>
                      <a:lvl3pPr indent="914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3pPr>
                      <a:lvl4pPr indent="1371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4pPr>
                      <a:lvl5pPr indent="18288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5pPr>
                      <a:lvl6pPr indent="22860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6pPr>
                      <a:lvl7pPr indent="2743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7pPr>
                      <a:lvl8pPr indent="3200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8pPr>
                      <a:lvl9pPr indent="3657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anose="020B0604020202020204" pitchFamily="50" charset="-128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</a:txBody>
                  <a:tcPr marL="18000" marR="18000" marT="18000" marB="18000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1pPr>
                      <a:lvl2pPr indent="457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2pPr>
                      <a:lvl3pPr indent="914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3pPr>
                      <a:lvl4pPr indent="1371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4pPr>
                      <a:lvl5pPr indent="18288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5pPr>
                      <a:lvl6pPr indent="22860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6pPr>
                      <a:lvl7pPr indent="2743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7pPr>
                      <a:lvl8pPr indent="3200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8pPr>
                      <a:lvl9pPr indent="3657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anose="020B0604020202020204" pitchFamily="50" charset="-128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</a:txBody>
                  <a:tcPr marL="18000" marR="18000" marT="18000" marB="18000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1pPr>
                      <a:lvl2pPr indent="457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2pPr>
                      <a:lvl3pPr indent="914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3pPr>
                      <a:lvl4pPr indent="1371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4pPr>
                      <a:lvl5pPr indent="18288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5pPr>
                      <a:lvl6pPr indent="22860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6pPr>
                      <a:lvl7pPr indent="2743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7pPr>
                      <a:lvl8pPr indent="3200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8pPr>
                      <a:lvl9pPr indent="3657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anose="020B0604020202020204" pitchFamily="50" charset="-128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</a:txBody>
                  <a:tcPr marL="18000" marR="18000" marT="18000" marB="18000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1pPr>
                      <a:lvl2pPr indent="457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2pPr>
                      <a:lvl3pPr indent="914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3pPr>
                      <a:lvl4pPr indent="1371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4pPr>
                      <a:lvl5pPr indent="18288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5pPr>
                      <a:lvl6pPr indent="22860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6pPr>
                      <a:lvl7pPr indent="2743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7pPr>
                      <a:lvl8pPr indent="3200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8pPr>
                      <a:lvl9pPr indent="3657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anose="020B0604020202020204" pitchFamily="50" charset="-128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</a:txBody>
                  <a:tcPr marL="18000" marR="18000" marT="18000" marB="18000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1pPr>
                      <a:lvl2pPr indent="457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2pPr>
                      <a:lvl3pPr indent="914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3pPr>
                      <a:lvl4pPr indent="1371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4pPr>
                      <a:lvl5pPr indent="18288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5pPr>
                      <a:lvl6pPr indent="22860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6pPr>
                      <a:lvl7pPr indent="2743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7pPr>
                      <a:lvl8pPr indent="3200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8pPr>
                      <a:lvl9pPr indent="3657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anose="020B0604020202020204" pitchFamily="50" charset="-128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</a:txBody>
                  <a:tcPr marL="18000" marR="18000" marT="18000" marB="18000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849002">
                <a:tc>
                  <a:txBody>
                    <a:bodyPr/>
                    <a:lstStyle>
                      <a:lvl1pPr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1pPr>
                      <a:lvl2pPr indent="457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2pPr>
                      <a:lvl3pPr indent="914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3pPr>
                      <a:lvl4pPr indent="1371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4pPr>
                      <a:lvl5pPr indent="18288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5pPr>
                      <a:lvl6pPr indent="22860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6pPr>
                      <a:lvl7pPr indent="2743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7pPr>
                      <a:lvl8pPr indent="3200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8pPr>
                      <a:lvl9pPr indent="3657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9pPr>
                    </a:lstStyle>
                    <a:p>
                      <a:pPr marL="92075" marR="0" lvl="0" indent="-90488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1" lang="en-US" altLang="ja-JP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50" charset="-128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Climate change</a:t>
                      </a:r>
                    </a:p>
                    <a:p>
                      <a:pPr marL="8255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50" charset="-128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ADEOS-I/OCTS (1996-1997)</a:t>
                      </a:r>
                    </a:p>
                    <a:p>
                      <a:pPr marL="8255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50" charset="-128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ADEOS-II/GLI (2003)</a:t>
                      </a:r>
                    </a:p>
                  </a:txBody>
                  <a:tcPr marL="36000" marR="36000" marT="18000" marB="18000" horzOverflow="overflow">
                    <a:lnL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1pPr>
                      <a:lvl2pPr indent="457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2pPr>
                      <a:lvl3pPr indent="914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3pPr>
                      <a:lvl4pPr indent="1371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4pPr>
                      <a:lvl5pPr indent="18288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5pPr>
                      <a:lvl6pPr indent="22860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6pPr>
                      <a:lvl7pPr indent="2743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7pPr>
                      <a:lvl8pPr indent="3200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8pPr>
                      <a:lvl9pPr indent="3657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anose="020B0604020202020204" pitchFamily="50" charset="-128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anose="020B0604020202020204" pitchFamily="50" charset="-128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1pPr>
                      <a:lvl2pPr indent="457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2pPr>
                      <a:lvl3pPr indent="914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3pPr>
                      <a:lvl4pPr indent="1371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4pPr>
                      <a:lvl5pPr indent="18288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5pPr>
                      <a:lvl6pPr indent="22860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6pPr>
                      <a:lvl7pPr indent="2743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7pPr>
                      <a:lvl8pPr indent="3200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8pPr>
                      <a:lvl9pPr indent="3657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anose="020B0604020202020204" pitchFamily="50" charset="-128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</a:txBody>
                  <a:tcPr marL="18000" marR="18000" marT="18000" marB="18000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1pPr>
                      <a:lvl2pPr indent="457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2pPr>
                      <a:lvl3pPr indent="914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3pPr>
                      <a:lvl4pPr indent="1371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4pPr>
                      <a:lvl5pPr indent="18288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5pPr>
                      <a:lvl6pPr indent="22860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6pPr>
                      <a:lvl7pPr indent="2743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7pPr>
                      <a:lvl8pPr indent="3200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8pPr>
                      <a:lvl9pPr indent="3657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anose="020B0604020202020204" pitchFamily="50" charset="-128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</a:txBody>
                  <a:tcPr marL="18000" marR="18000" marT="18000" marB="18000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1pPr>
                      <a:lvl2pPr indent="457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2pPr>
                      <a:lvl3pPr indent="914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3pPr>
                      <a:lvl4pPr indent="1371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4pPr>
                      <a:lvl5pPr indent="18288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5pPr>
                      <a:lvl6pPr indent="22860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6pPr>
                      <a:lvl7pPr indent="2743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7pPr>
                      <a:lvl8pPr indent="3200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8pPr>
                      <a:lvl9pPr indent="3657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anose="020B0604020202020204" pitchFamily="50" charset="-128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</a:txBody>
                  <a:tcPr marL="18000" marR="18000" marT="18000" marB="18000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ysClr val="window" lastClr="FFFFFF">
                        <a:alpha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1pPr>
                      <a:lvl2pPr indent="457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2pPr>
                      <a:lvl3pPr indent="914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3pPr>
                      <a:lvl4pPr indent="1371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4pPr>
                      <a:lvl5pPr indent="18288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5pPr>
                      <a:lvl6pPr indent="22860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6pPr>
                      <a:lvl7pPr indent="2743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7pPr>
                      <a:lvl8pPr indent="3200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8pPr>
                      <a:lvl9pPr indent="3657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anose="020B0604020202020204" pitchFamily="50" charset="-128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</a:txBody>
                  <a:tcPr marL="18000" marR="18000" marT="18000" marB="18000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1pPr>
                      <a:lvl2pPr indent="457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2pPr>
                      <a:lvl3pPr indent="914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3pPr>
                      <a:lvl4pPr indent="1371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4pPr>
                      <a:lvl5pPr indent="18288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5pPr>
                      <a:lvl6pPr indent="22860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6pPr>
                      <a:lvl7pPr indent="2743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7pPr>
                      <a:lvl8pPr indent="3200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8pPr>
                      <a:lvl9pPr indent="3657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anose="020B0604020202020204" pitchFamily="50" charset="-128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</a:txBody>
                  <a:tcPr marL="18000" marR="18000" marT="18000" marB="18000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1pPr>
                      <a:lvl2pPr indent="457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2pPr>
                      <a:lvl3pPr indent="914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3pPr>
                      <a:lvl4pPr indent="1371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4pPr>
                      <a:lvl5pPr indent="18288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5pPr>
                      <a:lvl6pPr indent="22860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6pPr>
                      <a:lvl7pPr indent="2743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7pPr>
                      <a:lvl8pPr indent="3200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8pPr>
                      <a:lvl9pPr indent="3657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Unicode MS" panose="020B0604020202020204" pitchFamily="50" charset="-128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</a:txBody>
                  <a:tcPr marL="18000" marR="18000" marT="18000" marB="18000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1pPr>
                      <a:lvl2pPr indent="457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2pPr>
                      <a:lvl3pPr indent="914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3pPr>
                      <a:lvl4pPr indent="1371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4pPr>
                      <a:lvl5pPr indent="18288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5pPr>
                      <a:lvl6pPr indent="22860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6pPr>
                      <a:lvl7pPr indent="2743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7pPr>
                      <a:lvl8pPr indent="3200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8pPr>
                      <a:lvl9pPr indent="3657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anose="020B0604020202020204" pitchFamily="50" charset="-128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</a:txBody>
                  <a:tcPr marL="18000" marR="18000" marT="18000" marB="18000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1pPr>
                      <a:lvl2pPr indent="457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2pPr>
                      <a:lvl3pPr indent="914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3pPr>
                      <a:lvl4pPr indent="1371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4pPr>
                      <a:lvl5pPr indent="18288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5pPr>
                      <a:lvl6pPr indent="22860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6pPr>
                      <a:lvl7pPr indent="2743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7pPr>
                      <a:lvl8pPr indent="3200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8pPr>
                      <a:lvl9pPr indent="3657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anose="020B0604020202020204" pitchFamily="50" charset="-128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</a:txBody>
                  <a:tcPr marL="18000" marR="18000" marT="18000" marB="18000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1pPr>
                      <a:lvl2pPr indent="457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2pPr>
                      <a:lvl3pPr indent="914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3pPr>
                      <a:lvl4pPr indent="1371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4pPr>
                      <a:lvl5pPr indent="18288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5pPr>
                      <a:lvl6pPr indent="22860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6pPr>
                      <a:lvl7pPr indent="2743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7pPr>
                      <a:lvl8pPr indent="3200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8pPr>
                      <a:lvl9pPr indent="3657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anose="020B0604020202020204" pitchFamily="50" charset="-128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</a:txBody>
                  <a:tcPr marL="18000" marR="18000" marT="18000" marB="18000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1pPr>
                      <a:lvl2pPr indent="457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2pPr>
                      <a:lvl3pPr indent="914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3pPr>
                      <a:lvl4pPr indent="1371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4pPr>
                      <a:lvl5pPr indent="18288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5pPr>
                      <a:lvl6pPr indent="22860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6pPr>
                      <a:lvl7pPr indent="2743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7pPr>
                      <a:lvl8pPr indent="3200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8pPr>
                      <a:lvl9pPr indent="3657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anose="020B0604020202020204" pitchFamily="50" charset="-128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</a:txBody>
                  <a:tcPr marL="18000" marR="18000" marT="18000" marB="18000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1pPr>
                      <a:lvl2pPr indent="457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2pPr>
                      <a:lvl3pPr indent="914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3pPr>
                      <a:lvl4pPr indent="1371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4pPr>
                      <a:lvl5pPr indent="18288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5pPr>
                      <a:lvl6pPr indent="22860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6pPr>
                      <a:lvl7pPr indent="2743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7pPr>
                      <a:lvl8pPr indent="3200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8pPr>
                      <a:lvl9pPr indent="3657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anose="020B0604020202020204" pitchFamily="50" charset="-128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</a:txBody>
                  <a:tcPr marL="18000" marR="18000" marT="18000" marB="18000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990600">
                <a:tc>
                  <a:txBody>
                    <a:bodyPr/>
                    <a:lstStyle>
                      <a:lvl1pPr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1pPr>
                      <a:lvl2pPr indent="457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2pPr>
                      <a:lvl3pPr indent="914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3pPr>
                      <a:lvl4pPr indent="1371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4pPr>
                      <a:lvl5pPr indent="18288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5pPr>
                      <a:lvl6pPr indent="22860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6pPr>
                      <a:lvl7pPr indent="2743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7pPr>
                      <a:lvl8pPr indent="3200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8pPr>
                      <a:lvl9pPr indent="3657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9pPr>
                    </a:lstStyle>
                    <a:p>
                      <a:pPr marL="92075" marR="0" lvl="0" indent="-90488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1" lang="en-US" altLang="ja-JP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50" charset="-128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Greenhouse gases</a:t>
                      </a:r>
                    </a:p>
                  </a:txBody>
                  <a:tcPr marL="36000" marR="36000" marT="18000" marB="18000" anchor="ctr" horzOverflow="overflow">
                    <a:lnL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1pPr>
                      <a:lvl2pPr indent="457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2pPr>
                      <a:lvl3pPr indent="914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3pPr>
                      <a:lvl4pPr indent="1371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4pPr>
                      <a:lvl5pPr indent="18288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5pPr>
                      <a:lvl6pPr indent="22860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6pPr>
                      <a:lvl7pPr indent="2743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7pPr>
                      <a:lvl8pPr indent="3200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8pPr>
                      <a:lvl9pPr indent="3657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anose="020B0604020202020204" pitchFamily="50" charset="-128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anose="020B0604020202020204" pitchFamily="50" charset="-128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1pPr>
                      <a:lvl2pPr indent="457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2pPr>
                      <a:lvl3pPr indent="914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3pPr>
                      <a:lvl4pPr indent="1371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4pPr>
                      <a:lvl5pPr indent="18288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5pPr>
                      <a:lvl6pPr indent="22860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6pPr>
                      <a:lvl7pPr indent="2743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7pPr>
                      <a:lvl8pPr indent="3200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8pPr>
                      <a:lvl9pPr indent="3657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anose="020B0604020202020204" pitchFamily="50" charset="-128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</a:txBody>
                  <a:tcPr marL="18000" marR="18000" marT="18000" marB="18000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1pPr>
                      <a:lvl2pPr indent="457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2pPr>
                      <a:lvl3pPr indent="914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3pPr>
                      <a:lvl4pPr indent="1371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4pPr>
                      <a:lvl5pPr indent="18288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5pPr>
                      <a:lvl6pPr indent="22860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6pPr>
                      <a:lvl7pPr indent="2743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7pPr>
                      <a:lvl8pPr indent="3200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8pPr>
                      <a:lvl9pPr indent="3657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anose="020B0604020202020204" pitchFamily="50" charset="-128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</a:txBody>
                  <a:tcPr marL="18000" marR="18000" marT="18000" marB="18000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1pPr>
                      <a:lvl2pPr indent="457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2pPr>
                      <a:lvl3pPr indent="914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3pPr>
                      <a:lvl4pPr indent="1371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4pPr>
                      <a:lvl5pPr indent="18288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5pPr>
                      <a:lvl6pPr indent="22860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6pPr>
                      <a:lvl7pPr indent="2743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7pPr>
                      <a:lvl8pPr indent="3200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8pPr>
                      <a:lvl9pPr indent="3657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anose="020B0604020202020204" pitchFamily="50" charset="-128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</a:txBody>
                  <a:tcPr marL="18000" marR="18000" marT="18000" marB="18000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ysClr val="window" lastClr="FFFFFF">
                        <a:alpha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1pPr>
                      <a:lvl2pPr indent="457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2pPr>
                      <a:lvl3pPr indent="914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3pPr>
                      <a:lvl4pPr indent="1371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4pPr>
                      <a:lvl5pPr indent="18288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5pPr>
                      <a:lvl6pPr indent="22860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6pPr>
                      <a:lvl7pPr indent="2743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7pPr>
                      <a:lvl8pPr indent="3200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8pPr>
                      <a:lvl9pPr indent="3657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anose="020B0604020202020204" pitchFamily="50" charset="-128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</a:txBody>
                  <a:tcPr marL="18000" marR="18000" marT="18000" marB="18000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1pPr>
                      <a:lvl2pPr indent="457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2pPr>
                      <a:lvl3pPr indent="914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3pPr>
                      <a:lvl4pPr indent="1371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4pPr>
                      <a:lvl5pPr indent="18288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5pPr>
                      <a:lvl6pPr indent="22860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6pPr>
                      <a:lvl7pPr indent="2743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7pPr>
                      <a:lvl8pPr indent="3200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8pPr>
                      <a:lvl9pPr indent="3657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anose="020B0604020202020204" pitchFamily="50" charset="-128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</a:txBody>
                  <a:tcPr marL="18000" marR="18000" marT="18000" marB="18000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1pPr>
                      <a:lvl2pPr indent="457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2pPr>
                      <a:lvl3pPr indent="914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3pPr>
                      <a:lvl4pPr indent="1371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4pPr>
                      <a:lvl5pPr indent="18288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5pPr>
                      <a:lvl6pPr indent="22860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6pPr>
                      <a:lvl7pPr indent="2743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7pPr>
                      <a:lvl8pPr indent="3200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8pPr>
                      <a:lvl9pPr indent="3657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Unicode MS" panose="020B0604020202020204" pitchFamily="50" charset="-128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</a:txBody>
                  <a:tcPr marL="18000" marR="18000" marT="18000" marB="18000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1pPr>
                      <a:lvl2pPr indent="457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2pPr>
                      <a:lvl3pPr indent="914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3pPr>
                      <a:lvl4pPr indent="1371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4pPr>
                      <a:lvl5pPr indent="18288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5pPr>
                      <a:lvl6pPr indent="22860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6pPr>
                      <a:lvl7pPr indent="2743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7pPr>
                      <a:lvl8pPr indent="3200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8pPr>
                      <a:lvl9pPr indent="3657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anose="020B0604020202020204" pitchFamily="50" charset="-128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</a:txBody>
                  <a:tcPr marL="18000" marR="18000" marT="18000" marB="18000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1pPr>
                      <a:lvl2pPr indent="457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2pPr>
                      <a:lvl3pPr indent="914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3pPr>
                      <a:lvl4pPr indent="1371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4pPr>
                      <a:lvl5pPr indent="18288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5pPr>
                      <a:lvl6pPr indent="22860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6pPr>
                      <a:lvl7pPr indent="2743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7pPr>
                      <a:lvl8pPr indent="3200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8pPr>
                      <a:lvl9pPr indent="3657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anose="020B0604020202020204" pitchFamily="50" charset="-128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</a:txBody>
                  <a:tcPr marL="18000" marR="18000" marT="18000" marB="18000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1pPr>
                      <a:lvl2pPr indent="457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2pPr>
                      <a:lvl3pPr indent="914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3pPr>
                      <a:lvl4pPr indent="1371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4pPr>
                      <a:lvl5pPr indent="18288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5pPr>
                      <a:lvl6pPr indent="22860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6pPr>
                      <a:lvl7pPr indent="2743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7pPr>
                      <a:lvl8pPr indent="3200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8pPr>
                      <a:lvl9pPr indent="3657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anose="020B0604020202020204" pitchFamily="50" charset="-128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</a:txBody>
                  <a:tcPr marL="18000" marR="18000" marT="18000" marB="18000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1pPr>
                      <a:lvl2pPr indent="457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2pPr>
                      <a:lvl3pPr indent="914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3pPr>
                      <a:lvl4pPr indent="1371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4pPr>
                      <a:lvl5pPr indent="18288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5pPr>
                      <a:lvl6pPr indent="22860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6pPr>
                      <a:lvl7pPr indent="2743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7pPr>
                      <a:lvl8pPr indent="3200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8pPr>
                      <a:lvl9pPr indent="3657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anose="020B0604020202020204" pitchFamily="50" charset="-128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</a:txBody>
                  <a:tcPr marL="18000" marR="18000" marT="18000" marB="18000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1pPr>
                      <a:lvl2pPr indent="457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2pPr>
                      <a:lvl3pPr indent="914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3pPr>
                      <a:lvl4pPr indent="1371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4pPr>
                      <a:lvl5pPr indent="18288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5pPr>
                      <a:lvl6pPr indent="22860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6pPr>
                      <a:lvl7pPr indent="2743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7pPr>
                      <a:lvl8pPr indent="3200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8pPr>
                      <a:lvl9pPr indent="3657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anose="020B0604020202020204" pitchFamily="50" charset="-128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</a:txBody>
                  <a:tcPr marL="18000" marR="18000" marT="18000" marB="18000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64" name="Rectangle 104"/>
          <p:cNvSpPr>
            <a:spLocks noChangeArrowheads="1"/>
          </p:cNvSpPr>
          <p:nvPr/>
        </p:nvSpPr>
        <p:spPr bwMode="auto">
          <a:xfrm>
            <a:off x="6038903" y="6554289"/>
            <a:ext cx="524182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altLang="ja-JP" sz="1600" dirty="0">
                <a:solidFill>
                  <a:prstClr val="black"/>
                </a:solidFill>
                <a:ea typeface="Arial Unicode MS" panose="020B0604020202020204" pitchFamily="50" charset="-128"/>
                <a:cs typeface="Arial" panose="020B0604020202020204" pitchFamily="34" charset="0"/>
              </a:rPr>
              <a:t>Study</a:t>
            </a:r>
          </a:p>
        </p:txBody>
      </p:sp>
      <p:sp>
        <p:nvSpPr>
          <p:cNvPr id="166" name="Rectangle 105"/>
          <p:cNvSpPr>
            <a:spLocks noChangeArrowheads="1"/>
          </p:cNvSpPr>
          <p:nvPr/>
        </p:nvSpPr>
        <p:spPr bwMode="auto">
          <a:xfrm>
            <a:off x="2695919" y="6560639"/>
            <a:ext cx="730969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altLang="ja-JP" sz="1600" dirty="0">
                <a:solidFill>
                  <a:prstClr val="black"/>
                </a:solidFill>
                <a:ea typeface="Arial Unicode MS" panose="020B0604020202020204" pitchFamily="50" charset="-128"/>
                <a:cs typeface="Arial" panose="020B0604020202020204" pitchFamily="34" charset="0"/>
              </a:rPr>
              <a:t>On orbit</a:t>
            </a:r>
          </a:p>
        </p:txBody>
      </p:sp>
      <p:sp>
        <p:nvSpPr>
          <p:cNvPr id="167" name="Text Box 107"/>
          <p:cNvSpPr txBox="1">
            <a:spLocks noChangeArrowheads="1"/>
          </p:cNvSpPr>
          <p:nvPr/>
        </p:nvSpPr>
        <p:spPr bwMode="auto">
          <a:xfrm>
            <a:off x="670738" y="6510979"/>
            <a:ext cx="1484702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ja-JP" sz="1600" dirty="0">
                <a:solidFill>
                  <a:srgbClr val="000000"/>
                </a:solidFill>
                <a:ea typeface="Arial Unicode MS" panose="020B0604020202020204" pitchFamily="50" charset="-128"/>
                <a:cs typeface="Arial" panose="020B0604020202020204" pitchFamily="34" charset="0"/>
              </a:rPr>
              <a:t>Mission status</a:t>
            </a:r>
          </a:p>
        </p:txBody>
      </p:sp>
      <p:sp>
        <p:nvSpPr>
          <p:cNvPr id="168" name="Line 108"/>
          <p:cNvSpPr>
            <a:spLocks noChangeShapeType="1"/>
          </p:cNvSpPr>
          <p:nvPr/>
        </p:nvSpPr>
        <p:spPr bwMode="auto">
          <a:xfrm>
            <a:off x="2148594" y="6682800"/>
            <a:ext cx="485775" cy="0"/>
          </a:xfrm>
          <a:prstGeom prst="line">
            <a:avLst/>
          </a:prstGeom>
          <a:noFill/>
          <a:ln w="152400">
            <a:solidFill>
              <a:srgbClr val="0070C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ja-JP" altLang="en-US" dirty="0">
              <a:solidFill>
                <a:prstClr val="black"/>
              </a:solidFill>
              <a:ea typeface="Arial Unicode MS" panose="020B0604020202020204" pitchFamily="50" charset="-128"/>
              <a:cs typeface="Arial" panose="020B0604020202020204" pitchFamily="34" charset="0"/>
            </a:endParaRPr>
          </a:p>
        </p:txBody>
      </p:sp>
      <p:sp>
        <p:nvSpPr>
          <p:cNvPr id="169" name="Line 110"/>
          <p:cNvSpPr>
            <a:spLocks noChangeShapeType="1"/>
          </p:cNvSpPr>
          <p:nvPr/>
        </p:nvSpPr>
        <p:spPr bwMode="auto">
          <a:xfrm>
            <a:off x="5490494" y="6669152"/>
            <a:ext cx="442912" cy="0"/>
          </a:xfrm>
          <a:prstGeom prst="line">
            <a:avLst/>
          </a:prstGeom>
          <a:noFill/>
          <a:ln w="152400">
            <a:solidFill>
              <a:sysClr val="windowText" lastClr="000000">
                <a:alpha val="70195"/>
              </a:sysClr>
            </a:solidFill>
            <a:round/>
            <a:headEnd/>
            <a:tailEnd/>
          </a:ln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ja-JP" altLang="en-US" dirty="0">
              <a:solidFill>
                <a:prstClr val="black"/>
              </a:solidFill>
              <a:ea typeface="Arial Unicode MS" panose="020B0604020202020204" pitchFamily="50" charset="-128"/>
              <a:cs typeface="Arial" panose="020B0604020202020204" pitchFamily="34" charset="0"/>
            </a:endParaRPr>
          </a:p>
        </p:txBody>
      </p:sp>
      <p:sp>
        <p:nvSpPr>
          <p:cNvPr id="170" name="Rectangle 113"/>
          <p:cNvSpPr>
            <a:spLocks noChangeArrowheads="1"/>
          </p:cNvSpPr>
          <p:nvPr/>
        </p:nvSpPr>
        <p:spPr bwMode="auto">
          <a:xfrm>
            <a:off x="3998806" y="1651196"/>
            <a:ext cx="2455801" cy="215444"/>
          </a:xfrm>
          <a:prstGeom prst="rect">
            <a:avLst/>
          </a:prstGeom>
          <a:solidFill>
            <a:sysClr val="window" lastClr="FFFFFF"/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400" dirty="0">
                <a:solidFill>
                  <a:srgbClr val="000000"/>
                </a:solidFill>
                <a:ea typeface="Arial Unicode MS" panose="020B0604020202020204" pitchFamily="50" charset="-128"/>
                <a:cs typeface="Arial" panose="020B0604020202020204" pitchFamily="34" charset="0"/>
              </a:rPr>
              <a:t>[Land and disaster monitoring] </a:t>
            </a:r>
          </a:p>
        </p:txBody>
      </p:sp>
      <p:sp>
        <p:nvSpPr>
          <p:cNvPr id="171" name="Rectangle 123"/>
          <p:cNvSpPr>
            <a:spLocks noChangeArrowheads="1"/>
          </p:cNvSpPr>
          <p:nvPr/>
        </p:nvSpPr>
        <p:spPr bwMode="auto">
          <a:xfrm>
            <a:off x="5202140" y="3718408"/>
            <a:ext cx="3642023" cy="215444"/>
          </a:xfrm>
          <a:prstGeom prst="rect">
            <a:avLst/>
          </a:prstGeom>
          <a:solidFill>
            <a:sysClr val="window" lastClr="FFFFFF"/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400" dirty="0">
                <a:solidFill>
                  <a:srgbClr val="000000"/>
                </a:solidFill>
                <a:ea typeface="Arial Unicode MS" panose="020B0604020202020204" pitchFamily="50" charset="-128"/>
                <a:cs typeface="Arial" panose="020B0604020202020204" pitchFamily="34" charset="0"/>
              </a:rPr>
              <a:t>[Vegetation, aerosol, cloud, SST, ocean color]</a:t>
            </a:r>
          </a:p>
        </p:txBody>
      </p:sp>
      <p:sp>
        <p:nvSpPr>
          <p:cNvPr id="172" name="Rectangle 124"/>
          <p:cNvSpPr>
            <a:spLocks noChangeArrowheads="1"/>
          </p:cNvSpPr>
          <p:nvPr/>
        </p:nvSpPr>
        <p:spPr bwMode="auto">
          <a:xfrm>
            <a:off x="6341702" y="4113706"/>
            <a:ext cx="2576026" cy="215444"/>
          </a:xfrm>
          <a:prstGeom prst="rect">
            <a:avLst/>
          </a:prstGeom>
          <a:solidFill>
            <a:sysClr val="window" lastClr="FFFFFF"/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400" dirty="0">
                <a:solidFill>
                  <a:srgbClr val="000000"/>
                </a:solidFill>
                <a:ea typeface="Arial Unicode MS" panose="020B0604020202020204" pitchFamily="50" charset="-128"/>
                <a:cs typeface="Arial" panose="020B0604020202020204" pitchFamily="34" charset="0"/>
              </a:rPr>
              <a:t>[Cloud and aerosol 3D structure]</a:t>
            </a:r>
          </a:p>
        </p:txBody>
      </p:sp>
      <p:sp>
        <p:nvSpPr>
          <p:cNvPr id="173" name="Rectangle 127"/>
          <p:cNvSpPr>
            <a:spLocks noChangeArrowheads="1"/>
          </p:cNvSpPr>
          <p:nvPr/>
        </p:nvSpPr>
        <p:spPr bwMode="auto">
          <a:xfrm>
            <a:off x="3097851" y="4652149"/>
            <a:ext cx="847988" cy="215444"/>
          </a:xfrm>
          <a:prstGeom prst="rect">
            <a:avLst/>
          </a:prstGeom>
          <a:solidFill>
            <a:sysClr val="window" lastClr="FFFFFF"/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400" dirty="0">
                <a:solidFill>
                  <a:srgbClr val="000000"/>
                </a:solidFill>
                <a:ea typeface="Arial Unicode MS" panose="020B0604020202020204" pitchFamily="50" charset="-128"/>
                <a:cs typeface="Arial" panose="020B0604020202020204" pitchFamily="34" charset="0"/>
              </a:rPr>
              <a:t>[CO</a:t>
            </a:r>
            <a:r>
              <a:rPr lang="en-US" altLang="ja-JP" sz="1400" baseline="-25000" dirty="0">
                <a:solidFill>
                  <a:srgbClr val="000000"/>
                </a:solidFill>
                <a:ea typeface="Arial Unicode MS" panose="020B0604020202020204" pitchFamily="50" charset="-128"/>
                <a:cs typeface="Arial" panose="020B0604020202020204" pitchFamily="34" charset="0"/>
              </a:rPr>
              <a:t>2, </a:t>
            </a:r>
            <a:r>
              <a:rPr lang="en-US" altLang="ja-JP" sz="1400" dirty="0">
                <a:solidFill>
                  <a:srgbClr val="000000"/>
                </a:solidFill>
                <a:ea typeface="Arial Unicode MS" panose="020B0604020202020204" pitchFamily="50" charset="-128"/>
                <a:cs typeface="Arial" panose="020B0604020202020204" pitchFamily="34" charset="0"/>
              </a:rPr>
              <a:t>CH</a:t>
            </a:r>
            <a:r>
              <a:rPr lang="en-US" altLang="ja-JP" sz="1400" baseline="-25000" dirty="0">
                <a:solidFill>
                  <a:srgbClr val="000000"/>
                </a:solidFill>
                <a:ea typeface="Arial Unicode MS" panose="020B0604020202020204" pitchFamily="50" charset="-128"/>
                <a:cs typeface="Arial" panose="020B0604020202020204" pitchFamily="34" charset="0"/>
              </a:rPr>
              <a:t>4, </a:t>
            </a:r>
            <a:endParaRPr lang="en-US" altLang="ja-JP" sz="1400" dirty="0">
              <a:solidFill>
                <a:srgbClr val="000000"/>
              </a:solidFill>
              <a:ea typeface="Arial Unicode MS" panose="020B0604020202020204" pitchFamily="50" charset="-128"/>
              <a:cs typeface="Arial" panose="020B0604020202020204" pitchFamily="34" charset="0"/>
            </a:endParaRPr>
          </a:p>
        </p:txBody>
      </p:sp>
      <p:sp>
        <p:nvSpPr>
          <p:cNvPr id="177" name="Rectangle 131"/>
          <p:cNvSpPr>
            <a:spLocks noChangeArrowheads="1"/>
          </p:cNvSpPr>
          <p:nvPr/>
        </p:nvSpPr>
        <p:spPr bwMode="auto">
          <a:xfrm>
            <a:off x="3094180" y="3262797"/>
            <a:ext cx="3105017" cy="215444"/>
          </a:xfrm>
          <a:prstGeom prst="rect">
            <a:avLst/>
          </a:prstGeom>
          <a:solidFill>
            <a:sysClr val="window" lastClr="FFFFFF"/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400" dirty="0">
                <a:solidFill>
                  <a:srgbClr val="000000"/>
                </a:solidFill>
                <a:ea typeface="Arial Unicode MS" panose="020B0604020202020204" pitchFamily="50" charset="-128"/>
                <a:cs typeface="Arial" panose="020B0604020202020204" pitchFamily="34" charset="0"/>
              </a:rPr>
              <a:t>[Wind, SST , water vapor, precipitation]</a:t>
            </a:r>
          </a:p>
        </p:txBody>
      </p:sp>
      <p:sp>
        <p:nvSpPr>
          <p:cNvPr id="178" name="Rectangle 136"/>
          <p:cNvSpPr>
            <a:spLocks noChangeArrowheads="1"/>
          </p:cNvSpPr>
          <p:nvPr/>
        </p:nvSpPr>
        <p:spPr bwMode="auto">
          <a:xfrm>
            <a:off x="4243529" y="2561981"/>
            <a:ext cx="2109553" cy="215444"/>
          </a:xfrm>
          <a:prstGeom prst="rect">
            <a:avLst/>
          </a:prstGeom>
          <a:solidFill>
            <a:sysClr val="window" lastClr="FFFFFF"/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400" dirty="0">
                <a:solidFill>
                  <a:srgbClr val="000000"/>
                </a:solidFill>
                <a:ea typeface="Arial Unicode MS" panose="020B0604020202020204" pitchFamily="50" charset="-128"/>
                <a:cs typeface="Arial" panose="020B0604020202020204" pitchFamily="34" charset="0"/>
              </a:rPr>
              <a:t>[Precipitation 3D structure]</a:t>
            </a:r>
          </a:p>
        </p:txBody>
      </p:sp>
      <p:sp>
        <p:nvSpPr>
          <p:cNvPr id="179" name="Rectangle 140"/>
          <p:cNvSpPr>
            <a:spLocks noChangeArrowheads="1"/>
          </p:cNvSpPr>
          <p:nvPr/>
        </p:nvSpPr>
        <p:spPr bwMode="auto">
          <a:xfrm>
            <a:off x="6684020" y="5153715"/>
            <a:ext cx="1199046" cy="215444"/>
          </a:xfrm>
          <a:prstGeom prst="rect">
            <a:avLst/>
          </a:prstGeom>
          <a:solidFill>
            <a:sysClr val="window" lastClr="FFFFFF"/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400" dirty="0">
                <a:solidFill>
                  <a:srgbClr val="000000"/>
                </a:solidFill>
                <a:ea typeface="Arial Unicode MS" panose="020B0604020202020204" pitchFamily="50" charset="-128"/>
                <a:cs typeface="Arial" panose="020B0604020202020204" pitchFamily="34" charset="0"/>
              </a:rPr>
              <a:t>[CO</a:t>
            </a:r>
            <a:r>
              <a:rPr lang="en-US" altLang="ja-JP" sz="1400" baseline="-25000" dirty="0">
                <a:solidFill>
                  <a:srgbClr val="000000"/>
                </a:solidFill>
                <a:ea typeface="Arial Unicode MS" panose="020B0604020202020204" pitchFamily="50" charset="-128"/>
                <a:cs typeface="Arial" panose="020B0604020202020204" pitchFamily="34" charset="0"/>
              </a:rPr>
              <a:t>2, </a:t>
            </a:r>
            <a:r>
              <a:rPr lang="en-US" altLang="ja-JP" sz="1400" dirty="0">
                <a:solidFill>
                  <a:srgbClr val="000000"/>
                </a:solidFill>
                <a:ea typeface="Arial Unicode MS" panose="020B0604020202020204" pitchFamily="50" charset="-128"/>
                <a:cs typeface="Arial" panose="020B0604020202020204" pitchFamily="34" charset="0"/>
              </a:rPr>
              <a:t>CH</a:t>
            </a:r>
            <a:r>
              <a:rPr lang="en-US" altLang="ja-JP" sz="1400" baseline="-25000" dirty="0">
                <a:solidFill>
                  <a:srgbClr val="000000"/>
                </a:solidFill>
                <a:ea typeface="Arial Unicode MS" panose="020B0604020202020204" pitchFamily="50" charset="-128"/>
                <a:cs typeface="Arial" panose="020B0604020202020204" pitchFamily="34" charset="0"/>
              </a:rPr>
              <a:t>4</a:t>
            </a:r>
            <a:r>
              <a:rPr lang="en-US" altLang="ja-JP" sz="1400" dirty="0">
                <a:solidFill>
                  <a:srgbClr val="000000"/>
                </a:solidFill>
                <a:ea typeface="Arial Unicode MS" panose="020B0604020202020204" pitchFamily="50" charset="-128"/>
                <a:cs typeface="Arial" panose="020B0604020202020204" pitchFamily="34" charset="0"/>
              </a:rPr>
              <a:t>, CO]</a:t>
            </a:r>
          </a:p>
        </p:txBody>
      </p:sp>
      <p:sp>
        <p:nvSpPr>
          <p:cNvPr id="180" name="Line 133"/>
          <p:cNvSpPr>
            <a:spLocks noChangeShapeType="1"/>
          </p:cNvSpPr>
          <p:nvPr/>
        </p:nvSpPr>
        <p:spPr bwMode="auto">
          <a:xfrm flipV="1">
            <a:off x="3608841" y="6674594"/>
            <a:ext cx="469031" cy="0"/>
          </a:xfrm>
          <a:prstGeom prst="line">
            <a:avLst/>
          </a:prstGeom>
          <a:noFill/>
          <a:ln w="152400">
            <a:solidFill>
              <a:srgbClr val="00B050">
                <a:alpha val="70195"/>
              </a:srgbClr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ja-JP" altLang="en-US" dirty="0">
              <a:solidFill>
                <a:prstClr val="black"/>
              </a:solidFill>
              <a:ea typeface="Arial Unicode MS" panose="020B0604020202020204" pitchFamily="50" charset="-128"/>
              <a:cs typeface="Arial" panose="020B0604020202020204" pitchFamily="34" charset="0"/>
            </a:endParaRPr>
          </a:p>
        </p:txBody>
      </p:sp>
      <p:sp>
        <p:nvSpPr>
          <p:cNvPr id="181" name="Rectangle 134"/>
          <p:cNvSpPr>
            <a:spLocks noChangeArrowheads="1"/>
          </p:cNvSpPr>
          <p:nvPr/>
        </p:nvSpPr>
        <p:spPr bwMode="auto">
          <a:xfrm>
            <a:off x="4182323" y="6551485"/>
            <a:ext cx="1207062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altLang="ja-JP" sz="1600" dirty="0">
                <a:solidFill>
                  <a:prstClr val="black"/>
                </a:solidFill>
                <a:ea typeface="Arial Unicode MS" panose="020B0604020202020204" pitchFamily="50" charset="-128"/>
                <a:cs typeface="Arial" panose="020B0604020202020204" pitchFamily="34" charset="0"/>
              </a:rPr>
              <a:t>Development</a:t>
            </a:r>
          </a:p>
        </p:txBody>
      </p:sp>
      <p:sp>
        <p:nvSpPr>
          <p:cNvPr id="182" name="正方形/長方形 181"/>
          <p:cNvSpPr/>
          <p:nvPr/>
        </p:nvSpPr>
        <p:spPr>
          <a:xfrm>
            <a:off x="2551988" y="2589675"/>
            <a:ext cx="1759510" cy="187750"/>
          </a:xfrm>
          <a:prstGeom prst="rect">
            <a:avLst/>
          </a:prstGeom>
          <a:solidFill>
            <a:srgbClr val="0070C0">
              <a:alpha val="6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lIns="36000" tIns="0" rIns="36000" bIns="0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200" dirty="0">
                <a:solidFill>
                  <a:prstClr val="white"/>
                </a:solidFill>
                <a:ea typeface="Arial Unicode MS" panose="020B0604020202020204" pitchFamily="50" charset="-128"/>
                <a:cs typeface="Arial" panose="020B0604020202020204" pitchFamily="34" charset="0"/>
              </a:rPr>
              <a:t>TRMM / PR 2013~</a:t>
            </a:r>
            <a:endParaRPr lang="ja-JP" altLang="en-US" sz="1200" dirty="0">
              <a:solidFill>
                <a:prstClr val="white"/>
              </a:solidFill>
              <a:ea typeface="Arial Unicode MS" panose="020B0604020202020204" pitchFamily="50" charset="-128"/>
              <a:cs typeface="Arial" panose="020B0604020202020204" pitchFamily="34" charset="0"/>
            </a:endParaRPr>
          </a:p>
        </p:txBody>
      </p:sp>
      <p:sp>
        <p:nvSpPr>
          <p:cNvPr id="183" name="正方形/長方形 182"/>
          <p:cNvSpPr/>
          <p:nvPr/>
        </p:nvSpPr>
        <p:spPr>
          <a:xfrm>
            <a:off x="3784842" y="1877752"/>
            <a:ext cx="2909739" cy="184666"/>
          </a:xfrm>
          <a:prstGeom prst="rect">
            <a:avLst/>
          </a:prstGeom>
          <a:solidFill>
            <a:srgbClr val="0070C0"/>
          </a:solidFill>
          <a:ln w="25400" cap="flat" cmpd="sng" algn="ctr">
            <a:noFill/>
            <a:prstDash val="solid"/>
          </a:ln>
          <a:effectLst/>
        </p:spPr>
        <p:txBody>
          <a:bodyPr lIns="36000" tIns="0" rIns="36000" bIns="0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200" b="1" dirty="0">
                <a:solidFill>
                  <a:prstClr val="white"/>
                </a:solidFill>
                <a:ea typeface="Arial Unicode MS" panose="020B0604020202020204" pitchFamily="50" charset="-128"/>
                <a:cs typeface="Arial" panose="020B0604020202020204" pitchFamily="34" charset="0"/>
              </a:rPr>
              <a:t>ALOS-2 / PALSAR-2</a:t>
            </a:r>
            <a:endParaRPr lang="ja-JP" altLang="en-US" sz="1200" b="1" dirty="0">
              <a:solidFill>
                <a:prstClr val="white"/>
              </a:solidFill>
              <a:ea typeface="Arial Unicode MS" panose="020B0604020202020204" pitchFamily="50" charset="-128"/>
              <a:cs typeface="Arial" panose="020B0604020202020204" pitchFamily="34" charset="0"/>
            </a:endParaRPr>
          </a:p>
        </p:txBody>
      </p:sp>
      <p:sp>
        <p:nvSpPr>
          <p:cNvPr id="184" name="正方形/長方形 183"/>
          <p:cNvSpPr/>
          <p:nvPr/>
        </p:nvSpPr>
        <p:spPr>
          <a:xfrm>
            <a:off x="3600025" y="2871288"/>
            <a:ext cx="1763713" cy="184666"/>
          </a:xfrm>
          <a:prstGeom prst="rect">
            <a:avLst/>
          </a:prstGeom>
          <a:solidFill>
            <a:srgbClr val="0070C0"/>
          </a:solidFill>
          <a:ln w="25400" cap="flat" cmpd="sng" algn="ctr">
            <a:noFill/>
            <a:prstDash val="solid"/>
          </a:ln>
          <a:effectLst/>
        </p:spPr>
        <p:txBody>
          <a:bodyPr lIns="36000" tIns="0" rIns="36000" bIns="0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200" dirty="0">
                <a:solidFill>
                  <a:prstClr val="white"/>
                </a:solidFill>
                <a:ea typeface="Arial Unicode MS" panose="020B0604020202020204" pitchFamily="50" charset="-128"/>
                <a:cs typeface="Arial" panose="020B0604020202020204" pitchFamily="34" charset="0"/>
              </a:rPr>
              <a:t>GPM / </a:t>
            </a:r>
            <a:r>
              <a:rPr lang="en-US" altLang="ja-JP" sz="1200" b="1" dirty="0">
                <a:solidFill>
                  <a:prstClr val="white"/>
                </a:solidFill>
                <a:ea typeface="Arial Unicode MS" panose="020B0604020202020204" pitchFamily="50" charset="-128"/>
                <a:cs typeface="Arial" panose="020B0604020202020204" pitchFamily="34" charset="0"/>
              </a:rPr>
              <a:t>DPR</a:t>
            </a:r>
            <a:endParaRPr lang="ja-JP" altLang="en-US" sz="1200" b="1" dirty="0">
              <a:solidFill>
                <a:prstClr val="white"/>
              </a:solidFill>
              <a:ea typeface="Arial Unicode MS" panose="020B0604020202020204" pitchFamily="50" charset="-128"/>
              <a:cs typeface="Arial" panose="020B0604020202020204" pitchFamily="34" charset="0"/>
            </a:endParaRPr>
          </a:p>
        </p:txBody>
      </p:sp>
      <p:sp>
        <p:nvSpPr>
          <p:cNvPr id="185" name="正方形/長方形 184"/>
          <p:cNvSpPr/>
          <p:nvPr/>
        </p:nvSpPr>
        <p:spPr>
          <a:xfrm>
            <a:off x="2807937" y="3458680"/>
            <a:ext cx="2879725" cy="184666"/>
          </a:xfrm>
          <a:prstGeom prst="rect">
            <a:avLst/>
          </a:prstGeom>
          <a:solidFill>
            <a:srgbClr val="0070C0"/>
          </a:solidFill>
          <a:ln w="25400" cap="flat" cmpd="sng" algn="ctr">
            <a:noFill/>
            <a:prstDash val="solid"/>
          </a:ln>
          <a:effectLst/>
        </p:spPr>
        <p:txBody>
          <a:bodyPr lIns="36000" tIns="0" rIns="36000" bIns="0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200" b="1" dirty="0">
                <a:solidFill>
                  <a:prstClr val="white"/>
                </a:solidFill>
                <a:ea typeface="Arial Unicode MS" panose="020B0604020202020204" pitchFamily="50" charset="-128"/>
                <a:cs typeface="Arial" panose="020B0604020202020204" pitchFamily="34" charset="0"/>
              </a:rPr>
              <a:t>GCOM-W / AMSR2</a:t>
            </a:r>
            <a:endParaRPr lang="ja-JP" altLang="en-US" sz="1200" b="1" dirty="0">
              <a:solidFill>
                <a:prstClr val="white"/>
              </a:solidFill>
              <a:ea typeface="Arial Unicode MS" panose="020B0604020202020204" pitchFamily="50" charset="-128"/>
              <a:cs typeface="Arial" panose="020B0604020202020204" pitchFamily="34" charset="0"/>
            </a:endParaRPr>
          </a:p>
        </p:txBody>
      </p:sp>
      <p:sp>
        <p:nvSpPr>
          <p:cNvPr id="186" name="正方形/長方形 185"/>
          <p:cNvSpPr/>
          <p:nvPr/>
        </p:nvSpPr>
        <p:spPr>
          <a:xfrm>
            <a:off x="6358318" y="5389438"/>
            <a:ext cx="2553033" cy="184666"/>
          </a:xfrm>
          <a:prstGeom prst="rect">
            <a:avLst/>
          </a:prstGeom>
          <a:solidFill>
            <a:srgbClr val="00B050">
              <a:alpha val="7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wrap="square" tIns="0" bIns="0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200" b="1" dirty="0">
                <a:solidFill>
                  <a:prstClr val="white"/>
                </a:solidFill>
                <a:ea typeface="Arial Unicode MS" panose="020B0604020202020204" pitchFamily="50" charset="-128"/>
                <a:cs typeface="Arial" panose="020B0604020202020204" pitchFamily="34" charset="0"/>
              </a:rPr>
              <a:t>GOSAT-2</a:t>
            </a:r>
            <a:endParaRPr lang="ja-JP" altLang="en-US" sz="1200" b="1" dirty="0">
              <a:solidFill>
                <a:prstClr val="white"/>
              </a:solidFill>
              <a:ea typeface="Arial Unicode MS" panose="020B0604020202020204" pitchFamily="50" charset="-128"/>
              <a:cs typeface="Arial" panose="020B0604020202020204" pitchFamily="34" charset="0"/>
            </a:endParaRPr>
          </a:p>
        </p:txBody>
      </p:sp>
      <p:grpSp>
        <p:nvGrpSpPr>
          <p:cNvPr id="187" name="グループ化 96"/>
          <p:cNvGrpSpPr>
            <a:grpSpLocks/>
          </p:cNvGrpSpPr>
          <p:nvPr/>
        </p:nvGrpSpPr>
        <p:grpSpPr bwMode="auto">
          <a:xfrm>
            <a:off x="5735212" y="3461319"/>
            <a:ext cx="539750" cy="179388"/>
            <a:chOff x="7308304" y="2996952"/>
            <a:chExt cx="540048" cy="180000"/>
          </a:xfrm>
          <a:solidFill>
            <a:srgbClr val="0070C0"/>
          </a:solidFill>
        </p:grpSpPr>
        <p:grpSp>
          <p:nvGrpSpPr>
            <p:cNvPr id="188" name="グループ化 89"/>
            <p:cNvGrpSpPr>
              <a:grpSpLocks/>
            </p:cNvGrpSpPr>
            <p:nvPr/>
          </p:nvGrpSpPr>
          <p:grpSpPr bwMode="auto">
            <a:xfrm>
              <a:off x="7308304" y="2996952"/>
              <a:ext cx="252016" cy="180000"/>
              <a:chOff x="1619672" y="5013176"/>
              <a:chExt cx="252016" cy="180000"/>
            </a:xfrm>
            <a:grpFill/>
          </p:grpSpPr>
          <p:sp>
            <p:nvSpPr>
              <p:cNvPr id="192" name="正方形/長方形 191"/>
              <p:cNvSpPr/>
              <p:nvPr/>
            </p:nvSpPr>
            <p:spPr>
              <a:xfrm>
                <a:off x="1619672" y="5013176"/>
                <a:ext cx="108010" cy="180000"/>
              </a:xfrm>
              <a:prstGeom prst="rect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prstClr val="white"/>
                  </a:solidFill>
                  <a:ea typeface="Arial Unicode MS" panose="020B0604020202020204" pitchFamily="50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193" name="正方形/長方形 192"/>
              <p:cNvSpPr/>
              <p:nvPr/>
            </p:nvSpPr>
            <p:spPr>
              <a:xfrm>
                <a:off x="1764214" y="5013176"/>
                <a:ext cx="108010" cy="180000"/>
              </a:xfrm>
              <a:prstGeom prst="rect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prstClr val="white"/>
                  </a:solidFill>
                  <a:ea typeface="Arial Unicode MS" panose="020B0604020202020204" pitchFamily="50" charset="-128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89" name="グループ化 90"/>
            <p:cNvGrpSpPr>
              <a:grpSpLocks/>
            </p:cNvGrpSpPr>
            <p:nvPr/>
          </p:nvGrpSpPr>
          <p:grpSpPr bwMode="auto">
            <a:xfrm>
              <a:off x="7596336" y="2996952"/>
              <a:ext cx="252016" cy="180000"/>
              <a:chOff x="1619672" y="5013176"/>
              <a:chExt cx="252016" cy="180000"/>
            </a:xfrm>
            <a:grpFill/>
          </p:grpSpPr>
          <p:sp>
            <p:nvSpPr>
              <p:cNvPr id="190" name="正方形/長方形 189"/>
              <p:cNvSpPr/>
              <p:nvPr/>
            </p:nvSpPr>
            <p:spPr>
              <a:xfrm>
                <a:off x="1619136" y="5013176"/>
                <a:ext cx="108010" cy="180000"/>
              </a:xfrm>
              <a:prstGeom prst="rect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prstClr val="white"/>
                  </a:solidFill>
                  <a:ea typeface="Arial Unicode MS" panose="020B0604020202020204" pitchFamily="50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191" name="正方形/長方形 190"/>
              <p:cNvSpPr/>
              <p:nvPr/>
            </p:nvSpPr>
            <p:spPr>
              <a:xfrm>
                <a:off x="1763678" y="5013176"/>
                <a:ext cx="108010" cy="180000"/>
              </a:xfrm>
              <a:prstGeom prst="rect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prstClr val="white"/>
                  </a:solidFill>
                  <a:ea typeface="Arial Unicode MS" panose="020B0604020202020204" pitchFamily="50" charset="-128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194" name="グループ化 97"/>
          <p:cNvGrpSpPr>
            <a:grpSpLocks/>
          </p:cNvGrpSpPr>
          <p:nvPr/>
        </p:nvGrpSpPr>
        <p:grpSpPr bwMode="auto">
          <a:xfrm>
            <a:off x="5400248" y="2873134"/>
            <a:ext cx="539750" cy="180975"/>
            <a:chOff x="7308304" y="2996952"/>
            <a:chExt cx="540048" cy="180000"/>
          </a:xfrm>
          <a:solidFill>
            <a:srgbClr val="0070C0"/>
          </a:solidFill>
        </p:grpSpPr>
        <p:grpSp>
          <p:nvGrpSpPr>
            <p:cNvPr id="195" name="グループ化 98"/>
            <p:cNvGrpSpPr>
              <a:grpSpLocks/>
            </p:cNvGrpSpPr>
            <p:nvPr/>
          </p:nvGrpSpPr>
          <p:grpSpPr bwMode="auto">
            <a:xfrm>
              <a:off x="7308304" y="2996952"/>
              <a:ext cx="252016" cy="180000"/>
              <a:chOff x="1619672" y="5013176"/>
              <a:chExt cx="252016" cy="180000"/>
            </a:xfrm>
            <a:grpFill/>
          </p:grpSpPr>
          <p:sp>
            <p:nvSpPr>
              <p:cNvPr id="199" name="正方形/長方形 198"/>
              <p:cNvSpPr/>
              <p:nvPr/>
            </p:nvSpPr>
            <p:spPr>
              <a:xfrm>
                <a:off x="1619672" y="5013176"/>
                <a:ext cx="108010" cy="180000"/>
              </a:xfrm>
              <a:prstGeom prst="rect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prstClr val="white"/>
                  </a:solidFill>
                  <a:ea typeface="Arial Unicode MS" panose="020B0604020202020204" pitchFamily="50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200" name="正方形/長方形 199"/>
              <p:cNvSpPr/>
              <p:nvPr/>
            </p:nvSpPr>
            <p:spPr>
              <a:xfrm>
                <a:off x="1764215" y="5013176"/>
                <a:ext cx="108010" cy="180000"/>
              </a:xfrm>
              <a:prstGeom prst="rect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prstClr val="white"/>
                  </a:solidFill>
                  <a:ea typeface="Arial Unicode MS" panose="020B0604020202020204" pitchFamily="50" charset="-128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96" name="グループ化 99"/>
            <p:cNvGrpSpPr>
              <a:grpSpLocks/>
            </p:cNvGrpSpPr>
            <p:nvPr/>
          </p:nvGrpSpPr>
          <p:grpSpPr bwMode="auto">
            <a:xfrm>
              <a:off x="7596336" y="2996952"/>
              <a:ext cx="252016" cy="180000"/>
              <a:chOff x="1619672" y="5013176"/>
              <a:chExt cx="252016" cy="180000"/>
            </a:xfrm>
            <a:grpFill/>
          </p:grpSpPr>
          <p:sp>
            <p:nvSpPr>
              <p:cNvPr id="197" name="正方形/長方形 196"/>
              <p:cNvSpPr/>
              <p:nvPr/>
            </p:nvSpPr>
            <p:spPr>
              <a:xfrm>
                <a:off x="1619137" y="5013176"/>
                <a:ext cx="108010" cy="180000"/>
              </a:xfrm>
              <a:prstGeom prst="rect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prstClr val="white"/>
                  </a:solidFill>
                  <a:ea typeface="Arial Unicode MS" panose="020B0604020202020204" pitchFamily="50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198" name="正方形/長方形 197"/>
              <p:cNvSpPr/>
              <p:nvPr/>
            </p:nvSpPr>
            <p:spPr>
              <a:xfrm>
                <a:off x="1763678" y="5013176"/>
                <a:ext cx="108010" cy="180000"/>
              </a:xfrm>
              <a:prstGeom prst="rect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prstClr val="white"/>
                  </a:solidFill>
                  <a:ea typeface="Arial Unicode MS" panose="020B0604020202020204" pitchFamily="50" charset="-128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201" name="グループ化 104"/>
          <p:cNvGrpSpPr>
            <a:grpSpLocks/>
          </p:cNvGrpSpPr>
          <p:nvPr/>
        </p:nvGrpSpPr>
        <p:grpSpPr bwMode="auto">
          <a:xfrm>
            <a:off x="5976511" y="2873134"/>
            <a:ext cx="539750" cy="180975"/>
            <a:chOff x="7308304" y="2996952"/>
            <a:chExt cx="540048" cy="180000"/>
          </a:xfrm>
          <a:solidFill>
            <a:srgbClr val="0070C0"/>
          </a:solidFill>
        </p:grpSpPr>
        <p:grpSp>
          <p:nvGrpSpPr>
            <p:cNvPr id="211" name="グループ化 105"/>
            <p:cNvGrpSpPr>
              <a:grpSpLocks/>
            </p:cNvGrpSpPr>
            <p:nvPr/>
          </p:nvGrpSpPr>
          <p:grpSpPr bwMode="auto">
            <a:xfrm>
              <a:off x="7308304" y="2996952"/>
              <a:ext cx="252016" cy="180000"/>
              <a:chOff x="1619672" y="5013176"/>
              <a:chExt cx="252016" cy="180000"/>
            </a:xfrm>
            <a:grpFill/>
          </p:grpSpPr>
          <p:sp>
            <p:nvSpPr>
              <p:cNvPr id="215" name="正方形/長方形 214"/>
              <p:cNvSpPr/>
              <p:nvPr/>
            </p:nvSpPr>
            <p:spPr>
              <a:xfrm>
                <a:off x="1619672" y="5013176"/>
                <a:ext cx="108010" cy="180000"/>
              </a:xfrm>
              <a:prstGeom prst="rect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prstClr val="white"/>
                  </a:solidFill>
                  <a:ea typeface="Arial Unicode MS" panose="020B0604020202020204" pitchFamily="50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216" name="正方形/長方形 215"/>
              <p:cNvSpPr/>
              <p:nvPr/>
            </p:nvSpPr>
            <p:spPr>
              <a:xfrm>
                <a:off x="1764214" y="5013176"/>
                <a:ext cx="108010" cy="180000"/>
              </a:xfrm>
              <a:prstGeom prst="rect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prstClr val="white"/>
                  </a:solidFill>
                  <a:ea typeface="Arial Unicode MS" panose="020B0604020202020204" pitchFamily="50" charset="-128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12" name="グループ化 106"/>
            <p:cNvGrpSpPr>
              <a:grpSpLocks/>
            </p:cNvGrpSpPr>
            <p:nvPr/>
          </p:nvGrpSpPr>
          <p:grpSpPr bwMode="auto">
            <a:xfrm>
              <a:off x="7596336" y="2996952"/>
              <a:ext cx="252016" cy="180000"/>
              <a:chOff x="1619672" y="5013176"/>
              <a:chExt cx="252016" cy="180000"/>
            </a:xfrm>
            <a:grpFill/>
          </p:grpSpPr>
          <p:sp>
            <p:nvSpPr>
              <p:cNvPr id="213" name="正方形/長方形 212"/>
              <p:cNvSpPr/>
              <p:nvPr/>
            </p:nvSpPr>
            <p:spPr>
              <a:xfrm>
                <a:off x="1619136" y="5013176"/>
                <a:ext cx="108010" cy="180000"/>
              </a:xfrm>
              <a:prstGeom prst="rect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prstClr val="white"/>
                  </a:solidFill>
                  <a:ea typeface="Arial Unicode MS" panose="020B0604020202020204" pitchFamily="50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214" name="正方形/長方形 213"/>
              <p:cNvSpPr/>
              <p:nvPr/>
            </p:nvSpPr>
            <p:spPr>
              <a:xfrm>
                <a:off x="1763678" y="5013176"/>
                <a:ext cx="108010" cy="180000"/>
              </a:xfrm>
              <a:prstGeom prst="rect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prstClr val="white"/>
                  </a:solidFill>
                  <a:ea typeface="Arial Unicode MS" panose="020B0604020202020204" pitchFamily="50" charset="-128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217" name="正方形/長方形 216"/>
          <p:cNvSpPr/>
          <p:nvPr/>
        </p:nvSpPr>
        <p:spPr>
          <a:xfrm>
            <a:off x="5917080" y="3975749"/>
            <a:ext cx="2867420" cy="169277"/>
          </a:xfrm>
          <a:prstGeom prst="rect">
            <a:avLst/>
          </a:prstGeom>
          <a:solidFill>
            <a:srgbClr val="0070C0"/>
          </a:solidFill>
          <a:ln w="25400" cap="flat" cmpd="sng" algn="ctr">
            <a:noFill/>
            <a:prstDash val="solid"/>
          </a:ln>
          <a:effectLst/>
        </p:spPr>
        <p:txBody>
          <a:bodyPr wrap="square" lIns="36000" tIns="0" rIns="36000" bIns="0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100" b="1" dirty="0">
                <a:solidFill>
                  <a:prstClr val="white"/>
                </a:solidFill>
                <a:ea typeface="Arial Unicode MS" panose="020B0604020202020204" pitchFamily="50" charset="-128"/>
                <a:cs typeface="Arial" panose="020B0604020202020204" pitchFamily="34" charset="0"/>
              </a:rPr>
              <a:t>GCOM-C / SGLI</a:t>
            </a:r>
            <a:endParaRPr lang="ja-JP" altLang="en-US" sz="1100" b="1" dirty="0">
              <a:solidFill>
                <a:prstClr val="white"/>
              </a:solidFill>
              <a:ea typeface="Arial Unicode MS" panose="020B0604020202020204" pitchFamily="50" charset="-128"/>
              <a:cs typeface="Arial" panose="020B0604020202020204" pitchFamily="34" charset="0"/>
            </a:endParaRPr>
          </a:p>
        </p:txBody>
      </p:sp>
      <p:sp>
        <p:nvSpPr>
          <p:cNvPr id="218" name="正方形/長方形 217"/>
          <p:cNvSpPr/>
          <p:nvPr/>
        </p:nvSpPr>
        <p:spPr>
          <a:xfrm>
            <a:off x="6922404" y="4379606"/>
            <a:ext cx="1933985" cy="185254"/>
          </a:xfrm>
          <a:prstGeom prst="rect">
            <a:avLst/>
          </a:prstGeom>
          <a:solidFill>
            <a:srgbClr val="00B050">
              <a:alpha val="7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wrap="square" lIns="36000" tIns="0" rIns="36000" bIns="0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200" dirty="0">
                <a:solidFill>
                  <a:prstClr val="white"/>
                </a:solidFill>
                <a:ea typeface="Arial Unicode MS" panose="020B0604020202020204" pitchFamily="50" charset="-128"/>
                <a:cs typeface="Arial" panose="020B0604020202020204" pitchFamily="34" charset="0"/>
              </a:rPr>
              <a:t>EarthCARE / </a:t>
            </a:r>
            <a:r>
              <a:rPr lang="en-US" altLang="ja-JP" sz="1200" b="1" dirty="0">
                <a:solidFill>
                  <a:prstClr val="white"/>
                </a:solidFill>
                <a:ea typeface="Arial Unicode MS" panose="020B0604020202020204" pitchFamily="50" charset="-128"/>
                <a:cs typeface="Arial" panose="020B0604020202020204" pitchFamily="34" charset="0"/>
              </a:rPr>
              <a:t>CPR</a:t>
            </a:r>
            <a:endParaRPr lang="ja-JP" altLang="en-US" sz="1200" b="1" dirty="0">
              <a:solidFill>
                <a:prstClr val="white"/>
              </a:solidFill>
              <a:ea typeface="Arial Unicode MS" panose="020B0604020202020204" pitchFamily="50" charset="-128"/>
              <a:cs typeface="Arial" panose="020B0604020202020204" pitchFamily="34" charset="0"/>
            </a:endParaRPr>
          </a:p>
        </p:txBody>
      </p:sp>
      <p:grpSp>
        <p:nvGrpSpPr>
          <p:cNvPr id="239" name="グループ化 96"/>
          <p:cNvGrpSpPr>
            <a:grpSpLocks/>
          </p:cNvGrpSpPr>
          <p:nvPr/>
        </p:nvGrpSpPr>
        <p:grpSpPr bwMode="auto">
          <a:xfrm>
            <a:off x="6579197" y="2882149"/>
            <a:ext cx="539750" cy="179388"/>
            <a:chOff x="7308304" y="2996952"/>
            <a:chExt cx="540048" cy="180000"/>
          </a:xfrm>
          <a:solidFill>
            <a:srgbClr val="0070C0"/>
          </a:solidFill>
        </p:grpSpPr>
        <p:grpSp>
          <p:nvGrpSpPr>
            <p:cNvPr id="240" name="グループ化 89"/>
            <p:cNvGrpSpPr>
              <a:grpSpLocks/>
            </p:cNvGrpSpPr>
            <p:nvPr/>
          </p:nvGrpSpPr>
          <p:grpSpPr bwMode="auto">
            <a:xfrm>
              <a:off x="7308304" y="2996952"/>
              <a:ext cx="252016" cy="180000"/>
              <a:chOff x="1619672" y="5013176"/>
              <a:chExt cx="252016" cy="180000"/>
            </a:xfrm>
            <a:grpFill/>
          </p:grpSpPr>
          <p:sp>
            <p:nvSpPr>
              <p:cNvPr id="244" name="正方形/長方形 243"/>
              <p:cNvSpPr/>
              <p:nvPr/>
            </p:nvSpPr>
            <p:spPr>
              <a:xfrm>
                <a:off x="1619672" y="5013176"/>
                <a:ext cx="108010" cy="180000"/>
              </a:xfrm>
              <a:prstGeom prst="rect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prstClr val="white"/>
                  </a:solidFill>
                  <a:ea typeface="Arial Unicode MS" panose="020B0604020202020204" pitchFamily="50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245" name="正方形/長方形 244"/>
              <p:cNvSpPr/>
              <p:nvPr/>
            </p:nvSpPr>
            <p:spPr>
              <a:xfrm>
                <a:off x="1764214" y="5013176"/>
                <a:ext cx="108010" cy="180000"/>
              </a:xfrm>
              <a:prstGeom prst="rect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prstClr val="white"/>
                  </a:solidFill>
                  <a:ea typeface="Arial Unicode MS" panose="020B0604020202020204" pitchFamily="50" charset="-128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41" name="グループ化 90"/>
            <p:cNvGrpSpPr>
              <a:grpSpLocks/>
            </p:cNvGrpSpPr>
            <p:nvPr/>
          </p:nvGrpSpPr>
          <p:grpSpPr bwMode="auto">
            <a:xfrm>
              <a:off x="7596336" y="2996952"/>
              <a:ext cx="252016" cy="180000"/>
              <a:chOff x="1619672" y="5013176"/>
              <a:chExt cx="252016" cy="180000"/>
            </a:xfrm>
            <a:grpFill/>
          </p:grpSpPr>
          <p:sp>
            <p:nvSpPr>
              <p:cNvPr id="242" name="正方形/長方形 241"/>
              <p:cNvSpPr/>
              <p:nvPr/>
            </p:nvSpPr>
            <p:spPr>
              <a:xfrm>
                <a:off x="1619136" y="5013176"/>
                <a:ext cx="108010" cy="180000"/>
              </a:xfrm>
              <a:prstGeom prst="rect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prstClr val="white"/>
                  </a:solidFill>
                  <a:ea typeface="Arial Unicode MS" panose="020B0604020202020204" pitchFamily="50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243" name="正方形/長方形 242"/>
              <p:cNvSpPr/>
              <p:nvPr/>
            </p:nvSpPr>
            <p:spPr>
              <a:xfrm>
                <a:off x="1763678" y="5013176"/>
                <a:ext cx="108010" cy="180000"/>
              </a:xfrm>
              <a:prstGeom prst="rect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prstClr val="white"/>
                  </a:solidFill>
                  <a:ea typeface="Arial Unicode MS" panose="020B0604020202020204" pitchFamily="50" charset="-128"/>
                  <a:cs typeface="Arial" panose="020B0604020202020204" pitchFamily="34" charset="0"/>
                </a:endParaRPr>
              </a:p>
            </p:txBody>
          </p:sp>
        </p:grpSp>
      </p:grpSp>
      <p:pic>
        <p:nvPicPr>
          <p:cNvPr id="246" name="図 36" descr="EC4_RGB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678705">
            <a:off x="6215752" y="4240151"/>
            <a:ext cx="664310" cy="382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7" name="正方形/長方形 246"/>
          <p:cNvSpPr/>
          <p:nvPr/>
        </p:nvSpPr>
        <p:spPr>
          <a:xfrm>
            <a:off x="7309815" y="2247041"/>
            <a:ext cx="1598268" cy="184666"/>
          </a:xfrm>
          <a:prstGeom prst="rect">
            <a:avLst/>
          </a:prstGeom>
          <a:solidFill>
            <a:srgbClr val="00B050">
              <a:alpha val="7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wrap="square" tIns="0" bIns="0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200" b="1" dirty="0">
                <a:solidFill>
                  <a:prstClr val="white"/>
                </a:solidFill>
                <a:ea typeface="Arial Unicode MS" panose="020B0604020202020204" pitchFamily="50" charset="-128"/>
                <a:cs typeface="Arial" panose="020B0604020202020204" pitchFamily="34" charset="0"/>
              </a:rPr>
              <a:t>ALOS-3</a:t>
            </a:r>
          </a:p>
        </p:txBody>
      </p:sp>
      <p:pic>
        <p:nvPicPr>
          <p:cNvPr id="249" name="Picture 43" descr="dms_opt_tran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75903">
            <a:off x="6513743" y="2065146"/>
            <a:ext cx="876837" cy="386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0" name="Picture 53" descr="C:\Documents and Settings\02027\デスクトップ\2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07544" y="1673918"/>
            <a:ext cx="800100" cy="56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1" name="正方形/長方形 250"/>
          <p:cNvSpPr/>
          <p:nvPr/>
        </p:nvSpPr>
        <p:spPr>
          <a:xfrm>
            <a:off x="7537479" y="1877389"/>
            <a:ext cx="1370605" cy="184666"/>
          </a:xfrm>
          <a:prstGeom prst="rect">
            <a:avLst/>
          </a:prstGeom>
          <a:solidFill>
            <a:srgbClr val="00B050">
              <a:alpha val="7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wrap="square" tIns="0" bIns="0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200" b="1" dirty="0">
                <a:solidFill>
                  <a:prstClr val="white"/>
                </a:solidFill>
                <a:ea typeface="Arial Unicode MS" panose="020B0604020202020204" pitchFamily="50" charset="-128"/>
                <a:cs typeface="Arial" panose="020B0604020202020204" pitchFamily="34" charset="0"/>
              </a:rPr>
              <a:t>ALOS-4</a:t>
            </a:r>
          </a:p>
        </p:txBody>
      </p:sp>
      <p:grpSp>
        <p:nvGrpSpPr>
          <p:cNvPr id="252" name="グループ化 104"/>
          <p:cNvGrpSpPr>
            <a:grpSpLocks/>
          </p:cNvGrpSpPr>
          <p:nvPr/>
        </p:nvGrpSpPr>
        <p:grpSpPr bwMode="auto">
          <a:xfrm>
            <a:off x="6739416" y="1879597"/>
            <a:ext cx="497727" cy="184099"/>
            <a:chOff x="7308304" y="2996952"/>
            <a:chExt cx="540048" cy="180000"/>
          </a:xfrm>
          <a:solidFill>
            <a:srgbClr val="0070C0"/>
          </a:solidFill>
        </p:grpSpPr>
        <p:grpSp>
          <p:nvGrpSpPr>
            <p:cNvPr id="253" name="グループ化 105"/>
            <p:cNvGrpSpPr>
              <a:grpSpLocks/>
            </p:cNvGrpSpPr>
            <p:nvPr/>
          </p:nvGrpSpPr>
          <p:grpSpPr bwMode="auto">
            <a:xfrm>
              <a:off x="7308304" y="2996952"/>
              <a:ext cx="252016" cy="180000"/>
              <a:chOff x="1619672" y="5013176"/>
              <a:chExt cx="252016" cy="180000"/>
            </a:xfrm>
            <a:grpFill/>
          </p:grpSpPr>
          <p:sp>
            <p:nvSpPr>
              <p:cNvPr id="257" name="正方形/長方形 256"/>
              <p:cNvSpPr/>
              <p:nvPr/>
            </p:nvSpPr>
            <p:spPr>
              <a:xfrm>
                <a:off x="1619672" y="5013176"/>
                <a:ext cx="108010" cy="180000"/>
              </a:xfrm>
              <a:prstGeom prst="rect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prstClr val="white"/>
                  </a:solidFill>
                  <a:ea typeface="Arial Unicode MS" panose="020B0604020202020204" pitchFamily="50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258" name="正方形/長方形 257"/>
              <p:cNvSpPr/>
              <p:nvPr/>
            </p:nvSpPr>
            <p:spPr>
              <a:xfrm>
                <a:off x="1764214" y="5013176"/>
                <a:ext cx="108010" cy="180000"/>
              </a:xfrm>
              <a:prstGeom prst="rect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prstClr val="white"/>
                  </a:solidFill>
                  <a:ea typeface="Arial Unicode MS" panose="020B0604020202020204" pitchFamily="50" charset="-128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54" name="グループ化 106"/>
            <p:cNvGrpSpPr>
              <a:grpSpLocks/>
            </p:cNvGrpSpPr>
            <p:nvPr/>
          </p:nvGrpSpPr>
          <p:grpSpPr bwMode="auto">
            <a:xfrm>
              <a:off x="7596336" y="2996952"/>
              <a:ext cx="252016" cy="180000"/>
              <a:chOff x="1619672" y="5013176"/>
              <a:chExt cx="252016" cy="180000"/>
            </a:xfrm>
            <a:grpFill/>
          </p:grpSpPr>
          <p:sp>
            <p:nvSpPr>
              <p:cNvPr id="255" name="正方形/長方形 254"/>
              <p:cNvSpPr/>
              <p:nvPr/>
            </p:nvSpPr>
            <p:spPr>
              <a:xfrm>
                <a:off x="1619136" y="5013176"/>
                <a:ext cx="108010" cy="180000"/>
              </a:xfrm>
              <a:prstGeom prst="rect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prstClr val="white"/>
                  </a:solidFill>
                  <a:ea typeface="Arial Unicode MS" panose="020B0604020202020204" pitchFamily="50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256" name="正方形/長方形 255"/>
              <p:cNvSpPr/>
              <p:nvPr/>
            </p:nvSpPr>
            <p:spPr>
              <a:xfrm>
                <a:off x="1763678" y="5013176"/>
                <a:ext cx="108010" cy="180000"/>
              </a:xfrm>
              <a:prstGeom prst="rect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prstClr val="white"/>
                  </a:solidFill>
                  <a:ea typeface="Arial Unicode MS" panose="020B0604020202020204" pitchFamily="50" charset="-128"/>
                  <a:cs typeface="Arial" panose="020B0604020202020204" pitchFamily="34" charset="0"/>
                </a:endParaRPr>
              </a:p>
            </p:txBody>
          </p:sp>
        </p:grpSp>
      </p:grpSp>
      <p:cxnSp>
        <p:nvCxnSpPr>
          <p:cNvPr id="259" name="直線コネクタ 258"/>
          <p:cNvCxnSpPr/>
          <p:nvPr/>
        </p:nvCxnSpPr>
        <p:spPr>
          <a:xfrm>
            <a:off x="6016629" y="1289818"/>
            <a:ext cx="0" cy="4383072"/>
          </a:xfrm>
          <a:prstGeom prst="line">
            <a:avLst/>
          </a:prstGeom>
          <a:noFill/>
          <a:ln w="38100" cap="flat" cmpd="sng" algn="ctr">
            <a:solidFill>
              <a:srgbClr val="FF0000">
                <a:alpha val="50196"/>
              </a:srgbClr>
            </a:solidFill>
            <a:prstDash val="sysDot"/>
          </a:ln>
          <a:effectLst/>
        </p:spPr>
      </p:cxnSp>
      <p:sp>
        <p:nvSpPr>
          <p:cNvPr id="330" name="角丸四角形 329"/>
          <p:cNvSpPr/>
          <p:nvPr/>
        </p:nvSpPr>
        <p:spPr>
          <a:xfrm>
            <a:off x="7721634" y="2539465"/>
            <a:ext cx="1041990" cy="754910"/>
          </a:xfrm>
          <a:prstGeom prst="roundRect">
            <a:avLst/>
          </a:prstGeom>
          <a:noFill/>
          <a:ln w="9525">
            <a:solidFill>
              <a:sysClr val="windowText" lastClr="000000"/>
            </a:solidFill>
            <a:prstDash val="dash"/>
            <a:miter lim="800000"/>
            <a:headEnd/>
            <a:tailEnd/>
          </a:ln>
        </p:spPr>
        <p:txBody>
          <a:bodyPr wrap="none" lIns="54000" tIns="18000" rIns="54000" bIns="18000" anchor="ctr">
            <a:noAutofit/>
          </a:bodyPr>
          <a:lstStyle/>
          <a:p>
            <a:pPr algn="ctr" eaLnBrk="1" hangingPunct="1">
              <a:spcBef>
                <a:spcPct val="20000"/>
              </a:spcBef>
              <a:defRPr/>
            </a:pPr>
            <a:r>
              <a:rPr lang="en-US" altLang="ja-JP" sz="1050" dirty="0">
                <a:solidFill>
                  <a:prstClr val="black"/>
                </a:solidFill>
                <a:ea typeface="Arial Unicode MS" panose="020B0604020202020204" pitchFamily="50" charset="-128"/>
                <a:cs typeface="Arial" panose="020B0604020202020204" pitchFamily="34" charset="0"/>
              </a:rPr>
              <a:t>Feasibility study</a:t>
            </a:r>
          </a:p>
        </p:txBody>
      </p:sp>
      <p:sp>
        <p:nvSpPr>
          <p:cNvPr id="333" name="Rectangle 104"/>
          <p:cNvSpPr>
            <a:spLocks noChangeArrowheads="1"/>
          </p:cNvSpPr>
          <p:nvPr/>
        </p:nvSpPr>
        <p:spPr bwMode="auto">
          <a:xfrm>
            <a:off x="7304425" y="6552967"/>
            <a:ext cx="115095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altLang="ja-JP" sz="1600" dirty="0">
                <a:solidFill>
                  <a:prstClr val="black">
                    <a:lumMod val="65000"/>
                    <a:lumOff val="35000"/>
                  </a:prstClr>
                </a:solidFill>
                <a:ea typeface="Arial Unicode MS" panose="020B0604020202020204" pitchFamily="50" charset="-128"/>
                <a:cs typeface="Arial" panose="020B0604020202020204" pitchFamily="34" charset="0"/>
              </a:rPr>
              <a:t>Pre-phase-A</a:t>
            </a:r>
          </a:p>
        </p:txBody>
      </p:sp>
      <p:sp>
        <p:nvSpPr>
          <p:cNvPr id="339" name="正方形/長方形 338"/>
          <p:cNvSpPr/>
          <p:nvPr/>
        </p:nvSpPr>
        <p:spPr>
          <a:xfrm>
            <a:off x="6734340" y="6593979"/>
            <a:ext cx="474920" cy="153888"/>
          </a:xfrm>
          <a:prstGeom prst="rect">
            <a:avLst/>
          </a:prstGeom>
          <a:solidFill>
            <a:sysClr val="windowText" lastClr="000000">
              <a:lumMod val="50000"/>
              <a:lumOff val="50000"/>
              <a:alpha val="30196"/>
            </a:sysClr>
          </a:solidFill>
          <a:ln w="25400" cap="flat" cmpd="sng" algn="ctr">
            <a:solidFill>
              <a:sysClr val="windowText" lastClr="000000"/>
            </a:solidFill>
            <a:prstDash val="sysDot"/>
          </a:ln>
          <a:effectLst/>
        </p:spPr>
        <p:txBody>
          <a:bodyPr wrap="square" lIns="36000" tIns="0" rIns="36000" bIns="0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1000" b="1" dirty="0">
              <a:solidFill>
                <a:prstClr val="black">
                  <a:lumMod val="65000"/>
                  <a:lumOff val="35000"/>
                </a:prstClr>
              </a:solidFill>
              <a:ea typeface="Arial Unicode MS" panose="020B0604020202020204" pitchFamily="50" charset="-128"/>
              <a:cs typeface="Arial" panose="020B0604020202020204" pitchFamily="34" charset="0"/>
            </a:endParaRPr>
          </a:p>
        </p:txBody>
      </p:sp>
      <p:sp>
        <p:nvSpPr>
          <p:cNvPr id="360" name="正方形/長方形 359"/>
          <p:cNvSpPr/>
          <p:nvPr/>
        </p:nvSpPr>
        <p:spPr>
          <a:xfrm>
            <a:off x="5168967" y="6293140"/>
            <a:ext cx="3590163" cy="169277"/>
          </a:xfrm>
          <a:prstGeom prst="rect">
            <a:avLst/>
          </a:prstGeom>
          <a:solidFill>
            <a:srgbClr val="0070C0"/>
          </a:solidFill>
          <a:ln w="25400" cap="flat" cmpd="sng" algn="ctr">
            <a:noFill/>
            <a:prstDash val="solid"/>
          </a:ln>
          <a:effectLst/>
        </p:spPr>
        <p:txBody>
          <a:bodyPr wrap="square" lIns="36000" tIns="0" rIns="36000" bIns="0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100" b="1" dirty="0">
                <a:solidFill>
                  <a:prstClr val="white"/>
                </a:solidFill>
                <a:ea typeface="Arial Unicode MS" panose="020B0604020202020204" pitchFamily="50" charset="-128"/>
                <a:cs typeface="Arial" panose="020B0604020202020204" pitchFamily="34" charset="0"/>
              </a:rPr>
              <a:t>Himawari-9</a:t>
            </a:r>
            <a:r>
              <a:rPr lang="ja-JP" altLang="en-US" sz="1100" b="1" dirty="0">
                <a:solidFill>
                  <a:prstClr val="white"/>
                </a:solidFill>
                <a:ea typeface="Arial Unicode MS" panose="020B060402020202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100" b="1" dirty="0">
                <a:solidFill>
                  <a:prstClr val="white"/>
                </a:solidFill>
                <a:ea typeface="Arial Unicode MS" panose="020B0604020202020204" pitchFamily="50" charset="-128"/>
                <a:cs typeface="Arial" panose="020B0604020202020204" pitchFamily="34" charset="0"/>
              </a:rPr>
              <a:t>(standby)</a:t>
            </a:r>
          </a:p>
        </p:txBody>
      </p:sp>
      <p:sp>
        <p:nvSpPr>
          <p:cNvPr id="361" name="正方形/長方形 360"/>
          <p:cNvSpPr/>
          <p:nvPr/>
        </p:nvSpPr>
        <p:spPr>
          <a:xfrm>
            <a:off x="4048986" y="6142412"/>
            <a:ext cx="4710144" cy="169277"/>
          </a:xfrm>
          <a:prstGeom prst="rect">
            <a:avLst/>
          </a:prstGeom>
          <a:solidFill>
            <a:srgbClr val="0070C0"/>
          </a:solidFill>
          <a:ln w="25400" cap="flat" cmpd="sng" algn="ctr">
            <a:noFill/>
            <a:prstDash val="solid"/>
          </a:ln>
          <a:effectLst/>
        </p:spPr>
        <p:txBody>
          <a:bodyPr wrap="square" lIns="36000" tIns="0" rIns="36000" bIns="0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100" b="1" dirty="0">
                <a:solidFill>
                  <a:prstClr val="white"/>
                </a:solidFill>
                <a:ea typeface="Arial Unicode MS" panose="020B0604020202020204" pitchFamily="50" charset="-128"/>
                <a:cs typeface="Arial" panose="020B0604020202020204" pitchFamily="34" charset="0"/>
              </a:rPr>
              <a:t>Himawari-8/AHI</a:t>
            </a:r>
          </a:p>
        </p:txBody>
      </p:sp>
      <p:sp>
        <p:nvSpPr>
          <p:cNvPr id="362" name="正方形/長方形 361"/>
          <p:cNvSpPr/>
          <p:nvPr/>
        </p:nvSpPr>
        <p:spPr>
          <a:xfrm>
            <a:off x="5444467" y="5868681"/>
            <a:ext cx="188705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ja-JP" sz="1400" dirty="0">
                <a:solidFill>
                  <a:srgbClr val="000000"/>
                </a:solidFill>
                <a:ea typeface="Arial Unicode MS" panose="020B0604020202020204" pitchFamily="50" charset="-128"/>
                <a:cs typeface="Arial" panose="020B0604020202020204" pitchFamily="34" charset="0"/>
              </a:rPr>
              <a:t>[Cloud, aerosol, SST]</a:t>
            </a:r>
          </a:p>
        </p:txBody>
      </p:sp>
      <p:sp>
        <p:nvSpPr>
          <p:cNvPr id="363" name="正方形/長方形 362"/>
          <p:cNvSpPr/>
          <p:nvPr/>
        </p:nvSpPr>
        <p:spPr>
          <a:xfrm>
            <a:off x="2258518" y="5703502"/>
            <a:ext cx="1765309" cy="169277"/>
          </a:xfrm>
          <a:prstGeom prst="rect">
            <a:avLst/>
          </a:prstGeom>
          <a:solidFill>
            <a:srgbClr val="0070C0"/>
          </a:solidFill>
          <a:ln w="25400" cap="flat" cmpd="sng" algn="ctr">
            <a:noFill/>
            <a:prstDash val="solid"/>
          </a:ln>
          <a:effectLst/>
        </p:spPr>
        <p:txBody>
          <a:bodyPr wrap="square" lIns="36000" tIns="0" rIns="36000" bIns="0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100" b="1" dirty="0">
                <a:solidFill>
                  <a:prstClr val="white"/>
                </a:solidFill>
                <a:ea typeface="Arial Unicode MS" panose="020B0604020202020204" pitchFamily="50" charset="-128"/>
                <a:cs typeface="Arial" panose="020B0604020202020204" pitchFamily="34" charset="0"/>
              </a:rPr>
              <a:t>MTSAT-1R (Himawari-6)</a:t>
            </a:r>
          </a:p>
        </p:txBody>
      </p:sp>
      <p:sp>
        <p:nvSpPr>
          <p:cNvPr id="364" name="正方形/長方形 363"/>
          <p:cNvSpPr/>
          <p:nvPr/>
        </p:nvSpPr>
        <p:spPr>
          <a:xfrm>
            <a:off x="2541645" y="6007432"/>
            <a:ext cx="120097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ja-JP" sz="1400" dirty="0">
                <a:solidFill>
                  <a:srgbClr val="000000"/>
                </a:solidFill>
                <a:ea typeface="Arial Unicode MS" panose="020B0604020202020204" pitchFamily="50" charset="-128"/>
                <a:cs typeface="Arial" panose="020B0604020202020204" pitchFamily="34" charset="0"/>
              </a:rPr>
              <a:t>[Cloud, SST]</a:t>
            </a:r>
          </a:p>
        </p:txBody>
      </p:sp>
      <p:sp>
        <p:nvSpPr>
          <p:cNvPr id="365" name="正方形/長方形 364"/>
          <p:cNvSpPr/>
          <p:nvPr/>
        </p:nvSpPr>
        <p:spPr>
          <a:xfrm>
            <a:off x="2226024" y="5873249"/>
            <a:ext cx="2373736" cy="169277"/>
          </a:xfrm>
          <a:prstGeom prst="rect">
            <a:avLst/>
          </a:prstGeom>
          <a:solidFill>
            <a:srgbClr val="0070C0"/>
          </a:solidFill>
          <a:ln w="25400" cap="flat" cmpd="sng" algn="ctr">
            <a:noFill/>
            <a:prstDash val="solid"/>
          </a:ln>
          <a:effectLst/>
        </p:spPr>
        <p:txBody>
          <a:bodyPr wrap="square" lIns="36000" tIns="0" rIns="36000" bIns="0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100" b="1" dirty="0">
                <a:solidFill>
                  <a:prstClr val="white"/>
                </a:solidFill>
                <a:ea typeface="Arial Unicode MS" panose="020B0604020202020204" pitchFamily="50" charset="-128"/>
                <a:cs typeface="Arial" panose="020B0604020202020204" pitchFamily="34" charset="0"/>
              </a:rPr>
              <a:t>MTSAT-2 (Himawari-7)</a:t>
            </a:r>
          </a:p>
        </p:txBody>
      </p:sp>
      <p:grpSp>
        <p:nvGrpSpPr>
          <p:cNvPr id="366" name="グループ化 118"/>
          <p:cNvGrpSpPr>
            <a:grpSpLocks/>
          </p:cNvGrpSpPr>
          <p:nvPr/>
        </p:nvGrpSpPr>
        <p:grpSpPr bwMode="auto">
          <a:xfrm>
            <a:off x="4689110" y="5892257"/>
            <a:ext cx="513082" cy="184666"/>
            <a:chOff x="7308304" y="2980820"/>
            <a:chExt cx="540048" cy="212265"/>
          </a:xfrm>
          <a:solidFill>
            <a:srgbClr val="0070C0"/>
          </a:solidFill>
        </p:grpSpPr>
        <p:grpSp>
          <p:nvGrpSpPr>
            <p:cNvPr id="367" name="グループ化 119"/>
            <p:cNvGrpSpPr>
              <a:grpSpLocks/>
            </p:cNvGrpSpPr>
            <p:nvPr/>
          </p:nvGrpSpPr>
          <p:grpSpPr bwMode="auto">
            <a:xfrm>
              <a:off x="7308304" y="2980820"/>
              <a:ext cx="252552" cy="212265"/>
              <a:chOff x="1619672" y="4997044"/>
              <a:chExt cx="252552" cy="212265"/>
            </a:xfrm>
            <a:grpFill/>
          </p:grpSpPr>
          <p:sp>
            <p:nvSpPr>
              <p:cNvPr id="371" name="正方形/長方形 370"/>
              <p:cNvSpPr/>
              <p:nvPr/>
            </p:nvSpPr>
            <p:spPr>
              <a:xfrm>
                <a:off x="1619672" y="4997044"/>
                <a:ext cx="108010" cy="212265"/>
              </a:xfrm>
              <a:prstGeom prst="rect">
                <a:avLst/>
              </a:prstGeom>
              <a:solidFill>
                <a:srgbClr val="0070C0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square" lIns="36000" tIns="0" rIns="36000" bIns="0" anchor="ctr">
                <a:spAutoFit/>
              </a:bodyPr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b="1" dirty="0">
                  <a:solidFill>
                    <a:prstClr val="white"/>
                  </a:solidFill>
                  <a:ea typeface="Arial Unicode MS" panose="020B0604020202020204" pitchFamily="50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372" name="正方形/長方形 371"/>
              <p:cNvSpPr/>
              <p:nvPr/>
            </p:nvSpPr>
            <p:spPr>
              <a:xfrm>
                <a:off x="1764214" y="4997044"/>
                <a:ext cx="108010" cy="212265"/>
              </a:xfrm>
              <a:prstGeom prst="rect">
                <a:avLst/>
              </a:prstGeom>
              <a:solidFill>
                <a:srgbClr val="0070C0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square" lIns="36000" tIns="0" rIns="36000" bIns="0" anchor="ctr">
                <a:spAutoFit/>
              </a:bodyPr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b="1" dirty="0">
                  <a:solidFill>
                    <a:prstClr val="white"/>
                  </a:solidFill>
                  <a:ea typeface="Arial Unicode MS" panose="020B0604020202020204" pitchFamily="50" charset="-128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68" name="グループ化 120"/>
            <p:cNvGrpSpPr>
              <a:grpSpLocks/>
            </p:cNvGrpSpPr>
            <p:nvPr/>
          </p:nvGrpSpPr>
          <p:grpSpPr bwMode="auto">
            <a:xfrm>
              <a:off x="7595800" y="2980820"/>
              <a:ext cx="252552" cy="212265"/>
              <a:chOff x="1619136" y="4997044"/>
              <a:chExt cx="252552" cy="212265"/>
            </a:xfrm>
            <a:grpFill/>
          </p:grpSpPr>
          <p:sp>
            <p:nvSpPr>
              <p:cNvPr id="369" name="正方形/長方形 368"/>
              <p:cNvSpPr/>
              <p:nvPr/>
            </p:nvSpPr>
            <p:spPr>
              <a:xfrm>
                <a:off x="1619136" y="4997044"/>
                <a:ext cx="108010" cy="212265"/>
              </a:xfrm>
              <a:prstGeom prst="rect">
                <a:avLst/>
              </a:prstGeom>
              <a:solidFill>
                <a:srgbClr val="0070C0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square" lIns="36000" tIns="0" rIns="36000" bIns="0" anchor="ctr">
                <a:spAutoFit/>
              </a:bodyPr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b="1" dirty="0">
                  <a:solidFill>
                    <a:prstClr val="white"/>
                  </a:solidFill>
                  <a:ea typeface="Arial Unicode MS" panose="020B0604020202020204" pitchFamily="50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370" name="正方形/長方形 369"/>
              <p:cNvSpPr/>
              <p:nvPr/>
            </p:nvSpPr>
            <p:spPr>
              <a:xfrm>
                <a:off x="1763678" y="4997044"/>
                <a:ext cx="108010" cy="212265"/>
              </a:xfrm>
              <a:prstGeom prst="rect">
                <a:avLst/>
              </a:prstGeom>
              <a:solidFill>
                <a:srgbClr val="0070C0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square" lIns="36000" tIns="0" rIns="36000" bIns="0" anchor="ctr">
                <a:spAutoFit/>
              </a:bodyPr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b="1" dirty="0">
                  <a:solidFill>
                    <a:prstClr val="white"/>
                  </a:solidFill>
                  <a:ea typeface="Arial Unicode MS" panose="020B0604020202020204" pitchFamily="50" charset="-128"/>
                  <a:cs typeface="Arial" panose="020B0604020202020204" pitchFamily="34" charset="0"/>
                </a:endParaRPr>
              </a:p>
            </p:txBody>
          </p:sp>
        </p:grpSp>
      </p:grpSp>
      <p:pic>
        <p:nvPicPr>
          <p:cNvPr id="373" name="Picture 55" descr="mtsat-2r"/>
          <p:cNvPicPr>
            <a:picLocks noChangeAspect="1" noChangeArrowheads="1"/>
          </p:cNvPicPr>
          <p:nvPr/>
        </p:nvPicPr>
        <p:blipFill>
          <a:blip r:embed="rId6" cstate="print"/>
          <a:srcRect b="12599"/>
          <a:stretch>
            <a:fillRect/>
          </a:stretch>
        </p:blipFill>
        <p:spPr bwMode="auto">
          <a:xfrm>
            <a:off x="1913908" y="5912628"/>
            <a:ext cx="823832" cy="54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4" name="Picture 3" descr="D:\Document_murakami\生態系\Himawari8.g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688408" y="6087192"/>
            <a:ext cx="450050" cy="471385"/>
          </a:xfrm>
          <a:prstGeom prst="rect">
            <a:avLst/>
          </a:prstGeom>
          <a:noFill/>
        </p:spPr>
      </p:pic>
      <p:sp>
        <p:nvSpPr>
          <p:cNvPr id="375" name="正方形/長方形 374"/>
          <p:cNvSpPr/>
          <p:nvPr/>
        </p:nvSpPr>
        <p:spPr>
          <a:xfrm>
            <a:off x="101516" y="5644863"/>
            <a:ext cx="2026156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altLang="ja-JP" sz="1600" b="1" dirty="0">
                <a:solidFill>
                  <a:srgbClr val="0066FF"/>
                </a:solidFill>
                <a:ea typeface="Arial Unicode MS" panose="020B0604020202020204" pitchFamily="50" charset="-128"/>
                <a:cs typeface="Arial" panose="020B0604020202020204" pitchFamily="34" charset="0"/>
              </a:rPr>
              <a:t>JMA meteorological satellites</a:t>
            </a:r>
          </a:p>
        </p:txBody>
      </p:sp>
      <p:pic>
        <p:nvPicPr>
          <p:cNvPr id="376" name="Picture 2" descr="D:\Document_murakami\IVOS\201511\gosat2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7920" y="4978143"/>
            <a:ext cx="666080" cy="333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7" name="Picture 3" descr="D:\Document_murakami\IVOS\201511\gcomc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1043">
            <a:off x="5206896" y="3910252"/>
            <a:ext cx="794653" cy="36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" name="Picture 5" descr="D:\Document_murakami\IVOS\201511\gcomw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79043">
            <a:off x="2454741" y="3324526"/>
            <a:ext cx="672743" cy="364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9" name="Picture 6" descr="D:\Document_murakami\IVOS\201511\gpm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067" y="2790309"/>
            <a:ext cx="658144" cy="425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0" name="Picture 7" descr="D:\Document_murakami\IVOS\201511\gosat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8460" y="4568566"/>
            <a:ext cx="468865" cy="293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1" name="Picture 2" descr="P:\TRMM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35899">
            <a:off x="2389391" y="2521260"/>
            <a:ext cx="534327" cy="333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2" name="Rectangle 127"/>
          <p:cNvSpPr>
            <a:spLocks noChangeArrowheads="1"/>
          </p:cNvSpPr>
          <p:nvPr/>
        </p:nvSpPr>
        <p:spPr bwMode="auto">
          <a:xfrm>
            <a:off x="3442199" y="3073386"/>
            <a:ext cx="734176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>
              <a:defRPr/>
            </a:pPr>
            <a:r>
              <a:rPr lang="en-US" altLang="ja-JP" sz="1200" i="1" dirty="0">
                <a:solidFill>
                  <a:srgbClr val="000000"/>
                </a:solidFill>
                <a:ea typeface="Arial Unicode MS" panose="020B0604020202020204" pitchFamily="50" charset="-128"/>
                <a:cs typeface="Arial" panose="020B0604020202020204" pitchFamily="34" charset="0"/>
              </a:rPr>
              <a:t>with NASA</a:t>
            </a:r>
          </a:p>
        </p:txBody>
      </p:sp>
      <p:sp>
        <p:nvSpPr>
          <p:cNvPr id="383" name="Rectangle 127"/>
          <p:cNvSpPr>
            <a:spLocks noChangeArrowheads="1"/>
          </p:cNvSpPr>
          <p:nvPr/>
        </p:nvSpPr>
        <p:spPr bwMode="auto">
          <a:xfrm>
            <a:off x="5854857" y="4432607"/>
            <a:ext cx="623569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>
              <a:defRPr/>
            </a:pPr>
            <a:r>
              <a:rPr lang="en-US" altLang="ja-JP" sz="1200" i="1" dirty="0">
                <a:solidFill>
                  <a:srgbClr val="000000"/>
                </a:solidFill>
                <a:ea typeface="Arial Unicode MS" panose="020B0604020202020204" pitchFamily="50" charset="-128"/>
                <a:cs typeface="Arial" panose="020B0604020202020204" pitchFamily="34" charset="0"/>
              </a:rPr>
              <a:t>with ESA</a:t>
            </a:r>
          </a:p>
        </p:txBody>
      </p:sp>
      <p:sp>
        <p:nvSpPr>
          <p:cNvPr id="384" name="Rectangle 127"/>
          <p:cNvSpPr>
            <a:spLocks noChangeArrowheads="1"/>
          </p:cNvSpPr>
          <p:nvPr/>
        </p:nvSpPr>
        <p:spPr bwMode="auto">
          <a:xfrm>
            <a:off x="2559066" y="2772420"/>
            <a:ext cx="734176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>
              <a:defRPr/>
            </a:pPr>
            <a:r>
              <a:rPr lang="en-US" altLang="ja-JP" sz="1200" i="1" dirty="0">
                <a:solidFill>
                  <a:srgbClr val="000000"/>
                </a:solidFill>
                <a:ea typeface="Arial Unicode MS" panose="020B0604020202020204" pitchFamily="50" charset="-128"/>
                <a:cs typeface="Arial" panose="020B0604020202020204" pitchFamily="34" charset="0"/>
              </a:rPr>
              <a:t>with NASA</a:t>
            </a:r>
          </a:p>
        </p:txBody>
      </p:sp>
      <p:sp>
        <p:nvSpPr>
          <p:cNvPr id="385" name="Rectangle 127"/>
          <p:cNvSpPr>
            <a:spLocks noChangeArrowheads="1"/>
          </p:cNvSpPr>
          <p:nvPr/>
        </p:nvSpPr>
        <p:spPr bwMode="auto">
          <a:xfrm>
            <a:off x="5635205" y="5345458"/>
            <a:ext cx="666850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>
              <a:defRPr/>
            </a:pPr>
            <a:r>
              <a:rPr lang="en-US" altLang="ja-JP" sz="1200" i="1" dirty="0">
                <a:solidFill>
                  <a:srgbClr val="000000"/>
                </a:solidFill>
                <a:ea typeface="Arial Unicode MS" panose="020B0604020202020204" pitchFamily="50" charset="-128"/>
                <a:cs typeface="Arial" panose="020B0604020202020204" pitchFamily="34" charset="0"/>
              </a:rPr>
              <a:t>with MOE</a:t>
            </a:r>
          </a:p>
        </p:txBody>
      </p:sp>
      <p:sp>
        <p:nvSpPr>
          <p:cNvPr id="386" name="Rectangle 113"/>
          <p:cNvSpPr>
            <a:spLocks noChangeArrowheads="1"/>
          </p:cNvSpPr>
          <p:nvPr/>
        </p:nvSpPr>
        <p:spPr bwMode="auto">
          <a:xfrm>
            <a:off x="3765350" y="2091846"/>
            <a:ext cx="1077219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>
              <a:defRPr/>
            </a:pPr>
            <a:r>
              <a:rPr lang="en-US" altLang="ja-JP" sz="1400" dirty="0">
                <a:solidFill>
                  <a:srgbClr val="000000"/>
                </a:solidFill>
                <a:ea typeface="Arial Unicode MS" panose="020B0604020202020204" pitchFamily="50" charset="-128"/>
                <a:cs typeface="Arial" panose="020B0604020202020204" pitchFamily="34" charset="0"/>
              </a:rPr>
              <a:t>ALOS-2CIRC</a:t>
            </a:r>
          </a:p>
        </p:txBody>
      </p:sp>
      <p:sp>
        <p:nvSpPr>
          <p:cNvPr id="387" name="Rectangle 113"/>
          <p:cNvSpPr>
            <a:spLocks noChangeArrowheads="1"/>
          </p:cNvSpPr>
          <p:nvPr/>
        </p:nvSpPr>
        <p:spPr bwMode="auto">
          <a:xfrm>
            <a:off x="4471783" y="2309561"/>
            <a:ext cx="779059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>
              <a:defRPr/>
            </a:pPr>
            <a:r>
              <a:rPr lang="en-US" altLang="ja-JP" sz="1400" dirty="0">
                <a:solidFill>
                  <a:srgbClr val="000000"/>
                </a:solidFill>
                <a:ea typeface="Arial Unicode MS" panose="020B0604020202020204" pitchFamily="50" charset="-128"/>
                <a:cs typeface="Arial" panose="020B0604020202020204" pitchFamily="34" charset="0"/>
              </a:rPr>
              <a:t>ISS/CIRC</a:t>
            </a:r>
          </a:p>
        </p:txBody>
      </p:sp>
      <p:pic>
        <p:nvPicPr>
          <p:cNvPr id="388" name="Picture 2" descr="D:\Documents\KJWOC\adeos1.gif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390" y="3348690"/>
            <a:ext cx="523070" cy="338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" name="Picture 2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0186" y="4111698"/>
            <a:ext cx="671250" cy="4440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90" name="正方形/長方形 389">
            <a:extLst>
              <a:ext uri="{FF2B5EF4-FFF2-40B4-BE49-F238E27FC236}">
                <a16:creationId xmlns="" xmlns:a16="http://schemas.microsoft.com/office/drawing/2014/main" id="{DBC415F1-6F3E-4405-B5DD-D1E456E2717C}"/>
              </a:ext>
            </a:extLst>
          </p:cNvPr>
          <p:cNvSpPr/>
          <p:nvPr/>
        </p:nvSpPr>
        <p:spPr>
          <a:xfrm>
            <a:off x="8406172" y="3356727"/>
            <a:ext cx="525517" cy="338554"/>
          </a:xfrm>
          <a:prstGeom prst="rect">
            <a:avLst/>
          </a:prstGeom>
          <a:solidFill>
            <a:sysClr val="windowText" lastClr="000000">
              <a:lumMod val="50000"/>
              <a:lumOff val="50000"/>
              <a:alpha val="70000"/>
            </a:sysClr>
          </a:solidFill>
          <a:ln w="25400" cap="flat" cmpd="sng" algn="ctr">
            <a:noFill/>
            <a:prstDash val="solid"/>
          </a:ln>
          <a:effectLst/>
        </p:spPr>
        <p:txBody>
          <a:bodyPr wrap="square" lIns="36000" tIns="0" rIns="36000" bIns="0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100" b="1" dirty="0">
                <a:solidFill>
                  <a:prstClr val="white"/>
                </a:solidFill>
                <a:ea typeface="Arial Unicode MS" panose="020B0604020202020204" pitchFamily="50" charset="-128"/>
                <a:cs typeface="Arial" panose="020B0604020202020204" pitchFamily="34" charset="0"/>
              </a:rPr>
              <a:t>AMSR2-F/O</a:t>
            </a:r>
            <a:endParaRPr lang="ja-JP" altLang="en-US" sz="1100" b="1" dirty="0">
              <a:solidFill>
                <a:prstClr val="white"/>
              </a:solidFill>
              <a:ea typeface="Arial Unicode MS" panose="020B0604020202020204" pitchFamily="50" charset="-128"/>
              <a:cs typeface="Arial" panose="020B0604020202020204" pitchFamily="34" charset="0"/>
            </a:endParaRPr>
          </a:p>
        </p:txBody>
      </p:sp>
      <p:sp>
        <p:nvSpPr>
          <p:cNvPr id="391" name="正方形/長方形 390">
            <a:extLst>
              <a:ext uri="{FF2B5EF4-FFF2-40B4-BE49-F238E27FC236}">
                <a16:creationId xmlns="" xmlns:a16="http://schemas.microsoft.com/office/drawing/2014/main" id="{D302718C-7CBB-4229-96C4-87F626C13FA3}"/>
              </a:ext>
            </a:extLst>
          </p:cNvPr>
          <p:cNvSpPr/>
          <p:nvPr/>
        </p:nvSpPr>
        <p:spPr>
          <a:xfrm>
            <a:off x="8313021" y="5027766"/>
            <a:ext cx="604346" cy="338554"/>
          </a:xfrm>
          <a:prstGeom prst="rect">
            <a:avLst/>
          </a:prstGeom>
          <a:solidFill>
            <a:sysClr val="windowText" lastClr="000000">
              <a:lumMod val="50000"/>
              <a:lumOff val="50000"/>
              <a:alpha val="70000"/>
            </a:sysClr>
          </a:solidFill>
          <a:ln w="25400" cap="flat" cmpd="sng" algn="ctr">
            <a:noFill/>
            <a:prstDash val="solid"/>
          </a:ln>
          <a:effectLst/>
        </p:spPr>
        <p:txBody>
          <a:bodyPr wrap="square" lIns="36000" tIns="0" rIns="36000" bIns="0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100" b="1" dirty="0">
                <a:solidFill>
                  <a:prstClr val="white"/>
                </a:solidFill>
                <a:ea typeface="Arial Unicode MS" panose="020B0604020202020204" pitchFamily="50" charset="-128"/>
                <a:cs typeface="Arial" panose="020B0604020202020204" pitchFamily="34" charset="0"/>
              </a:rPr>
              <a:t>GOSAT2-F/O</a:t>
            </a:r>
            <a:endParaRPr lang="ja-JP" altLang="en-US" sz="1100" b="1" dirty="0">
              <a:solidFill>
                <a:prstClr val="white"/>
              </a:solidFill>
              <a:ea typeface="Arial Unicode MS" panose="020B0604020202020204" pitchFamily="50" charset="-128"/>
              <a:cs typeface="Arial" panose="020B0604020202020204" pitchFamily="34" charset="0"/>
            </a:endParaRPr>
          </a:p>
        </p:txBody>
      </p:sp>
      <p:grpSp>
        <p:nvGrpSpPr>
          <p:cNvPr id="392" name="グループ化 391"/>
          <p:cNvGrpSpPr/>
          <p:nvPr/>
        </p:nvGrpSpPr>
        <p:grpSpPr>
          <a:xfrm>
            <a:off x="2454670" y="4896316"/>
            <a:ext cx="4949470" cy="228587"/>
            <a:chOff x="2507200" y="4587288"/>
            <a:chExt cx="4949470" cy="228587"/>
          </a:xfrm>
        </p:grpSpPr>
        <p:sp>
          <p:nvSpPr>
            <p:cNvPr id="393" name="正方形/長方形 392"/>
            <p:cNvSpPr/>
            <p:nvPr/>
          </p:nvSpPr>
          <p:spPr>
            <a:xfrm>
              <a:off x="2507200" y="4612154"/>
              <a:ext cx="1786777" cy="203721"/>
            </a:xfrm>
            <a:prstGeom prst="rect">
              <a:avLst/>
            </a:prstGeom>
            <a:solidFill>
              <a:srgbClr val="0070C0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36000" tIns="0" rIns="36000" bIns="0" anchor="ctr">
              <a:no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ja-JP" sz="1200" b="1" dirty="0">
                  <a:solidFill>
                    <a:prstClr val="white"/>
                  </a:solidFill>
                  <a:ea typeface="Arial Unicode MS" panose="020B0604020202020204" pitchFamily="50" charset="-128"/>
                  <a:cs typeface="Arial" panose="020B0604020202020204" pitchFamily="34" charset="0"/>
                </a:rPr>
                <a:t>GOSAT / FTS, CAI 2009~</a:t>
              </a:r>
              <a:endParaRPr lang="ja-JP" altLang="en-US" sz="1200" b="1" dirty="0">
                <a:solidFill>
                  <a:prstClr val="white"/>
                </a:solidFill>
                <a:ea typeface="Arial Unicode MS" panose="020B0604020202020204" pitchFamily="50" charset="-128"/>
                <a:cs typeface="Arial" panose="020B0604020202020204" pitchFamily="34" charset="0"/>
              </a:endParaRPr>
            </a:p>
          </p:txBody>
        </p:sp>
        <p:grpSp>
          <p:nvGrpSpPr>
            <p:cNvPr id="394" name="グループ化 118"/>
            <p:cNvGrpSpPr>
              <a:grpSpLocks/>
            </p:cNvGrpSpPr>
            <p:nvPr/>
          </p:nvGrpSpPr>
          <p:grpSpPr bwMode="auto">
            <a:xfrm>
              <a:off x="4359498" y="4594383"/>
              <a:ext cx="539750" cy="180975"/>
              <a:chOff x="7308304" y="2996952"/>
              <a:chExt cx="540048" cy="180000"/>
            </a:xfrm>
            <a:solidFill>
              <a:srgbClr val="0070C0"/>
            </a:solidFill>
          </p:grpSpPr>
          <p:grpSp>
            <p:nvGrpSpPr>
              <p:cNvPr id="418" name="グループ化 119"/>
              <p:cNvGrpSpPr>
                <a:grpSpLocks/>
              </p:cNvGrpSpPr>
              <p:nvPr/>
            </p:nvGrpSpPr>
            <p:grpSpPr bwMode="auto">
              <a:xfrm>
                <a:off x="7308304" y="2996952"/>
                <a:ext cx="252016" cy="180000"/>
                <a:chOff x="1619672" y="5013176"/>
                <a:chExt cx="252016" cy="180000"/>
              </a:xfrm>
              <a:grpFill/>
            </p:grpSpPr>
            <p:sp>
              <p:nvSpPr>
                <p:cNvPr id="422" name="正方形/長方形 421"/>
                <p:cNvSpPr/>
                <p:nvPr/>
              </p:nvSpPr>
              <p:spPr>
                <a:xfrm>
                  <a:off x="1619672" y="5013176"/>
                  <a:ext cx="108010" cy="180000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ja-JP" altLang="en-US" sz="1200" dirty="0">
                    <a:solidFill>
                      <a:prstClr val="white"/>
                    </a:solidFill>
                    <a:ea typeface="Arial Unicode MS" panose="020B0604020202020204" pitchFamily="50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23" name="正方形/長方形 422"/>
                <p:cNvSpPr/>
                <p:nvPr/>
              </p:nvSpPr>
              <p:spPr>
                <a:xfrm>
                  <a:off x="1764214" y="5013176"/>
                  <a:ext cx="108010" cy="180000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ja-JP" altLang="en-US" sz="1200" dirty="0">
                    <a:solidFill>
                      <a:prstClr val="white"/>
                    </a:solidFill>
                    <a:ea typeface="Arial Unicode MS" panose="020B0604020202020204" pitchFamily="50" charset="-128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419" name="グループ化 120"/>
              <p:cNvGrpSpPr>
                <a:grpSpLocks/>
              </p:cNvGrpSpPr>
              <p:nvPr/>
            </p:nvGrpSpPr>
            <p:grpSpPr bwMode="auto">
              <a:xfrm>
                <a:off x="7596336" y="2996952"/>
                <a:ext cx="252016" cy="180000"/>
                <a:chOff x="1619672" y="5013176"/>
                <a:chExt cx="252016" cy="180000"/>
              </a:xfrm>
              <a:grpFill/>
            </p:grpSpPr>
            <p:sp>
              <p:nvSpPr>
                <p:cNvPr id="420" name="正方形/長方形 419"/>
                <p:cNvSpPr/>
                <p:nvPr/>
              </p:nvSpPr>
              <p:spPr>
                <a:xfrm>
                  <a:off x="1619136" y="5013176"/>
                  <a:ext cx="108010" cy="180000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ja-JP" altLang="en-US" sz="1200" dirty="0">
                    <a:solidFill>
                      <a:prstClr val="white"/>
                    </a:solidFill>
                    <a:ea typeface="Arial Unicode MS" panose="020B0604020202020204" pitchFamily="50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21" name="正方形/長方形 420"/>
                <p:cNvSpPr/>
                <p:nvPr/>
              </p:nvSpPr>
              <p:spPr>
                <a:xfrm>
                  <a:off x="1763678" y="5013176"/>
                  <a:ext cx="108010" cy="180000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ja-JP" altLang="en-US" sz="1200" dirty="0">
                    <a:solidFill>
                      <a:prstClr val="white"/>
                    </a:solidFill>
                    <a:ea typeface="Arial Unicode MS" panose="020B0604020202020204" pitchFamily="50" charset="-128"/>
                    <a:cs typeface="Arial" panose="020B0604020202020204" pitchFamily="34" charset="0"/>
                  </a:endParaRPr>
                </a:p>
              </p:txBody>
            </p:sp>
          </p:grpSp>
        </p:grpSp>
        <p:sp>
          <p:nvSpPr>
            <p:cNvPr id="395" name="正方形/長方形 394"/>
            <p:cNvSpPr/>
            <p:nvPr/>
          </p:nvSpPr>
          <p:spPr bwMode="auto">
            <a:xfrm>
              <a:off x="4943698" y="4587288"/>
              <a:ext cx="107950" cy="180975"/>
            </a:xfrm>
            <a:prstGeom prst="rect">
              <a:avLst/>
            </a:prstGeom>
            <a:solidFill>
              <a:srgbClr val="0070C0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sz="1200" dirty="0">
                <a:solidFill>
                  <a:prstClr val="white"/>
                </a:solidFill>
                <a:ea typeface="Arial Unicode MS" panose="020B0604020202020204" pitchFamily="50" charset="-128"/>
                <a:cs typeface="Arial" panose="020B0604020202020204" pitchFamily="34" charset="0"/>
              </a:endParaRPr>
            </a:p>
          </p:txBody>
        </p:sp>
        <p:sp>
          <p:nvSpPr>
            <p:cNvPr id="396" name="正方形/長方形 395"/>
            <p:cNvSpPr/>
            <p:nvPr/>
          </p:nvSpPr>
          <p:spPr bwMode="auto">
            <a:xfrm>
              <a:off x="5096098" y="4590826"/>
              <a:ext cx="107950" cy="180975"/>
            </a:xfrm>
            <a:prstGeom prst="rect">
              <a:avLst/>
            </a:prstGeom>
            <a:solidFill>
              <a:srgbClr val="0070C0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sz="1200" dirty="0">
                <a:solidFill>
                  <a:prstClr val="white"/>
                </a:solidFill>
                <a:ea typeface="Arial Unicode MS" panose="020B0604020202020204" pitchFamily="50" charset="-128"/>
                <a:cs typeface="Arial" panose="020B0604020202020204" pitchFamily="34" charset="0"/>
              </a:endParaRPr>
            </a:p>
          </p:txBody>
        </p:sp>
        <p:sp>
          <p:nvSpPr>
            <p:cNvPr id="397" name="正方形/長方形 396"/>
            <p:cNvSpPr/>
            <p:nvPr/>
          </p:nvSpPr>
          <p:spPr bwMode="auto">
            <a:xfrm>
              <a:off x="5248498" y="4594364"/>
              <a:ext cx="107950" cy="180975"/>
            </a:xfrm>
            <a:prstGeom prst="rect">
              <a:avLst/>
            </a:prstGeom>
            <a:solidFill>
              <a:srgbClr val="0070C0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sz="1200" dirty="0">
                <a:solidFill>
                  <a:prstClr val="white"/>
                </a:solidFill>
                <a:ea typeface="Arial Unicode MS" panose="020B0604020202020204" pitchFamily="50" charset="-128"/>
                <a:cs typeface="Arial" panose="020B0604020202020204" pitchFamily="34" charset="0"/>
              </a:endParaRPr>
            </a:p>
          </p:txBody>
        </p:sp>
        <p:grpSp>
          <p:nvGrpSpPr>
            <p:cNvPr id="398" name="グループ化 118"/>
            <p:cNvGrpSpPr>
              <a:grpSpLocks/>
            </p:cNvGrpSpPr>
            <p:nvPr/>
          </p:nvGrpSpPr>
          <p:grpSpPr bwMode="auto">
            <a:xfrm>
              <a:off x="5404587" y="4604191"/>
              <a:ext cx="539750" cy="180975"/>
              <a:chOff x="7308304" y="2996952"/>
              <a:chExt cx="540048" cy="180000"/>
            </a:xfrm>
            <a:solidFill>
              <a:srgbClr val="0070C0"/>
            </a:solidFill>
          </p:grpSpPr>
          <p:grpSp>
            <p:nvGrpSpPr>
              <p:cNvPr id="412" name="グループ化 119"/>
              <p:cNvGrpSpPr>
                <a:grpSpLocks/>
              </p:cNvGrpSpPr>
              <p:nvPr/>
            </p:nvGrpSpPr>
            <p:grpSpPr bwMode="auto">
              <a:xfrm>
                <a:off x="7308304" y="2996952"/>
                <a:ext cx="252016" cy="180000"/>
                <a:chOff x="1619672" y="5013176"/>
                <a:chExt cx="252016" cy="180000"/>
              </a:xfrm>
              <a:grpFill/>
            </p:grpSpPr>
            <p:sp>
              <p:nvSpPr>
                <p:cNvPr id="416" name="正方形/長方形 415"/>
                <p:cNvSpPr/>
                <p:nvPr/>
              </p:nvSpPr>
              <p:spPr>
                <a:xfrm>
                  <a:off x="1619672" y="5013176"/>
                  <a:ext cx="108010" cy="180000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ja-JP" altLang="en-US" sz="1200" dirty="0">
                    <a:solidFill>
                      <a:prstClr val="white"/>
                    </a:solidFill>
                    <a:ea typeface="Arial Unicode MS" panose="020B0604020202020204" pitchFamily="50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17" name="正方形/長方形 416"/>
                <p:cNvSpPr/>
                <p:nvPr/>
              </p:nvSpPr>
              <p:spPr>
                <a:xfrm>
                  <a:off x="1764214" y="5013176"/>
                  <a:ext cx="108010" cy="180000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ja-JP" altLang="en-US" sz="1200" dirty="0">
                    <a:solidFill>
                      <a:prstClr val="white"/>
                    </a:solidFill>
                    <a:ea typeface="Arial Unicode MS" panose="020B0604020202020204" pitchFamily="50" charset="-128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413" name="グループ化 120"/>
              <p:cNvGrpSpPr>
                <a:grpSpLocks/>
              </p:cNvGrpSpPr>
              <p:nvPr/>
            </p:nvGrpSpPr>
            <p:grpSpPr bwMode="auto">
              <a:xfrm>
                <a:off x="7596336" y="2996952"/>
                <a:ext cx="252016" cy="180000"/>
                <a:chOff x="1619672" y="5013176"/>
                <a:chExt cx="252016" cy="180000"/>
              </a:xfrm>
              <a:grpFill/>
            </p:grpSpPr>
            <p:sp>
              <p:nvSpPr>
                <p:cNvPr id="414" name="正方形/長方形 413"/>
                <p:cNvSpPr/>
                <p:nvPr/>
              </p:nvSpPr>
              <p:spPr>
                <a:xfrm>
                  <a:off x="1619136" y="5013176"/>
                  <a:ext cx="108010" cy="180000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ja-JP" altLang="en-US" sz="1200" dirty="0">
                    <a:solidFill>
                      <a:prstClr val="white"/>
                    </a:solidFill>
                    <a:ea typeface="Arial Unicode MS" panose="020B0604020202020204" pitchFamily="50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15" name="正方形/長方形 414"/>
                <p:cNvSpPr/>
                <p:nvPr/>
              </p:nvSpPr>
              <p:spPr>
                <a:xfrm>
                  <a:off x="1763678" y="5013176"/>
                  <a:ext cx="108010" cy="180000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ja-JP" altLang="en-US" sz="1200" dirty="0">
                    <a:solidFill>
                      <a:prstClr val="white"/>
                    </a:solidFill>
                    <a:ea typeface="Arial Unicode MS" panose="020B0604020202020204" pitchFamily="50" charset="-128"/>
                    <a:cs typeface="Arial" panose="020B0604020202020204" pitchFamily="34" charset="0"/>
                  </a:endParaRPr>
                </a:p>
              </p:txBody>
            </p:sp>
          </p:grpSp>
        </p:grpSp>
        <p:sp>
          <p:nvSpPr>
            <p:cNvPr id="399" name="正方形/長方形 398"/>
            <p:cNvSpPr/>
            <p:nvPr/>
          </p:nvSpPr>
          <p:spPr bwMode="auto">
            <a:xfrm>
              <a:off x="5988787" y="4597096"/>
              <a:ext cx="107950" cy="180975"/>
            </a:xfrm>
            <a:prstGeom prst="rect">
              <a:avLst/>
            </a:prstGeom>
            <a:solidFill>
              <a:srgbClr val="0070C0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sz="1200" dirty="0">
                <a:solidFill>
                  <a:prstClr val="white"/>
                </a:solidFill>
                <a:ea typeface="Arial Unicode MS" panose="020B0604020202020204" pitchFamily="50" charset="-128"/>
                <a:cs typeface="Arial" panose="020B0604020202020204" pitchFamily="34" charset="0"/>
              </a:endParaRPr>
            </a:p>
          </p:txBody>
        </p:sp>
        <p:sp>
          <p:nvSpPr>
            <p:cNvPr id="400" name="正方形/長方形 399"/>
            <p:cNvSpPr/>
            <p:nvPr/>
          </p:nvSpPr>
          <p:spPr bwMode="auto">
            <a:xfrm>
              <a:off x="6141187" y="4600634"/>
              <a:ext cx="107950" cy="180975"/>
            </a:xfrm>
            <a:prstGeom prst="rect">
              <a:avLst/>
            </a:prstGeom>
            <a:solidFill>
              <a:srgbClr val="0070C0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sz="1200" dirty="0">
                <a:solidFill>
                  <a:prstClr val="white"/>
                </a:solidFill>
                <a:ea typeface="Arial Unicode MS" panose="020B0604020202020204" pitchFamily="50" charset="-128"/>
                <a:cs typeface="Arial" panose="020B0604020202020204" pitchFamily="34" charset="0"/>
              </a:endParaRPr>
            </a:p>
          </p:txBody>
        </p:sp>
        <p:sp>
          <p:nvSpPr>
            <p:cNvPr id="401" name="正方形/長方形 400"/>
            <p:cNvSpPr/>
            <p:nvPr/>
          </p:nvSpPr>
          <p:spPr bwMode="auto">
            <a:xfrm>
              <a:off x="6293587" y="4604172"/>
              <a:ext cx="107950" cy="180975"/>
            </a:xfrm>
            <a:prstGeom prst="rect">
              <a:avLst/>
            </a:prstGeom>
            <a:solidFill>
              <a:srgbClr val="0070C0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sz="1200" dirty="0">
                <a:solidFill>
                  <a:prstClr val="white"/>
                </a:solidFill>
                <a:ea typeface="Arial Unicode MS" panose="020B0604020202020204" pitchFamily="50" charset="-128"/>
                <a:cs typeface="Arial" panose="020B0604020202020204" pitchFamily="34" charset="0"/>
              </a:endParaRPr>
            </a:p>
          </p:txBody>
        </p:sp>
        <p:grpSp>
          <p:nvGrpSpPr>
            <p:cNvPr id="402" name="グループ化 118"/>
            <p:cNvGrpSpPr>
              <a:grpSpLocks/>
            </p:cNvGrpSpPr>
            <p:nvPr/>
          </p:nvGrpSpPr>
          <p:grpSpPr bwMode="auto">
            <a:xfrm>
              <a:off x="6459720" y="4604455"/>
              <a:ext cx="539750" cy="180975"/>
              <a:chOff x="7308304" y="2996952"/>
              <a:chExt cx="540048" cy="180000"/>
            </a:xfrm>
            <a:solidFill>
              <a:srgbClr val="0070C0"/>
            </a:solidFill>
          </p:grpSpPr>
          <p:grpSp>
            <p:nvGrpSpPr>
              <p:cNvPr id="406" name="グループ化 119"/>
              <p:cNvGrpSpPr>
                <a:grpSpLocks/>
              </p:cNvGrpSpPr>
              <p:nvPr/>
            </p:nvGrpSpPr>
            <p:grpSpPr bwMode="auto">
              <a:xfrm>
                <a:off x="7308304" y="2996952"/>
                <a:ext cx="252016" cy="180000"/>
                <a:chOff x="1619672" y="5013176"/>
                <a:chExt cx="252016" cy="180000"/>
              </a:xfrm>
              <a:grpFill/>
            </p:grpSpPr>
            <p:sp>
              <p:nvSpPr>
                <p:cNvPr id="410" name="正方形/長方形 409"/>
                <p:cNvSpPr/>
                <p:nvPr/>
              </p:nvSpPr>
              <p:spPr>
                <a:xfrm>
                  <a:off x="1619672" y="5013176"/>
                  <a:ext cx="108010" cy="180000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ja-JP" altLang="en-US" sz="1200" dirty="0">
                    <a:solidFill>
                      <a:prstClr val="white"/>
                    </a:solidFill>
                    <a:ea typeface="Arial Unicode MS" panose="020B0604020202020204" pitchFamily="50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11" name="正方形/長方形 410"/>
                <p:cNvSpPr/>
                <p:nvPr/>
              </p:nvSpPr>
              <p:spPr>
                <a:xfrm>
                  <a:off x="1764214" y="5013176"/>
                  <a:ext cx="108010" cy="180000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ja-JP" altLang="en-US" sz="1200" dirty="0">
                    <a:solidFill>
                      <a:prstClr val="white"/>
                    </a:solidFill>
                    <a:ea typeface="Arial Unicode MS" panose="020B0604020202020204" pitchFamily="50" charset="-128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407" name="グループ化 120"/>
              <p:cNvGrpSpPr>
                <a:grpSpLocks/>
              </p:cNvGrpSpPr>
              <p:nvPr/>
            </p:nvGrpSpPr>
            <p:grpSpPr bwMode="auto">
              <a:xfrm>
                <a:off x="7596336" y="2996952"/>
                <a:ext cx="252016" cy="180000"/>
                <a:chOff x="1619672" y="5013176"/>
                <a:chExt cx="252016" cy="180000"/>
              </a:xfrm>
              <a:grpFill/>
            </p:grpSpPr>
            <p:sp>
              <p:nvSpPr>
                <p:cNvPr id="408" name="正方形/長方形 407"/>
                <p:cNvSpPr/>
                <p:nvPr/>
              </p:nvSpPr>
              <p:spPr>
                <a:xfrm>
                  <a:off x="1619136" y="5013176"/>
                  <a:ext cx="108010" cy="180000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ja-JP" altLang="en-US" sz="1200" dirty="0">
                    <a:solidFill>
                      <a:prstClr val="white"/>
                    </a:solidFill>
                    <a:ea typeface="Arial Unicode MS" panose="020B0604020202020204" pitchFamily="50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09" name="正方形/長方形 408"/>
                <p:cNvSpPr/>
                <p:nvPr/>
              </p:nvSpPr>
              <p:spPr>
                <a:xfrm>
                  <a:off x="1763678" y="5013176"/>
                  <a:ext cx="108010" cy="180000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ja-JP" altLang="en-US" sz="1200" dirty="0">
                    <a:solidFill>
                      <a:prstClr val="white"/>
                    </a:solidFill>
                    <a:ea typeface="Arial Unicode MS" panose="020B0604020202020204" pitchFamily="50" charset="-128"/>
                    <a:cs typeface="Arial" panose="020B0604020202020204" pitchFamily="34" charset="0"/>
                  </a:endParaRPr>
                </a:p>
              </p:txBody>
            </p:sp>
          </p:grpSp>
        </p:grpSp>
        <p:sp>
          <p:nvSpPr>
            <p:cNvPr id="403" name="正方形/長方形 402"/>
            <p:cNvSpPr/>
            <p:nvPr/>
          </p:nvSpPr>
          <p:spPr bwMode="auto">
            <a:xfrm>
              <a:off x="7043920" y="4597360"/>
              <a:ext cx="107950" cy="180975"/>
            </a:xfrm>
            <a:prstGeom prst="rect">
              <a:avLst/>
            </a:prstGeom>
            <a:solidFill>
              <a:srgbClr val="0070C0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sz="1200" dirty="0">
                <a:solidFill>
                  <a:prstClr val="white"/>
                </a:solidFill>
                <a:ea typeface="Arial Unicode MS" panose="020B0604020202020204" pitchFamily="50" charset="-128"/>
                <a:cs typeface="Arial" panose="020B0604020202020204" pitchFamily="34" charset="0"/>
              </a:endParaRPr>
            </a:p>
          </p:txBody>
        </p:sp>
        <p:sp>
          <p:nvSpPr>
            <p:cNvPr id="404" name="正方形/長方形 403"/>
            <p:cNvSpPr/>
            <p:nvPr/>
          </p:nvSpPr>
          <p:spPr bwMode="auto">
            <a:xfrm>
              <a:off x="7196320" y="4600898"/>
              <a:ext cx="107950" cy="180975"/>
            </a:xfrm>
            <a:prstGeom prst="rect">
              <a:avLst/>
            </a:prstGeom>
            <a:solidFill>
              <a:srgbClr val="0070C0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sz="1200" dirty="0">
                <a:solidFill>
                  <a:prstClr val="white"/>
                </a:solidFill>
                <a:ea typeface="Arial Unicode MS" panose="020B0604020202020204" pitchFamily="50" charset="-128"/>
                <a:cs typeface="Arial" panose="020B0604020202020204" pitchFamily="34" charset="0"/>
              </a:endParaRPr>
            </a:p>
          </p:txBody>
        </p:sp>
        <p:sp>
          <p:nvSpPr>
            <p:cNvPr id="405" name="正方形/長方形 404"/>
            <p:cNvSpPr/>
            <p:nvPr/>
          </p:nvSpPr>
          <p:spPr bwMode="auto">
            <a:xfrm>
              <a:off x="7348720" y="4604436"/>
              <a:ext cx="107950" cy="180975"/>
            </a:xfrm>
            <a:prstGeom prst="rect">
              <a:avLst/>
            </a:prstGeom>
            <a:solidFill>
              <a:srgbClr val="0070C0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sz="1200" dirty="0">
                <a:solidFill>
                  <a:prstClr val="white"/>
                </a:solidFill>
                <a:ea typeface="Arial Unicode MS" panose="020B0604020202020204" pitchFamily="50" charset="-128"/>
                <a:cs typeface="Arial" panose="020B0604020202020204" pitchFamily="34" charset="0"/>
              </a:endParaRPr>
            </a:p>
          </p:txBody>
        </p:sp>
      </p:grpSp>
      <p:grpSp>
        <p:nvGrpSpPr>
          <p:cNvPr id="424" name="グループ化 96"/>
          <p:cNvGrpSpPr>
            <a:grpSpLocks/>
          </p:cNvGrpSpPr>
          <p:nvPr/>
        </p:nvGrpSpPr>
        <p:grpSpPr bwMode="auto">
          <a:xfrm>
            <a:off x="6317823" y="3458726"/>
            <a:ext cx="539750" cy="179388"/>
            <a:chOff x="7308304" y="2996952"/>
            <a:chExt cx="540048" cy="180000"/>
          </a:xfrm>
          <a:solidFill>
            <a:srgbClr val="0070C0"/>
          </a:solidFill>
        </p:grpSpPr>
        <p:grpSp>
          <p:nvGrpSpPr>
            <p:cNvPr id="425" name="グループ化 89"/>
            <p:cNvGrpSpPr>
              <a:grpSpLocks/>
            </p:cNvGrpSpPr>
            <p:nvPr/>
          </p:nvGrpSpPr>
          <p:grpSpPr bwMode="auto">
            <a:xfrm>
              <a:off x="7308304" y="2996952"/>
              <a:ext cx="252016" cy="180000"/>
              <a:chOff x="1619672" y="5013176"/>
              <a:chExt cx="252016" cy="180000"/>
            </a:xfrm>
            <a:grpFill/>
          </p:grpSpPr>
          <p:sp>
            <p:nvSpPr>
              <p:cNvPr id="429" name="正方形/長方形 428"/>
              <p:cNvSpPr/>
              <p:nvPr/>
            </p:nvSpPr>
            <p:spPr>
              <a:xfrm>
                <a:off x="1619672" y="5013176"/>
                <a:ext cx="108010" cy="180000"/>
              </a:xfrm>
              <a:prstGeom prst="rect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prstClr val="white"/>
                  </a:solidFill>
                  <a:ea typeface="Arial Unicode MS" panose="020B0604020202020204" pitchFamily="50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430" name="正方形/長方形 429"/>
              <p:cNvSpPr/>
              <p:nvPr/>
            </p:nvSpPr>
            <p:spPr>
              <a:xfrm>
                <a:off x="1764214" y="5013176"/>
                <a:ext cx="108010" cy="180000"/>
              </a:xfrm>
              <a:prstGeom prst="rect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prstClr val="white"/>
                  </a:solidFill>
                  <a:ea typeface="Arial Unicode MS" panose="020B0604020202020204" pitchFamily="50" charset="-128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426" name="グループ化 90"/>
            <p:cNvGrpSpPr>
              <a:grpSpLocks/>
            </p:cNvGrpSpPr>
            <p:nvPr/>
          </p:nvGrpSpPr>
          <p:grpSpPr bwMode="auto">
            <a:xfrm>
              <a:off x="7596336" y="2996952"/>
              <a:ext cx="252016" cy="180000"/>
              <a:chOff x="1619672" y="5013176"/>
              <a:chExt cx="252016" cy="180000"/>
            </a:xfrm>
            <a:grpFill/>
          </p:grpSpPr>
          <p:sp>
            <p:nvSpPr>
              <p:cNvPr id="427" name="正方形/長方形 426"/>
              <p:cNvSpPr/>
              <p:nvPr/>
            </p:nvSpPr>
            <p:spPr>
              <a:xfrm>
                <a:off x="1619136" y="5013176"/>
                <a:ext cx="108010" cy="180000"/>
              </a:xfrm>
              <a:prstGeom prst="rect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prstClr val="white"/>
                  </a:solidFill>
                  <a:ea typeface="Arial Unicode MS" panose="020B0604020202020204" pitchFamily="50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428" name="正方形/長方形 427"/>
              <p:cNvSpPr/>
              <p:nvPr/>
            </p:nvSpPr>
            <p:spPr>
              <a:xfrm>
                <a:off x="1763678" y="5013176"/>
                <a:ext cx="108010" cy="180000"/>
              </a:xfrm>
              <a:prstGeom prst="rect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prstClr val="white"/>
                  </a:solidFill>
                  <a:ea typeface="Arial Unicode MS" panose="020B0604020202020204" pitchFamily="50" charset="-128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431" name="グループ化 96"/>
          <p:cNvGrpSpPr>
            <a:grpSpLocks/>
          </p:cNvGrpSpPr>
          <p:nvPr/>
        </p:nvGrpSpPr>
        <p:grpSpPr bwMode="auto">
          <a:xfrm>
            <a:off x="6310012" y="3460526"/>
            <a:ext cx="539750" cy="179388"/>
            <a:chOff x="7308304" y="2996952"/>
            <a:chExt cx="540048" cy="180000"/>
          </a:xfrm>
          <a:solidFill>
            <a:srgbClr val="0070C0"/>
          </a:solidFill>
        </p:grpSpPr>
        <p:grpSp>
          <p:nvGrpSpPr>
            <p:cNvPr id="432" name="グループ化 89"/>
            <p:cNvGrpSpPr>
              <a:grpSpLocks/>
            </p:cNvGrpSpPr>
            <p:nvPr/>
          </p:nvGrpSpPr>
          <p:grpSpPr bwMode="auto">
            <a:xfrm>
              <a:off x="7308304" y="2996952"/>
              <a:ext cx="252016" cy="180000"/>
              <a:chOff x="1619672" y="5013176"/>
              <a:chExt cx="252016" cy="180000"/>
            </a:xfrm>
            <a:grpFill/>
          </p:grpSpPr>
          <p:sp>
            <p:nvSpPr>
              <p:cNvPr id="436" name="正方形/長方形 435"/>
              <p:cNvSpPr/>
              <p:nvPr/>
            </p:nvSpPr>
            <p:spPr>
              <a:xfrm>
                <a:off x="1619672" y="5013176"/>
                <a:ext cx="108010" cy="180000"/>
              </a:xfrm>
              <a:prstGeom prst="rect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prstClr val="white"/>
                  </a:solidFill>
                  <a:ea typeface="Arial Unicode MS" panose="020B0604020202020204" pitchFamily="50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437" name="正方形/長方形 436"/>
              <p:cNvSpPr/>
              <p:nvPr/>
            </p:nvSpPr>
            <p:spPr>
              <a:xfrm>
                <a:off x="1764214" y="5013176"/>
                <a:ext cx="108010" cy="180000"/>
              </a:xfrm>
              <a:prstGeom prst="rect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prstClr val="white"/>
                  </a:solidFill>
                  <a:ea typeface="Arial Unicode MS" panose="020B0604020202020204" pitchFamily="50" charset="-128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433" name="グループ化 90"/>
            <p:cNvGrpSpPr>
              <a:grpSpLocks/>
            </p:cNvGrpSpPr>
            <p:nvPr/>
          </p:nvGrpSpPr>
          <p:grpSpPr bwMode="auto">
            <a:xfrm>
              <a:off x="7596336" y="2996952"/>
              <a:ext cx="252016" cy="180000"/>
              <a:chOff x="1619672" y="5013176"/>
              <a:chExt cx="252016" cy="180000"/>
            </a:xfrm>
            <a:grpFill/>
          </p:grpSpPr>
          <p:sp>
            <p:nvSpPr>
              <p:cNvPr id="434" name="正方形/長方形 433"/>
              <p:cNvSpPr/>
              <p:nvPr/>
            </p:nvSpPr>
            <p:spPr>
              <a:xfrm>
                <a:off x="1619136" y="5013176"/>
                <a:ext cx="108010" cy="180000"/>
              </a:xfrm>
              <a:prstGeom prst="rect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prstClr val="white"/>
                  </a:solidFill>
                  <a:ea typeface="Arial Unicode MS" panose="020B0604020202020204" pitchFamily="50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435" name="正方形/長方形 434"/>
              <p:cNvSpPr/>
              <p:nvPr/>
            </p:nvSpPr>
            <p:spPr>
              <a:xfrm>
                <a:off x="1763678" y="5013176"/>
                <a:ext cx="108010" cy="180000"/>
              </a:xfrm>
              <a:prstGeom prst="rect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prstClr val="white"/>
                  </a:solidFill>
                  <a:ea typeface="Arial Unicode MS" panose="020B0604020202020204" pitchFamily="50" charset="-128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438" name="グループ化 96"/>
          <p:cNvGrpSpPr>
            <a:grpSpLocks/>
          </p:cNvGrpSpPr>
          <p:nvPr/>
        </p:nvGrpSpPr>
        <p:grpSpPr bwMode="auto">
          <a:xfrm>
            <a:off x="7143790" y="2871288"/>
            <a:ext cx="539750" cy="179388"/>
            <a:chOff x="7308304" y="2996952"/>
            <a:chExt cx="540048" cy="180000"/>
          </a:xfrm>
          <a:solidFill>
            <a:srgbClr val="0070C0"/>
          </a:solidFill>
        </p:grpSpPr>
        <p:grpSp>
          <p:nvGrpSpPr>
            <p:cNvPr id="439" name="グループ化 89"/>
            <p:cNvGrpSpPr>
              <a:grpSpLocks/>
            </p:cNvGrpSpPr>
            <p:nvPr/>
          </p:nvGrpSpPr>
          <p:grpSpPr bwMode="auto">
            <a:xfrm>
              <a:off x="7308304" y="2996952"/>
              <a:ext cx="252016" cy="180000"/>
              <a:chOff x="1619672" y="5013176"/>
              <a:chExt cx="252016" cy="180000"/>
            </a:xfrm>
            <a:grpFill/>
          </p:grpSpPr>
          <p:sp>
            <p:nvSpPr>
              <p:cNvPr id="443" name="正方形/長方形 442"/>
              <p:cNvSpPr/>
              <p:nvPr/>
            </p:nvSpPr>
            <p:spPr>
              <a:xfrm>
                <a:off x="1619672" y="5013176"/>
                <a:ext cx="108010" cy="180000"/>
              </a:xfrm>
              <a:prstGeom prst="rect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prstClr val="white"/>
                  </a:solidFill>
                  <a:ea typeface="Arial Unicode MS" panose="020B0604020202020204" pitchFamily="50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444" name="正方形/長方形 443"/>
              <p:cNvSpPr/>
              <p:nvPr/>
            </p:nvSpPr>
            <p:spPr>
              <a:xfrm>
                <a:off x="1764214" y="5013176"/>
                <a:ext cx="108010" cy="180000"/>
              </a:xfrm>
              <a:prstGeom prst="rect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prstClr val="white"/>
                  </a:solidFill>
                  <a:ea typeface="Arial Unicode MS" panose="020B0604020202020204" pitchFamily="50" charset="-128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440" name="グループ化 90"/>
            <p:cNvGrpSpPr>
              <a:grpSpLocks/>
            </p:cNvGrpSpPr>
            <p:nvPr/>
          </p:nvGrpSpPr>
          <p:grpSpPr bwMode="auto">
            <a:xfrm>
              <a:off x="7596336" y="2996952"/>
              <a:ext cx="252016" cy="180000"/>
              <a:chOff x="1619672" y="5013176"/>
              <a:chExt cx="252016" cy="180000"/>
            </a:xfrm>
            <a:grpFill/>
          </p:grpSpPr>
          <p:sp>
            <p:nvSpPr>
              <p:cNvPr id="441" name="正方形/長方形 440"/>
              <p:cNvSpPr/>
              <p:nvPr/>
            </p:nvSpPr>
            <p:spPr>
              <a:xfrm>
                <a:off x="1619136" y="5013176"/>
                <a:ext cx="108010" cy="180000"/>
              </a:xfrm>
              <a:prstGeom prst="rect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prstClr val="white"/>
                  </a:solidFill>
                  <a:ea typeface="Arial Unicode MS" panose="020B0604020202020204" pitchFamily="50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442" name="正方形/長方形 441"/>
              <p:cNvSpPr/>
              <p:nvPr/>
            </p:nvSpPr>
            <p:spPr>
              <a:xfrm>
                <a:off x="1763678" y="5013176"/>
                <a:ext cx="108010" cy="180000"/>
              </a:xfrm>
              <a:prstGeom prst="rect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prstClr val="white"/>
                  </a:solidFill>
                  <a:ea typeface="Arial Unicode MS" panose="020B0604020202020204" pitchFamily="50" charset="-128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445" name="グループ化 96"/>
          <p:cNvGrpSpPr>
            <a:grpSpLocks/>
          </p:cNvGrpSpPr>
          <p:nvPr/>
        </p:nvGrpSpPr>
        <p:grpSpPr bwMode="auto">
          <a:xfrm>
            <a:off x="6914219" y="3469970"/>
            <a:ext cx="539750" cy="179388"/>
            <a:chOff x="7308304" y="2996952"/>
            <a:chExt cx="540048" cy="180000"/>
          </a:xfrm>
          <a:solidFill>
            <a:srgbClr val="0070C0"/>
          </a:solidFill>
        </p:grpSpPr>
        <p:grpSp>
          <p:nvGrpSpPr>
            <p:cNvPr id="446" name="グループ化 89"/>
            <p:cNvGrpSpPr>
              <a:grpSpLocks/>
            </p:cNvGrpSpPr>
            <p:nvPr/>
          </p:nvGrpSpPr>
          <p:grpSpPr bwMode="auto">
            <a:xfrm>
              <a:off x="7308304" y="2996952"/>
              <a:ext cx="252016" cy="180000"/>
              <a:chOff x="1619672" y="5013176"/>
              <a:chExt cx="252016" cy="180000"/>
            </a:xfrm>
            <a:grpFill/>
          </p:grpSpPr>
          <p:sp>
            <p:nvSpPr>
              <p:cNvPr id="450" name="正方形/長方形 449"/>
              <p:cNvSpPr/>
              <p:nvPr/>
            </p:nvSpPr>
            <p:spPr>
              <a:xfrm>
                <a:off x="1619672" y="5013176"/>
                <a:ext cx="108010" cy="180000"/>
              </a:xfrm>
              <a:prstGeom prst="rect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prstClr val="white"/>
                  </a:solidFill>
                  <a:ea typeface="Arial Unicode MS" panose="020B0604020202020204" pitchFamily="50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451" name="正方形/長方形 450"/>
              <p:cNvSpPr/>
              <p:nvPr/>
            </p:nvSpPr>
            <p:spPr>
              <a:xfrm>
                <a:off x="1764214" y="5013176"/>
                <a:ext cx="108010" cy="180000"/>
              </a:xfrm>
              <a:prstGeom prst="rect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prstClr val="white"/>
                  </a:solidFill>
                  <a:ea typeface="Arial Unicode MS" panose="020B0604020202020204" pitchFamily="50" charset="-128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447" name="グループ化 90"/>
            <p:cNvGrpSpPr>
              <a:grpSpLocks/>
            </p:cNvGrpSpPr>
            <p:nvPr/>
          </p:nvGrpSpPr>
          <p:grpSpPr bwMode="auto">
            <a:xfrm>
              <a:off x="7596336" y="2996952"/>
              <a:ext cx="252016" cy="180000"/>
              <a:chOff x="1619672" y="5013176"/>
              <a:chExt cx="252016" cy="180000"/>
            </a:xfrm>
            <a:grpFill/>
          </p:grpSpPr>
          <p:sp>
            <p:nvSpPr>
              <p:cNvPr id="448" name="正方形/長方形 447"/>
              <p:cNvSpPr/>
              <p:nvPr/>
            </p:nvSpPr>
            <p:spPr>
              <a:xfrm>
                <a:off x="1619136" y="5013176"/>
                <a:ext cx="108010" cy="180000"/>
              </a:xfrm>
              <a:prstGeom prst="rect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prstClr val="white"/>
                  </a:solidFill>
                  <a:ea typeface="Arial Unicode MS" panose="020B0604020202020204" pitchFamily="50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449" name="正方形/長方形 448"/>
              <p:cNvSpPr/>
              <p:nvPr/>
            </p:nvSpPr>
            <p:spPr>
              <a:xfrm>
                <a:off x="1763678" y="5013176"/>
                <a:ext cx="108010" cy="180000"/>
              </a:xfrm>
              <a:prstGeom prst="rect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prstClr val="white"/>
                  </a:solidFill>
                  <a:ea typeface="Arial Unicode MS" panose="020B0604020202020204" pitchFamily="50" charset="-128"/>
                  <a:cs typeface="Arial" panose="020B06040202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8942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グループ化 11"/>
          <p:cNvGrpSpPr/>
          <p:nvPr/>
        </p:nvGrpSpPr>
        <p:grpSpPr>
          <a:xfrm>
            <a:off x="881338" y="1177482"/>
            <a:ext cx="3937000" cy="2952750"/>
            <a:chOff x="370017" y="1955382"/>
            <a:chExt cx="3937000" cy="2952750"/>
          </a:xfrm>
        </p:grpSpPr>
        <p:pic>
          <p:nvPicPr>
            <p:cNvPr id="6" name="図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70017" y="1955382"/>
              <a:ext cx="3937000" cy="295275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テキスト ボックス 6"/>
                <p:cNvSpPr txBox="1"/>
                <p:nvPr/>
              </p:nvSpPr>
              <p:spPr>
                <a:xfrm rot="5400000">
                  <a:off x="3508748" y="3335028"/>
                  <a:ext cx="1158328" cy="261608"/>
                </a:xfrm>
                <a:prstGeom prst="rect">
                  <a:avLst/>
                </a:prstGeom>
                <a:solidFill>
                  <a:schemeClr val="bg1"/>
                </a:solidFill>
                <a:ln w="12700" cap="flat">
                  <a:noFill/>
                  <a:miter lim="400000"/>
                </a:ln>
                <a:effectLst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none" lIns="45719" tIns="45719" rIns="45719" bIns="45719" numCol="1" spcCol="38100" rtlCol="0" anchor="t">
                  <a:spAutoFit/>
                </a:bodyPr>
                <a:lstStyle/>
                <a:p>
                  <a:pPr marL="0" marR="0" indent="0" algn="l" defTabSz="457200" rtl="0" fontAlgn="auto" latinLnBrk="1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altLang="ja-JP" sz="1100" b="0" i="0" u="none" strike="noStrike" cap="none" spc="0" normalizeH="0" baseline="0" dirty="0" smtClean="0">
                      <a:ln>
                        <a:noFill/>
                      </a:ln>
                      <a:solidFill>
                        <a:srgbClr val="002569"/>
                      </a:solidFill>
                      <a:effectLst/>
                      <a:uFillTx/>
                      <a:latin typeface="Arial Unicode MS" panose="020B0604020202020204" pitchFamily="50" charset="-128"/>
                      <a:ea typeface="Arial Unicode MS" panose="020B0604020202020204" pitchFamily="50" charset="-128"/>
                      <a:cs typeface="Arial Unicode MS" panose="020B0604020202020204" pitchFamily="50" charset="-128"/>
                    </a:rPr>
                    <a:t>Temperature (</a:t>
                  </a:r>
                  <a14:m>
                    <m:oMath xmlns:m="http://schemas.openxmlformats.org/officeDocument/2006/math">
                      <m:r>
                        <a:rPr kumimoji="0" lang="en-US" altLang="ja-JP" sz="11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2569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℃</m:t>
                      </m:r>
                    </m:oMath>
                  </a14:m>
                  <a:r>
                    <a:rPr kumimoji="0" lang="en-US" altLang="ja-JP" sz="1100" b="0" i="0" u="none" strike="noStrike" cap="none" spc="0" normalizeH="0" baseline="0" dirty="0" smtClean="0">
                      <a:ln>
                        <a:noFill/>
                      </a:ln>
                      <a:solidFill>
                        <a:srgbClr val="002569"/>
                      </a:solidFill>
                      <a:effectLst/>
                      <a:uFillTx/>
                      <a:latin typeface="Arial Unicode MS" panose="020B0604020202020204" pitchFamily="50" charset="-128"/>
                      <a:ea typeface="Arial Unicode MS" panose="020B0604020202020204" pitchFamily="50" charset="-128"/>
                      <a:cs typeface="Arial Unicode MS" panose="020B0604020202020204" pitchFamily="50" charset="-128"/>
                    </a:rPr>
                    <a:t>)</a:t>
                  </a:r>
                  <a:endParaRPr kumimoji="0" lang="ja-JP" altLang="en-US" sz="1100" b="0" i="0" u="none" strike="noStrike" cap="none" spc="0" normalizeH="0" baseline="0" dirty="0">
                    <a:ln>
                      <a:noFill/>
                    </a:ln>
                    <a:solidFill>
                      <a:srgbClr val="002569"/>
                    </a:solidFill>
                    <a:effectLst/>
                    <a:uFillTx/>
                    <a:latin typeface="Arial Unicode MS" panose="020B0604020202020204" pitchFamily="50" charset="-128"/>
                    <a:ea typeface="Arial Unicode MS" panose="020B0604020202020204" pitchFamily="50" charset="-128"/>
                    <a:cs typeface="Arial Unicode MS" panose="020B0604020202020204" pitchFamily="50" charset="-128"/>
                  </a:endParaRPr>
                </a:p>
              </p:txBody>
            </p:sp>
          </mc:Choice>
          <mc:Fallback xmlns="">
            <p:sp>
              <p:nvSpPr>
                <p:cNvPr id="7" name="テキスト ボックス 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5400000">
                  <a:off x="3508748" y="3335028"/>
                  <a:ext cx="1158328" cy="261608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 l="-13953" t="-3684" r="-2326" b="-3158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" name="テキスト ボックス 7"/>
            <p:cNvSpPr txBox="1"/>
            <p:nvPr/>
          </p:nvSpPr>
          <p:spPr>
            <a:xfrm>
              <a:off x="780650" y="4419600"/>
              <a:ext cx="922686" cy="261608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ja-JP" sz="1100" b="0" i="0" u="none" strike="noStrike" cap="none" spc="0" normalizeH="0" baseline="0" dirty="0" smtClean="0">
                  <a:ln>
                    <a:noFill/>
                  </a:ln>
                  <a:solidFill>
                    <a:srgbClr val="002569"/>
                  </a:solidFill>
                  <a:effectLst/>
                  <a:uFillTx/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White (cloud)</a:t>
              </a:r>
              <a:endParaRPr kumimoji="0" lang="ja-JP" altLang="en-US" sz="1100" b="0" i="0" u="none" strike="noStrike" cap="none" spc="0" normalizeH="0" baseline="0" dirty="0">
                <a:ln>
                  <a:noFill/>
                </a:ln>
                <a:solidFill>
                  <a:srgbClr val="002569"/>
                </a:solidFill>
                <a:effectLst/>
                <a:uFillTx/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</p:grp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1220666" y="210942"/>
            <a:ext cx="6773008" cy="71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83527" tIns="41031" rIns="83527" bIns="41031" anchor="ctr"/>
          <a:lstStyle/>
          <a:p>
            <a:pPr algn="ctr" eaLnBrk="0" hangingPunct="0"/>
            <a:r>
              <a:rPr lang="en-US" altLang="ja-JP" sz="2800" dirty="0" smtClean="0">
                <a:solidFill>
                  <a:schemeClr val="bg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GCOM-C since 23 Dec. 2017</a:t>
            </a:r>
            <a:endParaRPr lang="en-US" altLang="ja-JP" sz="1400" dirty="0">
              <a:solidFill>
                <a:schemeClr val="bg1"/>
              </a:solidFill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76200" y="1410169"/>
            <a:ext cx="96263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ja-JP" sz="1400" dirty="0" smtClean="0"/>
              <a:t>Hot summer 2018</a:t>
            </a:r>
          </a:p>
        </p:txBody>
      </p:sp>
      <p:sp>
        <p:nvSpPr>
          <p:cNvPr id="5" name="スライド番号プレースホルダ 1"/>
          <p:cNvSpPr txBox="1">
            <a:spLocks noGrp="1"/>
          </p:cNvSpPr>
          <p:nvPr/>
        </p:nvSpPr>
        <p:spPr bwMode="auto">
          <a:xfrm>
            <a:off x="8471188" y="6258458"/>
            <a:ext cx="562708" cy="310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2A375BFF-D917-4D96-A3AA-960483DE114F}" type="slidenum">
              <a:rPr lang="en-US" altLang="ja-JP" sz="2585">
                <a:solidFill>
                  <a:srgbClr val="008000"/>
                </a:solidFill>
                <a:cs typeface="Arial" pitchFamily="34" charset="0"/>
              </a:rPr>
              <a:pPr algn="r"/>
              <a:t>3</a:t>
            </a:fld>
            <a:endParaRPr lang="en-US" altLang="ja-JP" sz="2585" dirty="0">
              <a:solidFill>
                <a:srgbClr val="008000"/>
              </a:solidFill>
              <a:cs typeface="Arial" pitchFamily="34" charset="0"/>
            </a:endParaRPr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237" y="4400550"/>
            <a:ext cx="3048000" cy="2286000"/>
          </a:xfrm>
          <a:prstGeom prst="rect">
            <a:avLst/>
          </a:prstGeom>
        </p:spPr>
      </p:pic>
      <p:sp>
        <p:nvSpPr>
          <p:cNvPr id="11" name="テキスト ボックス 10"/>
          <p:cNvSpPr txBox="1"/>
          <p:nvPr/>
        </p:nvSpPr>
        <p:spPr>
          <a:xfrm>
            <a:off x="413676" y="6413789"/>
            <a:ext cx="2649121" cy="246219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ja-JP" sz="1000" b="0" i="0" u="none" strike="noStrike" cap="none" spc="0" normalizeH="0" baseline="0" dirty="0" smtClean="0">
                <a:ln>
                  <a:noFill/>
                </a:ln>
                <a:solidFill>
                  <a:srgbClr val="002569"/>
                </a:solidFill>
                <a:effectLst/>
                <a:uFillTx/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Validation </a:t>
            </a:r>
            <a:r>
              <a:rPr lang="en-US" altLang="ja-JP" sz="1000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Campaign in Greenland, July 2018</a:t>
            </a:r>
            <a:endParaRPr kumimoji="0" lang="ja-JP" altLang="en-US" sz="1000" b="0" i="0" u="none" strike="noStrike" cap="none" spc="0" normalizeH="0" baseline="0" dirty="0">
              <a:ln>
                <a:noFill/>
              </a:ln>
              <a:solidFill>
                <a:srgbClr val="002569"/>
              </a:solidFill>
              <a:effectLst/>
              <a:uFillTx/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pic>
        <p:nvPicPr>
          <p:cNvPr id="13" name="図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44743" y="4093998"/>
            <a:ext cx="5105400" cy="2711845"/>
          </a:xfrm>
          <a:prstGeom prst="rect">
            <a:avLst/>
          </a:prstGeom>
        </p:spPr>
      </p:pic>
      <p:sp>
        <p:nvSpPr>
          <p:cNvPr id="14" name="テキスト ボックス 13"/>
          <p:cNvSpPr txBox="1"/>
          <p:nvPr/>
        </p:nvSpPr>
        <p:spPr>
          <a:xfrm>
            <a:off x="4818338" y="6609893"/>
            <a:ext cx="2443937" cy="246219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ja-JP" sz="1000" b="0" i="0" u="none" strike="noStrike" cap="none" spc="0" normalizeH="0" baseline="0" dirty="0" smtClean="0">
                <a:ln>
                  <a:noFill/>
                </a:ln>
                <a:solidFill>
                  <a:srgbClr val="002569"/>
                </a:solidFill>
                <a:effectLst/>
                <a:uFillTx/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SGLI onboard calibrations Okamura 2018</a:t>
            </a:r>
            <a:endParaRPr kumimoji="0" lang="ja-JP" altLang="en-US" sz="1000" b="0" i="0" u="none" strike="noStrike" cap="none" spc="0" normalizeH="0" baseline="0" dirty="0">
              <a:ln>
                <a:noFill/>
              </a:ln>
              <a:solidFill>
                <a:srgbClr val="002569"/>
              </a:solidFill>
              <a:effectLst/>
              <a:uFillTx/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pic>
        <p:nvPicPr>
          <p:cNvPr id="15" name="図 14"/>
          <p:cNvPicPr>
            <a:picLocks noChangeAspect="1"/>
          </p:cNvPicPr>
          <p:nvPr/>
        </p:nvPicPr>
        <p:blipFill rotWithShape="1">
          <a:blip r:embed="rId6"/>
          <a:srcRect t="-1891" r="52095" b="5155"/>
          <a:stretch/>
        </p:blipFill>
        <p:spPr>
          <a:xfrm>
            <a:off x="6172200" y="1230081"/>
            <a:ext cx="2675732" cy="2776627"/>
          </a:xfrm>
          <a:prstGeom prst="rect">
            <a:avLst/>
          </a:prstGeom>
        </p:spPr>
      </p:pic>
      <p:sp>
        <p:nvSpPr>
          <p:cNvPr id="16" name="正方形/長方形 15"/>
          <p:cNvSpPr/>
          <p:nvPr/>
        </p:nvSpPr>
        <p:spPr>
          <a:xfrm>
            <a:off x="4959984" y="1371600"/>
            <a:ext cx="1212216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ja-JP" sz="1400" dirty="0" smtClean="0"/>
              <a:t>Aerosol optical thickness </a:t>
            </a:r>
          </a:p>
          <a:p>
            <a:pPr algn="l"/>
            <a:r>
              <a:rPr lang="en-US" altLang="ja-JP" sz="1400" dirty="0" smtClean="0"/>
              <a:t>380 nm band </a:t>
            </a:r>
          </a:p>
          <a:p>
            <a:pPr algn="l"/>
            <a:r>
              <a:rPr lang="en-US" altLang="ja-JP" sz="1400" dirty="0" smtClean="0"/>
              <a:t>And polarization</a:t>
            </a:r>
          </a:p>
        </p:txBody>
      </p:sp>
    </p:spTree>
    <p:extLst>
      <p:ext uri="{BB962C8B-B14F-4D97-AF65-F5344CB8AC3E}">
        <p14:creationId xmlns:p14="http://schemas.microsoft.com/office/powerpoint/2010/main" val="10641107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1"/>
          <p:cNvSpPr txBox="1">
            <a:spLocks/>
          </p:cNvSpPr>
          <p:nvPr/>
        </p:nvSpPr>
        <p:spPr>
          <a:xfrm>
            <a:off x="1676400" y="152400"/>
            <a:ext cx="5657117" cy="568569"/>
          </a:xfrm>
          <a:prstGeom prst="rect">
            <a:avLst/>
          </a:prstGeom>
        </p:spPr>
        <p:txBody>
          <a:bodyPr/>
          <a:lstStyle>
            <a:lvl1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1pPr>
            <a:lvl2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2pPr>
            <a:lvl3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3pPr>
            <a:lvl4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4pPr>
            <a:lvl5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5pPr>
            <a:lvl6pPr indent="4572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6pPr>
            <a:lvl7pPr indent="9144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7pPr>
            <a:lvl8pPr indent="13716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8pPr>
            <a:lvl9pPr indent="18288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9pPr>
          </a:lstStyle>
          <a:p>
            <a:pPr algn="ctr" defTabSz="914400"/>
            <a:r>
              <a:rPr lang="en-US" altLang="ja-JP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GCOM-W (2012-)</a:t>
            </a:r>
            <a:br>
              <a:rPr lang="en-US" altLang="ja-JP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</a:br>
            <a:r>
              <a:rPr lang="en-US" altLang="ja-JP" sz="2400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AMSR-2 microwave radiometer</a:t>
            </a:r>
            <a:endParaRPr kumimoji="1" lang="ja-JP" altLang="en-US" sz="2400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674" y="4166531"/>
            <a:ext cx="3793448" cy="2308771"/>
          </a:xfrm>
          <a:prstGeom prst="rect">
            <a:avLst/>
          </a:prstGeom>
        </p:spPr>
      </p:pic>
      <p:sp>
        <p:nvSpPr>
          <p:cNvPr id="6" name="正方形/長方形 5"/>
          <p:cNvSpPr/>
          <p:nvPr/>
        </p:nvSpPr>
        <p:spPr>
          <a:xfrm>
            <a:off x="4876800" y="4978796"/>
            <a:ext cx="36703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400" dirty="0"/>
              <a:t>The Roadmap for the Basic Plan on Space Policy was revised in Dec. 2017:  “The government should conduct development research on AMSR2’s successor sensor on condition that hosted payload with GOSAT-3 in JFY2018.”</a:t>
            </a: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2100" y="1217293"/>
            <a:ext cx="7162800" cy="2914906"/>
          </a:xfrm>
          <a:prstGeom prst="rect">
            <a:avLst/>
          </a:prstGeom>
        </p:spPr>
      </p:pic>
      <p:sp>
        <p:nvSpPr>
          <p:cNvPr id="8" name="正方形/長方形 7"/>
          <p:cNvSpPr/>
          <p:nvPr/>
        </p:nvSpPr>
        <p:spPr>
          <a:xfrm>
            <a:off x="76200" y="1230081"/>
            <a:ext cx="12954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ja-JP" sz="1400" dirty="0" smtClean="0"/>
              <a:t>June, 2018 AMSR-2 data site moved to G-Portal</a:t>
            </a:r>
          </a:p>
        </p:txBody>
      </p:sp>
      <p:sp>
        <p:nvSpPr>
          <p:cNvPr id="9" name="正方形/長方形 8"/>
          <p:cNvSpPr/>
          <p:nvPr/>
        </p:nvSpPr>
        <p:spPr>
          <a:xfrm>
            <a:off x="2895600" y="6406590"/>
            <a:ext cx="23775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/>
              <a:t>https</a:t>
            </a:r>
            <a:r>
              <a:rPr lang="en-US" altLang="ja-JP" dirty="0" smtClean="0"/>
              <a:t>://gportal.jaxa.jp/</a:t>
            </a:r>
            <a:endParaRPr lang="en-US" altLang="ja-JP" dirty="0"/>
          </a:p>
        </p:txBody>
      </p:sp>
      <p:sp>
        <p:nvSpPr>
          <p:cNvPr id="10" name="正方形/長方形 9"/>
          <p:cNvSpPr/>
          <p:nvPr/>
        </p:nvSpPr>
        <p:spPr>
          <a:xfrm>
            <a:off x="1676400" y="6509634"/>
            <a:ext cx="111601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200" dirty="0" smtClean="0"/>
              <a:t>SST products</a:t>
            </a:r>
            <a:endParaRPr lang="en-US" altLang="ja-JP" sz="1200" dirty="0"/>
          </a:p>
        </p:txBody>
      </p:sp>
      <p:sp>
        <p:nvSpPr>
          <p:cNvPr id="11" name="スライド番号プレースホルダー 1">
            <a:extLst>
              <a:ext uri="{FF2B5EF4-FFF2-40B4-BE49-F238E27FC236}">
                <a16:creationId xmlns:a16="http://schemas.microsoft.com/office/drawing/2014/main" xmlns="" id="{13A951C7-4191-4052-9000-AC732617BF67}"/>
              </a:ext>
            </a:extLst>
          </p:cNvPr>
          <p:cNvSpPr txBox="1">
            <a:spLocks/>
          </p:cNvSpPr>
          <p:nvPr/>
        </p:nvSpPr>
        <p:spPr>
          <a:xfrm>
            <a:off x="6961657" y="6373156"/>
            <a:ext cx="2133600" cy="365125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>
            <a:lvl1pPr algn="r" defTabSz="457200">
              <a:spcBef>
                <a:spcPts val="600"/>
              </a:spcBef>
              <a:defRPr sz="2400">
                <a:solidFill>
                  <a:srgbClr val="008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Calibri"/>
              </a:defRPr>
            </a:lvl1pPr>
            <a:lvl2pPr indent="457200" defTabSz="457200">
              <a:defRPr>
                <a:solidFill>
                  <a:srgbClr val="002569"/>
                </a:solidFill>
              </a:defRPr>
            </a:lvl2pPr>
            <a:lvl3pPr indent="914400" defTabSz="457200">
              <a:defRPr>
                <a:solidFill>
                  <a:srgbClr val="002569"/>
                </a:solidFill>
              </a:defRPr>
            </a:lvl3pPr>
            <a:lvl4pPr indent="1371600" defTabSz="457200">
              <a:defRPr>
                <a:solidFill>
                  <a:srgbClr val="002569"/>
                </a:solidFill>
              </a:defRPr>
            </a:lvl4pPr>
            <a:lvl5pPr indent="1828800" defTabSz="457200">
              <a:defRPr>
                <a:solidFill>
                  <a:srgbClr val="002569"/>
                </a:solidFill>
              </a:defRPr>
            </a:lvl5pPr>
            <a:lvl6pPr indent="2286000" defTabSz="457200">
              <a:defRPr>
                <a:solidFill>
                  <a:srgbClr val="002569"/>
                </a:solidFill>
              </a:defRPr>
            </a:lvl6pPr>
            <a:lvl7pPr indent="2743200" defTabSz="457200">
              <a:defRPr>
                <a:solidFill>
                  <a:srgbClr val="002569"/>
                </a:solidFill>
              </a:defRPr>
            </a:lvl7pPr>
            <a:lvl8pPr indent="3200400" defTabSz="457200">
              <a:defRPr>
                <a:solidFill>
                  <a:srgbClr val="002569"/>
                </a:solidFill>
              </a:defRPr>
            </a:lvl8pPr>
            <a:lvl9pPr indent="3657600" defTabSz="457200">
              <a:defRPr>
                <a:solidFill>
                  <a:srgbClr val="002569"/>
                </a:solidFill>
              </a:defRPr>
            </a:lvl9pPr>
          </a:lstStyle>
          <a:p>
            <a:fld id="{9BF5261F-A739-4518-8F98-DCF7DD5CF184}" type="slidenum">
              <a:rPr kumimoji="1" lang="ja-JP" altLang="en-US" smtClean="0"/>
              <a:pPr/>
              <a:t>4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8792225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1220666" y="210942"/>
            <a:ext cx="6773008" cy="71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83527" tIns="41031" rIns="83527" bIns="41031" anchor="ctr"/>
          <a:lstStyle/>
          <a:p>
            <a:pPr algn="ctr" eaLnBrk="0" hangingPunct="0"/>
            <a:r>
              <a:rPr lang="en-US" altLang="ja-JP" sz="2800" dirty="0" smtClean="0">
                <a:solidFill>
                  <a:schemeClr val="bg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GPM/DPR (2013- ) and  GSMAP</a:t>
            </a:r>
            <a:endParaRPr lang="en-US" altLang="ja-JP" sz="1400" dirty="0">
              <a:solidFill>
                <a:schemeClr val="bg1"/>
              </a:solidFill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5448961" y="1167846"/>
            <a:ext cx="3728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/>
              <a:t>Yesterday's Earth on EORC </a:t>
            </a:r>
            <a:r>
              <a:rPr lang="en-US" altLang="ja-JP" dirty="0" smtClean="0"/>
              <a:t>(YEE)</a:t>
            </a:r>
            <a:endParaRPr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1700" y="1429898"/>
            <a:ext cx="2628900" cy="2628900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914" y="4113391"/>
            <a:ext cx="2667000" cy="2442327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 rotWithShape="1">
          <a:blip r:embed="rId4"/>
          <a:srcRect t="12666" r="1666" b="6000"/>
          <a:stretch/>
        </p:blipFill>
        <p:spPr>
          <a:xfrm>
            <a:off x="143206" y="1585812"/>
            <a:ext cx="4809794" cy="2486419"/>
          </a:xfrm>
          <a:prstGeom prst="rect">
            <a:avLst/>
          </a:prstGeom>
        </p:spPr>
      </p:pic>
      <p:sp>
        <p:nvSpPr>
          <p:cNvPr id="9" name="正方形/長方形 8"/>
          <p:cNvSpPr/>
          <p:nvPr/>
        </p:nvSpPr>
        <p:spPr>
          <a:xfrm>
            <a:off x="74154" y="1216480"/>
            <a:ext cx="47884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smtClean="0"/>
              <a:t>Global satellite map of precipitation (</a:t>
            </a:r>
            <a:r>
              <a:rPr lang="en-US" altLang="ja-JP" dirty="0" err="1" smtClean="0"/>
              <a:t>GsMAP</a:t>
            </a:r>
            <a:r>
              <a:rPr lang="en-US" altLang="ja-JP" dirty="0" smtClean="0"/>
              <a:t>)</a:t>
            </a:r>
            <a:endParaRPr lang="ja-JP" altLang="en-US" dirty="0"/>
          </a:p>
        </p:txBody>
      </p:sp>
      <p:sp>
        <p:nvSpPr>
          <p:cNvPr id="10" name="スライド番号プレースホルダー 1">
            <a:extLst>
              <a:ext uri="{FF2B5EF4-FFF2-40B4-BE49-F238E27FC236}">
                <a16:creationId xmlns:a16="http://schemas.microsoft.com/office/drawing/2014/main" xmlns="" id="{13A951C7-4191-4052-9000-AC732617BF67}"/>
              </a:ext>
            </a:extLst>
          </p:cNvPr>
          <p:cNvSpPr txBox="1">
            <a:spLocks/>
          </p:cNvSpPr>
          <p:nvPr/>
        </p:nvSpPr>
        <p:spPr>
          <a:xfrm>
            <a:off x="6926874" y="6427748"/>
            <a:ext cx="2133600" cy="365125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>
            <a:lvl1pPr algn="r" defTabSz="457200">
              <a:spcBef>
                <a:spcPts val="600"/>
              </a:spcBef>
              <a:defRPr sz="2400">
                <a:solidFill>
                  <a:srgbClr val="008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Calibri"/>
              </a:defRPr>
            </a:lvl1pPr>
            <a:lvl2pPr indent="457200" defTabSz="457200">
              <a:defRPr>
                <a:solidFill>
                  <a:srgbClr val="002569"/>
                </a:solidFill>
              </a:defRPr>
            </a:lvl2pPr>
            <a:lvl3pPr indent="914400" defTabSz="457200">
              <a:defRPr>
                <a:solidFill>
                  <a:srgbClr val="002569"/>
                </a:solidFill>
              </a:defRPr>
            </a:lvl3pPr>
            <a:lvl4pPr indent="1371600" defTabSz="457200">
              <a:defRPr>
                <a:solidFill>
                  <a:srgbClr val="002569"/>
                </a:solidFill>
              </a:defRPr>
            </a:lvl4pPr>
            <a:lvl5pPr indent="1828800" defTabSz="457200">
              <a:defRPr>
                <a:solidFill>
                  <a:srgbClr val="002569"/>
                </a:solidFill>
              </a:defRPr>
            </a:lvl5pPr>
            <a:lvl6pPr indent="2286000" defTabSz="457200">
              <a:defRPr>
                <a:solidFill>
                  <a:srgbClr val="002569"/>
                </a:solidFill>
              </a:defRPr>
            </a:lvl6pPr>
            <a:lvl7pPr indent="2743200" defTabSz="457200">
              <a:defRPr>
                <a:solidFill>
                  <a:srgbClr val="002569"/>
                </a:solidFill>
              </a:defRPr>
            </a:lvl7pPr>
            <a:lvl8pPr indent="3200400" defTabSz="457200">
              <a:defRPr>
                <a:solidFill>
                  <a:srgbClr val="002569"/>
                </a:solidFill>
              </a:defRPr>
            </a:lvl8pPr>
            <a:lvl9pPr indent="3657600" defTabSz="457200">
              <a:defRPr>
                <a:solidFill>
                  <a:srgbClr val="002569"/>
                </a:solidFill>
              </a:defRPr>
            </a:lvl9pPr>
          </a:lstStyle>
          <a:p>
            <a:fld id="{9BF5261F-A739-4518-8F98-DCF7DD5CF184}" type="slidenum">
              <a:rPr kumimoji="1" lang="ja-JP" altLang="en-US" smtClean="0"/>
              <a:pPr/>
              <a:t>5</a:t>
            </a:fld>
            <a:endParaRPr kumimoji="1" lang="ja-JP" altLang="en-US" dirty="0"/>
          </a:p>
        </p:txBody>
      </p:sp>
      <p:sp>
        <p:nvSpPr>
          <p:cNvPr id="11" name="正方形/長方形 10"/>
          <p:cNvSpPr/>
          <p:nvPr/>
        </p:nvSpPr>
        <p:spPr>
          <a:xfrm>
            <a:off x="8467" y="4103009"/>
            <a:ext cx="471154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600" dirty="0" smtClean="0"/>
              <a:t>Record high rainfall in July  2018, Western Japan</a:t>
            </a:r>
            <a:endParaRPr lang="ja-JP" altLang="en-US" sz="1600" dirty="0"/>
          </a:p>
        </p:txBody>
      </p:sp>
      <p:sp>
        <p:nvSpPr>
          <p:cNvPr id="12" name="正方形/長方形 11"/>
          <p:cNvSpPr/>
          <p:nvPr/>
        </p:nvSpPr>
        <p:spPr>
          <a:xfrm>
            <a:off x="5829674" y="6549519"/>
            <a:ext cx="20056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smtClean="0"/>
              <a:t>Hurricane in 2017</a:t>
            </a:r>
            <a:endParaRPr lang="ja-JP" altLang="en-US" dirty="0"/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5594" y="4482017"/>
            <a:ext cx="3352800" cy="1967701"/>
          </a:xfrm>
          <a:prstGeom prst="rect">
            <a:avLst/>
          </a:prstGeom>
        </p:spPr>
      </p:pic>
      <p:sp>
        <p:nvSpPr>
          <p:cNvPr id="7" name="正方形/長方形 6"/>
          <p:cNvSpPr/>
          <p:nvPr/>
        </p:nvSpPr>
        <p:spPr>
          <a:xfrm>
            <a:off x="639460" y="6488180"/>
            <a:ext cx="38010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smtClean="0"/>
              <a:t>New GPM web site since July 2018</a:t>
            </a:r>
            <a:endParaRPr lang="ja-JP" altLang="en-US" dirty="0"/>
          </a:p>
        </p:txBody>
      </p:sp>
      <p:pic>
        <p:nvPicPr>
          <p:cNvPr id="16" name="図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400" y="1955144"/>
            <a:ext cx="2194560" cy="163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7628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1220666" y="210942"/>
            <a:ext cx="6773008" cy="71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83527" tIns="41031" rIns="83527" bIns="41031" anchor="ctr"/>
          <a:lstStyle/>
          <a:p>
            <a:pPr algn="ctr" eaLnBrk="0" hangingPunct="0"/>
            <a:r>
              <a:rPr lang="en-US" altLang="ja-JP" sz="2800" dirty="0" smtClean="0">
                <a:solidFill>
                  <a:schemeClr val="bg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ALOS-2 (2014-)</a:t>
            </a:r>
          </a:p>
          <a:p>
            <a:pPr algn="ctr" eaLnBrk="0" hangingPunct="0"/>
            <a:r>
              <a:rPr lang="en-US" altLang="ja-JP" sz="2000" dirty="0" smtClean="0">
                <a:solidFill>
                  <a:schemeClr val="bg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Products update, ALOS-3 and ALOS-4</a:t>
            </a:r>
            <a:endParaRPr lang="en-US" altLang="ja-JP" sz="2000" dirty="0">
              <a:solidFill>
                <a:schemeClr val="bg1"/>
              </a:solidFill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660952" y="4276393"/>
            <a:ext cx="358757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200" dirty="0" smtClean="0"/>
              <a:t>Global digital surface model (DSM</a:t>
            </a:r>
            <a:r>
              <a:rPr lang="en-US" altLang="ja-JP" sz="1200" dirty="0"/>
              <a:t>) "ALOS World 3D - 30m (AW3D30</a:t>
            </a:r>
            <a:r>
              <a:rPr lang="en-US" altLang="ja-JP" sz="1200" dirty="0" smtClean="0"/>
              <a:t>) updated in July 2018</a:t>
            </a:r>
            <a:endParaRPr lang="ja-JP" altLang="en-US" sz="1200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4869460"/>
            <a:ext cx="3990975" cy="1829504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3901" y="4737661"/>
            <a:ext cx="4148372" cy="2178369"/>
          </a:xfrm>
          <a:prstGeom prst="rect">
            <a:avLst/>
          </a:prstGeom>
        </p:spPr>
      </p:pic>
      <p:sp>
        <p:nvSpPr>
          <p:cNvPr id="7" name="スライド番号プレースホルダー 25"/>
          <p:cNvSpPr txBox="1">
            <a:spLocks/>
          </p:cNvSpPr>
          <p:nvPr/>
        </p:nvSpPr>
        <p:spPr>
          <a:xfrm>
            <a:off x="8241153" y="4055432"/>
            <a:ext cx="495300" cy="260350"/>
          </a:xfrm>
          <a:prstGeom prst="rect">
            <a:avLst/>
          </a:prstGeom>
        </p:spPr>
        <p:txBody>
          <a:bodyPr/>
          <a:lstStyle>
            <a:lvl1pPr defTabSz="457200">
              <a:defRPr>
                <a:solidFill>
                  <a:srgbClr val="002569"/>
                </a:solidFill>
              </a:defRPr>
            </a:lvl1pPr>
            <a:lvl2pPr indent="457200" defTabSz="457200">
              <a:defRPr>
                <a:solidFill>
                  <a:srgbClr val="002569"/>
                </a:solidFill>
              </a:defRPr>
            </a:lvl2pPr>
            <a:lvl3pPr indent="914400" defTabSz="457200">
              <a:defRPr>
                <a:solidFill>
                  <a:srgbClr val="002569"/>
                </a:solidFill>
              </a:defRPr>
            </a:lvl3pPr>
            <a:lvl4pPr indent="1371600" defTabSz="457200">
              <a:defRPr>
                <a:solidFill>
                  <a:srgbClr val="002569"/>
                </a:solidFill>
              </a:defRPr>
            </a:lvl4pPr>
            <a:lvl5pPr indent="1828800" defTabSz="457200">
              <a:defRPr>
                <a:solidFill>
                  <a:srgbClr val="002569"/>
                </a:solidFill>
              </a:defRPr>
            </a:lvl5pPr>
            <a:lvl6pPr indent="2286000" defTabSz="457200">
              <a:defRPr>
                <a:solidFill>
                  <a:srgbClr val="002569"/>
                </a:solidFill>
              </a:defRPr>
            </a:lvl6pPr>
            <a:lvl7pPr indent="2743200" defTabSz="457200">
              <a:defRPr>
                <a:solidFill>
                  <a:srgbClr val="002569"/>
                </a:solidFill>
              </a:defRPr>
            </a:lvl7pPr>
            <a:lvl8pPr indent="3200400" defTabSz="457200">
              <a:defRPr>
                <a:solidFill>
                  <a:srgbClr val="002569"/>
                </a:solidFill>
              </a:defRPr>
            </a:lvl8pPr>
            <a:lvl9pPr indent="3657600" defTabSz="457200">
              <a:defRPr>
                <a:solidFill>
                  <a:srgbClr val="002569"/>
                </a:solidFill>
              </a:defRPr>
            </a:lvl9pPr>
          </a:lstStyle>
          <a:p>
            <a:pPr algn="r" defTabSz="914400" rtl="0" fontAlgn="base">
              <a:spcBef>
                <a:spcPct val="0"/>
              </a:spcBef>
              <a:spcAft>
                <a:spcPct val="0"/>
              </a:spcAft>
              <a:defRPr/>
            </a:pPr>
            <a:fld id="{5C24AA93-D09D-4364-BC19-82AA350DFF88}" type="slidenum">
              <a:rPr kumimoji="1" lang="ja-JP" altLang="en-US" sz="1200" b="1" kern="1200" smtClean="0">
                <a:solidFill>
                  <a:prstClr val="black"/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rPr>
              <a:pPr algn="r" defTabSz="914400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6</a:t>
            </a:fld>
            <a:endParaRPr kumimoji="1" lang="ja-JP" altLang="en-US" sz="1200" b="1" kern="1200" dirty="0">
              <a:solidFill>
                <a:prstClr val="black"/>
              </a:solidFill>
              <a:latin typeface="Arial" pitchFamily="34" charset="0"/>
              <a:ea typeface="ＭＳ Ｐゴシック" pitchFamily="50" charset="-128"/>
              <a:cs typeface="Arial" pitchFamily="34" charset="0"/>
            </a:endParaRPr>
          </a:p>
        </p:txBody>
      </p:sp>
      <p:graphicFrame>
        <p:nvGraphicFramePr>
          <p:cNvPr id="8" name="表 7">
            <a:extLst>
              <a:ext uri="{FF2B5EF4-FFF2-40B4-BE49-F238E27FC236}">
                <a16:creationId xmlns:a16="http://schemas.microsoft.com/office/drawing/2014/main" xmlns="" id="{7AEB5BF2-B7C7-427F-8845-7CE602E080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5538056"/>
              </p:ext>
            </p:extLst>
          </p:nvPr>
        </p:nvGraphicFramePr>
        <p:xfrm>
          <a:off x="228603" y="1219200"/>
          <a:ext cx="8610596" cy="3034685"/>
        </p:xfrm>
        <a:graphic>
          <a:graphicData uri="http://schemas.openxmlformats.org/drawingml/2006/table">
            <a:tbl>
              <a:tblPr firstRow="1" bandRow="1"/>
              <a:tblGrid>
                <a:gridCol w="122717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5477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05477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05477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054775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054775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054775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1054775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</a:tblGrid>
              <a:tr h="327962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 panose="020B0604020202020204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 panose="020B0604020202020204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 panose="020B0604020202020204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 panose="020B0604020202020204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 panose="020B0604020202020204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 panose="020B0604020202020204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 panose="020B0604020202020204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 panose="020B0604020202020204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 panose="020B0604020202020204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2000" dirty="0"/>
                        <a:t>JFY2014</a:t>
                      </a:r>
                      <a:endParaRPr kumimoji="1" lang="ja-JP" altLang="en-US" sz="2000" b="1" i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18AB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 panose="020B0604020202020204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 panose="020B0604020202020204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 panose="020B0604020202020204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 panose="020B0604020202020204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 panose="020B0604020202020204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 panose="020B0604020202020204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 panose="020B0604020202020204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 panose="020B0604020202020204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 panose="020B0604020202020204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2000" dirty="0"/>
                        <a:t>2015</a:t>
                      </a:r>
                      <a:endParaRPr kumimoji="1" lang="ja-JP" altLang="en-US" sz="2000" b="1" i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18AB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 panose="020B0604020202020204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 panose="020B0604020202020204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 panose="020B0604020202020204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 panose="020B0604020202020204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 panose="020B0604020202020204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 panose="020B0604020202020204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 panose="020B0604020202020204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 panose="020B0604020202020204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 panose="020B0604020202020204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2000" dirty="0"/>
                        <a:t>2016</a:t>
                      </a:r>
                      <a:endParaRPr kumimoji="1" lang="ja-JP" altLang="en-US" sz="2000" b="1" i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18AB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 panose="020B0604020202020204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 panose="020B0604020202020204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 panose="020B0604020202020204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 panose="020B0604020202020204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 panose="020B0604020202020204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 panose="020B0604020202020204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 panose="020B0604020202020204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 panose="020B0604020202020204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 panose="020B0604020202020204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2000" dirty="0"/>
                        <a:t>2017</a:t>
                      </a:r>
                      <a:endParaRPr kumimoji="1" lang="ja-JP" altLang="en-US" sz="2000" b="1" i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18AB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 panose="020B0604020202020204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 panose="020B0604020202020204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 panose="020B0604020202020204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 panose="020B0604020202020204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 panose="020B0604020202020204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 panose="020B0604020202020204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 panose="020B0604020202020204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 panose="020B0604020202020204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 panose="020B0604020202020204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2000" dirty="0"/>
                        <a:t>2018</a:t>
                      </a:r>
                      <a:endParaRPr kumimoji="1" lang="ja-JP" altLang="en-US" sz="2000" b="1" i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18AB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 panose="020B0604020202020204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 panose="020B0604020202020204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 panose="020B0604020202020204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 panose="020B0604020202020204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 panose="020B0604020202020204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 panose="020B0604020202020204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 panose="020B0604020202020204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 panose="020B0604020202020204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 panose="020B0604020202020204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2000" dirty="0"/>
                        <a:t>2019</a:t>
                      </a:r>
                      <a:endParaRPr kumimoji="1" lang="ja-JP" altLang="en-US" sz="2000" b="1" i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18AB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 panose="020B0604020202020204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 panose="020B0604020202020204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 panose="020B0604020202020204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 panose="020B0604020202020204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 panose="020B0604020202020204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 panose="020B0604020202020204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 panose="020B0604020202020204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 panose="020B0604020202020204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 panose="020B0604020202020204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2000" dirty="0"/>
                        <a:t>2020</a:t>
                      </a:r>
                      <a:endParaRPr kumimoji="1" lang="ja-JP" altLang="en-US" sz="2000" b="1" i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18AB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 panose="020B0604020202020204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 panose="020B0604020202020204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 panose="020B0604020202020204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 panose="020B0604020202020204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 panose="020B0604020202020204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 panose="020B0604020202020204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 panose="020B0604020202020204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 panose="020B0604020202020204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 panose="020B0604020202020204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2000" dirty="0"/>
                        <a:t>2021</a:t>
                      </a:r>
                      <a:endParaRPr kumimoji="1" lang="ja-JP" altLang="en-US" sz="2000" b="1" i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18A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638445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ＭＳ Ｐゴシック"/>
                        </a:defRPr>
                      </a:lvl9pPr>
                    </a:lstStyle>
                    <a:p>
                      <a:pPr algn="ctr"/>
                      <a:endParaRPr kumimoji="1" lang="ja-JP" altLang="en-US" sz="1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3838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ＭＳ Ｐゴシック"/>
                        </a:defRPr>
                      </a:lvl9pPr>
                    </a:lstStyle>
                    <a:p>
                      <a:pPr algn="ctr"/>
                      <a:endParaRPr kumimoji="1" lang="ja-JP" altLang="en-US" sz="1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3838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ＭＳ Ｐゴシック"/>
                        </a:defRPr>
                      </a:lvl9pPr>
                    </a:lstStyle>
                    <a:p>
                      <a:pPr algn="ctr"/>
                      <a:endParaRPr kumimoji="1" lang="ja-JP" altLang="en-US" sz="1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3838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ＭＳ Ｐゴシック"/>
                        </a:defRPr>
                      </a:lvl9pPr>
                    </a:lstStyle>
                    <a:p>
                      <a:pPr algn="ctr"/>
                      <a:endParaRPr kumimoji="1" lang="ja-JP" altLang="en-US" sz="1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3838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ＭＳ Ｐゴシック"/>
                        </a:defRPr>
                      </a:lvl9pPr>
                    </a:lstStyle>
                    <a:p>
                      <a:pPr algn="ctr"/>
                      <a:endParaRPr kumimoji="1" lang="ja-JP" altLang="en-US" sz="1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3838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ＭＳ Ｐゴシック"/>
                        </a:defRPr>
                      </a:lvl9pPr>
                    </a:lstStyle>
                    <a:p>
                      <a:pPr algn="ctr"/>
                      <a:endParaRPr kumimoji="1" lang="ja-JP" altLang="en-US" sz="1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3838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ＭＳ Ｐゴシック"/>
                        </a:defRPr>
                      </a:lvl9pPr>
                    </a:lstStyle>
                    <a:p>
                      <a:pPr algn="ctr"/>
                      <a:endParaRPr kumimoji="1" lang="ja-JP" altLang="en-US" sz="1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3838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ＭＳ Ｐゴシック"/>
                        </a:defRPr>
                      </a:lvl9pPr>
                    </a:lstStyle>
                    <a:p>
                      <a:pPr algn="ctr"/>
                      <a:endParaRPr kumimoji="1" lang="ja-JP" altLang="en-US" sz="1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38383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9" name="二等辺三角形 8">
            <a:extLst>
              <a:ext uri="{FF2B5EF4-FFF2-40B4-BE49-F238E27FC236}">
                <a16:creationId xmlns:a16="http://schemas.microsoft.com/office/drawing/2014/main" xmlns="" id="{68C7C059-5AA2-471B-84BC-2E01CE12830B}"/>
              </a:ext>
            </a:extLst>
          </p:cNvPr>
          <p:cNvSpPr/>
          <p:nvPr/>
        </p:nvSpPr>
        <p:spPr>
          <a:xfrm>
            <a:off x="560879" y="2043393"/>
            <a:ext cx="215149" cy="193637"/>
          </a:xfrm>
          <a:prstGeom prst="triangle">
            <a:avLst/>
          </a:prstGeom>
          <a:gradFill rotWithShape="1">
            <a:gsLst>
              <a:gs pos="0">
                <a:srgbClr val="838383">
                  <a:shade val="51000"/>
                  <a:satMod val="130000"/>
                </a:srgbClr>
              </a:gs>
              <a:gs pos="80000">
                <a:srgbClr val="838383">
                  <a:shade val="93000"/>
                  <a:satMod val="130000"/>
                </a:srgbClr>
              </a:gs>
              <a:gs pos="100000">
                <a:srgbClr val="838383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838383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xmlns="" id="{06DE7F13-0205-464D-925F-BCF52C0919C7}"/>
              </a:ext>
            </a:extLst>
          </p:cNvPr>
          <p:cNvSpPr txBox="1"/>
          <p:nvPr/>
        </p:nvSpPr>
        <p:spPr>
          <a:xfrm>
            <a:off x="686784" y="2014119"/>
            <a:ext cx="96818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Launch</a:t>
            </a:r>
            <a:endParaRPr kumimoji="1" lang="ja-JP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15" name="二等辺三角形 14">
            <a:extLst>
              <a:ext uri="{FF2B5EF4-FFF2-40B4-BE49-F238E27FC236}">
                <a16:creationId xmlns:a16="http://schemas.microsoft.com/office/drawing/2014/main" xmlns="" id="{B1CBA904-F51D-4490-BBE7-7840AF1D0250}"/>
              </a:ext>
            </a:extLst>
          </p:cNvPr>
          <p:cNvSpPr/>
          <p:nvPr/>
        </p:nvSpPr>
        <p:spPr>
          <a:xfrm>
            <a:off x="1230278" y="1996090"/>
            <a:ext cx="215149" cy="193637"/>
          </a:xfrm>
          <a:prstGeom prst="triangle">
            <a:avLst/>
          </a:prstGeom>
          <a:gradFill rotWithShape="1">
            <a:gsLst>
              <a:gs pos="0">
                <a:srgbClr val="838383">
                  <a:shade val="51000"/>
                  <a:satMod val="130000"/>
                </a:srgbClr>
              </a:gs>
              <a:gs pos="80000">
                <a:srgbClr val="838383">
                  <a:shade val="93000"/>
                  <a:satMod val="130000"/>
                </a:srgbClr>
              </a:gs>
              <a:gs pos="100000">
                <a:srgbClr val="838383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838383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xmlns="" id="{075B53DB-0BEC-4CC1-8332-8240E1CFE98C}"/>
              </a:ext>
            </a:extLst>
          </p:cNvPr>
          <p:cNvSpPr txBox="1"/>
          <p:nvPr/>
        </p:nvSpPr>
        <p:spPr>
          <a:xfrm>
            <a:off x="1614584" y="2006717"/>
            <a:ext cx="22340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Product release</a:t>
            </a:r>
            <a:endParaRPr kumimoji="1" lang="ja-JP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17" name="右矢印 20">
            <a:extLst>
              <a:ext uri="{FF2B5EF4-FFF2-40B4-BE49-F238E27FC236}">
                <a16:creationId xmlns:a16="http://schemas.microsoft.com/office/drawing/2014/main" xmlns="" id="{D7E07BE8-5D2B-4985-B0DE-A66D12802D16}"/>
              </a:ext>
            </a:extLst>
          </p:cNvPr>
          <p:cNvSpPr/>
          <p:nvPr/>
        </p:nvSpPr>
        <p:spPr>
          <a:xfrm>
            <a:off x="5785105" y="2243474"/>
            <a:ext cx="2915535" cy="301214"/>
          </a:xfrm>
          <a:prstGeom prst="rightArrow">
            <a:avLst/>
          </a:prstGeom>
          <a:gradFill rotWithShape="1">
            <a:gsLst>
              <a:gs pos="0">
                <a:srgbClr val="A6B727">
                  <a:tint val="50000"/>
                  <a:satMod val="300000"/>
                </a:srgbClr>
              </a:gs>
              <a:gs pos="35000">
                <a:srgbClr val="A6B727">
                  <a:tint val="37000"/>
                  <a:satMod val="300000"/>
                </a:srgbClr>
              </a:gs>
              <a:gs pos="100000">
                <a:srgbClr val="A6B727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A6B727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xmlns="" id="{2305EFE3-EBAB-48B9-A894-BEAB5B4082D4}"/>
              </a:ext>
            </a:extLst>
          </p:cNvPr>
          <p:cNvSpPr txBox="1"/>
          <p:nvPr/>
        </p:nvSpPr>
        <p:spPr>
          <a:xfrm>
            <a:off x="1000209" y="2490505"/>
            <a:ext cx="32483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Mission operation (5 years)</a:t>
            </a:r>
            <a:endParaRPr kumimoji="1" lang="ja-JP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xmlns="" id="{608656C1-CA4B-40B4-BAE7-F5B8134CDFA3}"/>
              </a:ext>
            </a:extLst>
          </p:cNvPr>
          <p:cNvSpPr txBox="1"/>
          <p:nvPr/>
        </p:nvSpPr>
        <p:spPr>
          <a:xfrm>
            <a:off x="6019800" y="2505988"/>
            <a:ext cx="26808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Post-mission operation</a:t>
            </a:r>
          </a:p>
        </p:txBody>
      </p:sp>
      <p:sp>
        <p:nvSpPr>
          <p:cNvPr id="20" name="右矢印 28">
            <a:extLst>
              <a:ext uri="{FF2B5EF4-FFF2-40B4-BE49-F238E27FC236}">
                <a16:creationId xmlns:a16="http://schemas.microsoft.com/office/drawing/2014/main" xmlns="" id="{77D5DD87-D72F-4406-9570-1559327B25EC}"/>
              </a:ext>
            </a:extLst>
          </p:cNvPr>
          <p:cNvSpPr/>
          <p:nvPr/>
        </p:nvSpPr>
        <p:spPr>
          <a:xfrm>
            <a:off x="6961657" y="3023765"/>
            <a:ext cx="1758872" cy="301214"/>
          </a:xfrm>
          <a:prstGeom prst="rightArrow">
            <a:avLst/>
          </a:prstGeom>
          <a:solidFill>
            <a:srgbClr val="418AB3"/>
          </a:solidFill>
          <a:ln w="25400" cap="flat" cmpd="sng" algn="ctr">
            <a:solidFill>
              <a:srgbClr val="418AB3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21" name="右矢印 30">
            <a:extLst>
              <a:ext uri="{FF2B5EF4-FFF2-40B4-BE49-F238E27FC236}">
                <a16:creationId xmlns:a16="http://schemas.microsoft.com/office/drawing/2014/main" xmlns="" id="{0E2EEE0B-EC1A-4DB4-8653-26AB406384A8}"/>
              </a:ext>
            </a:extLst>
          </p:cNvPr>
          <p:cNvSpPr/>
          <p:nvPr/>
        </p:nvSpPr>
        <p:spPr>
          <a:xfrm>
            <a:off x="7337409" y="3681912"/>
            <a:ext cx="1365609" cy="301214"/>
          </a:xfrm>
          <a:prstGeom prst="rightArrow">
            <a:avLst/>
          </a:prstGeom>
          <a:solidFill>
            <a:srgbClr val="F69200"/>
          </a:solidFill>
          <a:ln w="25400" cap="flat" cmpd="sng" algn="ctr">
            <a:solidFill>
              <a:srgbClr val="F69200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xmlns="" id="{6FBF0D4F-5401-4AB0-B7CA-1CA26A18FC8B}"/>
              </a:ext>
            </a:extLst>
          </p:cNvPr>
          <p:cNvSpPr txBox="1"/>
          <p:nvPr/>
        </p:nvSpPr>
        <p:spPr>
          <a:xfrm>
            <a:off x="1394749" y="2876741"/>
            <a:ext cx="12754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ALOS-3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(Optical)</a:t>
            </a:r>
            <a:endParaRPr kumimoji="1" lang="en-US" altLang="ja-JP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xmlns="" id="{D1868990-E1E4-4773-B45C-D7208EFF599E}"/>
              </a:ext>
            </a:extLst>
          </p:cNvPr>
          <p:cNvSpPr txBox="1"/>
          <p:nvPr/>
        </p:nvSpPr>
        <p:spPr>
          <a:xfrm>
            <a:off x="299110" y="1735616"/>
            <a:ext cx="9789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May 24</a:t>
            </a:r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24" name="右矢印 18">
            <a:extLst>
              <a:ext uri="{FF2B5EF4-FFF2-40B4-BE49-F238E27FC236}">
                <a16:creationId xmlns:a16="http://schemas.microsoft.com/office/drawing/2014/main" xmlns="" id="{A3BA7A06-1CDE-4F53-B474-1686CBCF2D74}"/>
              </a:ext>
            </a:extLst>
          </p:cNvPr>
          <p:cNvSpPr/>
          <p:nvPr/>
        </p:nvSpPr>
        <p:spPr>
          <a:xfrm>
            <a:off x="742792" y="2243474"/>
            <a:ext cx="5330345" cy="301214"/>
          </a:xfrm>
          <a:prstGeom prst="rightArrow">
            <a:avLst/>
          </a:prstGeom>
          <a:solidFill>
            <a:srgbClr val="A6B727"/>
          </a:solidFill>
          <a:ln w="25400" cap="flat" cmpd="sng" algn="ctr">
            <a:solidFill>
              <a:srgbClr val="A6B727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25" name="右矢印 28">
            <a:extLst>
              <a:ext uri="{FF2B5EF4-FFF2-40B4-BE49-F238E27FC236}">
                <a16:creationId xmlns:a16="http://schemas.microsoft.com/office/drawing/2014/main" xmlns="" id="{C4EE2709-0806-4EAF-84DF-2B875B4B6250}"/>
              </a:ext>
            </a:extLst>
          </p:cNvPr>
          <p:cNvSpPr/>
          <p:nvPr/>
        </p:nvSpPr>
        <p:spPr>
          <a:xfrm>
            <a:off x="2624367" y="3019829"/>
            <a:ext cx="4297160" cy="321573"/>
          </a:xfrm>
          <a:prstGeom prst="rightArrow">
            <a:avLst/>
          </a:prstGeom>
          <a:gradFill rotWithShape="1">
            <a:gsLst>
              <a:gs pos="0">
                <a:srgbClr val="418AB3">
                  <a:tint val="50000"/>
                  <a:satMod val="300000"/>
                </a:srgbClr>
              </a:gs>
              <a:gs pos="35000">
                <a:srgbClr val="418AB3">
                  <a:tint val="37000"/>
                  <a:satMod val="300000"/>
                </a:srgbClr>
              </a:gs>
              <a:gs pos="100000">
                <a:srgbClr val="418AB3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418AB3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xmlns="" id="{7591E173-990E-4042-9479-AD12D2846165}"/>
              </a:ext>
            </a:extLst>
          </p:cNvPr>
          <p:cNvSpPr txBox="1"/>
          <p:nvPr/>
        </p:nvSpPr>
        <p:spPr>
          <a:xfrm>
            <a:off x="989147" y="1671174"/>
            <a:ext cx="21208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ALOS-2 (L-SAR)</a:t>
            </a:r>
            <a:endParaRPr kumimoji="1" lang="en-US" altLang="ja-JP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27" name="右矢印 28">
            <a:extLst>
              <a:ext uri="{FF2B5EF4-FFF2-40B4-BE49-F238E27FC236}">
                <a16:creationId xmlns:a16="http://schemas.microsoft.com/office/drawing/2014/main" xmlns="" id="{D31FB31D-2DA4-46E9-8C7C-2F93268F432A}"/>
              </a:ext>
            </a:extLst>
          </p:cNvPr>
          <p:cNvSpPr/>
          <p:nvPr/>
        </p:nvSpPr>
        <p:spPr>
          <a:xfrm>
            <a:off x="3336833" y="3663822"/>
            <a:ext cx="3975736" cy="319303"/>
          </a:xfrm>
          <a:prstGeom prst="rightArrow">
            <a:avLst/>
          </a:prstGeom>
          <a:gradFill rotWithShape="1">
            <a:gsLst>
              <a:gs pos="0">
                <a:srgbClr val="F69200">
                  <a:tint val="50000"/>
                  <a:satMod val="300000"/>
                </a:srgbClr>
              </a:gs>
              <a:gs pos="35000">
                <a:srgbClr val="F69200">
                  <a:tint val="37000"/>
                  <a:satMod val="300000"/>
                </a:srgbClr>
              </a:gs>
              <a:gs pos="100000">
                <a:srgbClr val="F69200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F69200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cxnSp>
        <p:nvCxnSpPr>
          <p:cNvPr id="28" name="直線コネクタ 27">
            <a:extLst>
              <a:ext uri="{FF2B5EF4-FFF2-40B4-BE49-F238E27FC236}">
                <a16:creationId xmlns:a16="http://schemas.microsoft.com/office/drawing/2014/main" xmlns="" id="{6F767464-2091-4896-BBC9-75264C2BF449}"/>
              </a:ext>
            </a:extLst>
          </p:cNvPr>
          <p:cNvCxnSpPr>
            <a:cxnSpLocks/>
          </p:cNvCxnSpPr>
          <p:nvPr/>
        </p:nvCxnSpPr>
        <p:spPr>
          <a:xfrm>
            <a:off x="5338361" y="1681187"/>
            <a:ext cx="1873" cy="2504420"/>
          </a:xfrm>
          <a:prstGeom prst="line">
            <a:avLst/>
          </a:prstGeom>
          <a:noFill/>
          <a:ln w="101600" cap="flat" cmpd="sng" algn="ctr">
            <a:solidFill>
              <a:srgbClr val="FF00FF">
                <a:alpha val="50000"/>
              </a:srgbClr>
            </a:solidFill>
            <a:prstDash val="solid"/>
          </a:ln>
          <a:effectLst/>
        </p:spPr>
      </p:cxnSp>
      <p:pic>
        <p:nvPicPr>
          <p:cNvPr id="29" name="Picture 2" descr="F:\Resources\ALOS2\新CG\2_leaflet_small.png">
            <a:extLst>
              <a:ext uri="{FF2B5EF4-FFF2-40B4-BE49-F238E27FC236}">
                <a16:creationId xmlns:a16="http://schemas.microsoft.com/office/drawing/2014/main" xmlns="" id="{58DA7EFD-D114-4CA6-9CCA-F7828B3D35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85952" y="1558042"/>
            <a:ext cx="1202644" cy="662924"/>
          </a:xfrm>
          <a:prstGeom prst="rect">
            <a:avLst/>
          </a:prstGeom>
          <a:noFill/>
        </p:spPr>
      </p:pic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xmlns="" id="{8618A65D-EF76-461B-8E9A-F4006AA5134B}"/>
              </a:ext>
            </a:extLst>
          </p:cNvPr>
          <p:cNvSpPr txBox="1"/>
          <p:nvPr/>
        </p:nvSpPr>
        <p:spPr>
          <a:xfrm>
            <a:off x="2176823" y="3480811"/>
            <a:ext cx="12754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ALOS-4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(L-SAR)</a:t>
            </a:r>
            <a:endParaRPr kumimoji="1" lang="en-US" altLang="ja-JP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xmlns="" id="{41255A36-7F46-4D3D-AC0B-3FDF77702908}"/>
              </a:ext>
            </a:extLst>
          </p:cNvPr>
          <p:cNvSpPr txBox="1"/>
          <p:nvPr/>
        </p:nvSpPr>
        <p:spPr>
          <a:xfrm>
            <a:off x="4089094" y="3884853"/>
            <a:ext cx="32483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Development</a:t>
            </a:r>
            <a:endParaRPr kumimoji="1" lang="ja-JP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xmlns="" id="{A1F76B5E-2E65-47AB-B1DF-52026BEF83B6}"/>
              </a:ext>
            </a:extLst>
          </p:cNvPr>
          <p:cNvSpPr txBox="1"/>
          <p:nvPr/>
        </p:nvSpPr>
        <p:spPr>
          <a:xfrm>
            <a:off x="3497100" y="3251862"/>
            <a:ext cx="32483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Development</a:t>
            </a:r>
            <a:endParaRPr kumimoji="1" lang="ja-JP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</p:txBody>
      </p:sp>
      <p:pic>
        <p:nvPicPr>
          <p:cNvPr id="33" name="図 32">
            <a:extLst>
              <a:ext uri="{FF2B5EF4-FFF2-40B4-BE49-F238E27FC236}">
                <a16:creationId xmlns:a16="http://schemas.microsoft.com/office/drawing/2014/main" xmlns="" id="{ED827D65-3FF4-4870-AE25-EE1B06FC905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741" y="2821955"/>
            <a:ext cx="1163337" cy="775242"/>
          </a:xfrm>
          <a:prstGeom prst="rect">
            <a:avLst/>
          </a:prstGeom>
        </p:spPr>
      </p:pic>
      <p:pic>
        <p:nvPicPr>
          <p:cNvPr id="34" name="図 33">
            <a:extLst>
              <a:ext uri="{FF2B5EF4-FFF2-40B4-BE49-F238E27FC236}">
                <a16:creationId xmlns:a16="http://schemas.microsoft.com/office/drawing/2014/main" xmlns="" id="{34249133-5DAC-46FE-992D-4C47C7C8914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060" y="3382891"/>
            <a:ext cx="1247358" cy="831738"/>
          </a:xfrm>
          <a:prstGeom prst="rect">
            <a:avLst/>
          </a:prstGeom>
        </p:spPr>
      </p:pic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xmlns="" id="{98121668-7576-4BAD-943C-83FB0F709E0A}"/>
              </a:ext>
            </a:extLst>
          </p:cNvPr>
          <p:cNvSpPr txBox="1"/>
          <p:nvPr/>
        </p:nvSpPr>
        <p:spPr>
          <a:xfrm>
            <a:off x="6863942" y="3221895"/>
            <a:ext cx="18589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Mission operation (7 years)</a:t>
            </a:r>
            <a:endParaRPr kumimoji="1" lang="ja-JP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36" name="スライド番号プレースホルダー 1">
            <a:extLst>
              <a:ext uri="{FF2B5EF4-FFF2-40B4-BE49-F238E27FC236}">
                <a16:creationId xmlns:a16="http://schemas.microsoft.com/office/drawing/2014/main" xmlns="" id="{13A951C7-4191-4052-9000-AC732617BF67}"/>
              </a:ext>
            </a:extLst>
          </p:cNvPr>
          <p:cNvSpPr txBox="1">
            <a:spLocks/>
          </p:cNvSpPr>
          <p:nvPr/>
        </p:nvSpPr>
        <p:spPr>
          <a:xfrm>
            <a:off x="6961657" y="6373156"/>
            <a:ext cx="2133600" cy="365125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>
            <a:lvl1pPr algn="r" defTabSz="457200">
              <a:spcBef>
                <a:spcPts val="600"/>
              </a:spcBef>
              <a:defRPr sz="2400">
                <a:solidFill>
                  <a:srgbClr val="008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Calibri"/>
              </a:defRPr>
            </a:lvl1pPr>
            <a:lvl2pPr indent="457200" defTabSz="457200">
              <a:defRPr>
                <a:solidFill>
                  <a:srgbClr val="002569"/>
                </a:solidFill>
              </a:defRPr>
            </a:lvl2pPr>
            <a:lvl3pPr indent="914400" defTabSz="457200">
              <a:defRPr>
                <a:solidFill>
                  <a:srgbClr val="002569"/>
                </a:solidFill>
              </a:defRPr>
            </a:lvl3pPr>
            <a:lvl4pPr indent="1371600" defTabSz="457200">
              <a:defRPr>
                <a:solidFill>
                  <a:srgbClr val="002569"/>
                </a:solidFill>
              </a:defRPr>
            </a:lvl4pPr>
            <a:lvl5pPr indent="1828800" defTabSz="457200">
              <a:defRPr>
                <a:solidFill>
                  <a:srgbClr val="002569"/>
                </a:solidFill>
              </a:defRPr>
            </a:lvl5pPr>
            <a:lvl6pPr indent="2286000" defTabSz="457200">
              <a:defRPr>
                <a:solidFill>
                  <a:srgbClr val="002569"/>
                </a:solidFill>
              </a:defRPr>
            </a:lvl6pPr>
            <a:lvl7pPr indent="2743200" defTabSz="457200">
              <a:defRPr>
                <a:solidFill>
                  <a:srgbClr val="002569"/>
                </a:solidFill>
              </a:defRPr>
            </a:lvl7pPr>
            <a:lvl8pPr indent="3200400" defTabSz="457200">
              <a:defRPr>
                <a:solidFill>
                  <a:srgbClr val="002569"/>
                </a:solidFill>
              </a:defRPr>
            </a:lvl8pPr>
            <a:lvl9pPr indent="3657600" defTabSz="457200">
              <a:defRPr>
                <a:solidFill>
                  <a:srgbClr val="002569"/>
                </a:solidFill>
              </a:defRPr>
            </a:lvl9pPr>
          </a:lstStyle>
          <a:p>
            <a:fld id="{9BF5261F-A739-4518-8F98-DCF7DD5CF184}" type="slidenum">
              <a:rPr kumimoji="1" lang="ja-JP" altLang="en-US" smtClean="0"/>
              <a:pPr/>
              <a:t>6</a:t>
            </a:fld>
            <a:endParaRPr kumimoji="1" lang="ja-JP" altLang="en-US" dirty="0"/>
          </a:p>
        </p:txBody>
      </p:sp>
      <p:sp>
        <p:nvSpPr>
          <p:cNvPr id="38" name="正方形/長方形 37"/>
          <p:cNvSpPr/>
          <p:nvPr/>
        </p:nvSpPr>
        <p:spPr>
          <a:xfrm>
            <a:off x="4581770" y="4292288"/>
            <a:ext cx="397651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200" dirty="0"/>
              <a:t> Mosaic and Forest/Non-Forest </a:t>
            </a:r>
            <a:r>
              <a:rPr lang="en-US" altLang="ja-JP" sz="1200" dirty="0" smtClean="0"/>
              <a:t>map updated in May 201( (PALSAR 2017 data)</a:t>
            </a:r>
            <a:endParaRPr lang="ja-JP" altLang="en-US" sz="1200" dirty="0"/>
          </a:p>
        </p:txBody>
      </p:sp>
    </p:spTree>
    <p:extLst>
      <p:ext uri="{BB962C8B-B14F-4D97-AF65-F5344CB8AC3E}">
        <p14:creationId xmlns:p14="http://schemas.microsoft.com/office/powerpoint/2010/main" val="17050826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3564" y="3929676"/>
            <a:ext cx="710625" cy="4727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9830" y="4393277"/>
            <a:ext cx="490814" cy="364346"/>
          </a:xfrm>
          <a:prstGeom prst="rect">
            <a:avLst/>
          </a:prstGeom>
        </p:spPr>
      </p:pic>
      <p:pic>
        <p:nvPicPr>
          <p:cNvPr id="7" name="図 1" descr="6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64480" y="3955307"/>
            <a:ext cx="627167" cy="413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84767" y="3935151"/>
            <a:ext cx="376240" cy="4995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9" name="右矢印 8"/>
          <p:cNvSpPr/>
          <p:nvPr/>
        </p:nvSpPr>
        <p:spPr bwMode="auto">
          <a:xfrm>
            <a:off x="1676409" y="2933232"/>
            <a:ext cx="7326247" cy="442110"/>
          </a:xfrm>
          <a:prstGeom prst="rightArrow">
            <a:avLst>
              <a:gd name="adj1" fmla="val 50000"/>
              <a:gd name="adj2" fmla="val 52632"/>
            </a:avLst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10800000" scaled="1"/>
            <a:tileRect/>
          </a:gra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3305" tIns="31652" rIns="63305" bIns="31652" numCol="1" rtlCol="0" anchor="ctr" anchorCtr="0" compatLnSpc="1">
            <a:prstTxWarp prst="textNoShape">
              <a:avLst/>
            </a:prstTxWarp>
          </a:bodyPr>
          <a:lstStyle/>
          <a:p>
            <a:pPr eaLnBrk="0" hangingPunct="0"/>
            <a:r>
              <a:rPr lang="en-US" altLang="ja-JP" sz="1385" dirty="0">
                <a:solidFill>
                  <a:srgbClr val="000000"/>
                </a:solidFill>
                <a:latin typeface="Arial" charset="0"/>
                <a:ea typeface="ＭＳ Ｐゴシック" pitchFamily="96" charset="-128"/>
              </a:rPr>
              <a:t>         2008     2009     2010     2011      2012     2013     2014     2015     2016</a:t>
            </a:r>
            <a:r>
              <a:rPr lang="ja-JP" altLang="en-US" sz="1385" dirty="0">
                <a:solidFill>
                  <a:srgbClr val="000000"/>
                </a:solidFill>
                <a:latin typeface="Arial" charset="0"/>
                <a:ea typeface="ＭＳ Ｐゴシック" pitchFamily="96" charset="-128"/>
              </a:rPr>
              <a:t>   </a:t>
            </a:r>
            <a:r>
              <a:rPr lang="en-US" altLang="ja-JP" sz="1385" dirty="0">
                <a:solidFill>
                  <a:srgbClr val="000000"/>
                </a:solidFill>
                <a:latin typeface="Arial" charset="0"/>
                <a:ea typeface="ＭＳ Ｐゴシック" pitchFamily="96" charset="-128"/>
              </a:rPr>
              <a:t>2017  2018</a:t>
            </a:r>
            <a:endParaRPr lang="ja-JP" altLang="en-US" sz="831" dirty="0">
              <a:solidFill>
                <a:srgbClr val="000000"/>
              </a:solidFill>
              <a:latin typeface="Arial" charset="0"/>
              <a:ea typeface="ＭＳ Ｐゴシック" pitchFamily="96" charset="-128"/>
            </a:endParaRPr>
          </a:p>
        </p:txBody>
      </p:sp>
      <p:cxnSp>
        <p:nvCxnSpPr>
          <p:cNvPr id="11" name="直線矢印コネクタ 10"/>
          <p:cNvCxnSpPr/>
          <p:nvPr/>
        </p:nvCxnSpPr>
        <p:spPr bwMode="auto">
          <a:xfrm flipV="1">
            <a:off x="2327017" y="3319776"/>
            <a:ext cx="6556679" cy="35714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2" name="テキスト ボックス 11"/>
          <p:cNvSpPr txBox="1"/>
          <p:nvPr/>
        </p:nvSpPr>
        <p:spPr>
          <a:xfrm>
            <a:off x="4102698" y="3195684"/>
            <a:ext cx="1999265" cy="30546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ja-JP" sz="1385" dirty="0">
                <a:solidFill>
                  <a:schemeClr val="tx1"/>
                </a:solidFill>
              </a:rPr>
              <a:t>Radiometric calibration</a:t>
            </a:r>
            <a:endParaRPr lang="ja-JP" altLang="en-US" sz="1385" dirty="0">
              <a:solidFill>
                <a:schemeClr val="tx1"/>
              </a:solidFill>
            </a:endParaRPr>
          </a:p>
        </p:txBody>
      </p:sp>
      <p:pic>
        <p:nvPicPr>
          <p:cNvPr id="14" name="図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63258" y="3604990"/>
            <a:ext cx="890801" cy="465769"/>
          </a:xfrm>
          <a:prstGeom prst="rect">
            <a:avLst/>
          </a:prstGeom>
        </p:spPr>
      </p:pic>
      <p:sp>
        <p:nvSpPr>
          <p:cNvPr id="15" name="テキスト ボックス 14"/>
          <p:cNvSpPr txBox="1"/>
          <p:nvPr/>
        </p:nvSpPr>
        <p:spPr>
          <a:xfrm>
            <a:off x="2049142" y="3430384"/>
            <a:ext cx="822661" cy="433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108" dirty="0">
                <a:solidFill>
                  <a:schemeClr val="tx1"/>
                </a:solidFill>
              </a:rPr>
              <a:t>Prelaunch</a:t>
            </a:r>
          </a:p>
          <a:p>
            <a:pPr algn="ctr"/>
            <a:r>
              <a:rPr lang="en-US" altLang="ja-JP" sz="1108" dirty="0">
                <a:solidFill>
                  <a:schemeClr val="tx1"/>
                </a:solidFill>
              </a:rPr>
              <a:t>X-CAL</a:t>
            </a:r>
            <a:endParaRPr lang="ja-JP" altLang="en-US" sz="1108" dirty="0">
              <a:solidFill>
                <a:schemeClr val="tx1"/>
              </a:solidFill>
            </a:endParaRPr>
          </a:p>
        </p:txBody>
      </p:sp>
      <p:cxnSp>
        <p:nvCxnSpPr>
          <p:cNvPr id="16" name="直線矢印コネクタ 15"/>
          <p:cNvCxnSpPr/>
          <p:nvPr/>
        </p:nvCxnSpPr>
        <p:spPr bwMode="auto">
          <a:xfrm flipV="1">
            <a:off x="4436651" y="3840593"/>
            <a:ext cx="4447045" cy="39167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8" name="直線矢印コネクタ 17"/>
          <p:cNvCxnSpPr/>
          <p:nvPr/>
        </p:nvCxnSpPr>
        <p:spPr bwMode="auto">
          <a:xfrm flipV="1">
            <a:off x="5626538" y="4288478"/>
            <a:ext cx="3257158" cy="20183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0" name="直線矢印コネクタ 19"/>
          <p:cNvCxnSpPr/>
          <p:nvPr/>
        </p:nvCxnSpPr>
        <p:spPr bwMode="auto">
          <a:xfrm flipV="1">
            <a:off x="7127618" y="4882632"/>
            <a:ext cx="1756078" cy="25587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3" name="テキスト ボックス 22"/>
          <p:cNvSpPr txBox="1"/>
          <p:nvPr/>
        </p:nvSpPr>
        <p:spPr>
          <a:xfrm>
            <a:off x="5626540" y="3713273"/>
            <a:ext cx="1593706" cy="30546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ja-JP" sz="1385" dirty="0">
                <a:solidFill>
                  <a:schemeClr val="tx1"/>
                </a:solidFill>
              </a:rPr>
              <a:t>CO</a:t>
            </a:r>
            <a:r>
              <a:rPr lang="en-US" altLang="ja-JP" sz="1385" baseline="-25000" dirty="0">
                <a:solidFill>
                  <a:schemeClr val="tx1"/>
                </a:solidFill>
              </a:rPr>
              <a:t>2</a:t>
            </a:r>
            <a:r>
              <a:rPr lang="en-US" altLang="ja-JP" sz="1385" dirty="0">
                <a:solidFill>
                  <a:schemeClr val="tx1"/>
                </a:solidFill>
              </a:rPr>
              <a:t> &amp; CH</a:t>
            </a:r>
            <a:r>
              <a:rPr lang="en-US" altLang="ja-JP" sz="1385" baseline="-25000" dirty="0">
                <a:solidFill>
                  <a:schemeClr val="tx1"/>
                </a:solidFill>
              </a:rPr>
              <a:t>4</a:t>
            </a:r>
            <a:r>
              <a:rPr lang="en-US" altLang="ja-JP" sz="1385" dirty="0">
                <a:solidFill>
                  <a:schemeClr val="tx1"/>
                </a:solidFill>
              </a:rPr>
              <a:t> profile</a:t>
            </a:r>
            <a:endParaRPr lang="ja-JP" altLang="en-US" sz="1385" dirty="0">
              <a:solidFill>
                <a:schemeClr val="tx1"/>
              </a:solidFill>
            </a:endParaRP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6402858" y="4147442"/>
            <a:ext cx="1560042" cy="44755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ja-JP" sz="1385" dirty="0">
                <a:solidFill>
                  <a:schemeClr val="tx1"/>
                </a:solidFill>
              </a:rPr>
              <a:t>XCO</a:t>
            </a:r>
            <a:r>
              <a:rPr lang="en-US" altLang="ja-JP" sz="1385" baseline="-25000" dirty="0">
                <a:solidFill>
                  <a:schemeClr val="tx1"/>
                </a:solidFill>
              </a:rPr>
              <a:t>2</a:t>
            </a:r>
            <a:r>
              <a:rPr lang="en-US" altLang="ja-JP" sz="1385" dirty="0">
                <a:solidFill>
                  <a:schemeClr val="tx1"/>
                </a:solidFill>
              </a:rPr>
              <a:t> XCH</a:t>
            </a:r>
            <a:r>
              <a:rPr lang="en-US" altLang="ja-JP" sz="1385" baseline="-25000" dirty="0">
                <a:solidFill>
                  <a:schemeClr val="tx1"/>
                </a:solidFill>
              </a:rPr>
              <a:t>4</a:t>
            </a:r>
            <a:r>
              <a:rPr lang="en-US" altLang="ja-JP" sz="1385" dirty="0">
                <a:solidFill>
                  <a:schemeClr val="tx1"/>
                </a:solidFill>
              </a:rPr>
              <a:t> XCO</a:t>
            </a:r>
            <a:endParaRPr lang="ja-JP" altLang="en-US" sz="1385" baseline="-25000" dirty="0">
              <a:solidFill>
                <a:schemeClr val="tx1"/>
              </a:solidFill>
            </a:endParaRPr>
          </a:p>
          <a:p>
            <a:endParaRPr lang="ja-JP" altLang="en-US" sz="1385" baseline="-25000" dirty="0">
              <a:solidFill>
                <a:schemeClr val="tx1"/>
              </a:solidFill>
            </a:endParaRP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7294670" y="4677528"/>
            <a:ext cx="865784" cy="43332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ja-JP" sz="1108" dirty="0">
                <a:solidFill>
                  <a:schemeClr val="tx1"/>
                </a:solidFill>
              </a:rPr>
              <a:t>Coincident Target</a:t>
            </a:r>
            <a:endParaRPr lang="ja-JP" altLang="en-US" sz="1108" dirty="0">
              <a:solidFill>
                <a:schemeClr val="tx1"/>
              </a:solidFill>
            </a:endParaRP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2956809" y="3404789"/>
            <a:ext cx="4590341" cy="262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108" dirty="0">
                <a:solidFill>
                  <a:schemeClr val="tx1"/>
                </a:solidFill>
              </a:rPr>
              <a:t>Annual Vicarious Calibration at the desert playa in Nevada </a:t>
            </a:r>
            <a:endParaRPr lang="ja-JP" altLang="en-US" sz="1108" dirty="0">
              <a:solidFill>
                <a:schemeClr val="tx1"/>
              </a:solidFill>
            </a:endParaRPr>
          </a:p>
        </p:txBody>
      </p:sp>
      <p:pic>
        <p:nvPicPr>
          <p:cNvPr id="27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0055" y="3632804"/>
            <a:ext cx="216338" cy="607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テキスト ボックス 27"/>
          <p:cNvSpPr txBox="1"/>
          <p:nvPr/>
        </p:nvSpPr>
        <p:spPr>
          <a:xfrm>
            <a:off x="5251575" y="3943628"/>
            <a:ext cx="2908878" cy="262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108" dirty="0">
                <a:solidFill>
                  <a:schemeClr val="tx1"/>
                </a:solidFill>
              </a:rPr>
              <a:t>In situ CO</a:t>
            </a:r>
            <a:r>
              <a:rPr lang="en-US" altLang="ja-JP" sz="1108" baseline="-25000" dirty="0">
                <a:solidFill>
                  <a:schemeClr val="tx1"/>
                </a:solidFill>
              </a:rPr>
              <a:t>2</a:t>
            </a:r>
            <a:r>
              <a:rPr lang="en-US" altLang="ja-JP" sz="1108" dirty="0">
                <a:solidFill>
                  <a:schemeClr val="tx1"/>
                </a:solidFill>
              </a:rPr>
              <a:t> and CH</a:t>
            </a:r>
            <a:r>
              <a:rPr lang="en-US" altLang="ja-JP" sz="1108" baseline="-25000" dirty="0">
                <a:solidFill>
                  <a:schemeClr val="tx1"/>
                </a:solidFill>
              </a:rPr>
              <a:t>4</a:t>
            </a:r>
            <a:r>
              <a:rPr lang="en-US" altLang="ja-JP" sz="1108" dirty="0">
                <a:solidFill>
                  <a:schemeClr val="tx1"/>
                </a:solidFill>
              </a:rPr>
              <a:t> on NASA AMES AJAX </a:t>
            </a:r>
            <a:endParaRPr lang="ja-JP" altLang="en-US" sz="1108" dirty="0">
              <a:solidFill>
                <a:schemeClr val="tx1"/>
              </a:solidFill>
            </a:endParaRP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6125237" y="4444380"/>
            <a:ext cx="2505531" cy="262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108" dirty="0">
                <a:solidFill>
                  <a:schemeClr val="tx1"/>
                </a:solidFill>
              </a:rPr>
              <a:t>Column with a compact FTS</a:t>
            </a:r>
            <a:endParaRPr lang="ja-JP" altLang="en-US" sz="1108" dirty="0">
              <a:solidFill>
                <a:schemeClr val="tx1"/>
              </a:solidFill>
            </a:endParaRPr>
          </a:p>
        </p:txBody>
      </p:sp>
      <p:pic>
        <p:nvPicPr>
          <p:cNvPr id="30" name="図 2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48756" y="4808553"/>
            <a:ext cx="704125" cy="306141"/>
          </a:xfrm>
          <a:prstGeom prst="rect">
            <a:avLst/>
          </a:prstGeom>
        </p:spPr>
      </p:pic>
      <p:sp>
        <p:nvSpPr>
          <p:cNvPr id="4" name="正方形/長方形 3"/>
          <p:cNvSpPr/>
          <p:nvPr/>
        </p:nvSpPr>
        <p:spPr>
          <a:xfrm>
            <a:off x="59091" y="6409652"/>
            <a:ext cx="3600584" cy="3265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altLang="ja-JP" sz="761" dirty="0">
                <a:solidFill>
                  <a:srgbClr val="000000"/>
                </a:solidFill>
              </a:rPr>
              <a:t>Calibrated GOSAT and OCO-2 radiance spectra agrees within 5% for all bands (386 match up data).Katoka et al.</a:t>
            </a:r>
            <a:r>
              <a:rPr lang="ja-JP" altLang="en-US" sz="761" dirty="0">
                <a:solidFill>
                  <a:srgbClr val="000000"/>
                </a:solidFill>
              </a:rPr>
              <a:t> </a:t>
            </a:r>
            <a:r>
              <a:rPr lang="en-US" altLang="ja-JP" sz="761" dirty="0">
                <a:solidFill>
                  <a:srgbClr val="000000"/>
                </a:solidFill>
              </a:rPr>
              <a:t>(2017 MDPI, Remote Sensing)</a:t>
            </a:r>
            <a:endParaRPr lang="da-DK" altLang="ja-JP" sz="761" dirty="0">
              <a:solidFill>
                <a:srgbClr val="000000"/>
              </a:solidFill>
            </a:endParaRPr>
          </a:p>
        </p:txBody>
      </p:sp>
      <p:sp>
        <p:nvSpPr>
          <p:cNvPr id="40" name="スライド番号プレースホルダ 1"/>
          <p:cNvSpPr txBox="1">
            <a:spLocks noGrp="1"/>
          </p:cNvSpPr>
          <p:nvPr/>
        </p:nvSpPr>
        <p:spPr bwMode="auto">
          <a:xfrm>
            <a:off x="8699158" y="6557225"/>
            <a:ext cx="422031" cy="232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rgbClr val="FFFF00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>
                <a:solidFill>
                  <a:srgbClr val="FFFF00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>
                <a:solidFill>
                  <a:srgbClr val="FFFF00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>
                <a:solidFill>
                  <a:srgbClr val="FFFF00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>
                <a:solidFill>
                  <a:srgbClr val="FFFF00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FF00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FF00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FF00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FF00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algn="r" eaLnBrk="1" hangingPunct="1"/>
            <a:fld id="{92B205F2-4600-452F-8E08-AE8C349248B0}" type="slidenum">
              <a:rPr lang="en-US" altLang="ja-JP" sz="1661">
                <a:solidFill>
                  <a:srgbClr val="008000"/>
                </a:solidFill>
                <a:cs typeface="Arial" pitchFamily="34" charset="0"/>
              </a:rPr>
              <a:pPr algn="r" eaLnBrk="1" hangingPunct="1"/>
              <a:t>7</a:t>
            </a:fld>
            <a:endParaRPr lang="en-US" altLang="ja-JP" sz="1661" dirty="0">
              <a:solidFill>
                <a:srgbClr val="008000"/>
              </a:solidFill>
              <a:cs typeface="Arial" pitchFamily="34" charset="0"/>
            </a:endParaRPr>
          </a:p>
        </p:txBody>
      </p:sp>
      <p:sp>
        <p:nvSpPr>
          <p:cNvPr id="42" name="正方形/長方形 41"/>
          <p:cNvSpPr/>
          <p:nvPr/>
        </p:nvSpPr>
        <p:spPr>
          <a:xfrm>
            <a:off x="6785864" y="5712178"/>
            <a:ext cx="2222653" cy="10885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831" dirty="0">
                <a:solidFill>
                  <a:schemeClr val="tx1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2014/09</a:t>
            </a:r>
            <a:r>
              <a:rPr lang="ja-JP" altLang="en-US" sz="831" dirty="0">
                <a:solidFill>
                  <a:schemeClr val="tx1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～</a:t>
            </a:r>
            <a:r>
              <a:rPr lang="en-US" altLang="ja-JP" sz="831" dirty="0">
                <a:solidFill>
                  <a:schemeClr val="tx1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2016/05</a:t>
            </a:r>
          </a:p>
          <a:p>
            <a:r>
              <a:rPr lang="en-US" altLang="ja-JP" sz="831" dirty="0">
                <a:solidFill>
                  <a:schemeClr val="tx1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XCO</a:t>
            </a:r>
            <a:r>
              <a:rPr lang="en-US" altLang="ja-JP" sz="831" baseline="-25000" dirty="0">
                <a:solidFill>
                  <a:schemeClr val="tx1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2</a:t>
            </a:r>
            <a:r>
              <a:rPr lang="en-US" altLang="ja-JP" sz="831" dirty="0">
                <a:solidFill>
                  <a:schemeClr val="tx1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Level2 matchup </a:t>
            </a:r>
          </a:p>
          <a:p>
            <a:r>
              <a:rPr lang="en-US" altLang="ja-JP" sz="831" dirty="0">
                <a:solidFill>
                  <a:schemeClr val="tx1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Agreement: </a:t>
            </a:r>
          </a:p>
          <a:p>
            <a:r>
              <a:rPr lang="en-US" altLang="ja-JP" sz="831" dirty="0">
                <a:solidFill>
                  <a:schemeClr val="tx1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(ACOS-GOSAT B7.3  vsOCO-2 B7) </a:t>
            </a:r>
          </a:p>
          <a:p>
            <a:r>
              <a:rPr lang="en-US" altLang="ja-JP" sz="1050" dirty="0">
                <a:solidFill>
                  <a:srgbClr val="0000FF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&lt; 0.18 ppm over Ocean</a:t>
            </a:r>
          </a:p>
          <a:p>
            <a:r>
              <a:rPr lang="en-US" altLang="ja-JP" sz="1050" dirty="0">
                <a:solidFill>
                  <a:srgbClr val="0000FF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&lt; 0.57 ppm over Land (high gain) </a:t>
            </a:r>
          </a:p>
          <a:p>
            <a:r>
              <a:rPr lang="en-US" altLang="ja-JP" sz="1050" dirty="0">
                <a:solidFill>
                  <a:srgbClr val="0000FF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&lt; 0.19 ppm over Land (desert)</a:t>
            </a:r>
          </a:p>
        </p:txBody>
      </p:sp>
      <p:pic>
        <p:nvPicPr>
          <p:cNvPr id="34" name="図 33"/>
          <p:cNvPicPr/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1"/>
          <a:stretch/>
        </p:blipFill>
        <p:spPr bwMode="auto">
          <a:xfrm>
            <a:off x="272300" y="5121016"/>
            <a:ext cx="1997944" cy="1263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図 2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962" y="3314072"/>
            <a:ext cx="1130841" cy="1467357"/>
          </a:xfrm>
          <a:prstGeom prst="rect">
            <a:avLst/>
          </a:prstGeom>
        </p:spPr>
      </p:pic>
      <p:pic>
        <p:nvPicPr>
          <p:cNvPr id="32" name="図 31"/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9971" y="5277083"/>
            <a:ext cx="1513675" cy="852331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33" name="図 32"/>
          <p:cNvPicPr>
            <a:picLocks noChangeAspect="1"/>
          </p:cNvPicPr>
          <p:nvPr/>
        </p:nvPicPr>
        <p:blipFill rotWithShape="1">
          <a:blip r:embed="rId13"/>
          <a:srcRect t="21456" r="38950" b="25757"/>
          <a:stretch/>
        </p:blipFill>
        <p:spPr>
          <a:xfrm>
            <a:off x="4149828" y="6669022"/>
            <a:ext cx="2311475" cy="17204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5" name="図 34"/>
          <p:cNvPicPr/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6" r="12458" b="50179"/>
          <a:stretch/>
        </p:blipFill>
        <p:spPr bwMode="auto">
          <a:xfrm>
            <a:off x="3793519" y="5157085"/>
            <a:ext cx="2623523" cy="14695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図 35"/>
          <p:cNvPicPr/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57" t="52126" r="2221" b="3086"/>
          <a:stretch/>
        </p:blipFill>
        <p:spPr bwMode="auto">
          <a:xfrm>
            <a:off x="6461302" y="5173275"/>
            <a:ext cx="318701" cy="1310199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正方形/長方形 9"/>
          <p:cNvSpPr/>
          <p:nvPr/>
        </p:nvSpPr>
        <p:spPr>
          <a:xfrm>
            <a:off x="-33867" y="4836733"/>
            <a:ext cx="3528530" cy="2842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247" i="1" dirty="0">
                <a:solidFill>
                  <a:srgbClr val="0000FF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Inter-Comparison between GOSAT and OCO-2</a:t>
            </a:r>
            <a:endParaRPr lang="ja-JP" altLang="en-US" dirty="0">
              <a:solidFill>
                <a:srgbClr val="0000FF"/>
              </a:solidFill>
            </a:endParaRPr>
          </a:p>
        </p:txBody>
      </p:sp>
      <p:sp>
        <p:nvSpPr>
          <p:cNvPr id="3" name="正方形/長方形 2"/>
          <p:cNvSpPr/>
          <p:nvPr/>
        </p:nvSpPr>
        <p:spPr bwMode="auto">
          <a:xfrm>
            <a:off x="3810890" y="4562460"/>
            <a:ext cx="1628615" cy="481625"/>
          </a:xfrm>
          <a:prstGeom prst="rect">
            <a:avLst/>
          </a:prstGeom>
          <a:solidFill>
            <a:srgbClr val="FFFF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 defTabSz="685800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1350" dirty="0">
                <a:solidFill>
                  <a:srgbClr val="FF0000"/>
                </a:solidFill>
                <a:latin typeface="Arial" charset="0"/>
                <a:ea typeface="ＭＳ Ｐゴシック" pitchFamily="96" charset="-128"/>
              </a:rPr>
              <a:t>2018</a:t>
            </a:r>
            <a:r>
              <a:rPr kumimoji="1" lang="ja-JP" altLang="en-US" sz="1350" dirty="0">
                <a:solidFill>
                  <a:srgbClr val="FF0000"/>
                </a:solidFill>
                <a:latin typeface="Arial" charset="0"/>
                <a:ea typeface="ＭＳ Ｐゴシック" pitchFamily="96" charset="-128"/>
              </a:rPr>
              <a:t>　</a:t>
            </a:r>
            <a:r>
              <a:rPr kumimoji="1" lang="en-US" altLang="ja-JP" sz="1350" dirty="0">
                <a:solidFill>
                  <a:srgbClr val="FF0000"/>
                </a:solidFill>
                <a:latin typeface="Arial" charset="0"/>
                <a:ea typeface="ＭＳ Ｐゴシック" pitchFamily="96" charset="-128"/>
              </a:rPr>
              <a:t>Campaign</a:t>
            </a:r>
            <a:r>
              <a:rPr kumimoji="1" lang="ja-JP" altLang="en-US" sz="1350" dirty="0">
                <a:solidFill>
                  <a:srgbClr val="FF0000"/>
                </a:solidFill>
                <a:latin typeface="Arial" charset="0"/>
                <a:ea typeface="ＭＳ Ｐゴシック" pitchFamily="96" charset="-128"/>
              </a:rPr>
              <a:t>　</a:t>
            </a:r>
            <a:endParaRPr kumimoji="1" lang="en-US" altLang="ja-JP" sz="1350" dirty="0">
              <a:solidFill>
                <a:srgbClr val="FF0000"/>
              </a:solidFill>
              <a:latin typeface="Arial" charset="0"/>
              <a:ea typeface="ＭＳ Ｐゴシック" pitchFamily="96" charset="-128"/>
            </a:endParaRPr>
          </a:p>
          <a:p>
            <a:pPr algn="ctr" defTabSz="685800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ja-JP" sz="1350" dirty="0">
                <a:solidFill>
                  <a:srgbClr val="FF0000"/>
                </a:solidFill>
                <a:latin typeface="Arial" charset="0"/>
                <a:ea typeface="ＭＳ Ｐゴシック" pitchFamily="96" charset="-128"/>
              </a:rPr>
              <a:t>10</a:t>
            </a:r>
            <a:r>
              <a:rPr lang="en-US" altLang="ja-JP" sz="1350" baseline="30000" dirty="0">
                <a:solidFill>
                  <a:srgbClr val="FF0000"/>
                </a:solidFill>
                <a:latin typeface="Arial" charset="0"/>
                <a:ea typeface="ＭＳ Ｐゴシック" pitchFamily="96" charset="-128"/>
              </a:rPr>
              <a:t>th </a:t>
            </a:r>
            <a:r>
              <a:rPr kumimoji="1" lang="en-US" altLang="ja-JP" sz="1350" dirty="0">
                <a:solidFill>
                  <a:srgbClr val="FF0000"/>
                </a:solidFill>
                <a:latin typeface="Arial" charset="0"/>
                <a:ea typeface="ＭＳ Ｐゴシック" pitchFamily="96" charset="-128"/>
              </a:rPr>
              <a:t>Anniversary</a:t>
            </a:r>
            <a:endParaRPr kumimoji="1" lang="ja-JP" altLang="en-US" sz="1350" dirty="0">
              <a:solidFill>
                <a:srgbClr val="FF0000"/>
              </a:solidFill>
              <a:latin typeface="Arial" charset="0"/>
              <a:ea typeface="ＭＳ Ｐゴシック" pitchFamily="96" charset="-128"/>
            </a:endParaRPr>
          </a:p>
        </p:txBody>
      </p:sp>
      <p:sp>
        <p:nvSpPr>
          <p:cNvPr id="37" name="正方形/長方形 36"/>
          <p:cNvSpPr/>
          <p:nvPr/>
        </p:nvSpPr>
        <p:spPr bwMode="auto">
          <a:xfrm>
            <a:off x="7445478" y="5120743"/>
            <a:ext cx="1628615" cy="481625"/>
          </a:xfrm>
          <a:prstGeom prst="rect">
            <a:avLst/>
          </a:prstGeom>
          <a:solidFill>
            <a:srgbClr val="FFFF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 defTabSz="685800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1350" dirty="0">
                <a:solidFill>
                  <a:srgbClr val="FF0000"/>
                </a:solidFill>
                <a:latin typeface="Arial" charset="0"/>
                <a:ea typeface="ＭＳ Ｐゴシック" pitchFamily="96" charset="-128"/>
              </a:rPr>
              <a:t>International </a:t>
            </a:r>
          </a:p>
          <a:p>
            <a:pPr algn="ctr" defTabSz="685800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ja-JP" sz="1350" dirty="0">
                <a:solidFill>
                  <a:srgbClr val="FF0000"/>
                </a:solidFill>
                <a:latin typeface="Arial" charset="0"/>
                <a:ea typeface="ＭＳ Ｐゴシック" pitchFamily="96" charset="-128"/>
              </a:rPr>
              <a:t>Inter-comparison</a:t>
            </a:r>
            <a:r>
              <a:rPr kumimoji="1" lang="ja-JP" altLang="en-US" sz="1350" dirty="0">
                <a:solidFill>
                  <a:srgbClr val="FF0000"/>
                </a:solidFill>
                <a:latin typeface="Arial" charset="0"/>
                <a:ea typeface="ＭＳ Ｐゴシック" pitchFamily="96" charset="-128"/>
              </a:rPr>
              <a:t>　</a:t>
            </a:r>
          </a:p>
        </p:txBody>
      </p:sp>
      <p:sp>
        <p:nvSpPr>
          <p:cNvPr id="38" name="Rectangle 4"/>
          <p:cNvSpPr>
            <a:spLocks noChangeArrowheads="1"/>
          </p:cNvSpPr>
          <p:nvPr/>
        </p:nvSpPr>
        <p:spPr bwMode="auto">
          <a:xfrm>
            <a:off x="1285135" y="235706"/>
            <a:ext cx="6773008" cy="71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83527" tIns="41031" rIns="83527" bIns="41031" anchor="ctr"/>
          <a:lstStyle/>
          <a:p>
            <a:pPr algn="ctr" eaLnBrk="0" hangingPunct="0"/>
            <a:r>
              <a:rPr lang="en-US" altLang="ja-JP" sz="2800" dirty="0" smtClean="0">
                <a:solidFill>
                  <a:schemeClr val="bg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GOSAT (2009-) </a:t>
            </a:r>
          </a:p>
          <a:p>
            <a:pPr algn="ctr" eaLnBrk="0" hangingPunct="0"/>
            <a:r>
              <a:rPr lang="en-US" altLang="ja-JP" sz="2800" dirty="0" smtClean="0">
                <a:solidFill>
                  <a:schemeClr val="bg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RRV campaign 10</a:t>
            </a:r>
            <a:r>
              <a:rPr lang="en-US" altLang="ja-JP" sz="2800" baseline="30000" dirty="0" smtClean="0">
                <a:solidFill>
                  <a:schemeClr val="bg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th</a:t>
            </a:r>
            <a:r>
              <a:rPr lang="en-US" altLang="ja-JP" sz="2800" dirty="0" smtClean="0">
                <a:solidFill>
                  <a:schemeClr val="bg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 anniversary </a:t>
            </a:r>
            <a:endParaRPr lang="en-US" altLang="ja-JP" sz="1400" dirty="0">
              <a:solidFill>
                <a:schemeClr val="bg1"/>
              </a:solidFill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17" name="正方形/長方形 16"/>
          <p:cNvSpPr/>
          <p:nvPr/>
        </p:nvSpPr>
        <p:spPr>
          <a:xfrm>
            <a:off x="108924" y="1151031"/>
            <a:ext cx="5695767" cy="1754326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ja-JP" sz="1200" dirty="0" smtClean="0">
                <a:solidFill>
                  <a:schemeClr val="tx1"/>
                </a:solidFill>
              </a:rPr>
              <a:t>LL from decade long annual vicarious calibrations at Railroad Valley</a:t>
            </a:r>
          </a:p>
          <a:p>
            <a:pPr>
              <a:lnSpc>
                <a:spcPct val="150000"/>
              </a:lnSpc>
            </a:pPr>
            <a:r>
              <a:rPr lang="en-US" altLang="ja-JP" sz="1200" dirty="0" smtClean="0">
                <a:solidFill>
                  <a:schemeClr val="tx1"/>
                </a:solidFill>
              </a:rPr>
              <a:t>Needs </a:t>
            </a:r>
            <a:r>
              <a:rPr lang="en-US" altLang="ja-JP" sz="1200" dirty="0">
                <a:solidFill>
                  <a:schemeClr val="tx1"/>
                </a:solidFill>
              </a:rPr>
              <a:t>for annual campaign and multiple-site observations. </a:t>
            </a:r>
          </a:p>
          <a:p>
            <a:pPr>
              <a:lnSpc>
                <a:spcPct val="150000"/>
              </a:lnSpc>
            </a:pPr>
            <a:r>
              <a:rPr lang="en-US" altLang="ja-JP" sz="1200" dirty="0" smtClean="0">
                <a:solidFill>
                  <a:schemeClr val="tx1"/>
                </a:solidFill>
              </a:rPr>
              <a:t>(1) BRF </a:t>
            </a:r>
            <a:r>
              <a:rPr lang="en-US" altLang="ja-JP" sz="1200" dirty="0" smtClean="0">
                <a:solidFill>
                  <a:schemeClr val="tx1"/>
                </a:solidFill>
              </a:rPr>
              <a:t>is not spatially uniform within the GOSAT large foot print of 10 km </a:t>
            </a:r>
          </a:p>
          <a:p>
            <a:pPr>
              <a:lnSpc>
                <a:spcPct val="150000"/>
              </a:lnSpc>
            </a:pPr>
            <a:r>
              <a:rPr lang="en-US" altLang="ja-JP" sz="1200" dirty="0">
                <a:solidFill>
                  <a:schemeClr val="tx1"/>
                </a:solidFill>
              </a:rPr>
              <a:t> </a:t>
            </a:r>
            <a:r>
              <a:rPr lang="en-US" altLang="ja-JP" sz="1200" dirty="0" smtClean="0">
                <a:solidFill>
                  <a:schemeClr val="tx1"/>
                </a:solidFill>
              </a:rPr>
              <a:t>Southern </a:t>
            </a:r>
            <a:r>
              <a:rPr lang="en-US" altLang="ja-JP" sz="1200" dirty="0">
                <a:solidFill>
                  <a:schemeClr val="tx1"/>
                </a:solidFill>
              </a:rPr>
              <a:t>site </a:t>
            </a:r>
            <a:r>
              <a:rPr lang="en-US" altLang="ja-JP" sz="1200" dirty="0" smtClean="0">
                <a:solidFill>
                  <a:schemeClr val="tx1"/>
                </a:solidFill>
              </a:rPr>
              <a:t>is </a:t>
            </a:r>
            <a:r>
              <a:rPr lang="en-US" altLang="ja-JP" sz="1200" dirty="0">
                <a:solidFill>
                  <a:schemeClr val="tx1"/>
                </a:solidFill>
              </a:rPr>
              <a:t>more Lambertian but not constant with time (varies year to year).  </a:t>
            </a:r>
            <a:endParaRPr lang="en-US" altLang="ja-JP" sz="1200" dirty="0" smtClean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ja-JP" sz="1200" dirty="0" smtClean="0">
                <a:solidFill>
                  <a:schemeClr val="tx1"/>
                </a:solidFill>
              </a:rPr>
              <a:t>(2) Forward </a:t>
            </a:r>
            <a:r>
              <a:rPr lang="en-US" altLang="ja-JP" sz="1200" dirty="0">
                <a:solidFill>
                  <a:schemeClr val="tx1"/>
                </a:solidFill>
              </a:rPr>
              <a:t>reflection </a:t>
            </a:r>
            <a:r>
              <a:rPr lang="en-US" altLang="ja-JP" sz="1200" dirty="0" smtClean="0">
                <a:solidFill>
                  <a:schemeClr val="tx1"/>
                </a:solidFill>
              </a:rPr>
              <a:t>(view east) </a:t>
            </a:r>
            <a:r>
              <a:rPr lang="en-US" altLang="ja-JP" sz="1200" dirty="0">
                <a:solidFill>
                  <a:schemeClr val="tx1"/>
                </a:solidFill>
              </a:rPr>
              <a:t>is more </a:t>
            </a:r>
            <a:r>
              <a:rPr lang="en-US" altLang="ja-JP" sz="1200" dirty="0" smtClean="0">
                <a:solidFill>
                  <a:schemeClr val="tx1"/>
                </a:solidFill>
              </a:rPr>
              <a:t>Lambertian, </a:t>
            </a:r>
            <a:r>
              <a:rPr lang="en-US" altLang="ja-JP" sz="1200" dirty="0">
                <a:solidFill>
                  <a:schemeClr val="tx1"/>
                </a:solidFill>
              </a:rPr>
              <a:t>less affected by aerosol but not constant with time (varies year to year).  </a:t>
            </a:r>
          </a:p>
        </p:txBody>
      </p:sp>
      <p:pic>
        <p:nvPicPr>
          <p:cNvPr id="19" name="図 1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345979" y="969328"/>
            <a:ext cx="2284789" cy="21464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20866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 rotWithShape="1">
          <a:blip r:embed="rId3"/>
          <a:srcRect t="9978" r="776" b="19270"/>
          <a:stretch/>
        </p:blipFill>
        <p:spPr>
          <a:xfrm>
            <a:off x="-3214" y="2089202"/>
            <a:ext cx="6852612" cy="3382851"/>
          </a:xfrm>
          <a:prstGeom prst="rect">
            <a:avLst/>
          </a:prstGeom>
        </p:spPr>
      </p:pic>
      <p:sp>
        <p:nvSpPr>
          <p:cNvPr id="6" name="Line 14"/>
          <p:cNvSpPr>
            <a:spLocks noChangeShapeType="1"/>
          </p:cNvSpPr>
          <p:nvPr/>
        </p:nvSpPr>
        <p:spPr bwMode="auto">
          <a:xfrm flipH="1" flipV="1">
            <a:off x="4477990" y="3413487"/>
            <a:ext cx="240962" cy="256951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 type="triangle" w="med" len="med"/>
            <a:tailEnd type="none" w="med" len="med"/>
          </a:ln>
        </p:spPr>
        <p:txBody>
          <a:bodyPr/>
          <a:lstStyle/>
          <a:p>
            <a:endParaRPr lang="ja-JP" altLang="en-US" sz="12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cxnSp>
        <p:nvCxnSpPr>
          <p:cNvPr id="8" name="直線矢印コネクタ 7"/>
          <p:cNvCxnSpPr/>
          <p:nvPr/>
        </p:nvCxnSpPr>
        <p:spPr>
          <a:xfrm flipV="1">
            <a:off x="4848494" y="2507647"/>
            <a:ext cx="715028" cy="553257"/>
          </a:xfrm>
          <a:prstGeom prst="straightConnector1">
            <a:avLst/>
          </a:prstGeom>
          <a:ln w="28575">
            <a:solidFill>
              <a:schemeClr val="bg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テキスト ボックス 8"/>
          <p:cNvSpPr txBox="1"/>
          <p:nvPr/>
        </p:nvSpPr>
        <p:spPr>
          <a:xfrm>
            <a:off x="4974105" y="2264941"/>
            <a:ext cx="144462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500" dirty="0">
                <a:solidFill>
                  <a:schemeClr val="bg1"/>
                </a:solidFill>
                <a:cs typeface="Arial" panose="020B0604020202020204" pitchFamily="34" charset="0"/>
              </a:rPr>
              <a:t>TANSO-FTS-2</a:t>
            </a:r>
            <a:endParaRPr lang="ja-JP" altLang="en-US" sz="15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4576816" y="3651975"/>
            <a:ext cx="140294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500" dirty="0">
                <a:solidFill>
                  <a:schemeClr val="bg1"/>
                </a:solidFill>
                <a:cs typeface="Arial" panose="020B0604020202020204" pitchFamily="34" charset="0"/>
              </a:rPr>
              <a:t>TANSO-CAI-2</a:t>
            </a:r>
            <a:endParaRPr lang="ja-JP" altLang="en-US" sz="15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83" y="5386256"/>
            <a:ext cx="3574744" cy="1394751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74545" y="5472053"/>
            <a:ext cx="4111346" cy="1324285"/>
          </a:xfrm>
          <a:prstGeom prst="rect">
            <a:avLst/>
          </a:prstGeom>
        </p:spPr>
      </p:pic>
      <p:sp>
        <p:nvSpPr>
          <p:cNvPr id="19" name="テキスト ボックス 18"/>
          <p:cNvSpPr txBox="1"/>
          <p:nvPr/>
        </p:nvSpPr>
        <p:spPr>
          <a:xfrm>
            <a:off x="518249" y="5030326"/>
            <a:ext cx="1194558" cy="276999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altLang="ja-JP" sz="1200" dirty="0">
                <a:solidFill>
                  <a:schemeClr val="tx1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TANSO-FTS-2</a:t>
            </a:r>
            <a:endParaRPr lang="ja-JP" altLang="en-US" sz="1200" dirty="0">
              <a:solidFill>
                <a:schemeClr val="tx1"/>
              </a:solidFill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3955236" y="4952053"/>
            <a:ext cx="2037737" cy="276999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altLang="ja-JP" sz="1200" dirty="0">
                <a:solidFill>
                  <a:schemeClr val="tx1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TANSO-CAI-2 (radiometer)</a:t>
            </a:r>
            <a:endParaRPr lang="ja-JP" altLang="en-US" sz="1200" dirty="0">
              <a:solidFill>
                <a:schemeClr val="tx1"/>
              </a:solidFill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graphicFrame>
        <p:nvGraphicFramePr>
          <p:cNvPr id="14" name="表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0602679"/>
              </p:ext>
            </p:extLst>
          </p:nvPr>
        </p:nvGraphicFramePr>
        <p:xfrm>
          <a:off x="193450" y="3620611"/>
          <a:ext cx="2217147" cy="1244988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848371">
                  <a:extLst>
                    <a:ext uri="{9D8B030D-6E8A-4147-A177-3AD203B41FA5}">
                      <a16:colId xmlns="" xmlns:a16="http://schemas.microsoft.com/office/drawing/2014/main" val="1125693972"/>
                    </a:ext>
                  </a:extLst>
                </a:gridCol>
                <a:gridCol w="1368776">
                  <a:extLst>
                    <a:ext uri="{9D8B030D-6E8A-4147-A177-3AD203B41FA5}">
                      <a16:colId xmlns="" xmlns:a16="http://schemas.microsoft.com/office/drawing/2014/main" val="3034826605"/>
                    </a:ext>
                  </a:extLst>
                </a:gridCol>
              </a:tblGrid>
              <a:tr h="184638">
                <a:tc gridSpan="2">
                  <a:txBody>
                    <a:bodyPr/>
                    <a:lstStyle/>
                    <a:p>
                      <a:pPr algn="ctr"/>
                      <a:r>
                        <a:rPr kumimoji="1" lang="en-US" altLang="ja-JP" sz="900" b="0" dirty="0">
                          <a:solidFill>
                            <a:schemeClr val="tx1"/>
                          </a:solidFill>
                          <a:latin typeface="Arial Unicode MS" panose="020B0604020202020204" pitchFamily="50" charset="-128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Characteristics</a:t>
                      </a:r>
                      <a:r>
                        <a:rPr kumimoji="1" lang="en-US" altLang="ja-JP" sz="900" b="0" baseline="0" dirty="0">
                          <a:solidFill>
                            <a:schemeClr val="tx1"/>
                          </a:solidFill>
                          <a:latin typeface="Arial Unicode MS" panose="020B0604020202020204" pitchFamily="50" charset="-128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 </a:t>
                      </a:r>
                      <a:endParaRPr kumimoji="1" lang="ja-JP" altLang="en-US" sz="900" b="0" dirty="0">
                        <a:solidFill>
                          <a:schemeClr val="tx1"/>
                        </a:solidFill>
                        <a:latin typeface="Arial Unicode MS" panose="020B0604020202020204" pitchFamily="50" charset="-128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</a:txBody>
                  <a:tcPr marL="47479" marR="47479" marT="23739" marB="237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156079445"/>
                  </a:ext>
                </a:extLst>
              </a:tr>
              <a:tr h="184638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b="0" dirty="0">
                          <a:solidFill>
                            <a:schemeClr val="tx1"/>
                          </a:solidFill>
                          <a:latin typeface="Arial Unicode MS" panose="020B0604020202020204" pitchFamily="50" charset="-128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Life</a:t>
                      </a:r>
                      <a:endParaRPr kumimoji="1" lang="ja-JP" altLang="en-US" sz="900" b="0" dirty="0">
                        <a:solidFill>
                          <a:schemeClr val="tx1"/>
                        </a:solidFill>
                        <a:latin typeface="Arial Unicode MS" panose="020B0604020202020204" pitchFamily="50" charset="-128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</a:txBody>
                  <a:tcPr marL="47479" marR="47479" marT="23739" marB="237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b="0" dirty="0">
                          <a:solidFill>
                            <a:schemeClr val="tx1"/>
                          </a:solidFill>
                          <a:latin typeface="Arial Unicode MS" panose="020B0604020202020204" pitchFamily="50" charset="-128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5</a:t>
                      </a:r>
                      <a:r>
                        <a:rPr kumimoji="1" lang="en-US" altLang="ja-JP" sz="900" b="0" baseline="0" dirty="0">
                          <a:solidFill>
                            <a:schemeClr val="tx1"/>
                          </a:solidFill>
                          <a:latin typeface="Arial Unicode MS" panose="020B0604020202020204" pitchFamily="50" charset="-128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 years</a:t>
                      </a:r>
                      <a:endParaRPr kumimoji="1" lang="ja-JP" altLang="en-US" sz="900" b="0" dirty="0">
                        <a:solidFill>
                          <a:schemeClr val="tx1"/>
                        </a:solidFill>
                        <a:latin typeface="Arial Unicode MS" panose="020B0604020202020204" pitchFamily="50" charset="-128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</a:txBody>
                  <a:tcPr marL="47479" marR="47479" marT="23739" marB="237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512775066"/>
                  </a:ext>
                </a:extLst>
              </a:tr>
              <a:tr h="321798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b="0" dirty="0">
                          <a:solidFill>
                            <a:schemeClr val="tx1"/>
                          </a:solidFill>
                          <a:latin typeface="Arial Unicode MS" panose="020B0604020202020204" pitchFamily="50" charset="-128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Orbit</a:t>
                      </a:r>
                      <a:endParaRPr kumimoji="1" lang="ja-JP" altLang="en-US" sz="900" b="0" dirty="0">
                        <a:solidFill>
                          <a:schemeClr val="tx1"/>
                        </a:solidFill>
                        <a:latin typeface="Arial Unicode MS" panose="020B0604020202020204" pitchFamily="50" charset="-128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</a:txBody>
                  <a:tcPr marL="47479" marR="47479" marT="23739" marB="237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b="0" dirty="0">
                          <a:solidFill>
                            <a:schemeClr val="tx1"/>
                          </a:solidFill>
                          <a:latin typeface="Arial Unicode MS" panose="020B0604020202020204" pitchFamily="50" charset="-128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Sun-Synchronous</a:t>
                      </a:r>
                      <a:r>
                        <a:rPr kumimoji="1" lang="en-US" altLang="ja-JP" sz="900" b="0" baseline="0" dirty="0">
                          <a:solidFill>
                            <a:schemeClr val="tx1"/>
                          </a:solidFill>
                          <a:latin typeface="Arial Unicode MS" panose="020B0604020202020204" pitchFamily="50" charset="-128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 (628km)</a:t>
                      </a:r>
                      <a:endParaRPr kumimoji="1" lang="ja-JP" altLang="en-US" sz="900" b="0" dirty="0">
                        <a:solidFill>
                          <a:schemeClr val="tx1"/>
                        </a:solidFill>
                        <a:latin typeface="Arial Unicode MS" panose="020B0604020202020204" pitchFamily="50" charset="-128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</a:txBody>
                  <a:tcPr marL="47479" marR="47479" marT="23739" marB="237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304683331"/>
                  </a:ext>
                </a:extLst>
              </a:tr>
              <a:tr h="184638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b="0" dirty="0">
                          <a:solidFill>
                            <a:schemeClr val="tx1"/>
                          </a:solidFill>
                          <a:latin typeface="Arial Unicode MS" panose="020B0604020202020204" pitchFamily="50" charset="-128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Mass</a:t>
                      </a:r>
                      <a:endParaRPr kumimoji="1" lang="ja-JP" altLang="en-US" sz="900" b="0" dirty="0">
                        <a:solidFill>
                          <a:schemeClr val="tx1"/>
                        </a:solidFill>
                        <a:latin typeface="Arial Unicode MS" panose="020B0604020202020204" pitchFamily="50" charset="-128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</a:txBody>
                  <a:tcPr marL="47479" marR="47479" marT="23739" marB="237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b="0" dirty="0">
                          <a:solidFill>
                            <a:schemeClr val="tx1"/>
                          </a:solidFill>
                          <a:latin typeface="Arial Unicode MS" panose="020B0604020202020204" pitchFamily="50" charset="-128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About</a:t>
                      </a:r>
                      <a:r>
                        <a:rPr kumimoji="1" lang="en-US" altLang="ja-JP" sz="900" b="0" baseline="0" dirty="0">
                          <a:solidFill>
                            <a:schemeClr val="tx1"/>
                          </a:solidFill>
                          <a:latin typeface="Arial Unicode MS" panose="020B0604020202020204" pitchFamily="50" charset="-128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 2 t</a:t>
                      </a:r>
                      <a:endParaRPr kumimoji="1" lang="ja-JP" altLang="en-US" sz="900" b="0" dirty="0">
                        <a:solidFill>
                          <a:schemeClr val="tx1"/>
                        </a:solidFill>
                        <a:latin typeface="Arial Unicode MS" panose="020B0604020202020204" pitchFamily="50" charset="-128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</a:txBody>
                  <a:tcPr marL="47479" marR="47479" marT="23739" marB="237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270507936"/>
                  </a:ext>
                </a:extLst>
              </a:tr>
              <a:tr h="184638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b="0" dirty="0">
                          <a:solidFill>
                            <a:schemeClr val="tx1"/>
                          </a:solidFill>
                          <a:latin typeface="Arial Unicode MS" panose="020B0604020202020204" pitchFamily="50" charset="-128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Launch</a:t>
                      </a:r>
                      <a:endParaRPr kumimoji="1" lang="ja-JP" altLang="en-US" sz="900" b="0" dirty="0">
                        <a:solidFill>
                          <a:schemeClr val="tx1"/>
                        </a:solidFill>
                        <a:latin typeface="Arial Unicode MS" panose="020B0604020202020204" pitchFamily="50" charset="-128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</a:txBody>
                  <a:tcPr marL="47479" marR="47479" marT="23739" marB="237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b="0" baseline="0" dirty="0" smtClean="0">
                          <a:solidFill>
                            <a:schemeClr val="tx1"/>
                          </a:solidFill>
                          <a:latin typeface="Arial Unicode MS" panose="020B0604020202020204" pitchFamily="50" charset="-128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2018</a:t>
                      </a:r>
                      <a:endParaRPr kumimoji="1" lang="ja-JP" altLang="en-US" sz="900" b="0" dirty="0">
                        <a:solidFill>
                          <a:schemeClr val="tx1"/>
                        </a:solidFill>
                        <a:latin typeface="Arial Unicode MS" panose="020B0604020202020204" pitchFamily="50" charset="-128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</a:txBody>
                  <a:tcPr marL="47479" marR="47479" marT="23739" marB="237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658563939"/>
                  </a:ext>
                </a:extLst>
              </a:tr>
              <a:tr h="184638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b="0" dirty="0" smtClean="0">
                          <a:solidFill>
                            <a:schemeClr val="tx1"/>
                          </a:solidFill>
                          <a:latin typeface="Arial Unicode MS" panose="020B0604020202020204" pitchFamily="50" charset="-128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Observation</a:t>
                      </a:r>
                      <a:endParaRPr kumimoji="1" lang="en-US" altLang="ja-JP" sz="900" b="0" dirty="0">
                        <a:solidFill>
                          <a:schemeClr val="tx1"/>
                        </a:solidFill>
                        <a:latin typeface="Arial Unicode MS" panose="020B0604020202020204" pitchFamily="50" charset="-128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</a:txBody>
                  <a:tcPr marL="47479" marR="47479" marT="23739" marB="237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b="0" u="none" dirty="0">
                          <a:solidFill>
                            <a:schemeClr val="tx1"/>
                          </a:solidFill>
                          <a:latin typeface="Arial Unicode MS" panose="020B0604020202020204" pitchFamily="50" charset="-128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CO</a:t>
                      </a:r>
                      <a:r>
                        <a:rPr kumimoji="1" lang="en-US" altLang="ja-JP" sz="900" b="0" u="none" baseline="-25000" dirty="0">
                          <a:solidFill>
                            <a:schemeClr val="tx1"/>
                          </a:solidFill>
                          <a:latin typeface="Arial Unicode MS" panose="020B0604020202020204" pitchFamily="50" charset="-128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2</a:t>
                      </a:r>
                      <a:r>
                        <a:rPr kumimoji="1" lang="en-US" altLang="ja-JP" sz="900" b="0" u="none" dirty="0">
                          <a:solidFill>
                            <a:schemeClr val="tx1"/>
                          </a:solidFill>
                          <a:latin typeface="Arial Unicode MS" panose="020B0604020202020204" pitchFamily="50" charset="-128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,</a:t>
                      </a:r>
                      <a:r>
                        <a:rPr kumimoji="1" lang="en-US" altLang="ja-JP" sz="900" b="0" u="none" baseline="0" dirty="0">
                          <a:solidFill>
                            <a:schemeClr val="tx1"/>
                          </a:solidFill>
                          <a:latin typeface="Arial Unicode MS" panose="020B0604020202020204" pitchFamily="50" charset="-128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 CH</a:t>
                      </a:r>
                      <a:r>
                        <a:rPr kumimoji="1" lang="en-US" altLang="ja-JP" sz="900" b="0" u="none" baseline="-25000" dirty="0">
                          <a:solidFill>
                            <a:schemeClr val="tx1"/>
                          </a:solidFill>
                          <a:latin typeface="Arial Unicode MS" panose="020B0604020202020204" pitchFamily="50" charset="-128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4</a:t>
                      </a:r>
                      <a:r>
                        <a:rPr kumimoji="1" lang="en-US" altLang="ja-JP" sz="900" b="0" u="none" baseline="0" dirty="0">
                          <a:solidFill>
                            <a:schemeClr val="tx1"/>
                          </a:solidFill>
                          <a:latin typeface="Arial Unicode MS" panose="020B0604020202020204" pitchFamily="50" charset="-128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 and </a:t>
                      </a:r>
                      <a:r>
                        <a:rPr kumimoji="1" lang="en-US" altLang="ja-JP" sz="900" b="0" u="none" baseline="0" dirty="0" smtClean="0">
                          <a:solidFill>
                            <a:schemeClr val="tx1"/>
                          </a:solidFill>
                          <a:latin typeface="Arial Unicode MS" panose="020B0604020202020204" pitchFamily="50" charset="-128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CO</a:t>
                      </a:r>
                      <a:endParaRPr kumimoji="1" lang="en-US" altLang="ja-JP" sz="900" b="0" u="none" baseline="0" dirty="0">
                        <a:solidFill>
                          <a:schemeClr val="tx1"/>
                        </a:solidFill>
                        <a:latin typeface="Arial Unicode MS" panose="020B0604020202020204" pitchFamily="50" charset="-128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</a:txBody>
                  <a:tcPr marL="47479" marR="47479" marT="23739" marB="237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129450041"/>
                  </a:ext>
                </a:extLst>
              </a:tr>
            </a:tbl>
          </a:graphicData>
        </a:graphic>
      </p:graphicFrame>
      <p:sp>
        <p:nvSpPr>
          <p:cNvPr id="15" name="テキスト ボックス 14"/>
          <p:cNvSpPr txBox="1"/>
          <p:nvPr/>
        </p:nvSpPr>
        <p:spPr>
          <a:xfrm>
            <a:off x="2576749" y="3976921"/>
            <a:ext cx="40350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57175" indent="-257175">
              <a:buFont typeface="+mj-lt"/>
              <a:buAutoNum type="arabicPeriod"/>
            </a:pPr>
            <a:r>
              <a:rPr lang="en-US" altLang="ja-JP" sz="1200" dirty="0">
                <a:solidFill>
                  <a:schemeClr val="bg1"/>
                </a:solidFill>
                <a:cs typeface="Arial" panose="020B0604020202020204" pitchFamily="34" charset="0"/>
              </a:rPr>
              <a:t>Simultaneous CO (carbon monoxide) measurement  </a:t>
            </a:r>
          </a:p>
          <a:p>
            <a:pPr marL="257175" indent="-257175">
              <a:buFont typeface="+mj-lt"/>
              <a:buAutoNum type="arabicPeriod"/>
            </a:pPr>
            <a:r>
              <a:rPr lang="en-US" altLang="ja-JP" sz="1200" dirty="0">
                <a:solidFill>
                  <a:schemeClr val="bg1"/>
                </a:solidFill>
                <a:cs typeface="Arial" panose="020B0604020202020204" pitchFamily="34" charset="0"/>
              </a:rPr>
              <a:t>All target mode capability</a:t>
            </a:r>
          </a:p>
          <a:p>
            <a:pPr marL="257175" indent="-257175">
              <a:buFont typeface="+mj-lt"/>
              <a:buAutoNum type="arabicPeriod"/>
            </a:pPr>
            <a:r>
              <a:rPr lang="en-US" altLang="ja-JP" sz="1200" dirty="0">
                <a:solidFill>
                  <a:schemeClr val="bg1"/>
                </a:solidFill>
                <a:cs typeface="Arial" panose="020B0604020202020204" pitchFamily="34" charset="0"/>
              </a:rPr>
              <a:t>Cloud-avoiding pointing with onboard camera</a:t>
            </a:r>
            <a:endParaRPr lang="ja-JP" altLang="en-US" sz="12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16" name="タイトル 6"/>
          <p:cNvSpPr txBox="1">
            <a:spLocks/>
          </p:cNvSpPr>
          <p:nvPr/>
        </p:nvSpPr>
        <p:spPr>
          <a:xfrm>
            <a:off x="2247466" y="207824"/>
            <a:ext cx="4800600" cy="514350"/>
          </a:xfrm>
          <a:prstGeom prst="rect">
            <a:avLst/>
          </a:prstGeom>
        </p:spPr>
        <p:txBody>
          <a:bodyPr/>
          <a:lstStyle>
            <a:lvl1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1pPr>
            <a:lvl2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2pPr>
            <a:lvl3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3pPr>
            <a:lvl4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4pPr>
            <a:lvl5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5pPr>
            <a:lvl6pPr indent="4572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6pPr>
            <a:lvl7pPr indent="9144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7pPr>
            <a:lvl8pPr indent="13716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8pPr>
            <a:lvl9pPr indent="18288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9pPr>
          </a:lstStyle>
          <a:p>
            <a:pPr algn="ctr"/>
            <a:r>
              <a:rPr lang="en-US" altLang="ja-JP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GOSAT-2 </a:t>
            </a:r>
            <a:r>
              <a:rPr lang="en-US" altLang="ja-JP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Launch (2018-</a:t>
            </a:r>
            <a:r>
              <a:rPr lang="en-US" altLang="ja-JP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ctr"/>
            <a:r>
              <a:rPr lang="en-US" altLang="ja-JP" sz="2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TANSO-FTS-2 and CAI-2</a:t>
            </a:r>
            <a:endParaRPr lang="ja-JP" altLang="en-US" sz="2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スライド番号プレースホルダ 1"/>
          <p:cNvSpPr txBox="1">
            <a:spLocks noGrp="1"/>
          </p:cNvSpPr>
          <p:nvPr/>
        </p:nvSpPr>
        <p:spPr bwMode="auto">
          <a:xfrm>
            <a:off x="8153400" y="6324600"/>
            <a:ext cx="938460" cy="139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eaLnBrk="1" hangingPunct="1"/>
            <a:fld id="{2A375BFF-D917-4D96-A3AA-960483DE114F}" type="slidenum">
              <a:rPr lang="en-US" altLang="ja-JP" sz="2400">
                <a:solidFill>
                  <a:srgbClr val="008000"/>
                </a:solidFill>
                <a:cs typeface="Arial" pitchFamily="34" charset="0"/>
              </a:rPr>
              <a:pPr algn="r" eaLnBrk="1" hangingPunct="1"/>
              <a:t>8</a:t>
            </a:fld>
            <a:endParaRPr lang="en-US" altLang="ja-JP" sz="2400" dirty="0">
              <a:solidFill>
                <a:srgbClr val="008000"/>
              </a:solidFill>
              <a:cs typeface="Arial" pitchFamily="34" charset="0"/>
            </a:endParaRPr>
          </a:p>
        </p:txBody>
      </p:sp>
      <p:sp>
        <p:nvSpPr>
          <p:cNvPr id="20" name="正方形/長方形 19"/>
          <p:cNvSpPr/>
          <p:nvPr/>
        </p:nvSpPr>
        <p:spPr>
          <a:xfrm>
            <a:off x="203920" y="1157505"/>
            <a:ext cx="874631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ja-JP" dirty="0" smtClean="0"/>
              <a:t>GOSAT-2 was shipped from Tsukuba to Tanegashima-Launch site Aug. 20.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ja-JP" dirty="0" smtClean="0"/>
              <a:t>Challenges of in-orbit calibrations: slant viewing CAI-2, inter-band registration </a:t>
            </a: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88939" y="3813557"/>
            <a:ext cx="2100353" cy="1574204"/>
          </a:xfrm>
          <a:prstGeom prst="rect">
            <a:avLst/>
          </a:prstGeom>
        </p:spPr>
      </p:pic>
      <p:pic>
        <p:nvPicPr>
          <p:cNvPr id="22" name="図 21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5550" y="2163820"/>
            <a:ext cx="2047133" cy="145679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68199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Default">
      <a:majorFont>
        <a:latin typeface="Helvetica"/>
        <a:ea typeface="Helvetica"/>
        <a:cs typeface="Helvetica"/>
      </a:majorFont>
      <a:minorFont>
        <a:latin typeface="Avenir Roman"/>
        <a:ea typeface="Avenir Roman"/>
        <a:cs typeface="Avenir Roman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FF9A00"/>
          </a:solidFill>
          <a:prstDash val="solid"/>
          <a:bevel/>
        </a:ln>
        <a:effectLst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2569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9A00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2569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9A00"/>
      </a:accent1>
      <a:accent2>
        <a:srgbClr val="9F2D20"/>
      </a:accent2>
      <a:accent3>
        <a:srgbClr val="8F8F8F"/>
      </a:accent3>
      <a:accent4>
        <a:srgbClr val="001E59"/>
      </a:accent4>
      <a:accent5>
        <a:srgbClr val="FFCAAA"/>
      </a:accent5>
      <a:accent6>
        <a:srgbClr val="90281C"/>
      </a:accent6>
      <a:hlink>
        <a:srgbClr val="0000FF"/>
      </a:hlink>
      <a:folHlink>
        <a:srgbClr val="FF00FF"/>
      </a:folHlink>
    </a:clrScheme>
    <a:fontScheme name="Default">
      <a:majorFont>
        <a:latin typeface="Helvetica"/>
        <a:ea typeface="Helvetica"/>
        <a:cs typeface="Helvetica"/>
      </a:majorFont>
      <a:minorFont>
        <a:latin typeface="Avenir Roman"/>
        <a:ea typeface="Avenir Roman"/>
        <a:cs typeface="Avenir Roman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FF9A00"/>
          </a:solidFill>
          <a:prstDash val="solid"/>
          <a:bevel/>
        </a:ln>
        <a:effectLst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2569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9A00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2569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21770</TotalTime>
  <Words>736</Words>
  <Application>Microsoft Office PowerPoint</Application>
  <PresentationFormat>画面に合わせる (4:3)</PresentationFormat>
  <Paragraphs>178</Paragraphs>
  <Slides>8</Slides>
  <Notes>3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10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8</vt:i4>
      </vt:variant>
    </vt:vector>
  </HeadingPairs>
  <TitlesOfParts>
    <vt:vector size="19" baseType="lpstr">
      <vt:lpstr>Arial Unicode MS</vt:lpstr>
      <vt:lpstr>Avenir Roman</vt:lpstr>
      <vt:lpstr>Droid Serif</vt:lpstr>
      <vt:lpstr>ＭＳ Ｐゴシック</vt:lpstr>
      <vt:lpstr>メイリオ</vt:lpstr>
      <vt:lpstr>Arial</vt:lpstr>
      <vt:lpstr>Arial Bold</vt:lpstr>
      <vt:lpstr>Calibri</vt:lpstr>
      <vt:lpstr>Cambria Math</vt:lpstr>
      <vt:lpstr>Helvetica</vt:lpstr>
      <vt:lpstr>Default</vt:lpstr>
      <vt:lpstr>JAXA Agency Report Updates since WGCV-43</vt:lpstr>
      <vt:lpstr>JAXA Earth Observation Satellite Lineup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Goes Here</dc:title>
  <dc:creator>Brian R. Williams</dc:creator>
  <cp:lastModifiedBy>Kuze Akihiko</cp:lastModifiedBy>
  <cp:revision>287</cp:revision>
  <dcterms:modified xsi:type="dcterms:W3CDTF">2018-08-28T05:37:47Z</dcterms:modified>
</cp:coreProperties>
</file>