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256" r:id="rId2"/>
    <p:sldId id="279" r:id="rId3"/>
    <p:sldId id="278" r:id="rId4"/>
    <p:sldId id="281" r:id="rId5"/>
    <p:sldId id="280" r:id="rId6"/>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8"/>
    <p:restoredTop sz="94716"/>
  </p:normalViewPr>
  <p:slideViewPr>
    <p:cSldViewPr>
      <p:cViewPr varScale="1">
        <p:scale>
          <a:sx n="68" d="100"/>
          <a:sy n="68" d="100"/>
        </p:scale>
        <p:origin x="1060"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dirty="0"/>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Rectangle 36"/>
          <p:cNvSpPr>
            <a:spLocks noGrp="1" noChangeArrowheads="1"/>
          </p:cNvSpPr>
          <p:nvPr>
            <p:ph type="sldNum" sz="quarter" idx="10"/>
          </p:nvPr>
        </p:nvSpPr>
        <p:spPr>
          <a:xfrm>
            <a:off x="7239000" y="6546850"/>
            <a:ext cx="1905000" cy="246221"/>
          </a:xfrm>
          <a:ln/>
        </p:spPr>
        <p:txBody>
          <a:bodyPr/>
          <a:lstStyle>
            <a:lvl1pPr>
              <a:defRPr/>
            </a:lvl1pPr>
          </a:lstStyle>
          <a:p>
            <a:pPr>
              <a:defRPr/>
            </a:pPr>
            <a:fld id="{AA7D4827-4C93-4F94-BB81-DAE4C57F0460}" type="slidenum">
              <a:rPr lang="en-US" altLang="ja-JP"/>
              <a:pPr>
                <a:defRPr/>
              </a:pPr>
              <a:t>‹#›</a:t>
            </a:fld>
            <a:endParaRPr lang="en-US" altLang="ja-JP" dirty="0"/>
          </a:p>
        </p:txBody>
      </p:sp>
    </p:spTree>
    <p:extLst>
      <p:ext uri="{BB962C8B-B14F-4D97-AF65-F5344CB8AC3E}">
        <p14:creationId xmlns:p14="http://schemas.microsoft.com/office/powerpoint/2010/main" val="33153352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ceos_logo.png"/>
          <p:cNvPicPr/>
          <p:nvPr/>
        </p:nvPicPr>
        <p:blipFill>
          <a:blip r:embed="rId2">
            <a:extLst/>
          </a:blip>
          <a:stretch>
            <a:fillRect/>
          </a:stretch>
        </p:blipFill>
        <p:spPr>
          <a:xfrm>
            <a:off x="685800" y="533400"/>
            <a:ext cx="2507906" cy="993132"/>
          </a:xfrm>
          <a:prstGeom prst="rect">
            <a:avLst/>
          </a:prstGeom>
          <a:ln w="12700">
            <a:miter lim="400000"/>
          </a:ln>
        </p:spPr>
      </p:pic>
      <p:sp>
        <p:nvSpPr>
          <p:cNvPr id="5" name="Shape 10"/>
          <p:cNvSpPr txBox="1">
            <a:spLocks/>
          </p:cNvSpPr>
          <p:nvPr/>
        </p:nvSpPr>
        <p:spPr>
          <a:xfrm>
            <a:off x="685800" y="1562629"/>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
        <p:nvSpPr>
          <p:cNvPr id="6" name="Shape 11"/>
          <p:cNvSpPr/>
          <p:nvPr/>
        </p:nvSpPr>
        <p:spPr>
          <a:xfrm>
            <a:off x="456460" y="4191000"/>
            <a:ext cx="4495800" cy="12954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US" sz="2400" dirty="0" smtClean="0">
                <a:solidFill>
                  <a:srgbClr val="FFFFFF"/>
                </a:solidFill>
                <a:latin typeface="+mj-lt"/>
                <a:ea typeface="Arial Bold"/>
                <a:cs typeface="Arial Bold"/>
                <a:sym typeface="Arial Bold"/>
              </a:rPr>
              <a:t>Akihiko </a:t>
            </a:r>
            <a:r>
              <a:rPr lang="en-US" sz="2400" dirty="0" smtClean="0">
                <a:solidFill>
                  <a:srgbClr val="FFFFFF"/>
                </a:solidFill>
                <a:latin typeface="+mj-lt"/>
                <a:ea typeface="Arial Bold"/>
                <a:cs typeface="Arial Bold"/>
                <a:sym typeface="Arial Bold"/>
              </a:rPr>
              <a:t>KUZE</a:t>
            </a:r>
          </a:p>
          <a:p>
            <a:pPr lvl="0" defTabSz="914400">
              <a:lnSpc>
                <a:spcPct val="150000"/>
              </a:lnSpc>
              <a:defRPr>
                <a:solidFill>
                  <a:srgbClr val="000000"/>
                </a:solidFill>
              </a:defRPr>
            </a:pPr>
            <a:r>
              <a:rPr lang="en-US" dirty="0" smtClean="0">
                <a:solidFill>
                  <a:srgbClr val="FFFFFF"/>
                </a:solidFill>
                <a:latin typeface="+mj-lt"/>
                <a:ea typeface="Arial Bold"/>
                <a:cs typeface="Arial Bold"/>
                <a:sym typeface="Arial Bold"/>
              </a:rPr>
              <a:t> </a:t>
            </a:r>
            <a:r>
              <a:rPr lang="en-US" altLang="ja-JP" dirty="0">
                <a:solidFill>
                  <a:srgbClr val="FFFFFF"/>
                </a:solidFill>
                <a:ea typeface="Arial Bold"/>
                <a:cs typeface="Arial Bold"/>
                <a:sym typeface="Arial Bold"/>
              </a:rPr>
              <a:t>Earth Observation Research Center</a:t>
            </a:r>
          </a:p>
          <a:p>
            <a:pPr lvl="0" defTabSz="914400">
              <a:lnSpc>
                <a:spcPct val="150000"/>
              </a:lnSpc>
              <a:defRPr>
                <a:solidFill>
                  <a:srgbClr val="000000"/>
                </a:solidFill>
              </a:defRPr>
            </a:pPr>
            <a:r>
              <a:rPr lang="en-US" altLang="ja-JP" dirty="0">
                <a:solidFill>
                  <a:srgbClr val="FFFFFF"/>
                </a:solidFill>
                <a:ea typeface="Arial Bold"/>
                <a:cs typeface="Arial Bold"/>
                <a:sym typeface="Arial Bold"/>
              </a:rPr>
              <a:t>Japan Aerospace Exploration Agency</a:t>
            </a:r>
          </a:p>
          <a:p>
            <a:pPr lvl="0" defTabSz="914400">
              <a:lnSpc>
                <a:spcPct val="150000"/>
              </a:lnSpc>
              <a:defRPr>
                <a:solidFill>
                  <a:srgbClr val="000000"/>
                </a:solidFill>
              </a:defRPr>
            </a:pPr>
            <a:r>
              <a:rPr lang="en-US" dirty="0" smtClean="0">
                <a:solidFill>
                  <a:srgbClr val="FFFFFF"/>
                </a:solidFill>
                <a:latin typeface="+mj-lt"/>
                <a:ea typeface="Arial Bold"/>
                <a:cs typeface="Arial Bold"/>
                <a:sym typeface="Arial Bold"/>
              </a:rPr>
              <a:t>CEOS WGCV</a:t>
            </a:r>
            <a:r>
              <a:rPr lang="ja-JP" altLang="en-US" dirty="0">
                <a:solidFill>
                  <a:srgbClr val="FFFFFF"/>
                </a:solidFill>
                <a:latin typeface="+mj-lt"/>
                <a:ea typeface="Arial Bold"/>
                <a:cs typeface="Arial Bold"/>
                <a:sym typeface="Arial Bold"/>
              </a:rPr>
              <a:t> </a:t>
            </a:r>
            <a:r>
              <a:rPr lang="en-US" altLang="ja-JP" dirty="0" smtClean="0">
                <a:solidFill>
                  <a:srgbClr val="FFFFFF"/>
                </a:solidFill>
                <a:latin typeface="+mj-lt"/>
                <a:ea typeface="Arial Bold"/>
                <a:cs typeface="Arial Bold"/>
                <a:sym typeface="Arial Bold"/>
              </a:rPr>
              <a:t>43</a:t>
            </a:r>
            <a:endParaRPr lang="en-US"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pt-BR" dirty="0">
                <a:solidFill>
                  <a:srgbClr val="FFFFFF"/>
                </a:solidFill>
                <a:latin typeface="+mj-lt"/>
                <a:ea typeface="Arial Bold"/>
                <a:cs typeface="Arial Bold"/>
                <a:sym typeface="Arial Bold"/>
              </a:rPr>
              <a:t>São José dos Campos, SP, </a:t>
            </a:r>
            <a:r>
              <a:rPr lang="pt-BR" dirty="0" smtClean="0">
                <a:solidFill>
                  <a:srgbClr val="FFFFFF"/>
                </a:solidFill>
                <a:latin typeface="+mj-lt"/>
                <a:ea typeface="Arial Bold"/>
                <a:cs typeface="Arial Bold"/>
                <a:sym typeface="Arial Bold"/>
              </a:rPr>
              <a:t>Brazil</a:t>
            </a:r>
            <a:endParaRPr lang="en-US"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US" dirty="0" smtClean="0">
                <a:solidFill>
                  <a:srgbClr val="FFFFFF"/>
                </a:solidFill>
                <a:latin typeface="+mj-lt"/>
                <a:ea typeface="Arial Bold"/>
                <a:cs typeface="Arial Bold"/>
                <a:sym typeface="Arial Bold"/>
              </a:rPr>
              <a:t>April 10-13, 2018</a:t>
            </a:r>
            <a:endParaRPr lang="en-US" dirty="0">
              <a:solidFill>
                <a:srgbClr val="FFFFFF"/>
              </a:solidFill>
              <a:latin typeface="+mj-lt"/>
              <a:ea typeface="Arial Bold"/>
              <a:cs typeface="Arial Bold"/>
              <a:sym typeface="Arial Bo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1846848" y="264852"/>
            <a:ext cx="5791200" cy="461665"/>
          </a:xfrm>
          <a:prstGeom prst="rect">
            <a:avLst/>
          </a:prstGeom>
          <a:noFill/>
          <a:ln w="12700">
            <a:noFill/>
            <a:miter lim="800000"/>
            <a:headEnd/>
            <a:tailEnd/>
          </a:ln>
        </p:spPr>
        <p:txBody>
          <a:bodyPr wrap="square">
            <a:spAutoFit/>
          </a:bodyPr>
          <a:lstStyle/>
          <a:p>
            <a:pPr algn="ctr"/>
            <a:r>
              <a:rPr lang="en-US" altLang="ja-JP" sz="2400" dirty="0" smtClean="0">
                <a:solidFill>
                  <a:schemeClr val="bg1"/>
                </a:solidFill>
              </a:rPr>
              <a:t>CV Akihiko KUZE</a:t>
            </a:r>
            <a:endParaRPr lang="ja-JP" altLang="en-US" sz="1400" dirty="0">
              <a:solidFill>
                <a:schemeClr val="bg1"/>
              </a:solidFill>
            </a:endParaRPr>
          </a:p>
        </p:txBody>
      </p:sp>
      <p:sp>
        <p:nvSpPr>
          <p:cNvPr id="15" name="スライド番号プレースホルダ 1"/>
          <p:cNvSpPr txBox="1">
            <a:spLocks noGrp="1"/>
          </p:cNvSpPr>
          <p:nvPr/>
        </p:nvSpPr>
        <p:spPr bwMode="auto">
          <a:xfrm>
            <a:off x="8394107" y="6248400"/>
            <a:ext cx="562708" cy="310662"/>
          </a:xfrm>
          <a:prstGeom prst="rect">
            <a:avLst/>
          </a:prstGeom>
          <a:noFill/>
          <a:ln w="9525">
            <a:noFill/>
            <a:miter lim="800000"/>
            <a:headEnd/>
            <a:tailEnd/>
          </a:ln>
        </p:spPr>
        <p:txBody>
          <a:bodyPr/>
          <a:lstStyle/>
          <a:p>
            <a:pPr algn="r"/>
            <a:fld id="{2A375BFF-D917-4D96-A3AA-960483DE114F}" type="slidenum">
              <a:rPr lang="en-US" altLang="ja-JP" sz="2585">
                <a:solidFill>
                  <a:srgbClr val="008000"/>
                </a:solidFill>
                <a:cs typeface="Arial" pitchFamily="34" charset="0"/>
              </a:rPr>
              <a:pPr algn="r"/>
              <a:t>2</a:t>
            </a:fld>
            <a:endParaRPr lang="en-US" altLang="ja-JP" sz="2585" dirty="0">
              <a:solidFill>
                <a:srgbClr val="008000"/>
              </a:solidFill>
              <a:cs typeface="Arial" pitchFamily="34" charset="0"/>
            </a:endParaRPr>
          </a:p>
        </p:txBody>
      </p:sp>
      <p:sp>
        <p:nvSpPr>
          <p:cNvPr id="4" name="正方形/長方形 3"/>
          <p:cNvSpPr/>
          <p:nvPr/>
        </p:nvSpPr>
        <p:spPr>
          <a:xfrm>
            <a:off x="469428" y="3627670"/>
            <a:ext cx="8229600" cy="2949525"/>
          </a:xfrm>
          <a:prstGeom prst="rect">
            <a:avLst/>
          </a:prstGeom>
        </p:spPr>
        <p:txBody>
          <a:bodyPr wrap="square">
            <a:spAutoFit/>
          </a:bodyPr>
          <a:lstStyle/>
          <a:p>
            <a:pPr algn="just">
              <a:lnSpc>
                <a:spcPct val="150000"/>
              </a:lnSpc>
            </a:pPr>
            <a:r>
              <a:rPr lang="en-US" altLang="ja-JP" dirty="0" smtClean="0"/>
              <a:t>Kuze </a:t>
            </a:r>
            <a:r>
              <a:rPr lang="en-US" altLang="ja-JP" dirty="0"/>
              <a:t>has been involved in the Greenhouse gases Observing Satellite (GOSAT) project for 15 years for developing on-board instruments, calibrations and operation, Level 0-1 processing of GOSAT data and the GOSAT Level 1 products.  Now he has started the feasibility study on a compact imaging spectrometer with angstrom spectral resolution for air quality and chlorophyll fluorescence measurements.  When he was at Smithsonian astrophysical observatory, he was involved in cloud detection of GOME and SCIAMACHY</a:t>
            </a:r>
            <a:r>
              <a:rPr lang="en-US" altLang="ja-JP" dirty="0" smtClean="0"/>
              <a:t>.</a:t>
            </a:r>
            <a:endParaRPr lang="en-US" altLang="ja-JP" dirty="0"/>
          </a:p>
        </p:txBody>
      </p:sp>
      <p:pic>
        <p:nvPicPr>
          <p:cNvPr id="2" name="図 1"/>
          <p:cNvPicPr>
            <a:picLocks noChangeAspect="1"/>
          </p:cNvPicPr>
          <p:nvPr/>
        </p:nvPicPr>
        <p:blipFill>
          <a:blip r:embed="rId2"/>
          <a:stretch>
            <a:fillRect/>
          </a:stretch>
        </p:blipFill>
        <p:spPr>
          <a:xfrm>
            <a:off x="3352800" y="1295400"/>
            <a:ext cx="1752600" cy="2263140"/>
          </a:xfrm>
          <a:prstGeom prst="rect">
            <a:avLst/>
          </a:prstGeom>
        </p:spPr>
      </p:pic>
    </p:spTree>
    <p:extLst>
      <p:ext uri="{BB962C8B-B14F-4D97-AF65-F5344CB8AC3E}">
        <p14:creationId xmlns:p14="http://schemas.microsoft.com/office/powerpoint/2010/main" val="3548788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1846848" y="264852"/>
            <a:ext cx="5791200" cy="461665"/>
          </a:xfrm>
          <a:prstGeom prst="rect">
            <a:avLst/>
          </a:prstGeom>
          <a:noFill/>
          <a:ln w="12700">
            <a:noFill/>
            <a:miter lim="800000"/>
            <a:headEnd/>
            <a:tailEnd/>
          </a:ln>
        </p:spPr>
        <p:txBody>
          <a:bodyPr wrap="square">
            <a:spAutoFit/>
          </a:bodyPr>
          <a:lstStyle/>
          <a:p>
            <a:pPr algn="ctr"/>
            <a:r>
              <a:rPr lang="en-US" altLang="ja-JP" sz="2400" dirty="0" smtClean="0">
                <a:solidFill>
                  <a:schemeClr val="bg1"/>
                </a:solidFill>
              </a:rPr>
              <a:t>CV</a:t>
            </a:r>
            <a:endParaRPr lang="ja-JP" altLang="en-US" sz="1400" dirty="0">
              <a:solidFill>
                <a:schemeClr val="bg1"/>
              </a:solidFill>
            </a:endParaRPr>
          </a:p>
        </p:txBody>
      </p:sp>
      <p:sp>
        <p:nvSpPr>
          <p:cNvPr id="15" name="スライド番号プレースホルダ 1"/>
          <p:cNvSpPr txBox="1">
            <a:spLocks noGrp="1"/>
          </p:cNvSpPr>
          <p:nvPr/>
        </p:nvSpPr>
        <p:spPr bwMode="auto">
          <a:xfrm>
            <a:off x="8394107" y="6248400"/>
            <a:ext cx="562708" cy="310662"/>
          </a:xfrm>
          <a:prstGeom prst="rect">
            <a:avLst/>
          </a:prstGeom>
          <a:noFill/>
          <a:ln w="9525">
            <a:noFill/>
            <a:miter lim="800000"/>
            <a:headEnd/>
            <a:tailEnd/>
          </a:ln>
        </p:spPr>
        <p:txBody>
          <a:bodyPr/>
          <a:lstStyle/>
          <a:p>
            <a:pPr algn="r"/>
            <a:fld id="{2A375BFF-D917-4D96-A3AA-960483DE114F}" type="slidenum">
              <a:rPr lang="en-US" altLang="ja-JP" sz="2585">
                <a:solidFill>
                  <a:srgbClr val="008000"/>
                </a:solidFill>
                <a:cs typeface="Arial" pitchFamily="34" charset="0"/>
              </a:rPr>
              <a:pPr algn="r"/>
              <a:t>3</a:t>
            </a:fld>
            <a:endParaRPr lang="en-US" altLang="ja-JP" sz="2585" dirty="0">
              <a:solidFill>
                <a:srgbClr val="008000"/>
              </a:solidFill>
              <a:cs typeface="Arial" pitchFamily="34" charset="0"/>
            </a:endParaRPr>
          </a:p>
        </p:txBody>
      </p:sp>
      <p:sp>
        <p:nvSpPr>
          <p:cNvPr id="4" name="正方形/長方形 3"/>
          <p:cNvSpPr/>
          <p:nvPr/>
        </p:nvSpPr>
        <p:spPr>
          <a:xfrm>
            <a:off x="152400" y="1225689"/>
            <a:ext cx="8663354" cy="5632311"/>
          </a:xfrm>
          <a:prstGeom prst="rect">
            <a:avLst/>
          </a:prstGeom>
        </p:spPr>
        <p:txBody>
          <a:bodyPr wrap="square">
            <a:spAutoFit/>
          </a:bodyPr>
          <a:lstStyle/>
          <a:p>
            <a:pPr>
              <a:lnSpc>
                <a:spcPct val="150000"/>
              </a:lnSpc>
            </a:pPr>
            <a:r>
              <a:rPr lang="en-US" altLang="ja-JP" sz="1600" dirty="0" smtClean="0"/>
              <a:t>1986</a:t>
            </a:r>
            <a:r>
              <a:rPr lang="en-US" altLang="ja-JP" sz="1600" dirty="0"/>
              <a:t>, Graduated and BS; Geophysics, The University of Tokyo.</a:t>
            </a:r>
          </a:p>
          <a:p>
            <a:pPr>
              <a:lnSpc>
                <a:spcPct val="150000"/>
              </a:lnSpc>
            </a:pPr>
            <a:r>
              <a:rPr lang="en-US" altLang="ja-JP" sz="1600" dirty="0"/>
              <a:t>1988, Graduated and MS; Geophysics, The University of Tokyo. </a:t>
            </a:r>
          </a:p>
          <a:p>
            <a:pPr>
              <a:lnSpc>
                <a:spcPct val="150000"/>
              </a:lnSpc>
            </a:pPr>
            <a:r>
              <a:rPr lang="en-US" altLang="ja-JP" sz="1600" dirty="0"/>
              <a:t>2003, DSc; Earth and Planetary Science, The University of Tokyo.   </a:t>
            </a:r>
          </a:p>
          <a:p>
            <a:pPr>
              <a:lnSpc>
                <a:spcPct val="150000"/>
              </a:lnSpc>
            </a:pPr>
            <a:r>
              <a:rPr lang="en-US" altLang="ja-JP" sz="1600" dirty="0"/>
              <a:t>1988-2002, Space systems division, NEC Corporation</a:t>
            </a:r>
          </a:p>
          <a:p>
            <a:pPr>
              <a:lnSpc>
                <a:spcPct val="150000"/>
              </a:lnSpc>
            </a:pPr>
            <a:r>
              <a:rPr lang="en-US" altLang="ja-JP" sz="1600" dirty="0"/>
              <a:t>1992-1993, </a:t>
            </a:r>
            <a:r>
              <a:rPr lang="en-US" altLang="ja-JP" sz="1600" dirty="0" smtClean="0"/>
              <a:t>Harvard-Smithsonian </a:t>
            </a:r>
            <a:r>
              <a:rPr lang="en-US" altLang="ja-JP" sz="1600" dirty="0"/>
              <a:t>Center for Astrophysics</a:t>
            </a:r>
          </a:p>
          <a:p>
            <a:pPr>
              <a:lnSpc>
                <a:spcPct val="150000"/>
              </a:lnSpc>
            </a:pPr>
            <a:r>
              <a:rPr lang="en-US" altLang="ja-JP" sz="1600" dirty="0"/>
              <a:t>2002-2003, </a:t>
            </a:r>
            <a:r>
              <a:rPr lang="en-US" altLang="ja-JP" sz="1600" dirty="0" smtClean="0"/>
              <a:t>Earth </a:t>
            </a:r>
            <a:r>
              <a:rPr lang="en-US" altLang="ja-JP" sz="1600" dirty="0"/>
              <a:t>Observation Research Center, JAXA (former NASDA)</a:t>
            </a:r>
          </a:p>
          <a:p>
            <a:pPr>
              <a:lnSpc>
                <a:spcPct val="150000"/>
              </a:lnSpc>
            </a:pPr>
            <a:r>
              <a:rPr lang="en-US" altLang="ja-JP" sz="1600" dirty="0"/>
              <a:t>2003- </a:t>
            </a:r>
            <a:r>
              <a:rPr lang="en-US" altLang="ja-JP" sz="1600" dirty="0" smtClean="0"/>
              <a:t>GOSAT </a:t>
            </a:r>
            <a:r>
              <a:rPr lang="en-US" altLang="ja-JP" sz="1600" dirty="0"/>
              <a:t>project team, JAXA</a:t>
            </a:r>
          </a:p>
          <a:p>
            <a:pPr>
              <a:lnSpc>
                <a:spcPct val="150000"/>
              </a:lnSpc>
            </a:pPr>
            <a:r>
              <a:rPr lang="en-US" altLang="ja-JP" sz="1600" dirty="0"/>
              <a:t>2014-, GOSAT group, Earth Observation Research Center, JAXA </a:t>
            </a:r>
          </a:p>
          <a:p>
            <a:pPr>
              <a:lnSpc>
                <a:spcPct val="150000"/>
              </a:lnSpc>
            </a:pPr>
            <a:endParaRPr lang="en-US" altLang="ja-JP" sz="1600" dirty="0"/>
          </a:p>
          <a:p>
            <a:pPr>
              <a:lnSpc>
                <a:spcPct val="150000"/>
              </a:lnSpc>
            </a:pPr>
            <a:r>
              <a:rPr lang="en-US" altLang="ja-JP" sz="1600" dirty="0"/>
              <a:t>Member of American Geophysical Union, Optical Society (Senior Member, Program Chair of the Hyperspectral Imaging and Sounding of the Environment), Japan Geoscience Union, Society of Geomagnetism and Earth, Planetary and Space Sciences, the Meteorological Society of Japan, The Society of Instrument and Control Engineers</a:t>
            </a:r>
          </a:p>
          <a:p>
            <a:pPr>
              <a:lnSpc>
                <a:spcPct val="150000"/>
              </a:lnSpc>
            </a:pPr>
            <a:r>
              <a:rPr lang="en-US" altLang="ja-JP" sz="1600" dirty="0" smtClean="0"/>
              <a:t>Member </a:t>
            </a:r>
            <a:r>
              <a:rPr lang="en-US" altLang="ja-JP" sz="1600" dirty="0"/>
              <a:t>of the Global Platform on Air Quality and Health of World Health Organization (WHO)</a:t>
            </a:r>
          </a:p>
          <a:p>
            <a:pPr>
              <a:lnSpc>
                <a:spcPct val="150000"/>
              </a:lnSpc>
            </a:pPr>
            <a:r>
              <a:rPr lang="en-US" altLang="ja-JP" sz="1600" dirty="0"/>
              <a:t>Review panel for Geostationary Meteorological Satellite Himawari 8 and 9</a:t>
            </a:r>
            <a:r>
              <a:rPr lang="en-US" altLang="ja-JP" sz="1600" dirty="0" smtClean="0"/>
              <a:t>.</a:t>
            </a:r>
            <a:endParaRPr lang="en-US" altLang="ja-JP" sz="1600" dirty="0"/>
          </a:p>
        </p:txBody>
      </p:sp>
    </p:spTree>
    <p:extLst>
      <p:ext uri="{BB962C8B-B14F-4D97-AF65-F5344CB8AC3E}">
        <p14:creationId xmlns:p14="http://schemas.microsoft.com/office/powerpoint/2010/main" val="8847895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1679765" y="381000"/>
            <a:ext cx="5791200" cy="461665"/>
          </a:xfrm>
          <a:prstGeom prst="rect">
            <a:avLst/>
          </a:prstGeom>
          <a:noFill/>
          <a:ln w="12700">
            <a:noFill/>
            <a:miter lim="800000"/>
            <a:headEnd/>
            <a:tailEnd/>
          </a:ln>
        </p:spPr>
        <p:txBody>
          <a:bodyPr wrap="square">
            <a:spAutoFit/>
          </a:bodyPr>
          <a:lstStyle/>
          <a:p>
            <a:pPr algn="ctr"/>
            <a:r>
              <a:rPr lang="en-US" altLang="ja-JP" sz="2400" dirty="0" smtClean="0">
                <a:solidFill>
                  <a:schemeClr val="bg1"/>
                </a:solidFill>
              </a:rPr>
              <a:t>Selected Papers</a:t>
            </a:r>
            <a:endParaRPr lang="ja-JP" altLang="en-US" sz="1400" dirty="0">
              <a:solidFill>
                <a:schemeClr val="bg1"/>
              </a:solidFill>
            </a:endParaRPr>
          </a:p>
        </p:txBody>
      </p:sp>
      <p:sp>
        <p:nvSpPr>
          <p:cNvPr id="15" name="スライド番号プレースホルダ 1"/>
          <p:cNvSpPr txBox="1">
            <a:spLocks noGrp="1"/>
          </p:cNvSpPr>
          <p:nvPr/>
        </p:nvSpPr>
        <p:spPr bwMode="auto">
          <a:xfrm>
            <a:off x="8567937" y="6420228"/>
            <a:ext cx="562708" cy="310662"/>
          </a:xfrm>
          <a:prstGeom prst="rect">
            <a:avLst/>
          </a:prstGeom>
          <a:noFill/>
          <a:ln w="9525">
            <a:noFill/>
            <a:miter lim="800000"/>
            <a:headEnd/>
            <a:tailEnd/>
          </a:ln>
        </p:spPr>
        <p:txBody>
          <a:bodyPr/>
          <a:lstStyle/>
          <a:p>
            <a:pPr algn="r"/>
            <a:fld id="{2A375BFF-D917-4D96-A3AA-960483DE114F}" type="slidenum">
              <a:rPr lang="en-US" altLang="ja-JP" sz="2585">
                <a:solidFill>
                  <a:srgbClr val="008000"/>
                </a:solidFill>
                <a:cs typeface="Arial" pitchFamily="34" charset="0"/>
              </a:rPr>
              <a:pPr algn="r"/>
              <a:t>4</a:t>
            </a:fld>
            <a:endParaRPr lang="en-US" altLang="ja-JP" sz="2585" dirty="0">
              <a:solidFill>
                <a:srgbClr val="008000"/>
              </a:solidFill>
              <a:cs typeface="Arial" pitchFamily="34" charset="0"/>
            </a:endParaRPr>
          </a:p>
        </p:txBody>
      </p:sp>
      <p:sp>
        <p:nvSpPr>
          <p:cNvPr id="2" name="正方形/長方形 1"/>
          <p:cNvSpPr/>
          <p:nvPr/>
        </p:nvSpPr>
        <p:spPr>
          <a:xfrm>
            <a:off x="-17623" y="1219200"/>
            <a:ext cx="9185976" cy="5816977"/>
          </a:xfrm>
          <a:prstGeom prst="rect">
            <a:avLst/>
          </a:prstGeom>
        </p:spPr>
        <p:txBody>
          <a:bodyPr wrap="square">
            <a:spAutoFit/>
          </a:bodyPr>
          <a:lstStyle/>
          <a:p>
            <a:pPr algn="just"/>
            <a:r>
              <a:rPr lang="en-US" altLang="ja-JP" sz="1200" dirty="0" smtClean="0"/>
              <a:t>(1) </a:t>
            </a:r>
            <a:r>
              <a:rPr lang="en-US" altLang="ja-JP" sz="1200" dirty="0"/>
              <a:t>A. Kuze and K. Chance, "Analysis of cloud top height and cloud coverage from satellites using O2 A and B bands," J. Geophys. Res., 99, 14481-14491 (1994). </a:t>
            </a:r>
          </a:p>
          <a:p>
            <a:pPr algn="just"/>
            <a:r>
              <a:rPr lang="en-US" altLang="ja-JP" sz="1200" dirty="0" smtClean="0"/>
              <a:t>(</a:t>
            </a:r>
            <a:r>
              <a:rPr lang="en-US" altLang="ja-JP" sz="1200" dirty="0"/>
              <a:t>2) F. Sakuma, C. Bruegge, D. Rider, D. Brown, S. Geier, S. Kawakami, and A. Kuze, ”OCO-GOSAT Preflight Cross Calibration Experiment”, IEEE Trans. Geosci. Remote Sensing, 48, 585–599 (2010).</a:t>
            </a:r>
            <a:endParaRPr lang="en-US" altLang="ja-JP" sz="1200" dirty="0" smtClean="0"/>
          </a:p>
          <a:p>
            <a:pPr algn="just"/>
            <a:r>
              <a:rPr lang="en-US" altLang="ja-JP" sz="1200" dirty="0" smtClean="0"/>
              <a:t>(</a:t>
            </a:r>
            <a:r>
              <a:rPr lang="en-US" altLang="ja-JP" sz="1200" dirty="0"/>
              <a:t>3) A. Kuze, H. Suto, M. Nakajima, and T. Hamazaki, “Thermal and near infrared sensor for carbon observation Fourier-transform spectrometer on the Greenhouse Gases Observing Satellite for greenhouse gases monitoring,” Appl. Opt., 48, 6716-6733 (2009). </a:t>
            </a:r>
          </a:p>
          <a:p>
            <a:pPr algn="just"/>
            <a:r>
              <a:rPr lang="en-US" altLang="ja-JP" sz="1200" dirty="0"/>
              <a:t>(4) A. Kuze, D. M. O’Brien, T. E. Taylor, J. O. Day, C. O’Dell, F. Kataoka, M. Yoshida, Y. Mitomi, C. Bruegge, H. Pollock, R. Basilio, M. Helmlinger, T. Matsunaga, S. Kawakami, K. Shiomi, T. Urabe, and H. Suto, “Vicarious calibration of the GOSAT sensors using the Railroad Valley desert playa,” IEEE Trans. Geosci. Remote Sensing, 49, 1781-1795 (2011).</a:t>
            </a:r>
          </a:p>
          <a:p>
            <a:pPr algn="just"/>
            <a:r>
              <a:rPr lang="en-US" altLang="ja-JP" sz="1200" dirty="0"/>
              <a:t>(5) A. Kuze, H. Suto, K. Shiomi, T. Urabe, M. Nakajima, J. Yoshida, T. Kawashima, Y. Yamamoto, F. Kataoka, and H. Buijs, “Level 1 algorithms for TANSO on GOSAT: Processing and on-orbit calibrations,” Atmos. Meas. Tech., 5, 2447–2467 (2012). </a:t>
            </a:r>
            <a:endParaRPr lang="en-US" altLang="ja-JP" sz="1200" dirty="0" smtClean="0"/>
          </a:p>
          <a:p>
            <a:pPr algn="just"/>
            <a:r>
              <a:rPr lang="en-US" altLang="ja-JP" sz="1200" dirty="0" smtClean="0"/>
              <a:t>(6) </a:t>
            </a:r>
            <a:r>
              <a:rPr lang="en-US" altLang="ja-JP" sz="1200" dirty="0"/>
              <a:t>F. Kataoka, R. O. Knuteson, A. Kuze, H. Suto, K. Shiomi, M. Harada, E. M. Garms, J. Roman, D. C. Tobin, J. Taylor, H. E. Revercomb, N. Sekio, R. Higuchi, and Y. Mitomi, “TIR Spectral Radiance calibration of the GOSAT satellite borne TANSO-FTS with the aircraft-based S-HIS and the ground based S-AERI at the Railroad Valley Desert playa,” IEEE Trans. Geosci. Remote Sensing, 52, 89-105 (2014).</a:t>
            </a:r>
          </a:p>
          <a:p>
            <a:pPr algn="just"/>
            <a:r>
              <a:rPr lang="en-US" altLang="ja-JP" sz="1200" dirty="0" smtClean="0"/>
              <a:t>(7) </a:t>
            </a:r>
            <a:r>
              <a:rPr lang="en-US" altLang="ja-JP" sz="1200" dirty="0"/>
              <a:t>A. Kuze, T. E. Taylor, F. Kataoka, C. J. Bruegge, D. Crisp, M. Harada, M. Helmlinger, M. Inoue, S. Kawakami, N. Kikuchi, Y. Mitomi, J. Murooka, M. Naito, D. M. O’Brien, C. W. O’Dell, H. Ohyama, H. Pollock, F. M. Schwandner, K. Shiomi, H. Suto, T. Takeda, T. Tanaka, T. Urabe, T. Yokota, and Y. Yoshida, “Long term vicarious calibration of GOSAT sensors; techniques for error reduction and new estimates of degradation factors”, IEEE Trans. Geosci. Remote Sensing, 52, 3991-4004 (2014).</a:t>
            </a:r>
          </a:p>
          <a:p>
            <a:pPr algn="just"/>
            <a:r>
              <a:rPr lang="en-US" altLang="ja-JP" sz="1200" dirty="0" smtClean="0"/>
              <a:t>(8) </a:t>
            </a:r>
            <a:r>
              <a:rPr lang="en-US" altLang="ja-JP" sz="1200" dirty="0"/>
              <a:t>A. Kuze, H. Suto, K. Shiomi, S. Kawakami, M. Tanaka, Y. Ueda, A. Deguchi, J. Yoshida, Y. Yamamoto, F. Kataoka, T. E. Taylor, and H. Buijs, “Update on GOSAT TANSO-FTS performance, operations, and data products after more than 6 years in space,” Atmos. Meas. Tech., 9, 2445–2461, (2016</a:t>
            </a:r>
            <a:r>
              <a:rPr lang="en-US" altLang="ja-JP" sz="1200" dirty="0" smtClean="0"/>
              <a:t>).</a:t>
            </a:r>
          </a:p>
          <a:p>
            <a:pPr algn="just"/>
            <a:r>
              <a:rPr lang="en-US" altLang="ja-JP" sz="1200" dirty="0"/>
              <a:t>(9) </a:t>
            </a:r>
            <a:r>
              <a:rPr lang="en-US" altLang="ja-JP" sz="1200" dirty="0" smtClean="0"/>
              <a:t>M</a:t>
            </a:r>
            <a:r>
              <a:rPr lang="en-US" altLang="ja-JP" sz="1200" dirty="0"/>
              <a:t>. Buchwitz, M. Reuter, O. Schneising, W. Hewson, R. G. Detmers, H. Boesch, O. P. Hasekamp, I. Aben, H. Bovensmann, J. P. Burrows, A. Butz, F. Chevallier, B. Dils, C. Frankenberg, J. Heymann, G. Lichtenberg, M. De Mazière, J. Notholt, R. Parker, T. Warneke, C. Zehner, D. W. T. Griffith, N. M. Deutscher, A. Kuze, H. Suto, D. Wunch, “Global satellite observations of column-averaged carbon dioxide and methane: The GHG-CCI XCO2 and XCH4 CRDP3 data set,” Remote Sens. Environ., 203, 276–295, (2017</a:t>
            </a:r>
            <a:r>
              <a:rPr lang="en-US" altLang="ja-JP" sz="1200" dirty="0" smtClean="0"/>
              <a:t>).</a:t>
            </a:r>
          </a:p>
          <a:p>
            <a:pPr algn="just"/>
            <a:r>
              <a:rPr lang="en-US" altLang="ja-JP" sz="1200" dirty="0" smtClean="0"/>
              <a:t>(10</a:t>
            </a:r>
            <a:r>
              <a:rPr lang="en-US" altLang="ja-JP" sz="1200" dirty="0"/>
              <a:t>) F. Kataoka, D. Crisp, T. E. Taylor, C. W. O’Dell, A. Kuze, K. Shiomi, H. Suto, C. Bruegge, F. M. Schwandner, R. Rosenberg, L. Chapsky, and R. A. M. Lee, “The Cross-Calibration of Spectral Radiances and Cross-Validation of CO2 Estimates from GOSAT and OCO-2”, MDPI Remote Sens., 9, 1158-1179, doi:10.3390/rs9111158, (2017).</a:t>
            </a:r>
          </a:p>
        </p:txBody>
      </p:sp>
    </p:spTree>
    <p:extLst>
      <p:ext uri="{BB962C8B-B14F-4D97-AF65-F5344CB8AC3E}">
        <p14:creationId xmlns:p14="http://schemas.microsoft.com/office/powerpoint/2010/main" val="31946039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57200" y="1733504"/>
            <a:ext cx="8153400" cy="4524315"/>
          </a:xfrm>
          <a:prstGeom prst="rect">
            <a:avLst/>
          </a:prstGeom>
        </p:spPr>
        <p:txBody>
          <a:bodyPr wrap="square">
            <a:spAutoFit/>
          </a:bodyPr>
          <a:lstStyle/>
          <a:p>
            <a:pPr marL="457200" marR="0" lvl="0" indent="-457200" algn="just" defTabSz="914400" rtl="0" eaLnBrk="1" fontAlgn="base" latinLnBrk="0" hangingPunct="1">
              <a:lnSpc>
                <a:spcPct val="150000"/>
              </a:lnSpc>
              <a:spcBef>
                <a:spcPct val="0"/>
              </a:spcBef>
              <a:spcAft>
                <a:spcPct val="0"/>
              </a:spcAft>
              <a:buClrTx/>
              <a:buSzTx/>
              <a:buFont typeface="+mj-lt"/>
              <a:buAutoNum type="arabicPeriod"/>
              <a:tabLst/>
              <a:defRPr/>
            </a:pPr>
            <a:r>
              <a:rPr kumimoji="1" lang="en-US" altLang="ja-JP" sz="2400" kern="1200" dirty="0" smtClean="0">
                <a:solidFill>
                  <a:srgbClr val="000000"/>
                </a:solidFill>
                <a:latin typeface="Arial" pitchFamily="34" charset="0"/>
                <a:ea typeface="ＭＳ Ｐゴシック" pitchFamily="50" charset="-128"/>
                <a:cs typeface="+mn-cs"/>
              </a:rPr>
              <a:t>Demonstrating reliability of remote </a:t>
            </a:r>
            <a:r>
              <a:rPr kumimoji="1" lang="en-US" altLang="ja-JP" sz="2400" kern="1200" dirty="0">
                <a:solidFill>
                  <a:srgbClr val="000000"/>
                </a:solidFill>
                <a:latin typeface="Arial" pitchFamily="34" charset="0"/>
                <a:ea typeface="ＭＳ Ｐゴシック" pitchFamily="50" charset="-128"/>
                <a:cs typeface="+mn-cs"/>
              </a:rPr>
              <a:t>sensing from </a:t>
            </a:r>
            <a:r>
              <a:rPr kumimoji="1" lang="en-US" altLang="ja-JP" sz="2400" kern="1200" dirty="0" smtClean="0">
                <a:solidFill>
                  <a:srgbClr val="000000"/>
                </a:solidFill>
                <a:latin typeface="Arial" pitchFamily="34" charset="0"/>
                <a:ea typeface="ＭＳ Ｐゴシック" pitchFamily="50" charset="-128"/>
                <a:cs typeface="+mn-cs"/>
              </a:rPr>
              <a:t>space for newly-retrieved </a:t>
            </a:r>
            <a:r>
              <a:rPr kumimoji="1" lang="en-US" altLang="ja-JP" sz="2400" kern="1200" dirty="0" smtClean="0">
                <a:solidFill>
                  <a:srgbClr val="000000"/>
                </a:solidFill>
                <a:latin typeface="Arial" pitchFamily="34" charset="0"/>
                <a:ea typeface="ＭＳ Ｐゴシック" pitchFamily="50" charset="-128"/>
              </a:rPr>
              <a:t>geophysical parameters</a:t>
            </a:r>
            <a:r>
              <a:rPr kumimoji="1" lang="en-US" altLang="ja-JP" sz="2400" kern="1200" dirty="0" smtClean="0">
                <a:solidFill>
                  <a:srgbClr val="000000"/>
                </a:solidFill>
                <a:latin typeface="Arial" pitchFamily="34" charset="0"/>
                <a:ea typeface="ＭＳ Ｐゴシック" pitchFamily="50" charset="-128"/>
                <a:cs typeface="+mn-cs"/>
              </a:rPr>
              <a:t>.</a:t>
            </a:r>
          </a:p>
          <a:p>
            <a:pPr marL="457200" marR="0" lvl="0" indent="-457200" algn="just" defTabSz="914400" rtl="0" eaLnBrk="1" fontAlgn="base" latinLnBrk="0" hangingPunct="1">
              <a:lnSpc>
                <a:spcPct val="150000"/>
              </a:lnSpc>
              <a:spcBef>
                <a:spcPct val="0"/>
              </a:spcBef>
              <a:spcAft>
                <a:spcPct val="0"/>
              </a:spcAft>
              <a:buClrTx/>
              <a:buSzTx/>
              <a:buFont typeface="+mj-lt"/>
              <a:buAutoNum type="arabicPeriod"/>
              <a:tabLst/>
              <a:defRPr/>
            </a:pPr>
            <a:r>
              <a:rPr kumimoji="1" lang="en-US" altLang="ja-JP" sz="2400" kern="1200" dirty="0" smtClean="0">
                <a:solidFill>
                  <a:srgbClr val="000000"/>
                </a:solidFill>
                <a:latin typeface="Arial" pitchFamily="34" charset="0"/>
                <a:ea typeface="ＭＳ Ｐゴシック" pitchFamily="50" charset="-128"/>
                <a:cs typeface="+mn-cs"/>
              </a:rPr>
              <a:t>Interpretation </a:t>
            </a:r>
            <a:r>
              <a:rPr kumimoji="1" lang="en-US" altLang="ja-JP" sz="2400" kern="1200" dirty="0">
                <a:solidFill>
                  <a:srgbClr val="000000"/>
                </a:solidFill>
                <a:latin typeface="Arial" pitchFamily="34" charset="0"/>
                <a:ea typeface="ＭＳ Ｐゴシック" pitchFamily="50" charset="-128"/>
                <a:cs typeface="+mn-cs"/>
              </a:rPr>
              <a:t>of the data from the near-future satellites with unique instrument designs from different space </a:t>
            </a:r>
            <a:r>
              <a:rPr kumimoji="1" lang="en-US" altLang="ja-JP" sz="2400" kern="1200" dirty="0" smtClean="0">
                <a:solidFill>
                  <a:srgbClr val="000000"/>
                </a:solidFill>
                <a:latin typeface="Arial" pitchFamily="34" charset="0"/>
                <a:ea typeface="ＭＳ Ｐゴシック" pitchFamily="50" charset="-128"/>
                <a:cs typeface="+mn-cs"/>
              </a:rPr>
              <a:t>agencies.</a:t>
            </a:r>
          </a:p>
          <a:p>
            <a:pPr marL="457200" marR="0" lvl="0" indent="-457200" algn="just" defTabSz="914400" rtl="0" eaLnBrk="1" fontAlgn="base" latinLnBrk="0" hangingPunct="1">
              <a:lnSpc>
                <a:spcPct val="150000"/>
              </a:lnSpc>
              <a:spcBef>
                <a:spcPct val="0"/>
              </a:spcBef>
              <a:spcAft>
                <a:spcPct val="0"/>
              </a:spcAft>
              <a:buClrTx/>
              <a:buSzTx/>
              <a:buFont typeface="+mj-lt"/>
              <a:buAutoNum type="arabicPeriod"/>
              <a:tabLst/>
              <a:defRPr/>
            </a:pPr>
            <a:r>
              <a:rPr kumimoji="1" lang="en-US" altLang="ja-JP" sz="2400" kern="1200" dirty="0" smtClean="0">
                <a:solidFill>
                  <a:srgbClr val="000000"/>
                </a:solidFill>
                <a:latin typeface="Arial" pitchFamily="34" charset="0"/>
                <a:ea typeface="ＭＳ Ｐゴシック" pitchFamily="50" charset="-128"/>
                <a:cs typeface="+mn-cs"/>
              </a:rPr>
              <a:t>Validation of vertical profiles of atmospheric constituents using airplanes and balloons in addition to ground measurements.</a:t>
            </a:r>
            <a:endParaRPr kumimoji="1" lang="en-US" altLang="ja-JP" kern="1200" dirty="0">
              <a:solidFill>
                <a:srgbClr val="000000"/>
              </a:solidFill>
              <a:latin typeface="Arial" pitchFamily="34" charset="0"/>
              <a:ea typeface="ＭＳ Ｐゴシック" pitchFamily="50" charset="-128"/>
              <a:cs typeface="+mn-cs"/>
            </a:endParaRPr>
          </a:p>
        </p:txBody>
      </p:sp>
      <p:sp>
        <p:nvSpPr>
          <p:cNvPr id="5" name="Text Box 3"/>
          <p:cNvSpPr txBox="1">
            <a:spLocks noChangeArrowheads="1"/>
          </p:cNvSpPr>
          <p:nvPr/>
        </p:nvSpPr>
        <p:spPr bwMode="auto">
          <a:xfrm>
            <a:off x="1846848" y="264852"/>
            <a:ext cx="5791200" cy="584775"/>
          </a:xfrm>
          <a:prstGeom prst="rect">
            <a:avLst/>
          </a:prstGeom>
          <a:noFill/>
          <a:ln w="12700">
            <a:noFill/>
            <a:miter lim="800000"/>
            <a:headEnd/>
            <a:tailEnd/>
          </a:ln>
        </p:spPr>
        <p:txBody>
          <a:bodyPr wrap="square">
            <a:spAutoFit/>
          </a:bodyPr>
          <a:lstStyle/>
          <a:p>
            <a:pPr algn="ctr"/>
            <a:r>
              <a:rPr lang="en-US" altLang="ja-JP" sz="3200" dirty="0" smtClean="0">
                <a:solidFill>
                  <a:schemeClr val="bg1"/>
                </a:solidFill>
              </a:rPr>
              <a:t>My Special Interest </a:t>
            </a:r>
            <a:endParaRPr lang="ja-JP" altLang="en-US" sz="3200" dirty="0">
              <a:solidFill>
                <a:schemeClr val="bg1"/>
              </a:solidFill>
            </a:endParaRPr>
          </a:p>
        </p:txBody>
      </p:sp>
      <p:sp>
        <p:nvSpPr>
          <p:cNvPr id="6" name="スライド番号プレースホルダ 1"/>
          <p:cNvSpPr txBox="1">
            <a:spLocks noGrp="1"/>
          </p:cNvSpPr>
          <p:nvPr/>
        </p:nvSpPr>
        <p:spPr bwMode="auto">
          <a:xfrm>
            <a:off x="8394107" y="6248400"/>
            <a:ext cx="562708" cy="310662"/>
          </a:xfrm>
          <a:prstGeom prst="rect">
            <a:avLst/>
          </a:prstGeom>
          <a:noFill/>
          <a:ln w="9525">
            <a:noFill/>
            <a:miter lim="800000"/>
            <a:headEnd/>
            <a:tailEnd/>
          </a:ln>
        </p:spPr>
        <p:txBody>
          <a:bodyPr/>
          <a:lstStyle/>
          <a:p>
            <a:pPr algn="r"/>
            <a:fld id="{2A375BFF-D917-4D96-A3AA-960483DE114F}" type="slidenum">
              <a:rPr lang="en-US" altLang="ja-JP" sz="2585">
                <a:solidFill>
                  <a:srgbClr val="008000"/>
                </a:solidFill>
                <a:cs typeface="Arial" pitchFamily="34" charset="0"/>
              </a:rPr>
              <a:pPr algn="r"/>
              <a:t>5</a:t>
            </a:fld>
            <a:endParaRPr lang="en-US" altLang="ja-JP" sz="2585" dirty="0">
              <a:solidFill>
                <a:srgbClr val="008000"/>
              </a:solidFill>
              <a:cs typeface="Arial" pitchFamily="34" charset="0"/>
            </a:endParaRPr>
          </a:p>
        </p:txBody>
      </p:sp>
    </p:spTree>
    <p:extLst>
      <p:ext uri="{BB962C8B-B14F-4D97-AF65-F5344CB8AC3E}">
        <p14:creationId xmlns:p14="http://schemas.microsoft.com/office/powerpoint/2010/main" val="1040808803"/>
      </p:ext>
    </p:extLst>
  </p:cSld>
  <p:clrMapOvr>
    <a:masterClrMapping/>
  </p:clrMapOvr>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14136</TotalTime>
  <Words>1244</Words>
  <Application>Microsoft Office PowerPoint</Application>
  <PresentationFormat>画面に合わせる (4:3)</PresentationFormat>
  <Paragraphs>41</Paragraphs>
  <Slides>5</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Avenir Roman</vt:lpstr>
      <vt:lpstr>Droid Serif</vt:lpstr>
      <vt:lpstr>ＭＳ Ｐゴシック</vt:lpstr>
      <vt:lpstr>Arial</vt:lpstr>
      <vt:lpstr>Arial Bold</vt:lpstr>
      <vt:lpstr>Calibri</vt:lpstr>
      <vt:lpstr>Helvetica</vt:lpstr>
      <vt:lpstr>Default</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Akihiko Kuze</cp:lastModifiedBy>
  <cp:revision>171</cp:revision>
  <dcterms:modified xsi:type="dcterms:W3CDTF">2018-04-10T18:44:31Z</dcterms:modified>
</cp:coreProperties>
</file>