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343" r:id="rId3"/>
    <p:sldId id="350" r:id="rId4"/>
    <p:sldId id="352" r:id="rId5"/>
    <p:sldId id="354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80" autoAdjust="0"/>
    <p:restoredTop sz="94662" autoAdjust="0"/>
  </p:normalViewPr>
  <p:slideViewPr>
    <p:cSldViewPr>
      <p:cViewPr varScale="1">
        <p:scale>
          <a:sx n="91" d="100"/>
          <a:sy n="91" d="100"/>
        </p:scale>
        <p:origin x="1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35052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RadCalNet</a:t>
            </a: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RadCalNet</a:t>
            </a: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RadCalNet</a:t>
            </a: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err="1">
                <a:solidFill>
                  <a:srgbClr val="FFFFFF"/>
                </a:solidFill>
              </a:rPr>
              <a:t>RadCalNet</a:t>
            </a:r>
            <a:r>
              <a:rPr lang="en-US" sz="4200" b="1" dirty="0">
                <a:solidFill>
                  <a:srgbClr val="FFFFFF"/>
                </a:solidFill>
              </a:rPr>
              <a:t>/</a:t>
            </a:r>
            <a:r>
              <a:rPr lang="en-US" sz="4200" b="1" dirty="0" err="1">
                <a:solidFill>
                  <a:srgbClr val="FFFFFF"/>
                </a:solidFill>
              </a:rPr>
              <a:t>Landnet</a:t>
            </a:r>
            <a:r>
              <a:rPr lang="en-US" sz="4200" b="1" dirty="0">
                <a:solidFill>
                  <a:srgbClr val="FFFFFF"/>
                </a:solidFill>
              </a:rPr>
              <a:t> process for adding new sites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INPE, Sao Jose dos Campos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April 10-13,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RadCalNet</a:t>
            </a:r>
            <a:r>
              <a:rPr lang="en-US" dirty="0"/>
              <a:t> had a very successful meeting as part of the recent 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Close to being publicly available</a:t>
            </a:r>
          </a:p>
          <a:p>
            <a:r>
              <a:rPr lang="en-US" dirty="0"/>
              <a:t>Uncertainty studies of four prospective sites has been completed</a:t>
            </a:r>
          </a:p>
          <a:p>
            <a:r>
              <a:rPr lang="en-US" dirty="0"/>
              <a:t>Process has progressed to the point of approval by WGCV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4C2C5-FBEF-E44D-B2B0-50A6FE028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81433"/>
            <a:ext cx="7391400" cy="367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988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Process for approval of a </a:t>
            </a:r>
            <a:r>
              <a:rPr lang="en-US" dirty="0" err="1"/>
              <a:t>RadCalNet</a:t>
            </a:r>
            <a:r>
              <a:rPr lang="en-US" dirty="0"/>
              <a:t> site at WGCV level</a:t>
            </a:r>
          </a:p>
          <a:p>
            <a:r>
              <a:rPr lang="en-US" dirty="0"/>
              <a:t>Steps 1 and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Prospective site manager documents that they meet requirements for membership</a:t>
            </a:r>
          </a:p>
          <a:p>
            <a:pPr lvl="1"/>
            <a:r>
              <a:rPr lang="en-US" dirty="0" err="1"/>
              <a:t>RadCalNet</a:t>
            </a:r>
            <a:r>
              <a:rPr lang="en-US" dirty="0"/>
              <a:t> group will provide advice and guidance to prospective sites</a:t>
            </a:r>
          </a:p>
          <a:p>
            <a:pPr marL="457200" indent="-457200">
              <a:buAutoNum type="arabicParenR"/>
            </a:pPr>
            <a:r>
              <a:rPr lang="en-US" dirty="0"/>
              <a:t>Submission of documentation to a </a:t>
            </a:r>
            <a:r>
              <a:rPr lang="en-US" dirty="0" err="1"/>
              <a:t>RadCalNet</a:t>
            </a:r>
            <a:r>
              <a:rPr lang="en-US" dirty="0"/>
              <a:t> Admission Review Panel</a:t>
            </a:r>
          </a:p>
          <a:p>
            <a:pPr lvl="1"/>
            <a:r>
              <a:rPr lang="en-US" dirty="0"/>
              <a:t>Panel made up of five members </a:t>
            </a:r>
          </a:p>
          <a:p>
            <a:pPr lvl="2"/>
            <a:r>
              <a:rPr lang="en-US" dirty="0"/>
              <a:t>Panel Lead – is representative from </a:t>
            </a:r>
            <a:r>
              <a:rPr lang="en-US" dirty="0" err="1"/>
              <a:t>RadCalNet</a:t>
            </a:r>
            <a:r>
              <a:rPr lang="en-US" dirty="0"/>
              <a:t> WG (M. Bouvet/ESA)</a:t>
            </a:r>
          </a:p>
          <a:p>
            <a:pPr lvl="2"/>
            <a:r>
              <a:rPr lang="en-US" dirty="0"/>
              <a:t>Two members from IVOS: Chair (N. Fox) and Member at large (C. Anderson/USGS)</a:t>
            </a:r>
          </a:p>
          <a:p>
            <a:pPr lvl="2"/>
            <a:r>
              <a:rPr lang="en-US" dirty="0"/>
              <a:t>Two members from WGCV at large – M. </a:t>
            </a:r>
            <a:r>
              <a:rPr lang="en-US" dirty="0" err="1"/>
              <a:t>Thankapan</a:t>
            </a:r>
            <a:r>
              <a:rPr lang="en-US" dirty="0"/>
              <a:t> and P. Henry</a:t>
            </a:r>
          </a:p>
        </p:txBody>
      </p:sp>
    </p:spTree>
    <p:extLst>
      <p:ext uri="{BB962C8B-B14F-4D97-AF65-F5344CB8AC3E}">
        <p14:creationId xmlns:p14="http://schemas.microsoft.com/office/powerpoint/2010/main" val="29196593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Process for approval of a </a:t>
            </a:r>
            <a:r>
              <a:rPr lang="en-US" dirty="0" err="1"/>
              <a:t>RadCalNet</a:t>
            </a:r>
            <a:r>
              <a:rPr lang="en-US" dirty="0"/>
              <a:t> site at WGCV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3) Panel formulates a recommendation to be carried forward to the WGCV membership</a:t>
            </a:r>
          </a:p>
          <a:p>
            <a:pPr lvl="1"/>
            <a:r>
              <a:rPr lang="en-US" dirty="0"/>
              <a:t>A recommendation for approval requires concurrence by majority of panel</a:t>
            </a:r>
          </a:p>
          <a:p>
            <a:pPr lvl="1"/>
            <a:r>
              <a:rPr lang="en-US" dirty="0"/>
              <a:t>Much of the evaluation process can take place via telecon/email</a:t>
            </a:r>
          </a:p>
          <a:p>
            <a:r>
              <a:rPr lang="en-US" dirty="0"/>
              <a:t>Recommendation received from M. Bouvet:</a:t>
            </a:r>
          </a:p>
          <a:p>
            <a:pPr lvl="1"/>
            <a:r>
              <a:rPr lang="en-US" dirty="0"/>
              <a:t>Following the review of the data and documentation provided by site owners of the following candidate </a:t>
            </a:r>
            <a:r>
              <a:rPr lang="en-US" dirty="0" err="1"/>
              <a:t>RadCalNet</a:t>
            </a:r>
            <a:r>
              <a:rPr lang="en-US" dirty="0"/>
              <a:t> sites:</a:t>
            </a:r>
            <a:br>
              <a:rPr lang="en-US" dirty="0"/>
            </a:br>
            <a:r>
              <a:rPr lang="en-US" dirty="0"/>
              <a:t>- Baotou (China),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Gobabeb</a:t>
            </a:r>
            <a:r>
              <a:rPr lang="en-US" dirty="0"/>
              <a:t> (Namibia),</a:t>
            </a:r>
            <a:br>
              <a:rPr lang="en-US" dirty="0"/>
            </a:br>
            <a:r>
              <a:rPr lang="en-US" dirty="0"/>
              <a:t>- La </a:t>
            </a:r>
            <a:r>
              <a:rPr lang="en-US" dirty="0" err="1"/>
              <a:t>Crau</a:t>
            </a:r>
            <a:r>
              <a:rPr lang="en-US" dirty="0"/>
              <a:t> (France),</a:t>
            </a:r>
            <a:br>
              <a:rPr lang="en-US" dirty="0"/>
            </a:br>
            <a:r>
              <a:rPr lang="en-US" dirty="0"/>
              <a:t>- Railroad Valley Playa (US),</a:t>
            </a:r>
            <a:br>
              <a:rPr lang="en-US" dirty="0"/>
            </a:br>
            <a:r>
              <a:rPr lang="en-US" dirty="0"/>
              <a:t>the WGCV panel for admission of </a:t>
            </a:r>
            <a:r>
              <a:rPr lang="en-US" dirty="0" err="1"/>
              <a:t>RadCalNet</a:t>
            </a:r>
            <a:r>
              <a:rPr lang="en-US" dirty="0"/>
              <a:t> sites recommends these 4 sites become </a:t>
            </a:r>
            <a:r>
              <a:rPr lang="en-US" dirty="0" err="1"/>
              <a:t>RadCalNet</a:t>
            </a:r>
            <a:r>
              <a:rPr lang="en-US" dirty="0"/>
              <a:t> sites</a:t>
            </a:r>
          </a:p>
          <a:p>
            <a:pPr lvl="1"/>
            <a:r>
              <a:rPr lang="en-US" dirty="0"/>
              <a:t>Opening the portal and providing access to the data while working on </a:t>
            </a:r>
          </a:p>
          <a:p>
            <a:pPr lvl="2"/>
            <a:r>
              <a:rPr lang="en-US" dirty="0"/>
              <a:t>timeliness of data availability (we are not at 2 weeks)</a:t>
            </a:r>
          </a:p>
          <a:p>
            <a:pPr lvl="2"/>
            <a:r>
              <a:rPr lang="en-US" dirty="0"/>
              <a:t>documentation for candidate site owners (good practice documents not yet </a:t>
            </a:r>
            <a:r>
              <a:rPr lang="en-US" dirty="0" err="1"/>
              <a:t>finalised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submit a </a:t>
            </a:r>
            <a:r>
              <a:rPr lang="en-US" dirty="0" err="1"/>
              <a:t>RadCalNet</a:t>
            </a:r>
            <a:r>
              <a:rPr lang="en-US" dirty="0"/>
              <a:t> reference paper</a:t>
            </a:r>
          </a:p>
        </p:txBody>
      </p:sp>
    </p:spTree>
    <p:extLst>
      <p:ext uri="{BB962C8B-B14F-4D97-AF65-F5344CB8AC3E}">
        <p14:creationId xmlns:p14="http://schemas.microsoft.com/office/powerpoint/2010/main" val="413338246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Process for approval of a </a:t>
            </a:r>
            <a:r>
              <a:rPr lang="en-US" dirty="0" err="1"/>
              <a:t>RadCalNet</a:t>
            </a:r>
            <a:r>
              <a:rPr lang="en-US" dirty="0"/>
              <a:t> site at WGCV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4) WGCV plenary acts on the recommendation either via email or at a WGCV meeting</a:t>
            </a:r>
          </a:p>
          <a:p>
            <a:pPr lvl="1"/>
            <a:r>
              <a:rPr lang="en-US" b="1" dirty="0"/>
              <a:t>Recommendation is accepted at a WGCV meeting unless three members that are present indicate disapproval</a:t>
            </a:r>
          </a:p>
          <a:p>
            <a:pPr lvl="1"/>
            <a:r>
              <a:rPr lang="en-US" dirty="0"/>
              <a:t>To act on the recommendation outside a WGCV meeting</a:t>
            </a:r>
          </a:p>
          <a:p>
            <a:pPr lvl="2"/>
            <a:r>
              <a:rPr lang="en-US" dirty="0"/>
              <a:t>Panel recommendation forwarded to full WGCV membership with at least one month for evaluation</a:t>
            </a:r>
          </a:p>
          <a:p>
            <a:pPr lvl="2"/>
            <a:r>
              <a:rPr lang="en-US" dirty="0"/>
              <a:t>Recommendation is accepted unless five members register disapproval by email</a:t>
            </a:r>
          </a:p>
          <a:p>
            <a:r>
              <a:rPr lang="en-US" dirty="0"/>
              <a:t>Terms of reference formalizing this process are still in preparation</a:t>
            </a:r>
          </a:p>
          <a:p>
            <a:endParaRPr lang="en-US" dirty="0"/>
          </a:p>
          <a:p>
            <a:r>
              <a:rPr lang="en-US" i="1" dirty="0"/>
              <a:t>Chair requests that the WGCV consider the recommendations for accepting the four sites and opening the portal to the public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3979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</TotalTime>
  <Words>338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Century Gothic</vt:lpstr>
      <vt:lpstr>Times</vt:lpstr>
      <vt:lpstr>Times New Roman</vt:lpstr>
      <vt:lpstr>Wingdings</vt:lpstr>
      <vt:lpstr>Default</vt:lpstr>
      <vt:lpstr>RadCalNet/Landnet process for adding new sites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146</cp:revision>
  <dcterms:modified xsi:type="dcterms:W3CDTF">2018-04-13T02:12:29Z</dcterms:modified>
</cp:coreProperties>
</file>