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343" r:id="rId3"/>
    <p:sldId id="350" r:id="rId4"/>
    <p:sldId id="352" r:id="rId5"/>
    <p:sldId id="354" r:id="rId6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80" autoAdjust="0"/>
    <p:restoredTop sz="94662" autoAdjust="0"/>
  </p:normalViewPr>
  <p:slideViewPr>
    <p:cSldViewPr>
      <p:cViewPr varScale="1">
        <p:scale>
          <a:sx n="91" d="100"/>
          <a:sy n="91" d="100"/>
        </p:scale>
        <p:origin x="142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2" d="100"/>
          <a:sy n="102" d="100"/>
        </p:scale>
        <p:origin x="-320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7"/>
          <p:cNvSpPr txBox="1"/>
          <p:nvPr userDrawn="1"/>
        </p:nvSpPr>
        <p:spPr>
          <a:xfrm>
            <a:off x="609600" y="6172200"/>
            <a:ext cx="5257800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800" b="1" dirty="0">
                <a:solidFill>
                  <a:srgbClr val="92D050"/>
                </a:solidFill>
                <a:effectLst/>
                <a:latin typeface="Frutiger 45 Light"/>
                <a:ea typeface="Times New Roman"/>
                <a:cs typeface="Arial"/>
              </a:rPr>
              <a:t>Working Group on Calibration and Validation</a:t>
            </a:r>
            <a:endParaRPr lang="en-US" sz="1800" dirty="0">
              <a:effectLst/>
              <a:latin typeface="Times New Roman"/>
              <a:ea typeface="Times New Roman"/>
              <a:cs typeface="Times"/>
            </a:endParaRP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"/>
          <p:cNvSpPr/>
          <p:nvPr userDrawn="1"/>
        </p:nvSpPr>
        <p:spPr>
          <a:xfrm>
            <a:off x="2133600" y="0"/>
            <a:ext cx="3505200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 err="1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RadCalNet</a:t>
            </a:r>
            <a:endParaRPr lang="en-US" sz="22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endParaRPr lang="en-US" sz="22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WGCV-43</a:t>
            </a:r>
          </a:p>
        </p:txBody>
      </p:sp>
    </p:spTree>
    <p:extLst>
      <p:ext uri="{BB962C8B-B14F-4D97-AF65-F5344CB8AC3E}">
        <p14:creationId xmlns:p14="http://schemas.microsoft.com/office/powerpoint/2010/main" val="109395542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8305800" cy="762000"/>
          </a:xfrm>
          <a:prstGeom prst="rect">
            <a:avLst/>
          </a:prstGeom>
        </p:spPr>
        <p:txBody>
          <a:bodyPr/>
          <a:lstStyle>
            <a:lvl1pPr algn="just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11"/>
          </p:nvPr>
        </p:nvSpPr>
        <p:spPr>
          <a:xfrm>
            <a:off x="0" y="1905000"/>
            <a:ext cx="8839200" cy="4572000"/>
          </a:xfrm>
          <a:prstGeom prst="rect">
            <a:avLst/>
          </a:prstGeom>
        </p:spPr>
        <p:txBody>
          <a:bodyPr/>
          <a:lstStyle>
            <a:lvl1pPr>
              <a:buSzPct val="9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1pPr>
            <a:lvl2pPr marL="768927" indent="-311727">
              <a:buClr>
                <a:srgbClr val="005426"/>
              </a:buClr>
              <a:buSzPct val="80000"/>
              <a:buFont typeface="Wingdings" panose="05000000000000000000" pitchFamily="2" charset="2"/>
              <a:buChar char="§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2pPr>
            <a:lvl3pPr>
              <a:buSzPct val="6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3pPr>
            <a:lvl4pPr>
              <a:defRPr sz="2400">
                <a:solidFill>
                  <a:srgbClr val="C00000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hape 3"/>
          <p:cNvSpPr/>
          <p:nvPr userDrawn="1"/>
        </p:nvSpPr>
        <p:spPr>
          <a:xfrm>
            <a:off x="1981200" y="76200"/>
            <a:ext cx="3581400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 err="1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RadCalNet</a:t>
            </a:r>
            <a:endParaRPr lang="en-US" sz="22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endParaRPr lang="en-US" sz="22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WGCV-43</a:t>
            </a:r>
          </a:p>
        </p:txBody>
      </p:sp>
    </p:spTree>
    <p:extLst>
      <p:ext uri="{BB962C8B-B14F-4D97-AF65-F5344CB8AC3E}">
        <p14:creationId xmlns:p14="http://schemas.microsoft.com/office/powerpoint/2010/main" val="334483844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8305800" cy="762000"/>
          </a:xfrm>
          <a:prstGeom prst="rect">
            <a:avLst/>
          </a:prstGeom>
        </p:spPr>
        <p:txBody>
          <a:bodyPr/>
          <a:lstStyle>
            <a:lvl1pPr algn="just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11"/>
          </p:nvPr>
        </p:nvSpPr>
        <p:spPr>
          <a:xfrm>
            <a:off x="0" y="1905000"/>
            <a:ext cx="8839200" cy="4572000"/>
          </a:xfrm>
          <a:prstGeom prst="rect">
            <a:avLst/>
          </a:prstGeom>
        </p:spPr>
        <p:txBody>
          <a:bodyPr/>
          <a:lstStyle>
            <a:lvl1pPr>
              <a:buSzPct val="9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1pPr>
            <a:lvl2pPr marL="768927" indent="-311727">
              <a:buClr>
                <a:srgbClr val="005426"/>
              </a:buClr>
              <a:buSzPct val="80000"/>
              <a:buFont typeface="Wingdings" panose="05000000000000000000" pitchFamily="2" charset="2"/>
              <a:buChar char="§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2pPr>
            <a:lvl3pPr>
              <a:buSzPct val="6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3pPr>
            <a:lvl4pPr>
              <a:defRPr sz="2400">
                <a:solidFill>
                  <a:srgbClr val="C00000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hape 3"/>
          <p:cNvSpPr/>
          <p:nvPr userDrawn="1"/>
        </p:nvSpPr>
        <p:spPr>
          <a:xfrm>
            <a:off x="1981200" y="76200"/>
            <a:ext cx="4191000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 err="1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RadCalNet</a:t>
            </a:r>
            <a:endParaRPr lang="en-US" sz="22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endParaRPr lang="en-US" sz="22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WGCV-43</a:t>
            </a:r>
          </a:p>
        </p:txBody>
      </p:sp>
    </p:spTree>
    <p:extLst>
      <p:ext uri="{BB962C8B-B14F-4D97-AF65-F5344CB8AC3E}">
        <p14:creationId xmlns:p14="http://schemas.microsoft.com/office/powerpoint/2010/main" val="226901992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7"/>
          <p:cNvSpPr txBox="1"/>
          <p:nvPr userDrawn="1"/>
        </p:nvSpPr>
        <p:spPr>
          <a:xfrm>
            <a:off x="3733800" y="6477000"/>
            <a:ext cx="4572000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600" b="1" dirty="0">
                <a:solidFill>
                  <a:srgbClr val="92D050"/>
                </a:solidFill>
                <a:effectLst/>
                <a:latin typeface="Frutiger 45 Light"/>
                <a:ea typeface="Times New Roman"/>
                <a:cs typeface="Arial"/>
              </a:rPr>
              <a:t>Working Group on Calibration and Validation</a:t>
            </a:r>
            <a:endParaRPr lang="en-US" sz="1600" dirty="0">
              <a:effectLst/>
              <a:latin typeface="Times New Roman"/>
              <a:ea typeface="Times New Roman"/>
              <a:cs typeface="Times"/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8153400" y="6504801"/>
            <a:ext cx="9722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D9245422-3BB8-6D4A-8024-718D9EB8D280}" type="slidenum">
              <a:rPr lang="en-US" sz="1200" smtClean="0"/>
              <a:pPr algn="r"/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4" r:id="rId4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578357" y="1752600"/>
            <a:ext cx="7575043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200" b="1" dirty="0" err="1">
                <a:solidFill>
                  <a:srgbClr val="FFFFFF"/>
                </a:solidFill>
              </a:rPr>
              <a:t>RadCalNet</a:t>
            </a:r>
            <a:r>
              <a:rPr lang="en-US" sz="4200" b="1" dirty="0">
                <a:solidFill>
                  <a:srgbClr val="FFFFFF"/>
                </a:solidFill>
              </a:rPr>
              <a:t>/</a:t>
            </a:r>
            <a:r>
              <a:rPr lang="en-US" sz="4200" b="1" dirty="0" err="1">
                <a:solidFill>
                  <a:srgbClr val="FFFFFF"/>
                </a:solidFill>
              </a:rPr>
              <a:t>Landnet</a:t>
            </a:r>
            <a:r>
              <a:rPr lang="en-US" sz="4200" b="1" dirty="0">
                <a:solidFill>
                  <a:srgbClr val="FFFFFF"/>
                </a:solidFill>
              </a:rPr>
              <a:t> process for adding new sites</a:t>
            </a:r>
            <a:endParaRPr sz="4200" b="1" dirty="0">
              <a:solidFill>
                <a:srgbClr val="FFFFFF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85800" y="32004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K. </a:t>
            </a:r>
            <a:r>
              <a:rPr lang="en-US" dirty="0" err="1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Thome</a:t>
            </a:r>
            <a:endParaRPr lang="en-US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NASA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WGCV Plenary # 43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INPE, Sao Jose dos Campos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April 10-13, 2018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3400" y="304800"/>
            <a:ext cx="2507906" cy="99313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RadCalNet</a:t>
            </a:r>
            <a:r>
              <a:rPr lang="en-US" dirty="0"/>
              <a:t> had a very successful meeting as part of the recent IVOS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r>
              <a:rPr lang="en-US" dirty="0"/>
              <a:t>Close to being publicly available</a:t>
            </a:r>
          </a:p>
          <a:p>
            <a:r>
              <a:rPr lang="en-US" dirty="0"/>
              <a:t>Uncertainty studies of four prospective sites has been completed</a:t>
            </a:r>
          </a:p>
          <a:p>
            <a:r>
              <a:rPr lang="en-US" dirty="0"/>
              <a:t>Process has progressed to the point of approval by WGCV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54C2C5-FBEF-E44D-B2B0-50A6FE0282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181433"/>
            <a:ext cx="7391400" cy="3676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59883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Process for approval of a </a:t>
            </a:r>
            <a:r>
              <a:rPr lang="en-US" dirty="0" err="1"/>
              <a:t>RadCalNet</a:t>
            </a:r>
            <a:r>
              <a:rPr lang="en-US" dirty="0"/>
              <a:t> site at WGCV level</a:t>
            </a:r>
          </a:p>
          <a:p>
            <a:r>
              <a:rPr lang="en-US" dirty="0"/>
              <a:t>Steps 1 and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en-US" dirty="0"/>
              <a:t>Prospective site manager documents that they meet requirements for membership</a:t>
            </a:r>
          </a:p>
          <a:p>
            <a:pPr lvl="1"/>
            <a:r>
              <a:rPr lang="en-US" dirty="0" err="1"/>
              <a:t>RadCalNet</a:t>
            </a:r>
            <a:r>
              <a:rPr lang="en-US" dirty="0"/>
              <a:t> group will provide advice and guidance to prospective sites</a:t>
            </a:r>
          </a:p>
          <a:p>
            <a:pPr marL="457200" indent="-457200">
              <a:buAutoNum type="arabicParenR"/>
            </a:pPr>
            <a:r>
              <a:rPr lang="en-US" dirty="0"/>
              <a:t>Submission of documentation to a </a:t>
            </a:r>
            <a:r>
              <a:rPr lang="en-US" dirty="0" err="1"/>
              <a:t>RadCalNet</a:t>
            </a:r>
            <a:r>
              <a:rPr lang="en-US" dirty="0"/>
              <a:t> Admission Review Panel</a:t>
            </a:r>
          </a:p>
          <a:p>
            <a:pPr lvl="1"/>
            <a:r>
              <a:rPr lang="en-US" dirty="0"/>
              <a:t>Panel made up of five members </a:t>
            </a:r>
          </a:p>
          <a:p>
            <a:pPr lvl="2"/>
            <a:r>
              <a:rPr lang="en-US" dirty="0"/>
              <a:t>Panel Lead – is representative from </a:t>
            </a:r>
            <a:r>
              <a:rPr lang="en-US" dirty="0" err="1"/>
              <a:t>RadCalNet</a:t>
            </a:r>
            <a:r>
              <a:rPr lang="en-US" dirty="0"/>
              <a:t> WG (M. Bouvet/ESA)</a:t>
            </a:r>
          </a:p>
          <a:p>
            <a:pPr lvl="2"/>
            <a:r>
              <a:rPr lang="en-US" dirty="0"/>
              <a:t>Two members from IVOS: Chair (N. Fox) and Member at large (C. Anderson/USGS)</a:t>
            </a:r>
          </a:p>
          <a:p>
            <a:pPr lvl="2"/>
            <a:r>
              <a:rPr lang="en-US" dirty="0"/>
              <a:t>Two members from WGCV at large – M. </a:t>
            </a:r>
            <a:r>
              <a:rPr lang="en-US" dirty="0" err="1"/>
              <a:t>Thankapan</a:t>
            </a:r>
            <a:r>
              <a:rPr lang="en-US" dirty="0"/>
              <a:t> and P. Henry</a:t>
            </a:r>
          </a:p>
        </p:txBody>
      </p:sp>
    </p:spTree>
    <p:extLst>
      <p:ext uri="{BB962C8B-B14F-4D97-AF65-F5344CB8AC3E}">
        <p14:creationId xmlns:p14="http://schemas.microsoft.com/office/powerpoint/2010/main" val="291965935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Process for approval of a </a:t>
            </a:r>
            <a:r>
              <a:rPr lang="en-US" dirty="0" err="1"/>
              <a:t>RadCalNet</a:t>
            </a:r>
            <a:r>
              <a:rPr lang="en-US" dirty="0"/>
              <a:t> site at WGCV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1"/>
          </p:nvPr>
        </p:nvSpPr>
        <p:spPr>
          <a:xfrm>
            <a:off x="0" y="1600200"/>
            <a:ext cx="8839200" cy="50292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3) Panel formulates a recommendation to be carried forward to the WGCV membership</a:t>
            </a:r>
          </a:p>
          <a:p>
            <a:pPr lvl="1"/>
            <a:r>
              <a:rPr lang="en-US" dirty="0"/>
              <a:t>A recommendation for approval requires concurrence by majority of panel</a:t>
            </a:r>
          </a:p>
          <a:p>
            <a:pPr lvl="1"/>
            <a:r>
              <a:rPr lang="en-US" dirty="0"/>
              <a:t>Much of the evaluation process can take place via telecon/email</a:t>
            </a:r>
          </a:p>
          <a:p>
            <a:r>
              <a:rPr lang="en-US" dirty="0"/>
              <a:t>Recommendation received from M. Bouvet:</a:t>
            </a:r>
          </a:p>
          <a:p>
            <a:pPr lvl="1"/>
            <a:r>
              <a:rPr lang="en-US" dirty="0"/>
              <a:t>Following the review of the data and documentation provided by site owners of the following candidate </a:t>
            </a:r>
            <a:r>
              <a:rPr lang="en-US" dirty="0" err="1"/>
              <a:t>RadCalNet</a:t>
            </a:r>
            <a:r>
              <a:rPr lang="en-US" dirty="0"/>
              <a:t> sites:</a:t>
            </a:r>
            <a:br>
              <a:rPr lang="en-US" dirty="0"/>
            </a:br>
            <a:r>
              <a:rPr lang="en-US" dirty="0"/>
              <a:t>- Baotou (China),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Gobabeb</a:t>
            </a:r>
            <a:r>
              <a:rPr lang="en-US" dirty="0"/>
              <a:t> (Namibia),</a:t>
            </a:r>
            <a:br>
              <a:rPr lang="en-US" dirty="0"/>
            </a:br>
            <a:r>
              <a:rPr lang="en-US" dirty="0"/>
              <a:t>- La </a:t>
            </a:r>
            <a:r>
              <a:rPr lang="en-US" dirty="0" err="1"/>
              <a:t>Crau</a:t>
            </a:r>
            <a:r>
              <a:rPr lang="en-US" dirty="0"/>
              <a:t> (France),</a:t>
            </a:r>
            <a:br>
              <a:rPr lang="en-US" dirty="0"/>
            </a:br>
            <a:r>
              <a:rPr lang="en-US" dirty="0"/>
              <a:t>- Railroad Valley Playa (US),</a:t>
            </a:r>
            <a:br>
              <a:rPr lang="en-US" dirty="0"/>
            </a:br>
            <a:r>
              <a:rPr lang="en-US" dirty="0"/>
              <a:t>the WGCV panel for admission of </a:t>
            </a:r>
            <a:r>
              <a:rPr lang="en-US" dirty="0" err="1"/>
              <a:t>RadCalNet</a:t>
            </a:r>
            <a:r>
              <a:rPr lang="en-US" dirty="0"/>
              <a:t> sites recommends these 4 sites become </a:t>
            </a:r>
            <a:r>
              <a:rPr lang="en-US" dirty="0" err="1"/>
              <a:t>RadCalNet</a:t>
            </a:r>
            <a:r>
              <a:rPr lang="en-US" dirty="0"/>
              <a:t> sites</a:t>
            </a:r>
          </a:p>
          <a:p>
            <a:pPr lvl="1"/>
            <a:r>
              <a:rPr lang="en-US" dirty="0"/>
              <a:t>Opening the portal and providing access to the data while working on </a:t>
            </a:r>
          </a:p>
          <a:p>
            <a:pPr lvl="2"/>
            <a:r>
              <a:rPr lang="en-US" dirty="0"/>
              <a:t>timeliness of data availability (we are not at 2 weeks)</a:t>
            </a:r>
          </a:p>
          <a:p>
            <a:pPr lvl="2"/>
            <a:r>
              <a:rPr lang="en-US" dirty="0"/>
              <a:t>documentation for candidate site owners (good practice documents not yet </a:t>
            </a:r>
            <a:r>
              <a:rPr lang="en-US" dirty="0" err="1"/>
              <a:t>finalised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submit a </a:t>
            </a:r>
            <a:r>
              <a:rPr lang="en-US" dirty="0" err="1"/>
              <a:t>RadCalNet</a:t>
            </a:r>
            <a:r>
              <a:rPr lang="en-US" dirty="0"/>
              <a:t> reference paper</a:t>
            </a:r>
          </a:p>
        </p:txBody>
      </p:sp>
    </p:spTree>
    <p:extLst>
      <p:ext uri="{BB962C8B-B14F-4D97-AF65-F5344CB8AC3E}">
        <p14:creationId xmlns:p14="http://schemas.microsoft.com/office/powerpoint/2010/main" val="413338246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Process for approval of a </a:t>
            </a:r>
            <a:r>
              <a:rPr lang="en-US" dirty="0" err="1"/>
              <a:t>RadCalNet</a:t>
            </a:r>
            <a:r>
              <a:rPr lang="en-US" dirty="0"/>
              <a:t> site at WGCV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1"/>
          </p:nvPr>
        </p:nvSpPr>
        <p:spPr>
          <a:xfrm>
            <a:off x="0" y="1600200"/>
            <a:ext cx="8839200" cy="4953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4) WGCV plenary acts on the recommendation either via email or at a WGCV meeting</a:t>
            </a:r>
          </a:p>
          <a:p>
            <a:pPr lvl="1"/>
            <a:r>
              <a:rPr lang="en-US" b="1" dirty="0"/>
              <a:t>Recommendation is accepted at a WGCV meeting unless three members that are present indicate disapproval</a:t>
            </a:r>
          </a:p>
          <a:p>
            <a:pPr lvl="1"/>
            <a:r>
              <a:rPr lang="en-US" dirty="0"/>
              <a:t>To act on the recommendation outside a WGCV meeting</a:t>
            </a:r>
          </a:p>
          <a:p>
            <a:pPr lvl="2"/>
            <a:r>
              <a:rPr lang="en-US" dirty="0"/>
              <a:t>Panel recommendation forwarded to full WGCV membership with at least one month for evaluation</a:t>
            </a:r>
          </a:p>
          <a:p>
            <a:pPr lvl="2"/>
            <a:r>
              <a:rPr lang="en-US" dirty="0"/>
              <a:t>Recommendation is accepted unless five members register disapproval by email</a:t>
            </a:r>
          </a:p>
          <a:p>
            <a:r>
              <a:rPr lang="en-US" dirty="0"/>
              <a:t>Terms of reference formalizing this process are still in preparation</a:t>
            </a:r>
          </a:p>
          <a:p>
            <a:endParaRPr lang="en-US" dirty="0"/>
          </a:p>
          <a:p>
            <a:r>
              <a:rPr lang="en-US" i="1" dirty="0"/>
              <a:t>Chair requests that the WGCV consider the recommendations for accepting the four sites and opening the portal to the public</a:t>
            </a:r>
          </a:p>
          <a:p>
            <a:pPr lvl="2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33979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4907</TotalTime>
  <Words>338</Words>
  <Application>Microsoft Macintosh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6" baseType="lpstr">
      <vt:lpstr>Arial Bold</vt:lpstr>
      <vt:lpstr>Droid Serif</vt:lpstr>
      <vt:lpstr>Frutiger 45 Light</vt:lpstr>
      <vt:lpstr>Proxima Nova Regular</vt:lpstr>
      <vt:lpstr>Arial</vt:lpstr>
      <vt:lpstr>Avenir Roman</vt:lpstr>
      <vt:lpstr>Century Gothic</vt:lpstr>
      <vt:lpstr>Times</vt:lpstr>
      <vt:lpstr>Times New Roman</vt:lpstr>
      <vt:lpstr>Wingdings</vt:lpstr>
      <vt:lpstr>Default</vt:lpstr>
      <vt:lpstr>RadCalNet/Landnet process for adding new sites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Microsoft Office User</cp:lastModifiedBy>
  <cp:revision>146</cp:revision>
  <dcterms:modified xsi:type="dcterms:W3CDTF">2018-04-13T02:12:29Z</dcterms:modified>
</cp:coreProperties>
</file>