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7" r:id="rId2"/>
    <p:sldMasterId id="2147483690" r:id="rId3"/>
    <p:sldMasterId id="2147483703" r:id="rId4"/>
    <p:sldMasterId id="2147483714" r:id="rId5"/>
  </p:sldMasterIdLst>
  <p:notesMasterIdLst>
    <p:notesMasterId r:id="rId27"/>
  </p:notesMasterIdLst>
  <p:handoutMasterIdLst>
    <p:handoutMasterId r:id="rId28"/>
  </p:handoutMasterIdLst>
  <p:sldIdLst>
    <p:sldId id="289" r:id="rId6"/>
    <p:sldId id="309" r:id="rId7"/>
    <p:sldId id="310" r:id="rId8"/>
    <p:sldId id="284" r:id="rId9"/>
    <p:sldId id="311" r:id="rId10"/>
    <p:sldId id="312" r:id="rId11"/>
    <p:sldId id="290" r:id="rId12"/>
    <p:sldId id="291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  <a:srgbClr val="003399"/>
    <a:srgbClr val="00B6F1"/>
    <a:srgbClr val="0099CC"/>
    <a:srgbClr val="33CCFF"/>
    <a:srgbClr val="BDEAFC"/>
    <a:srgbClr val="00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0929"/>
  </p:normalViewPr>
  <p:slideViewPr>
    <p:cSldViewPr>
      <p:cViewPr varScale="1">
        <p:scale>
          <a:sx n="88" d="100"/>
          <a:sy n="88" d="100"/>
        </p:scale>
        <p:origin x="765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GB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GB" alt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GB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5A60B965-C9DD-4FF5-9638-02D44B6BC7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093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GB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GB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GB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4F6D037F-6014-40CE-B9B0-9CD590FC60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333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D037F-6014-40CE-B9B0-9CD590FC608A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81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F60BB-DD85-7449-B5AB-C36CE7093559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200057" y="691413"/>
            <a:ext cx="2640374" cy="34163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7588" y="4736519"/>
            <a:ext cx="5045194" cy="862236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defRPr/>
            </a:pPr>
            <a:r>
              <a:rPr lang="en-GB" dirty="0">
                <a:cs typeface="+mn-cs"/>
              </a:rPr>
              <a:t>TO do:</a:t>
            </a:r>
          </a:p>
          <a:p>
            <a:pPr>
              <a:lnSpc>
                <a:spcPct val="93000"/>
              </a:lnSpc>
              <a:spcBef>
                <a:spcPts val="450"/>
              </a:spcBef>
              <a:defRPr/>
            </a:pPr>
            <a:r>
              <a:rPr lang="en-GB" dirty="0" err="1">
                <a:cs typeface="+mn-cs"/>
              </a:rPr>
              <a:t>Sonnenbild</a:t>
            </a:r>
            <a:r>
              <a:rPr lang="en-GB" dirty="0">
                <a:cs typeface="+mn-cs"/>
              </a:rPr>
              <a:t> von Davos, </a:t>
            </a:r>
            <a:r>
              <a:rPr lang="en-GB" dirty="0" err="1">
                <a:cs typeface="+mn-cs"/>
              </a:rPr>
              <a:t>Sonne+haze</a:t>
            </a:r>
            <a:r>
              <a:rPr lang="en-GB" dirty="0">
                <a:cs typeface="+mn-cs"/>
              </a:rPr>
              <a:t>, </a:t>
            </a:r>
            <a:r>
              <a:rPr lang="en-GB" dirty="0" err="1">
                <a:cs typeface="+mn-cs"/>
              </a:rPr>
              <a:t>Strandbild</a:t>
            </a:r>
            <a:r>
              <a:rPr lang="en-GB" dirty="0">
                <a:cs typeface="+mn-cs"/>
              </a:rPr>
              <a:t> Kauai....</a:t>
            </a:r>
          </a:p>
          <a:p>
            <a:pPr>
              <a:lnSpc>
                <a:spcPct val="93000"/>
              </a:lnSpc>
              <a:spcBef>
                <a:spcPts val="450"/>
              </a:spcBef>
              <a:defRPr/>
            </a:pPr>
            <a:endParaRPr lang="en-GB" dirty="0">
              <a:cs typeface="+mn-cs"/>
            </a:endParaRPr>
          </a:p>
          <a:p>
            <a:pPr>
              <a:lnSpc>
                <a:spcPct val="93000"/>
              </a:lnSpc>
              <a:spcBef>
                <a:spcPts val="450"/>
              </a:spcBef>
              <a:defRPr/>
            </a:pP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57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1204" name="Rectangle 10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F09369-1E0D-40D2-A8D9-C1DDD986281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1211" name="Rectangle 1035"/>
          <p:cNvSpPr>
            <a:spLocks noChangeArrowheads="1"/>
          </p:cNvSpPr>
          <p:nvPr/>
        </p:nvSpPr>
        <p:spPr bwMode="auto">
          <a:xfrm>
            <a:off x="0" y="1600200"/>
            <a:ext cx="9144000" cy="4191000"/>
          </a:xfrm>
          <a:prstGeom prst="rect">
            <a:avLst/>
          </a:prstGeom>
          <a:solidFill>
            <a:srgbClr val="009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51213" name="Picture 1037" descr="C:\Documents and Settings\apg\Desktop\NEW Branding Templates\NPL POWERPOINT 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c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18989-C77B-4DDC-B46D-D537DB7EFE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284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3048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35AEA-CD59-4D3D-A5D7-1E72BEA77E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666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92D050"/>
                </a:solidFill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kern="0" dirty="0">
              <a:solidFill>
                <a:srgbClr val="002569"/>
              </a:solidFill>
              <a:latin typeface="Times New Roman"/>
              <a:ea typeface="Times New Roman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0013632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US" smtClean="0">
                <a:solidFill>
                  <a:srgbClr val="002569"/>
                </a:solidFill>
              </a:rPr>
              <a:pPr/>
              <a:t>‹#›</a:t>
            </a:fld>
            <a:endParaRPr lang="en-US" dirty="0">
              <a:solidFill>
                <a:srgbClr val="002569"/>
              </a:solidFill>
            </a:endParaRPr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92D050"/>
                </a:solidFill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kern="0" dirty="0">
              <a:solidFill>
                <a:srgbClr val="002569"/>
              </a:solidFill>
              <a:latin typeface="Times New Roman"/>
              <a:ea typeface="Times New Roman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8498576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fieldG"/>
          <p:cNvPicPr>
            <a:picLocks noChangeAspect="1" noChangeArrowheads="1"/>
          </p:cNvPicPr>
          <p:nvPr userDrawn="1"/>
        </p:nvPicPr>
        <p:blipFill>
          <a:blip r:embed="rId2"/>
          <a:srcRect b="3334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anchor="t" anchorCtr="0"/>
          <a:lstStyle>
            <a:lvl1pPr>
              <a:defRPr sz="4000" b="1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 anchor="ctr" anchorCtr="0"/>
          <a:lstStyle>
            <a:lvl1pPr marL="0" indent="0" algn="ctr">
              <a:buNone/>
              <a:defRPr sz="2800">
                <a:solidFill>
                  <a:srgbClr val="FFFF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815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651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49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4191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4191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79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527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37184-21D0-4C4F-82A5-B7749C9060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8161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8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7687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97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636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38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850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2673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  <a:lvl2pPr>
              <a:buSzPct val="80000"/>
              <a:buFont typeface="Wingdings" pitchFamily="2" charset="2"/>
              <a:buChar char="Ø"/>
              <a:defRPr sz="2400" b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188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05B2-8A1E-E54A-BC78-C3B7285631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920850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D824B-9F6D-CE4A-B710-F8BD462AD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157821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D824B-9F6D-CE4A-B710-F8BD462AD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695500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F840DD-13BD-6C4E-9857-6A8F01AF0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</a:p>
        </p:txBody>
      </p:sp>
    </p:spTree>
    <p:extLst>
      <p:ext uri="{BB962C8B-B14F-4D97-AF65-F5344CB8AC3E}">
        <p14:creationId xmlns:p14="http://schemas.microsoft.com/office/powerpoint/2010/main" val="71750011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4085F-06A0-4D18-A5EB-CAC6B7640C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3078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2" y="1652589"/>
            <a:ext cx="3675063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263" y="1652589"/>
            <a:ext cx="3676651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3955-9639-CF4B-BA7B-58D37329D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042647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B4EE51-7C76-AA4E-869A-290278053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430939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91C70-CACC-B94A-A6CE-9B291E7815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2504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66C75A-BED3-894A-B9DF-D1EC75E531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517693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1067DA-8BFD-8A4C-B958-0129F14259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274003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1" y="381002"/>
            <a:ext cx="5740400" cy="1095375"/>
          </a:xfrm>
        </p:spPr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3CBC242-F573-5045-8A05-427329CC4634}" type="slidenum">
              <a:rPr lang="en-GB"/>
              <a:pPr lvl="1"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2"/>
          </p:nvPr>
        </p:nvSpPr>
        <p:spPr>
          <a:xfrm>
            <a:off x="0" y="6643690"/>
            <a:ext cx="2356339" cy="212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629027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9140635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2CC4-417C-4EBB-88DD-BA6A2B0F7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46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54B48-55F2-4DF0-8FB9-8E3CEDABF2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810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21D5C-82BA-41AF-BFA6-52D09E304B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650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7BE8F-47EC-4326-9823-C805AF7158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972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683CA-2CA1-4110-BE68-748F08A710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768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54B48-55F2-4DF0-8FB9-8E3CEDABF2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069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46A42-B64E-45DC-8ADF-C4EFC1E5C5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563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499D7-1A49-48C3-9465-FA18CA5A13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844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B1EEF0-EEB2-4F75-9F0F-B960D575BD6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7" name="Picture 13" descr="NPL Logo 294 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"/>
            <a:ext cx="1447800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r>
              <a:rPr lang="en-GB" altLang="en-US"/>
              <a:t>Second level</a:t>
            </a:r>
          </a:p>
          <a:p>
            <a:pPr lvl="0"/>
            <a:r>
              <a:rPr lang="en-GB" altLang="en-US"/>
              <a:t>Third level</a:t>
            </a:r>
          </a:p>
          <a:p>
            <a:pPr lvl="0"/>
            <a:r>
              <a:rPr lang="en-GB" altLang="en-US"/>
              <a:t>Fourth level</a:t>
            </a:r>
          </a:p>
          <a:p>
            <a:pPr lvl="0"/>
            <a:r>
              <a:rPr lang="en-GB" altLang="en-US"/>
              <a:t>	- bullet point one</a:t>
            </a:r>
          </a:p>
        </p:txBody>
      </p:sp>
      <p:sp>
        <p:nvSpPr>
          <p:cNvPr id="2" name="hc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 fontAlgn="auto"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 fontAlgn="auto">
                <a:spcAft>
                  <a:spcPts val="0"/>
                </a:spcAft>
              </a:pPr>
              <a:t>‹#›</a:t>
            </a:fld>
            <a:endParaRPr lang="en-US" kern="0" dirty="0">
              <a:solidFill>
                <a:srgbClr val="002569"/>
              </a:solidFill>
            </a:endParaRPr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92D050"/>
                </a:solidFill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kern="0" dirty="0">
              <a:solidFill>
                <a:srgbClr val="002569"/>
              </a:solidFill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hc"/>
          <p:cNvSpPr txBox="1"/>
          <p:nvPr userDrawn="1"/>
        </p:nvSpPr>
        <p:spPr>
          <a:xfrm>
            <a:off x="0" y="0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6491288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275" y="37307"/>
            <a:ext cx="9061450" cy="57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650874"/>
            <a:ext cx="868680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163" y="609600"/>
            <a:ext cx="9077325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163" y="650875"/>
            <a:ext cx="9077325" cy="158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275" y="6484938"/>
            <a:ext cx="9075738" cy="158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228600" y="6485154"/>
            <a:ext cx="1905000" cy="382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ctr">
            <a:prstTxWarp prst="textNoShape">
              <a:avLst/>
            </a:prstTxWarp>
            <a:spAutoFit/>
          </a:bodyPr>
          <a:lstStyle/>
          <a:p>
            <a:pPr>
              <a:tabLst>
                <a:tab pos="1430338" algn="r"/>
              </a:tabLst>
            </a:pPr>
            <a:r>
              <a:rPr lang="en-US" sz="1000" b="1" i="1" dirty="0">
                <a:solidFill>
                  <a:srgbClr val="FF0000"/>
                </a:solidFill>
                <a:latin typeface="Calibri" pitchFamily="29" charset="0"/>
                <a:ea typeface="Calibri" pitchFamily="29" charset="0"/>
                <a:cs typeface="Calibri" pitchFamily="29" charset="0"/>
              </a:rPr>
              <a:t>GSICS</a:t>
            </a:r>
            <a:r>
              <a:rPr lang="en-US" sz="1000" b="1" i="1" baseline="0" dirty="0">
                <a:solidFill>
                  <a:srgbClr val="FF0000"/>
                </a:solidFill>
                <a:latin typeface="Calibri" pitchFamily="29" charset="0"/>
                <a:ea typeface="Calibri" pitchFamily="29" charset="0"/>
                <a:cs typeface="Calibri" pitchFamily="29" charset="0"/>
              </a:rPr>
              <a:t> Reference Solar Spectrum</a:t>
            </a:r>
            <a:endParaRPr lang="en-US" sz="1000" b="1" i="1" dirty="0">
              <a:solidFill>
                <a:srgbClr val="FF0000"/>
              </a:solidFill>
              <a:latin typeface="Calibri" pitchFamily="29" charset="0"/>
              <a:ea typeface="Calibri" pitchFamily="29" charset="0"/>
              <a:cs typeface="Calibri" pitchFamily="29" charset="0"/>
            </a:endParaRPr>
          </a:p>
          <a:p>
            <a:pPr>
              <a:tabLst>
                <a:tab pos="1430338" algn="r"/>
              </a:tabLst>
            </a:pPr>
            <a:r>
              <a:rPr lang="en-US" sz="900" b="1" i="1" dirty="0">
                <a:solidFill>
                  <a:srgbClr val="FAC090"/>
                </a:solidFill>
                <a:latin typeface="Calibri" pitchFamily="29" charset="0"/>
                <a:ea typeface="Calibri" pitchFamily="29" charset="0"/>
                <a:cs typeface="Calibri" pitchFamily="29" charset="0"/>
              </a:rPr>
              <a:t>Web Meeting, 14 Feb.</a:t>
            </a:r>
            <a:r>
              <a:rPr lang="en-US" sz="900" b="1" i="1" baseline="0" dirty="0">
                <a:solidFill>
                  <a:srgbClr val="FAC090"/>
                </a:solidFill>
                <a:latin typeface="Calibri" pitchFamily="29" charset="0"/>
                <a:ea typeface="Calibri" pitchFamily="29" charset="0"/>
                <a:cs typeface="Calibri" pitchFamily="29" charset="0"/>
              </a:rPr>
              <a:t> 2017</a:t>
            </a:r>
            <a:endParaRPr lang="en-US" sz="1000" b="1" i="1" dirty="0">
              <a:solidFill>
                <a:srgbClr val="FAC090"/>
              </a:solidFill>
              <a:latin typeface="Calibri" pitchFamily="29" charset="0"/>
              <a:ea typeface="Calibri" pitchFamily="29" charset="0"/>
              <a:cs typeface="Calibri" pitchFamily="29" charset="0"/>
            </a:endParaRP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6781800" y="6567488"/>
            <a:ext cx="2179638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i="1" dirty="0">
                <a:solidFill>
                  <a:srgbClr val="FAC090"/>
                </a:solidFill>
                <a:latin typeface="Calibri" pitchFamily="29" charset="0"/>
              </a:rPr>
              <a:t>Greg Kopp - </a:t>
            </a:r>
            <a:r>
              <a:rPr lang="en-US" sz="1000" i="1" dirty="0" err="1">
                <a:solidFill>
                  <a:srgbClr val="FAC090"/>
                </a:solidFill>
                <a:latin typeface="Calibri" pitchFamily="29" charset="0"/>
              </a:rPr>
              <a:t>p</a:t>
            </a:r>
            <a:r>
              <a:rPr lang="en-US" sz="1000" i="1" dirty="0">
                <a:solidFill>
                  <a:srgbClr val="FAC090"/>
                </a:solidFill>
                <a:latin typeface="Calibri" pitchFamily="29" charset="0"/>
              </a:rPr>
              <a:t>. </a:t>
            </a:r>
            <a:fld id="{32215EAF-8548-3D42-B355-E869C500DB5A}" type="slidenum">
              <a:rPr lang="en-US" sz="1000" i="1" smtClean="0">
                <a:solidFill>
                  <a:srgbClr val="FAC090"/>
                </a:solidFill>
                <a:latin typeface="Calibri" pitchFamily="29" charset="0"/>
              </a:rPr>
              <a:pPr algn="r"/>
              <a:t>‹#›</a:t>
            </a:fld>
            <a:endParaRPr lang="en-US" sz="1000" i="1" dirty="0">
              <a:solidFill>
                <a:srgbClr val="FAC090"/>
              </a:solidFill>
              <a:latin typeface="Calibri" pitchFamily="2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6565900"/>
            <a:ext cx="5334000" cy="26161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i="1" dirty="0">
                <a:solidFill>
                  <a:srgbClr val="FAC090"/>
                </a:solidFill>
                <a:latin typeface="Calibri" pitchFamily="29" charset="0"/>
                <a:ea typeface="Calibri" pitchFamily="29" charset="0"/>
                <a:cs typeface="Calibri" pitchFamily="29" charset="0"/>
              </a:rPr>
              <a:t>Reference Spectrum Recommendations</a:t>
            </a:r>
          </a:p>
        </p:txBody>
      </p:sp>
      <p:pic>
        <p:nvPicPr>
          <p:cNvPr id="12" name="Picture 11" descr="LASP-logo-full-color-tbg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58000" y="6583680"/>
            <a:ext cx="914400" cy="206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6402" r="3201" b="13572"/>
          <a:stretch/>
        </p:blipFill>
        <p:spPr>
          <a:xfrm>
            <a:off x="1981200" y="6515393"/>
            <a:ext cx="838200" cy="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i="1" kern="1200">
          <a:solidFill>
            <a:schemeClr val="accent2">
              <a:lumMod val="60000"/>
              <a:lumOff val="40000"/>
            </a:schemeClr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9pPr>
    </p:titleStyle>
    <p:bodyStyle>
      <a:lvl1pPr marL="223838" indent="-223838" algn="l" defTabSz="457200" rtl="0" eaLnBrk="1" fontAlgn="base" hangingPunct="1">
        <a:spcBef>
          <a:spcPct val="20000"/>
        </a:spcBef>
        <a:spcAft>
          <a:spcPct val="0"/>
        </a:spcAft>
        <a:buFont typeface="Arial" pitchFamily="29" charset="0"/>
        <a:buChar char="•"/>
        <a:defRPr sz="2400" kern="1200">
          <a:solidFill>
            <a:schemeClr val="accent6">
              <a:lumMod val="60000"/>
              <a:lumOff val="40000"/>
            </a:schemeClr>
          </a:solidFill>
          <a:latin typeface="+mn-lt"/>
          <a:ea typeface="ＭＳ Ｐゴシック" pitchFamily="29" charset="-128"/>
          <a:cs typeface="ＭＳ Ｐゴシック" pitchFamily="29" charset="-128"/>
        </a:defRPr>
      </a:lvl1pPr>
      <a:lvl2pPr marL="460375" indent="-227013" algn="l" defTabSz="457200" rtl="0" eaLnBrk="1" fontAlgn="base" hangingPunct="1">
        <a:spcBef>
          <a:spcPct val="20000"/>
        </a:spcBef>
        <a:spcAft>
          <a:spcPct val="0"/>
        </a:spcAft>
        <a:buFont typeface="Arial" pitchFamily="29" charset="0"/>
        <a:buChar char="–"/>
        <a:defRPr sz="2000" kern="1200">
          <a:solidFill>
            <a:srgbClr val="D99694"/>
          </a:solidFill>
          <a:latin typeface="+mn-lt"/>
          <a:ea typeface="ＭＳ Ｐゴシック" pitchFamily="29" charset="-128"/>
          <a:cs typeface="+mn-cs"/>
        </a:defRPr>
      </a:lvl2pPr>
      <a:lvl3pPr marL="681038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29" charset="0"/>
        <a:buChar char="•"/>
        <a:defRPr sz="1800" kern="1200">
          <a:solidFill>
            <a:srgbClr val="D99694"/>
          </a:solidFill>
          <a:latin typeface="+mn-lt"/>
          <a:ea typeface="ＭＳ Ｐゴシック" pitchFamily="29" charset="-128"/>
          <a:cs typeface="+mn-cs"/>
        </a:defRPr>
      </a:lvl3pPr>
      <a:lvl4pPr marL="904875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29" charset="0"/>
        <a:buChar char="–"/>
        <a:defRPr sz="1600" kern="1200">
          <a:solidFill>
            <a:srgbClr val="D99694"/>
          </a:solidFill>
          <a:latin typeface="+mn-lt"/>
          <a:ea typeface="ＭＳ Ｐゴシック" pitchFamily="29" charset="-128"/>
          <a:cs typeface="+mn-cs"/>
        </a:defRPr>
      </a:lvl4pPr>
      <a:lvl5pPr marL="114935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29" charset="0"/>
        <a:buChar char="»"/>
        <a:defRPr sz="1600" kern="1200">
          <a:solidFill>
            <a:srgbClr val="D99694"/>
          </a:solidFill>
          <a:latin typeface="+mn-lt"/>
          <a:ea typeface="ＭＳ Ｐゴシック" pitchFamily="2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0" y="1"/>
            <a:ext cx="9144000" cy="942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5pPr>
            <a:lvl6pPr marL="4572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6pPr>
            <a:lvl7pPr marL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7pPr>
            <a:lvl8pPr marL="1371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8pPr>
            <a:lvl9pPr marL="18288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6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1" y="1652589"/>
            <a:ext cx="7504113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"/>
            <a:ext cx="6096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18426" y="6562726"/>
            <a:ext cx="1330325" cy="24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defRPr sz="14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5433055-3874-8A48-B691-E7B6D9C49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8577" y="6400801"/>
            <a:ext cx="9110663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600" b="0" dirty="0" err="1" smtClean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48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ransition spd="slow">
    <p:wipe dir="r"/>
  </p:transition>
  <p:hf hdr="0" dt="0"/>
  <p:txStyles>
    <p:titleStyle>
      <a:lvl1pPr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NeueLT Pro 55 Roman" charset="0"/>
        <a:defRPr sz="3200" b="1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NeueLT Pro 55 Roman" charset="0"/>
        <a:defRPr sz="3200" b="1">
          <a:solidFill>
            <a:srgbClr val="000099"/>
          </a:solidFill>
          <a:latin typeface="HelveticaNeueLT Pro 55 Roman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NeueLT Pro 55 Roman" charset="0"/>
        <a:defRPr sz="3200" b="1">
          <a:solidFill>
            <a:srgbClr val="000099"/>
          </a:solidFill>
          <a:latin typeface="HelveticaNeueLT Pro 55 Roman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NeueLT Pro 55 Roman" charset="0"/>
        <a:defRPr sz="3200" b="1">
          <a:solidFill>
            <a:srgbClr val="000099"/>
          </a:solidFill>
          <a:latin typeface="HelveticaNeueLT Pro 55 Roman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NeueLT Pro 55 Roman" charset="0"/>
        <a:defRPr sz="3200" b="1">
          <a:solidFill>
            <a:srgbClr val="000099"/>
          </a:solidFill>
          <a:latin typeface="HelveticaNeueLT Pro 55 Roman" charset="0"/>
          <a:ea typeface="ＭＳ Ｐゴシック" charset="-128"/>
          <a:cs typeface="ＭＳ Ｐゴシック" charset="-128"/>
        </a:defRPr>
      </a:lvl5pPr>
      <a:lvl6pPr marL="1536700" indent="-215900"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000000"/>
          </a:solidFill>
          <a:latin typeface="HelveticaNeueLT Pro 55 Roman" charset="0"/>
          <a:ea typeface="ＭＳ Ｐゴシック" charset="-128"/>
        </a:defRPr>
      </a:lvl6pPr>
      <a:lvl7pPr marL="1993900" indent="-215900"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000000"/>
          </a:solidFill>
          <a:latin typeface="HelveticaNeueLT Pro 55 Roman" charset="0"/>
          <a:ea typeface="ＭＳ Ｐゴシック" charset="-128"/>
        </a:defRPr>
      </a:lvl7pPr>
      <a:lvl8pPr marL="2451100" indent="-215900"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000000"/>
          </a:solidFill>
          <a:latin typeface="HelveticaNeueLT Pro 55 Roman" charset="0"/>
          <a:ea typeface="ＭＳ Ｐゴシック" charset="-128"/>
        </a:defRPr>
      </a:lvl8pPr>
      <a:lvl9pPr marL="2908300" indent="-215900"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000000"/>
          </a:solidFill>
          <a:latin typeface="HelveticaNeueLT Pro 55 Roman" charset="0"/>
          <a:ea typeface="ＭＳ Ｐゴシック" charset="-128"/>
        </a:defRPr>
      </a:lvl9pPr>
    </p:titleStyle>
    <p:bodyStyle>
      <a:lvl1pPr marL="338138" indent="-338138" algn="l" defTabSz="457200" rtl="0" eaLnBrk="0" fontAlgn="base" hangingPunct="0">
        <a:lnSpc>
          <a:spcPct val="107000"/>
        </a:lnSpc>
        <a:spcBef>
          <a:spcPts val="70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28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38188" indent="-280988" algn="l" defTabSz="457200" rtl="0" eaLnBrk="0" fontAlgn="base" hangingPunct="0">
        <a:lnSpc>
          <a:spcPct val="107000"/>
        </a:lnSpc>
        <a:spcBef>
          <a:spcPts val="60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–"/>
        <a:defRPr sz="2400">
          <a:solidFill>
            <a:srgbClr val="000099"/>
          </a:solidFill>
          <a:latin typeface="+mn-lt"/>
          <a:ea typeface="ＭＳ Ｐゴシック" charset="-128"/>
        </a:defRPr>
      </a:lvl2pPr>
      <a:lvl3pPr marL="1081088" indent="-228600" algn="l" defTabSz="457200" rtl="0" eaLnBrk="0" fontAlgn="base" hangingPunct="0">
        <a:lnSpc>
          <a:spcPct val="107000"/>
        </a:lnSpc>
        <a:spcBef>
          <a:spcPts val="50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2000">
          <a:solidFill>
            <a:srgbClr val="000099"/>
          </a:solidFill>
          <a:latin typeface="+mn-lt"/>
          <a:ea typeface="ＭＳ Ｐゴシック" charset="-128"/>
        </a:defRPr>
      </a:lvl3pPr>
      <a:lvl4pPr marL="1423988" indent="-228600" algn="l" defTabSz="457200" rtl="0" eaLnBrk="0" fontAlgn="base" hangingPunct="0">
        <a:lnSpc>
          <a:spcPct val="107000"/>
        </a:lnSpc>
        <a:spcBef>
          <a:spcPts val="35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–"/>
        <a:defRPr sz="1400">
          <a:solidFill>
            <a:srgbClr val="000099"/>
          </a:solidFill>
          <a:latin typeface="+mn-lt"/>
          <a:ea typeface="ＭＳ Ｐゴシック" charset="-128"/>
        </a:defRPr>
      </a:lvl4pPr>
      <a:lvl5pPr marL="1766888" indent="-228600" algn="l" defTabSz="457200" rtl="0" eaLnBrk="0" fontAlgn="base" hangingPunct="0">
        <a:lnSpc>
          <a:spcPct val="107000"/>
        </a:lnSpc>
        <a:spcBef>
          <a:spcPts val="25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1000">
          <a:solidFill>
            <a:srgbClr val="000099"/>
          </a:solidFill>
          <a:latin typeface="+mn-lt"/>
          <a:ea typeface="ＭＳ Ｐゴシック" charset="-128"/>
        </a:defRPr>
      </a:lvl5pPr>
      <a:lvl6pPr marL="2224088" indent="-228600" algn="l" defTabSz="457200" rtl="0" eaLnBrk="0" fontAlgn="base" hangingPunct="0">
        <a:lnSpc>
          <a:spcPct val="107000"/>
        </a:lnSpc>
        <a:spcBef>
          <a:spcPts val="25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1000">
          <a:solidFill>
            <a:srgbClr val="000099"/>
          </a:solidFill>
          <a:latin typeface="+mn-lt"/>
          <a:ea typeface="ＭＳ Ｐゴシック" charset="-128"/>
        </a:defRPr>
      </a:lvl6pPr>
      <a:lvl7pPr marL="2681288" indent="-228600" algn="l" defTabSz="457200" rtl="0" eaLnBrk="0" fontAlgn="base" hangingPunct="0">
        <a:lnSpc>
          <a:spcPct val="107000"/>
        </a:lnSpc>
        <a:spcBef>
          <a:spcPts val="25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1000">
          <a:solidFill>
            <a:srgbClr val="000099"/>
          </a:solidFill>
          <a:latin typeface="+mn-lt"/>
          <a:ea typeface="ＭＳ Ｐゴシック" charset="-128"/>
        </a:defRPr>
      </a:lvl7pPr>
      <a:lvl8pPr marL="3138488" indent="-228600" algn="l" defTabSz="457200" rtl="0" eaLnBrk="0" fontAlgn="base" hangingPunct="0">
        <a:lnSpc>
          <a:spcPct val="107000"/>
        </a:lnSpc>
        <a:spcBef>
          <a:spcPts val="25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1000">
          <a:solidFill>
            <a:srgbClr val="000099"/>
          </a:solidFill>
          <a:latin typeface="+mn-lt"/>
          <a:ea typeface="ＭＳ Ｐゴシック" charset="-128"/>
        </a:defRPr>
      </a:lvl8pPr>
      <a:lvl9pPr marL="3595688" indent="-228600" algn="l" defTabSz="457200" rtl="0" eaLnBrk="0" fontAlgn="base" hangingPunct="0">
        <a:lnSpc>
          <a:spcPct val="107000"/>
        </a:lnSpc>
        <a:spcBef>
          <a:spcPts val="25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1000">
          <a:solidFill>
            <a:srgbClr val="000099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hc"/>
          <p:cNvSpPr txBox="1"/>
          <p:nvPr userDrawn="1"/>
        </p:nvSpPr>
        <p:spPr>
          <a:xfrm>
            <a:off x="0" y="0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6491288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5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7" r:id="rId2"/>
    <p:sldLayoutId id="2147483719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tp://ftp.pmodwrc.ch/pub/SolarReferenceSpectrum" TargetMode="External"/><Relationship Id="rId2" Type="http://schemas.openxmlformats.org/officeDocument/2006/relationships/hyperlink" Target="http://www.pmodwrc.ch/pmod.php?topic=solar_reference_spectrum" TargetMode="Externa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524000"/>
            <a:ext cx="84582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</a:rPr>
              <a:t>Reference Solar Irradiance Spectrum  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US" sz="1800" kern="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Nig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el Fox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endParaRPr lang="en-US" sz="1800" kern="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WGCV Plenary #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42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50783"/>
            <a:ext cx="2146645" cy="90116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13430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92080" y="2347326"/>
            <a:ext cx="321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AGU monograph 2003/4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58014"/>
            <a:ext cx="2752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931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1095375"/>
          </a:xfrm>
        </p:spPr>
        <p:txBody>
          <a:bodyPr/>
          <a:lstStyle/>
          <a:p>
            <a:pPr algn="ctr"/>
            <a:r>
              <a:rPr lang="en-US" dirty="0"/>
              <a:t>PMOD/WRC Reference Spectrum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1C70-CACC-B94A-A6CE-9B291E78150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CEOS Reference Spectrum    Margit Haberreiter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6887" y="1147763"/>
            <a:ext cx="7504113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8138" indent="-338138" algn="l" defTabSz="457200" rtl="0" eaLnBrk="0" fontAlgn="base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8188" indent="-280988" algn="l" defTabSz="457200" rtl="0" eaLnBrk="0" fontAlgn="base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2400">
                <a:solidFill>
                  <a:srgbClr val="000099"/>
                </a:solidFill>
                <a:latin typeface="+mn-lt"/>
                <a:ea typeface="ＭＳ Ｐゴシック" charset="-128"/>
              </a:defRPr>
            </a:lvl2pPr>
            <a:lvl3pPr marL="1081088" indent="-228600" algn="l" defTabSz="457200" rtl="0" eaLnBrk="0" fontAlgn="base" hangingPunct="0">
              <a:lnSpc>
                <a:spcPct val="107000"/>
              </a:lnSpc>
              <a:spcBef>
                <a:spcPts val="5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000">
                <a:solidFill>
                  <a:srgbClr val="000099"/>
                </a:solidFill>
                <a:latin typeface="+mn-lt"/>
                <a:ea typeface="ＭＳ Ｐゴシック" charset="-128"/>
              </a:defRPr>
            </a:lvl3pPr>
            <a:lvl4pPr marL="1423988" indent="-228600" algn="l" defTabSz="457200" rtl="0" eaLnBrk="0" fontAlgn="base" hangingPunct="0">
              <a:lnSpc>
                <a:spcPct val="107000"/>
              </a:lnSpc>
              <a:spcBef>
                <a:spcPts val="3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1400">
                <a:solidFill>
                  <a:srgbClr val="000099"/>
                </a:solidFill>
                <a:latin typeface="+mn-lt"/>
                <a:ea typeface="ＭＳ Ｐゴシック" charset="-128"/>
              </a:defRPr>
            </a:lvl4pPr>
            <a:lvl5pPr marL="17668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5pPr>
            <a:lvl6pPr marL="22240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6pPr>
            <a:lvl7pPr marL="26812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7pPr>
            <a:lvl8pPr marL="31384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8pPr>
            <a:lvl9pPr marL="35956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9pPr>
          </a:lstStyle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SOLID Composite will be used for the absolute scale</a:t>
            </a:r>
          </a:p>
          <a:p>
            <a:pPr marL="738188" marR="0" lvl="1" indent="-280988" algn="l" defTabSz="457200" rtl="0" eaLnBrk="0" fontAlgn="base" latinLnBrk="0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Haberreiter et al. (2017), JGR, in press,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DOI: 10.1002/2016JA023492 </a:t>
            </a:r>
          </a:p>
          <a:p>
            <a:pPr marL="738188" marR="0" lvl="1" indent="-280988" algn="l" defTabSz="457200" rtl="0" eaLnBrk="0" fontAlgn="base" latinLnBrk="0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In agreement with TSI value as recommended by IAU 2015 Resolution (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Prsa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et al, 2016)</a:t>
            </a:r>
          </a:p>
          <a:p>
            <a:pPr marL="457200" marR="0" lvl="1" indent="0" algn="l" defTabSz="457200" rtl="0" eaLnBrk="0" fontAlgn="base" latinLnBrk="0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COSI high-resolution synthetic spectrum</a:t>
            </a:r>
          </a:p>
          <a:p>
            <a:pPr marL="738188" marR="0" lvl="1" indent="-280988" algn="l" defTabSz="457200" rtl="0" eaLnBrk="0" fontAlgn="base" latinLnBrk="0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NLTE radiative transfer code</a:t>
            </a:r>
          </a:p>
          <a:p>
            <a:pPr marL="738188" marR="0" lvl="1" indent="-280988" algn="l" defTabSz="457200" rtl="0" eaLnBrk="0" fontAlgn="base" latinLnBrk="0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Developed at PMOD/WRC</a:t>
            </a:r>
          </a:p>
          <a:p>
            <a:pPr marL="738188" marR="0" lvl="1" indent="-280988" algn="l" defTabSz="457200" rtl="0" eaLnBrk="0" fontAlgn="base" latinLnBrk="0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51871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1095375"/>
          </a:xfrm>
        </p:spPr>
        <p:txBody>
          <a:bodyPr/>
          <a:lstStyle/>
          <a:p>
            <a:pPr algn="ctr"/>
            <a:r>
              <a:rPr lang="en-US" dirty="0"/>
              <a:t>PMOD/WRC Reference Spectrum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1C70-CACC-B94A-A6CE-9B291E78150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CEOS Reference Spectrum    Margit Haberreiter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6887" y="1147763"/>
            <a:ext cx="7504113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8138" indent="-338138" algn="l" defTabSz="457200" rtl="0" eaLnBrk="0" fontAlgn="base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8188" indent="-280988" algn="l" defTabSz="457200" rtl="0" eaLnBrk="0" fontAlgn="base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2400">
                <a:solidFill>
                  <a:srgbClr val="000099"/>
                </a:solidFill>
                <a:latin typeface="+mn-lt"/>
                <a:ea typeface="ＭＳ Ｐゴシック" charset="-128"/>
              </a:defRPr>
            </a:lvl2pPr>
            <a:lvl3pPr marL="1081088" indent="-228600" algn="l" defTabSz="457200" rtl="0" eaLnBrk="0" fontAlgn="base" hangingPunct="0">
              <a:lnSpc>
                <a:spcPct val="107000"/>
              </a:lnSpc>
              <a:spcBef>
                <a:spcPts val="5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000">
                <a:solidFill>
                  <a:srgbClr val="000099"/>
                </a:solidFill>
                <a:latin typeface="+mn-lt"/>
                <a:ea typeface="ＭＳ Ｐゴシック" charset="-128"/>
              </a:defRPr>
            </a:lvl3pPr>
            <a:lvl4pPr marL="1423988" indent="-228600" algn="l" defTabSz="457200" rtl="0" eaLnBrk="0" fontAlgn="base" hangingPunct="0">
              <a:lnSpc>
                <a:spcPct val="107000"/>
              </a:lnSpc>
              <a:spcBef>
                <a:spcPts val="3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1400">
                <a:solidFill>
                  <a:srgbClr val="000099"/>
                </a:solidFill>
                <a:latin typeface="+mn-lt"/>
                <a:ea typeface="ＭＳ Ｐゴシック" charset="-128"/>
              </a:defRPr>
            </a:lvl4pPr>
            <a:lvl5pPr marL="17668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5pPr>
            <a:lvl6pPr marL="22240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6pPr>
            <a:lvl7pPr marL="26812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7pPr>
            <a:lvl8pPr marL="31384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8pPr>
            <a:lvl9pPr marL="35956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9pPr>
          </a:lstStyle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Spectral Coverage</a:t>
            </a:r>
          </a:p>
          <a:p>
            <a:pPr marL="457200" marR="0" lvl="1" indent="0" algn="l" defTabSz="457200" rtl="0" eaLnBrk="0" fontAlgn="base" latinLnBrk="0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	380 - 2000 nm: SSI observational composite</a:t>
            </a:r>
          </a:p>
          <a:p>
            <a:pPr marL="457200" marR="0" lvl="1" indent="0" algn="l" defTabSz="457200" rtl="0" eaLnBrk="0" fontAlgn="base" latinLnBrk="0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	300 - 15000 nm: COSI synthetic spectrum</a:t>
            </a: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Spectral Resolution</a:t>
            </a:r>
          </a:p>
          <a:p>
            <a:pPr marL="457200" marR="0" lvl="1" indent="0" algn="l" defTabSz="457200" rtl="0" eaLnBrk="0" fontAlgn="base" latinLnBrk="0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	SSI composite ≤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623 nm: 1nm</a:t>
            </a:r>
          </a:p>
          <a:p>
            <a:pPr marL="457200" marR="0" lvl="1" indent="0" algn="l" defTabSz="457200" rtl="0" eaLnBrk="0" fontAlgn="base" latinLnBrk="0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	SSI composite &gt;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623 nm: 2nm (and coarser)</a:t>
            </a:r>
          </a:p>
          <a:p>
            <a:pPr marL="457200" marR="0" lvl="1" indent="0" algn="l" defTabSz="457200" rtl="0" eaLnBrk="0" fontAlgn="base" latinLnBrk="0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	COSI: 0.005 nm (or higher)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Solar Activity Level</a:t>
            </a:r>
          </a:p>
          <a:p>
            <a:pPr marL="738188" marR="0" lvl="1" indent="-280988" algn="l" defTabSz="457200" rtl="0" eaLnBrk="0" fontAlgn="base" latinLnBrk="0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Solar minimum, i.e. annual mean of 2008</a:t>
            </a:r>
          </a:p>
        </p:txBody>
      </p:sp>
    </p:spTree>
    <p:extLst>
      <p:ext uri="{BB962C8B-B14F-4D97-AF65-F5344CB8AC3E}">
        <p14:creationId xmlns:p14="http://schemas.microsoft.com/office/powerpoint/2010/main" val="285622410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SOLID composite at 250 nm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1C70-CACC-B94A-A6CE-9B291E78150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CEOS Reference Spectrum 			Margit Haberreiter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7086600" cy="51994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6200" y="5715000"/>
            <a:ext cx="345208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rPr>
              <a:t>Haberreiter et al. (2017)</a:t>
            </a:r>
          </a:p>
        </p:txBody>
      </p:sp>
    </p:spTree>
    <p:extLst>
      <p:ext uri="{BB962C8B-B14F-4D97-AF65-F5344CB8AC3E}">
        <p14:creationId xmlns:p14="http://schemas.microsoft.com/office/powerpoint/2010/main" val="303824247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"/>
            <a:ext cx="7086600" cy="1095375"/>
          </a:xfrm>
        </p:spPr>
        <p:txBody>
          <a:bodyPr/>
          <a:lstStyle/>
          <a:p>
            <a:r>
              <a:rPr lang="en-US" dirty="0"/>
              <a:t>Comparison SOLID and ATLAS3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1C70-CACC-B94A-A6CE-9B291E78150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CEOS Reference Spectrum    Margit Haberreiter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758874" cy="54864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38800" y="2704338"/>
            <a:ext cx="2895600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rPr>
              <a:t>SOLID takes into account the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rPr>
              <a:t>ATLAS3 as absolute reference</a:t>
            </a:r>
          </a:p>
        </p:txBody>
      </p:sp>
    </p:spTree>
    <p:extLst>
      <p:ext uri="{BB962C8B-B14F-4D97-AF65-F5344CB8AC3E}">
        <p14:creationId xmlns:p14="http://schemas.microsoft.com/office/powerpoint/2010/main" val="199485423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8077200" cy="1095375"/>
          </a:xfrm>
        </p:spPr>
        <p:txBody>
          <a:bodyPr/>
          <a:lstStyle/>
          <a:p>
            <a:pPr algn="ctr"/>
            <a:r>
              <a:rPr lang="en-US" dirty="0"/>
              <a:t>Observations and Models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1C70-CACC-B94A-A6CE-9B291E78150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CEOS Reference Spectrum    Margit Haberreiter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7350"/>
            <a:ext cx="8534400" cy="586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9367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1"/>
            <a:ext cx="7391400" cy="1095375"/>
          </a:xfrm>
        </p:spPr>
        <p:txBody>
          <a:bodyPr/>
          <a:lstStyle/>
          <a:p>
            <a:r>
              <a:rPr lang="en-US" dirty="0"/>
              <a:t>COSI in high resolution (log scale)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1C70-CACC-B94A-A6CE-9B291E78150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CEOS Reference Spectrum    Margit Haberreiter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354497" cy="59075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4442251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1C70-CACC-B94A-A6CE-9B291E78150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CEOS Reference Spectrum    Margit Haberreiter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830393" cy="55417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hteck 10"/>
          <p:cNvSpPr/>
          <p:nvPr/>
        </p:nvSpPr>
        <p:spPr>
          <a:xfrm>
            <a:off x="2819400" y="2551938"/>
            <a:ext cx="2209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≤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2000nm: SSI SOLID composite for 2008 minimum available</a:t>
            </a:r>
          </a:p>
        </p:txBody>
      </p:sp>
      <p:sp>
        <p:nvSpPr>
          <p:cNvPr id="12" name="Rechteck 11"/>
          <p:cNvSpPr/>
          <p:nvPr/>
        </p:nvSpPr>
        <p:spPr>
          <a:xfrm>
            <a:off x="5105400" y="3564569"/>
            <a:ext cx="2514600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300-15000nm: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COSI high-resolution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90600" y="1"/>
            <a:ext cx="7391400" cy="1095375"/>
          </a:xfrm>
        </p:spPr>
        <p:txBody>
          <a:bodyPr/>
          <a:lstStyle/>
          <a:p>
            <a:pPr algn="ctr"/>
            <a:r>
              <a:rPr lang="en-US" dirty="0"/>
              <a:t>COSI in high resolution (linear scale)</a:t>
            </a:r>
          </a:p>
        </p:txBody>
      </p:sp>
    </p:spTree>
    <p:extLst>
      <p:ext uri="{BB962C8B-B14F-4D97-AF65-F5344CB8AC3E}">
        <p14:creationId xmlns:p14="http://schemas.microsoft.com/office/powerpoint/2010/main" val="54137630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" y="1"/>
            <a:ext cx="8991600" cy="1095375"/>
          </a:xfrm>
        </p:spPr>
        <p:txBody>
          <a:bodyPr/>
          <a:lstStyle/>
          <a:p>
            <a:pPr algn="ctr"/>
            <a:r>
              <a:rPr lang="en-US" sz="2800" dirty="0"/>
              <a:t>Advantages of SOLID + COSI dataset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1C70-CACC-B94A-A6CE-9B291E78150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CEOS Reference Spectrum    Margit Haberreiter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447800"/>
            <a:ext cx="7696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8138" indent="-338138" algn="l" defTabSz="457200" rtl="0" eaLnBrk="0" fontAlgn="base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8188" indent="-280988" algn="l" defTabSz="457200" rtl="0" eaLnBrk="0" fontAlgn="base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2400">
                <a:solidFill>
                  <a:srgbClr val="000099"/>
                </a:solidFill>
                <a:latin typeface="+mn-lt"/>
                <a:ea typeface="ＭＳ Ｐゴシック" charset="-128"/>
              </a:defRPr>
            </a:lvl2pPr>
            <a:lvl3pPr marL="1081088" indent="-228600" algn="l" defTabSz="457200" rtl="0" eaLnBrk="0" fontAlgn="base" hangingPunct="0">
              <a:lnSpc>
                <a:spcPct val="107000"/>
              </a:lnSpc>
              <a:spcBef>
                <a:spcPts val="5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000">
                <a:solidFill>
                  <a:srgbClr val="000099"/>
                </a:solidFill>
                <a:latin typeface="+mn-lt"/>
                <a:ea typeface="ＭＳ Ｐゴシック" charset="-128"/>
              </a:defRPr>
            </a:lvl3pPr>
            <a:lvl4pPr marL="1423988" indent="-228600" algn="l" defTabSz="457200" rtl="0" eaLnBrk="0" fontAlgn="base" hangingPunct="0">
              <a:lnSpc>
                <a:spcPct val="107000"/>
              </a:lnSpc>
              <a:spcBef>
                <a:spcPts val="3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1400">
                <a:solidFill>
                  <a:srgbClr val="000099"/>
                </a:solidFill>
                <a:latin typeface="+mn-lt"/>
                <a:ea typeface="ＭＳ Ｐゴシック" charset="-128"/>
              </a:defRPr>
            </a:lvl4pPr>
            <a:lvl5pPr marL="17668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5pPr>
            <a:lvl6pPr marL="22240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6pPr>
            <a:lvl7pPr marL="26812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7pPr>
            <a:lvl8pPr marL="31384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8pPr>
            <a:lvl9pPr marL="35956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9pPr>
          </a:lstStyle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Reference spectrum based on SOLID SSI observational composite for 2008 solar minimum</a:t>
            </a: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High-resolution component and extension to 15um using COSI calculations </a:t>
            </a: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Good agreement between COSI quiet Sun calculation and SOLID SSI 2008 composite</a:t>
            </a: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7774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1C70-CACC-B94A-A6CE-9B291E78150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CEOS Reference Spectrum    Margit Haberreiter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4658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/>
          <p:cNvSpPr txBox="1"/>
          <p:nvPr/>
        </p:nvSpPr>
        <p:spPr>
          <a:xfrm>
            <a:off x="152400" y="6433268"/>
            <a:ext cx="62579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Gray lines: 3% uncertainty on absolute scale</a:t>
            </a:r>
          </a:p>
        </p:txBody>
      </p:sp>
    </p:spTree>
    <p:extLst>
      <p:ext uri="{BB962C8B-B14F-4D97-AF65-F5344CB8AC3E}">
        <p14:creationId xmlns:p14="http://schemas.microsoft.com/office/powerpoint/2010/main" val="265105300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1C70-CACC-B94A-A6CE-9B291E78150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CEOS Reference Spectrum    Margit Haberreiter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523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/>
          <p:cNvSpPr txBox="1"/>
          <p:nvPr/>
        </p:nvSpPr>
        <p:spPr>
          <a:xfrm>
            <a:off x="0" y="6052268"/>
            <a:ext cx="62579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Gray lines: 3% uncertainty on absolute scale</a:t>
            </a:r>
          </a:p>
        </p:txBody>
      </p:sp>
    </p:spTree>
    <p:extLst>
      <p:ext uri="{BB962C8B-B14F-4D97-AF65-F5344CB8AC3E}">
        <p14:creationId xmlns:p14="http://schemas.microsoft.com/office/powerpoint/2010/main" val="82056102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2674640" cy="792088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69241"/>
            <a:ext cx="92170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From an IVOS perspective -  Exo-atmospheric Solar spectral irradiance</a:t>
            </a:r>
          </a:p>
          <a:p>
            <a:r>
              <a:rPr lang="en-GB" sz="1800" dirty="0"/>
              <a:t> key parameter to link Earth Viewed radiances and </a:t>
            </a:r>
            <a:r>
              <a:rPr lang="en-GB" sz="1800" dirty="0" err="1"/>
              <a:t>reflectances</a:t>
            </a:r>
            <a:r>
              <a:rPr lang="en-GB" sz="1800" dirty="0"/>
              <a:t> </a:t>
            </a:r>
          </a:p>
          <a:p>
            <a:r>
              <a:rPr lang="en-GB" sz="1800" dirty="0"/>
              <a:t>     - </a:t>
            </a:r>
            <a:r>
              <a:rPr lang="en-GB" sz="1800" dirty="0">
                <a:solidFill>
                  <a:schemeClr val="accent2"/>
                </a:solidFill>
              </a:rPr>
              <a:t>Band averaging, RT codes, interoperability </a:t>
            </a:r>
            <a:r>
              <a:rPr lang="en-GB" sz="1800" dirty="0" err="1">
                <a:solidFill>
                  <a:schemeClr val="accent2"/>
                </a:solidFill>
              </a:rPr>
              <a:t>etc</a:t>
            </a:r>
            <a:endParaRPr lang="en-GB" sz="1800" dirty="0">
              <a:solidFill>
                <a:schemeClr val="accent2"/>
              </a:solidFill>
            </a:endParaRPr>
          </a:p>
          <a:p>
            <a:endParaRPr lang="en-GB" sz="800" dirty="0">
              <a:solidFill>
                <a:schemeClr val="accent2"/>
              </a:solidFill>
            </a:endParaRPr>
          </a:p>
          <a:p>
            <a:r>
              <a:rPr lang="en-GB" sz="1800" dirty="0"/>
              <a:t>     - Spectral range (largely) ~400 – 2400 nm  but also TIR</a:t>
            </a:r>
          </a:p>
          <a:p>
            <a:endParaRPr lang="en-GB" sz="800" dirty="0"/>
          </a:p>
          <a:p>
            <a:r>
              <a:rPr lang="en-GB" sz="1800" dirty="0"/>
              <a:t>     - </a:t>
            </a:r>
            <a:r>
              <a:rPr lang="en-GB" sz="1800" dirty="0">
                <a:solidFill>
                  <a:schemeClr val="accent2"/>
                </a:solidFill>
              </a:rPr>
              <a:t>linkage and comparison of products from different sensors will depend on  choice &amp; 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        method of use of solar irradiance spectrum</a:t>
            </a:r>
          </a:p>
          <a:p>
            <a:r>
              <a:rPr lang="en-GB" sz="800" dirty="0"/>
              <a:t>	</a:t>
            </a:r>
          </a:p>
          <a:p>
            <a:r>
              <a:rPr lang="en-GB" sz="1800" dirty="0"/>
              <a:t>     - 2003 CEOS plenary adopted a resolution from WGCV to encourage agencies to </a:t>
            </a:r>
          </a:p>
          <a:p>
            <a:r>
              <a:rPr lang="en-GB" sz="1800" dirty="0"/>
              <a:t>       use a common spectrum (based on a composite from </a:t>
            </a:r>
            <a:r>
              <a:rPr lang="en-GB" sz="1800" dirty="0" err="1"/>
              <a:t>Thuillier</a:t>
            </a:r>
            <a:r>
              <a:rPr lang="en-GB" sz="1800" dirty="0"/>
              <a:t> et al paper) or as a  </a:t>
            </a:r>
          </a:p>
          <a:p>
            <a:r>
              <a:rPr lang="en-GB" sz="1800" dirty="0"/>
              <a:t>       minimum to make clear what has, and how it has, been used.  </a:t>
            </a:r>
          </a:p>
          <a:p>
            <a:endParaRPr lang="en-GB" sz="800" dirty="0"/>
          </a:p>
          <a:p>
            <a:r>
              <a:rPr lang="en-GB" sz="1800" dirty="0">
                <a:solidFill>
                  <a:schemeClr val="accent2"/>
                </a:solidFill>
              </a:rPr>
              <a:t>     -  However, whilst significant agency uptake – not universal &amp; is it still appropriate??</a:t>
            </a:r>
          </a:p>
          <a:p>
            <a:endParaRPr lang="en-GB" sz="800" dirty="0">
              <a:solidFill>
                <a:schemeClr val="accent2"/>
              </a:solidFill>
            </a:endParaRPr>
          </a:p>
          <a:p>
            <a:r>
              <a:rPr lang="en-GB" sz="1800" dirty="0">
                <a:solidFill>
                  <a:schemeClr val="accent2"/>
                </a:solidFill>
              </a:rPr>
              <a:t>     - Also interest from other groups: GSCIS &amp; Atmospheric where UV important also  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       from climate perspective  -  Drivers are different and more complex (e.g. solar cycle)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01114"/>
            <a:ext cx="6934671" cy="204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312" y="559098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E.G. Impact on Sentinel 2</a:t>
            </a:r>
          </a:p>
        </p:txBody>
      </p:sp>
    </p:spTree>
    <p:extLst>
      <p:ext uri="{BB962C8B-B14F-4D97-AF65-F5344CB8AC3E}">
        <p14:creationId xmlns:p14="http://schemas.microsoft.com/office/powerpoint/2010/main" val="449612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" y="1"/>
            <a:ext cx="8991600" cy="1095375"/>
          </a:xfrm>
        </p:spPr>
        <p:txBody>
          <a:bodyPr/>
          <a:lstStyle/>
          <a:p>
            <a:pPr algn="ctr"/>
            <a:r>
              <a:rPr lang="en-US" sz="2800" dirty="0"/>
              <a:t>First evaluation of the uncertainty </a:t>
            </a:r>
            <a:br>
              <a:rPr lang="en-US" sz="2800" dirty="0"/>
            </a:br>
            <a:r>
              <a:rPr lang="en-US" sz="2800" dirty="0"/>
              <a:t>of Reference Spectrum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91C70-CACC-B94A-A6CE-9B291E78150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CEOS Reference Spectrum    Margit Haberreiter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7696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8138" indent="-338138" algn="l" defTabSz="457200" rtl="0" eaLnBrk="0" fontAlgn="base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8188" indent="-280988" algn="l" defTabSz="457200" rtl="0" eaLnBrk="0" fontAlgn="base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2400">
                <a:solidFill>
                  <a:srgbClr val="000099"/>
                </a:solidFill>
                <a:latin typeface="+mn-lt"/>
                <a:ea typeface="ＭＳ Ｐゴシック" charset="-128"/>
              </a:defRPr>
            </a:lvl2pPr>
            <a:lvl3pPr marL="1081088" indent="-228600" algn="l" defTabSz="457200" rtl="0" eaLnBrk="0" fontAlgn="base" hangingPunct="0">
              <a:lnSpc>
                <a:spcPct val="107000"/>
              </a:lnSpc>
              <a:spcBef>
                <a:spcPts val="5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000">
                <a:solidFill>
                  <a:srgbClr val="000099"/>
                </a:solidFill>
                <a:latin typeface="+mn-lt"/>
                <a:ea typeface="ＭＳ Ｐゴシック" charset="-128"/>
              </a:defRPr>
            </a:lvl3pPr>
            <a:lvl4pPr marL="1423988" indent="-228600" algn="l" defTabSz="457200" rtl="0" eaLnBrk="0" fontAlgn="base" hangingPunct="0">
              <a:lnSpc>
                <a:spcPct val="107000"/>
              </a:lnSpc>
              <a:spcBef>
                <a:spcPts val="3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1400">
                <a:solidFill>
                  <a:srgbClr val="000099"/>
                </a:solidFill>
                <a:latin typeface="+mn-lt"/>
                <a:ea typeface="ＭＳ Ｐゴシック" charset="-128"/>
              </a:defRPr>
            </a:lvl4pPr>
            <a:lvl5pPr marL="17668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5pPr>
            <a:lvl6pPr marL="22240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6pPr>
            <a:lvl7pPr marL="26812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7pPr>
            <a:lvl8pPr marL="31384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8pPr>
            <a:lvl9pPr marL="35956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9pPr>
          </a:lstStyle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Absolute accuracy of SOLID composite from ATLAS3: 2-3 % (from Thuillier et al., 2003)</a:t>
            </a: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high resolution component from COSI calculation: 5% (of the order of the absolute scale, currently under evaluation)</a:t>
            </a: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Synthetic spectrum will be constrained by SOLID min 2008 spectrum</a:t>
            </a: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Combined uncertainty: still under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carefull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evaluation!!!</a:t>
            </a: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38138" marR="0" lvl="0" indent="-338138" algn="l" defTabSz="457200" rtl="0" eaLnBrk="0" fontAlgn="base" latinLnBrk="0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87327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6096000" cy="1095375"/>
          </a:xfrm>
        </p:spPr>
        <p:txBody>
          <a:bodyPr/>
          <a:lstStyle/>
          <a:p>
            <a:r>
              <a:rPr lang="en-GB" dirty="0"/>
              <a:t>Availability/Recommendation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F991C70-CACC-B94A-A6CE-9B291E78150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1520" y="980728"/>
            <a:ext cx="82931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http://www.pmodwrc.ch/pmod.php?topic=solar_reference_spectrum</a:t>
            </a:r>
            <a:endParaRPr lang="de-DE" b="1" u="sng" kern="0" dirty="0">
              <a:solidFill>
                <a:schemeClr val="accent2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  <a:hlinkClick r:id="rId3"/>
            </a:endParaRPr>
          </a:p>
          <a:p>
            <a:pPr>
              <a:spcAft>
                <a:spcPts val="0"/>
              </a:spcAft>
            </a:pPr>
            <a:endParaRPr lang="de-DE" b="1" u="sng" kern="0" dirty="0">
              <a:solidFill>
                <a:schemeClr val="accent2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  <a:hlinkClick r:id="rId3"/>
            </a:endParaRPr>
          </a:p>
          <a:p>
            <a:pPr>
              <a:spcAft>
                <a:spcPts val="0"/>
              </a:spcAft>
            </a:pPr>
            <a:r>
              <a:rPr lang="de-DE" b="1" u="sng" kern="0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  <a:hlinkClick r:id="rId3"/>
              </a:rPr>
              <a:t>ftp://ftp.pmodwrc.ch/pub/SolarReferenceSpectrum</a:t>
            </a:r>
            <a:endParaRPr lang="de-DE" b="1" u="sng" kern="0" dirty="0">
              <a:solidFill>
                <a:schemeClr val="accent2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b="1" u="sng" kern="0" dirty="0">
              <a:solidFill>
                <a:schemeClr val="accent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b="1" kern="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both Ascii and NetCDF</a:t>
            </a:r>
          </a:p>
          <a:p>
            <a:pPr>
              <a:spcAft>
                <a:spcPts val="0"/>
              </a:spcAft>
            </a:pPr>
            <a:endParaRPr lang="de-DE" b="1" kern="0" dirty="0">
              <a:solidFill>
                <a:schemeClr val="accent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b="1" kern="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Recommend to adopt the new reference but of course to keep the text .....‘to use CEOS spectrum or as a minimum make clear what has been used including details to facilitate interoperability</a:t>
            </a:r>
          </a:p>
          <a:p>
            <a:pPr>
              <a:spcAft>
                <a:spcPts val="0"/>
              </a:spcAft>
            </a:pPr>
            <a:endParaRPr lang="de-DE" b="1" kern="0" dirty="0">
              <a:solidFill>
                <a:schemeClr val="accent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b="1" kern="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Ongoing work to extend to UV and dynamic temporal corrections when mature.</a:t>
            </a:r>
            <a:endParaRPr lang="en-GB" b="1" kern="1600" dirty="0">
              <a:solidFill>
                <a:schemeClr val="accent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1012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577214"/>
          </a:xfrm>
        </p:spPr>
        <p:txBody>
          <a:bodyPr>
            <a:normAutofit/>
          </a:bodyPr>
          <a:lstStyle/>
          <a:p>
            <a:r>
              <a:rPr lang="en-US" sz="2400" dirty="0"/>
              <a:t>Convert </a:t>
            </a:r>
            <a:r>
              <a:rPr lang="en-US" sz="2400" dirty="0" err="1"/>
              <a:t>RapidEye</a:t>
            </a:r>
            <a:r>
              <a:rPr lang="en-US" sz="2400" dirty="0"/>
              <a:t> Imagery to TOA Reflectance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3726"/>
            <a:ext cx="8229600" cy="857250"/>
          </a:xfrm>
        </p:spPr>
        <p:txBody>
          <a:bodyPr/>
          <a:lstStyle/>
          <a:p>
            <a:r>
              <a:rPr lang="en-US" dirty="0"/>
              <a:t>Methods for </a:t>
            </a:r>
            <a:r>
              <a:rPr lang="en-US" dirty="0" err="1"/>
              <a:t>RadCalNet</a:t>
            </a:r>
            <a:r>
              <a:rPr lang="en-US" dirty="0"/>
              <a:t> Data application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90" y="2761040"/>
            <a:ext cx="38989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56" y="3588334"/>
            <a:ext cx="6235065" cy="1948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4916" y="5537277"/>
            <a:ext cx="3052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ysClr val="windowText" lastClr="000000"/>
                </a:solidFill>
              </a:rPr>
              <a:t>Extraterrestrial Irradiance (EAI),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RapidEye</a:t>
            </a:r>
            <a:endParaRPr lang="en-US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55776" y="116632"/>
            <a:ext cx="4824536" cy="792088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kern="0" dirty="0"/>
              <a:t>Example from </a:t>
            </a:r>
            <a:r>
              <a:rPr lang="en-GB" kern="0" dirty="0" err="1"/>
              <a:t>RadCalNet</a:t>
            </a:r>
            <a:r>
              <a:rPr lang="en-GB" kern="0" dirty="0"/>
              <a:t> Beta Testers</a:t>
            </a:r>
          </a:p>
        </p:txBody>
      </p:sp>
    </p:spTree>
    <p:extLst>
      <p:ext uri="{BB962C8B-B14F-4D97-AF65-F5344CB8AC3E}">
        <p14:creationId xmlns:p14="http://schemas.microsoft.com/office/powerpoint/2010/main" val="373773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2738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Discussion </a:t>
            </a:r>
            <a:r>
              <a:rPr lang="en-GB" b="1" dirty="0" err="1"/>
              <a:t>webex</a:t>
            </a:r>
            <a:r>
              <a:rPr lang="en-GB" b="1" dirty="0"/>
              <a:t> and conclusions (Oct 2013)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6512" y="260648"/>
            <a:ext cx="885698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18+ attendees (</a:t>
            </a:r>
            <a:r>
              <a:rPr lang="en-GB" sz="1800" dirty="0" err="1"/>
              <a:t>inc</a:t>
            </a:r>
            <a:r>
              <a:rPr lang="en-GB" sz="1800" dirty="0"/>
              <a:t> commercial) No US </a:t>
            </a:r>
            <a:r>
              <a:rPr lang="en-GB" sz="1800" dirty="0" err="1"/>
              <a:t>Gov</a:t>
            </a:r>
            <a:r>
              <a:rPr lang="en-GB" sz="1800" dirty="0"/>
              <a:t> due to shut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2"/>
                </a:solidFill>
              </a:rPr>
              <a:t>From inputs:  Pre- &amp; during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~ 75% used CEOS recommended </a:t>
            </a:r>
            <a:r>
              <a:rPr lang="en-GB" sz="1800" dirty="0" err="1"/>
              <a:t>Thuillier</a:t>
            </a:r>
            <a:endParaRPr lang="en-GB" sz="1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800" dirty="0"/>
              <a:t>IOCCG formally recommend/encourage use of</a:t>
            </a:r>
          </a:p>
          <a:p>
            <a:pPr lvl="2"/>
            <a:r>
              <a:rPr lang="en-GB" sz="1800" dirty="0"/>
              <a:t>     CEOS spectrum</a:t>
            </a:r>
          </a:p>
          <a:p>
            <a:pPr lvl="2"/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Kurucz</a:t>
            </a:r>
            <a:r>
              <a:rPr lang="en-GB" sz="1800" dirty="0"/>
              <a:t> used were high resolution is </a:t>
            </a:r>
            <a:r>
              <a:rPr lang="en-GB" sz="1800" dirty="0" err="1"/>
              <a:t>reqd</a:t>
            </a:r>
            <a:r>
              <a:rPr lang="en-GB" sz="1800" dirty="0"/>
              <a:t> e.g. FT </a:t>
            </a:r>
            <a:r>
              <a:rPr lang="en-GB" sz="1800" dirty="0" err="1"/>
              <a:t>spectrom</a:t>
            </a:r>
            <a:endParaRPr lang="en-GB" sz="1800" dirty="0"/>
          </a:p>
          <a:p>
            <a:pPr lvl="1"/>
            <a:r>
              <a:rPr lang="en-GB" sz="1800" dirty="0"/>
              <a:t>    also when integrated into other software packages (</a:t>
            </a:r>
            <a:r>
              <a:rPr lang="en-GB" sz="1800" dirty="0" err="1"/>
              <a:t>Modtran</a:t>
            </a:r>
            <a:endParaRPr lang="en-GB" sz="1800" dirty="0"/>
          </a:p>
          <a:p>
            <a:pPr lvl="1"/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Neckels</a:t>
            </a:r>
            <a:r>
              <a:rPr lang="en-GB" sz="1800" dirty="0"/>
              <a:t> and Labs also used (in 6S)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ISRO provides products utilising both Neck/Lab &amp; </a:t>
            </a:r>
            <a:r>
              <a:rPr lang="en-GB" sz="1800" dirty="0" err="1"/>
              <a:t>Thuillier</a:t>
            </a:r>
            <a:endParaRPr lang="en-GB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Landsat uses </a:t>
            </a:r>
            <a:r>
              <a:rPr lang="en-GB" sz="1800" dirty="0" err="1"/>
              <a:t>Chukar</a:t>
            </a:r>
            <a:endParaRPr lang="en-GB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Eumetsat</a:t>
            </a:r>
            <a:r>
              <a:rPr lang="en-GB" sz="1800" dirty="0"/>
              <a:t> keen for spectrum to ~5 um most content 2.5 um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800" dirty="0"/>
              <a:t>380 nm enough for most IVOS but  not </a:t>
            </a:r>
            <a:r>
              <a:rPr lang="en-GB" sz="1800" dirty="0" err="1"/>
              <a:t>Atmos</a:t>
            </a:r>
            <a:r>
              <a:rPr lang="en-GB" sz="1800" dirty="0"/>
              <a:t>  </a:t>
            </a:r>
            <a:r>
              <a:rPr lang="en-GB" sz="1800" dirty="0" err="1"/>
              <a:t>Chem</a:t>
            </a:r>
            <a:r>
              <a:rPr lang="en-GB" sz="1800" dirty="0"/>
              <a:t>??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Agreed there is value in a common spectrum but difficult to </a:t>
            </a:r>
          </a:p>
          <a:p>
            <a:pPr lvl="1"/>
            <a:r>
              <a:rPr lang="en-GB" sz="1800" dirty="0"/>
              <a:t>     achieve for all applications particularly non Land/Ocean </a:t>
            </a:r>
          </a:p>
          <a:p>
            <a:pPr lvl="1"/>
            <a:r>
              <a:rPr lang="en-GB" sz="1800" dirty="0"/>
              <a:t>     but should aim for: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800" dirty="0"/>
              <a:t>a few well defined spectra with accessible data via </a:t>
            </a:r>
            <a:r>
              <a:rPr lang="en-GB" sz="1800" dirty="0" err="1"/>
              <a:t>cal</a:t>
            </a:r>
            <a:r>
              <a:rPr lang="en-GB" sz="1800" dirty="0"/>
              <a:t>/</a:t>
            </a:r>
            <a:r>
              <a:rPr lang="en-GB" sz="1800" dirty="0" err="1"/>
              <a:t>val</a:t>
            </a:r>
            <a:r>
              <a:rPr lang="en-GB" sz="1800" dirty="0"/>
              <a:t> portal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800" dirty="0"/>
              <a:t>a ‘best practise for use/convolution with sensor/application characteristics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Note that for </a:t>
            </a:r>
            <a:r>
              <a:rPr lang="en-GB" sz="1800" dirty="0" err="1"/>
              <a:t>Atmos</a:t>
            </a:r>
            <a:r>
              <a:rPr lang="en-GB" sz="1800" dirty="0"/>
              <a:t> </a:t>
            </a:r>
            <a:r>
              <a:rPr lang="en-GB" sz="1800" dirty="0" err="1"/>
              <a:t>Chem</a:t>
            </a:r>
            <a:r>
              <a:rPr lang="en-GB" sz="1800" dirty="0"/>
              <a:t> there is significant solar irradiance variability in UV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800" dirty="0"/>
              <a:t>Not as big an issue for Vis/SWIR</a:t>
            </a: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Thuillier</a:t>
            </a:r>
            <a:r>
              <a:rPr lang="en-GB" sz="1800" dirty="0"/>
              <a:t> also created a high resolution spectrum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59778"/>
            <a:ext cx="2664296" cy="363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4653136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e.g. from IOCCG</a:t>
            </a:r>
          </a:p>
        </p:txBody>
      </p:sp>
    </p:spTree>
    <p:extLst>
      <p:ext uri="{BB962C8B-B14F-4D97-AF65-F5344CB8AC3E}">
        <p14:creationId xmlns:p14="http://schemas.microsoft.com/office/powerpoint/2010/main" val="142326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-27485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</a:rPr>
              <a:t>Two </a:t>
            </a:r>
            <a:r>
              <a:rPr lang="en-GB" sz="3200" b="1" dirty="0" err="1">
                <a:solidFill>
                  <a:srgbClr val="FFFFFF"/>
                </a:solidFill>
              </a:rPr>
              <a:t>Webex</a:t>
            </a:r>
            <a:r>
              <a:rPr lang="en-GB" sz="3200" b="1" dirty="0">
                <a:solidFill>
                  <a:srgbClr val="FFFFFF"/>
                </a:solidFill>
              </a:rPr>
              <a:t> meetings organised by D </a:t>
            </a:r>
            <a:r>
              <a:rPr lang="en-GB" sz="3200" b="1" dirty="0" err="1">
                <a:solidFill>
                  <a:srgbClr val="FFFFFF"/>
                </a:solidFill>
              </a:rPr>
              <a:t>Doerling</a:t>
            </a:r>
            <a:r>
              <a:rPr lang="en-GB" sz="3200" b="1" dirty="0">
                <a:solidFill>
                  <a:srgbClr val="FFFFFF"/>
                </a:solidFill>
              </a:rPr>
              <a:t> GSICS 2016/17: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496944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Increase scope/community dialogue and range of potential applications for recommended spectra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Various options for spectrally continuous spectra using different normalisations to link sensors / models and obtain differing spectral resolution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Most used </a:t>
            </a:r>
            <a:r>
              <a:rPr lang="en-GB" sz="1800" dirty="0" err="1"/>
              <a:t>Thuiller</a:t>
            </a:r>
            <a:r>
              <a:rPr lang="en-GB" sz="1800" dirty="0"/>
              <a:t> observations (spectral shape) for VNIR/SWIR linked to </a:t>
            </a:r>
            <a:r>
              <a:rPr lang="en-GB" sz="1800" dirty="0" err="1"/>
              <a:t>Kurutz</a:t>
            </a:r>
            <a:r>
              <a:rPr lang="en-GB" sz="1800" dirty="0"/>
              <a:t> for IR extension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Absolute level normalised to TSI (1361 – 1366)  (~0.4%)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Is there merit and desire for a single continuous ref SSI for all applications?  </a:t>
            </a:r>
            <a:r>
              <a:rPr lang="en-GB" sz="1800" dirty="0">
                <a:solidFill>
                  <a:srgbClr val="0066FF"/>
                </a:solidFill>
              </a:rPr>
              <a:t>Probably in the long term but maybe pragmatic need in short term for Cal/Val (Land/Ocean type applications)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</a:rPr>
              <a:t>Preference for an early decision on a baseline and then to study further and consider options for an optimal for all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0000"/>
                </a:solidFill>
              </a:rPr>
              <a:t>Is there a need to change Baseline from what we already have?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What spectral resolution is needed?  Real spectrum in observation space or fixed spectral intervals?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Do we need to also agree on method for convolving SSI with instrument and potentially reflectance from other surfaces?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Access to spectra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00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558" y="1124744"/>
            <a:ext cx="80068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Following third </a:t>
            </a:r>
            <a:r>
              <a:rPr lang="en-GB" sz="2000" dirty="0" err="1"/>
              <a:t>webex</a:t>
            </a:r>
            <a:r>
              <a:rPr lang="en-GB" sz="2000" dirty="0"/>
              <a:t> held during IVOS 29 and subsequently endorsed by GSICS technical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Consider forming a longer term group to look at optimum Reference </a:t>
            </a:r>
            <a:r>
              <a:rPr lang="en-GB" sz="2000" dirty="0" err="1"/>
              <a:t>inc</a:t>
            </a:r>
            <a:r>
              <a:rPr lang="en-GB" sz="2000" dirty="0"/>
              <a:t> UV and thus accounting for temporal variation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Pragmatic to update current CEOS reference with latest </a:t>
            </a:r>
            <a:r>
              <a:rPr lang="en-GB" sz="2000" dirty="0" err="1"/>
              <a:t>composit</a:t>
            </a:r>
            <a:r>
              <a:rPr lang="en-GB" sz="2000" dirty="0"/>
              <a:t> &amp; linked to IAU value for TSI.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SOLID project (PMOD WRC of WMO)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Extend functionality by increasing spectral resolution to 0.005 nm using a model (COSI) in discussion with T Stone.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Make available via </a:t>
            </a:r>
            <a:r>
              <a:rPr lang="en-GB" sz="2000" dirty="0" err="1"/>
              <a:t>CalVal</a:t>
            </a:r>
            <a:r>
              <a:rPr lang="en-GB" sz="2000" dirty="0"/>
              <a:t> portal with details on its basis and </a:t>
            </a:r>
            <a:r>
              <a:rPr lang="en-GB" sz="2000" dirty="0" err="1"/>
              <a:t>useage</a:t>
            </a:r>
            <a:r>
              <a:rPr lang="en-GB" sz="2000" dirty="0"/>
              <a:t> as necessary   </a:t>
            </a:r>
          </a:p>
        </p:txBody>
      </p:sp>
    </p:spTree>
    <p:extLst>
      <p:ext uri="{BB962C8B-B14F-4D97-AF65-F5344CB8AC3E}">
        <p14:creationId xmlns:p14="http://schemas.microsoft.com/office/powerpoint/2010/main" val="118337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 Solar Spectrum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95800"/>
            <a:ext cx="7315200" cy="1752600"/>
          </a:xfrm>
        </p:spPr>
        <p:txBody>
          <a:bodyPr/>
          <a:lstStyle/>
          <a:p>
            <a:r>
              <a:rPr lang="en-US" dirty="0"/>
              <a:t>Greg Kopp</a:t>
            </a:r>
          </a:p>
          <a:p>
            <a:r>
              <a:rPr lang="en-US" i="1" dirty="0"/>
              <a:t>Univ. of Colorado / LASP &amp;</a:t>
            </a:r>
          </a:p>
          <a:p>
            <a:r>
              <a:rPr lang="en-US" i="1" dirty="0"/>
              <a:t>Max-Planck-</a:t>
            </a:r>
            <a:r>
              <a:rPr lang="en-US" i="1" dirty="0" err="1"/>
              <a:t>Institut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</a:t>
            </a:r>
            <a:r>
              <a:rPr lang="en-US" i="1" dirty="0" err="1"/>
              <a:t>Sonnensystemforschung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004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Reference Spectrum – 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 high-level overview of possible input spectra</a:t>
            </a:r>
          </a:p>
          <a:p>
            <a:pPr lvl="1"/>
            <a:r>
              <a:rPr lang="en-US" dirty="0"/>
              <a:t>Consolidate summary of spectral range, resolutions, accuracies, times, etc.</a:t>
            </a:r>
          </a:p>
          <a:p>
            <a:r>
              <a:rPr lang="en-US" dirty="0"/>
              <a:t>Identify which spectra provide the best qualities</a:t>
            </a:r>
          </a:p>
          <a:p>
            <a:pPr lvl="1"/>
            <a:r>
              <a:rPr lang="en-US" dirty="0"/>
              <a:t>i.e. absolute accuracy, spectral resolution, etc. as function of wavelength</a:t>
            </a:r>
          </a:p>
          <a:p>
            <a:r>
              <a:rPr lang="en-US" dirty="0"/>
              <a:t>Combine into a composite spectrum</a:t>
            </a:r>
          </a:p>
          <a:p>
            <a:pPr lvl="1"/>
            <a:r>
              <a:rPr lang="en-US" dirty="0"/>
              <a:t>Emphasize accurate absolute value over spectral resolution or range</a:t>
            </a:r>
          </a:p>
          <a:p>
            <a:pPr lvl="1"/>
            <a:r>
              <a:rPr lang="en-US" i="1" dirty="0"/>
              <a:t>Space-based data have best absolute accuracy</a:t>
            </a:r>
          </a:p>
          <a:p>
            <a:r>
              <a:rPr lang="en-US" dirty="0"/>
              <a:t>Add spectral resolution from physics-based model</a:t>
            </a:r>
          </a:p>
          <a:p>
            <a:pPr lvl="1"/>
            <a:r>
              <a:rPr lang="en-US" i="1" dirty="0"/>
              <a:t>Physics-based models have best spectral resolution</a:t>
            </a:r>
          </a:p>
          <a:p>
            <a:pPr lvl="1"/>
            <a:r>
              <a:rPr lang="en-US" dirty="0"/>
              <a:t>Scale to absolute value from most accurate measurement-based spectra</a:t>
            </a:r>
          </a:p>
          <a:p>
            <a:r>
              <a:rPr lang="en-US" dirty="0"/>
              <a:t>Allow for temporal variations via irradiance models</a:t>
            </a:r>
          </a:p>
          <a:p>
            <a:pPr lvl="1"/>
            <a:r>
              <a:rPr lang="en-US" dirty="0"/>
              <a:t>Needed for climate and solar-physics research</a:t>
            </a:r>
          </a:p>
        </p:txBody>
      </p:sp>
    </p:spTree>
    <p:extLst>
      <p:ext uri="{BB962C8B-B14F-4D97-AF65-F5344CB8AC3E}">
        <p14:creationId xmlns:p14="http://schemas.microsoft.com/office/powerpoint/2010/main" val="336554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995052"/>
            <a:ext cx="7924800" cy="1246624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pAutoFit/>
          </a:bodyPr>
          <a:lstStyle/>
          <a:p>
            <a:pPr algn="ctr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/>
              <a:t>The PMOD/WRC Solar Reference spectrum</a:t>
            </a:r>
            <a:endParaRPr lang="en-GB" sz="4000" dirty="0">
              <a:solidFill>
                <a:srgbClr val="3399FF"/>
              </a:solidFill>
              <a:latin typeface="HelveticaLTPro 55 Roman" charset="0"/>
              <a:cs typeface="+mj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3429000"/>
            <a:ext cx="8305800" cy="2349439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indent="0" algn="ctr" eaLnBrk="1" hangingPunct="1">
              <a:lnSpc>
                <a:spcPct val="93000"/>
              </a:lnSpc>
              <a:spcBef>
                <a:spcPts val="600"/>
              </a:spcBef>
              <a:buFont typeface="HelveticaNeueLT Pro 55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dirty="0">
                <a:solidFill>
                  <a:srgbClr val="000090"/>
                </a:solidFill>
                <a:cs typeface="+mn-cs"/>
              </a:rPr>
              <a:t>Margit Haberreiter, Nigel Fox, Tom Stone, Werner Schmutz</a:t>
            </a:r>
          </a:p>
          <a:p>
            <a:pPr marL="0" indent="0" algn="ctr" eaLnBrk="1" hangingPunct="1">
              <a:lnSpc>
                <a:spcPct val="93000"/>
              </a:lnSpc>
              <a:spcBef>
                <a:spcPts val="60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800" dirty="0">
              <a:solidFill>
                <a:srgbClr val="000090"/>
              </a:solidFill>
              <a:cs typeface="+mn-cs"/>
            </a:endParaRPr>
          </a:p>
          <a:p>
            <a:pPr marL="0" indent="0" algn="ctr" eaLnBrk="1" hangingPunct="1">
              <a:lnSpc>
                <a:spcPct val="116000"/>
              </a:lnSpc>
              <a:spcBef>
                <a:spcPts val="600"/>
              </a:spcBef>
              <a:buFont typeface="HelveticaNeueLT Pro 55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dirty="0">
                <a:solidFill>
                  <a:srgbClr val="000090"/>
                </a:solidFill>
                <a:cs typeface="+mn-cs"/>
              </a:rPr>
              <a:t>PMOD/WRC</a:t>
            </a:r>
          </a:p>
          <a:p>
            <a:pPr marL="0" indent="0" algn="ctr" eaLnBrk="1" hangingPunct="1">
              <a:lnSpc>
                <a:spcPct val="93000"/>
              </a:lnSpc>
              <a:spcBef>
                <a:spcPts val="600"/>
              </a:spcBef>
              <a:buFont typeface="HelveticaNeueLT Pro 55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dirty="0">
                <a:solidFill>
                  <a:srgbClr val="000090"/>
                </a:solidFill>
                <a:cs typeface="+mn-cs"/>
              </a:rPr>
              <a:t>May, 2017</a:t>
            </a:r>
          </a:p>
          <a:p>
            <a:pPr marL="0" indent="0" algn="ctr" eaLnBrk="1" hangingPunct="1">
              <a:lnSpc>
                <a:spcPct val="93000"/>
              </a:lnSpc>
              <a:spcBef>
                <a:spcPts val="600"/>
              </a:spcBef>
              <a:buFont typeface="HelveticaNeueLT Pro 55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800" dirty="0">
              <a:solidFill>
                <a:srgbClr val="000090"/>
              </a:solidFill>
              <a:cs typeface="+mn-cs"/>
            </a:endParaRPr>
          </a:p>
          <a:p>
            <a:pPr marL="0" indent="0" algn="ctr" eaLnBrk="1" hangingPunct="1">
              <a:lnSpc>
                <a:spcPct val="93000"/>
              </a:lnSpc>
              <a:spcBef>
                <a:spcPts val="600"/>
              </a:spcBef>
              <a:buFont typeface="HelveticaNeueLT Pro 55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dirty="0">
                <a:solidFill>
                  <a:srgbClr val="000090"/>
                </a:solidFill>
                <a:cs typeface="+mn-cs"/>
              </a:rPr>
              <a:t>Acknowledgement: Funding by the European Commission for the FP7 Project SOLID No 313188 is acknowledged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C3731-164E-7146-BE8B-AB6AF2E5FE27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CEOS Reference Spectrum    Margit Haberreiter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3838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PL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SORCE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NeueLT Pro 55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NeueLT Pro 55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NPL_template</Template>
  <TotalTime>1143</TotalTime>
  <Words>1106</Words>
  <Application>Microsoft Office PowerPoint</Application>
  <PresentationFormat>On-screen Show (4:3)</PresentationFormat>
  <Paragraphs>194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ＭＳ Ｐゴシック</vt:lpstr>
      <vt:lpstr>Arial</vt:lpstr>
      <vt:lpstr>Arial Bold</vt:lpstr>
      <vt:lpstr>Avenir Roman</vt:lpstr>
      <vt:lpstr>Calibri</vt:lpstr>
      <vt:lpstr>Droid Serif</vt:lpstr>
      <vt:lpstr>Frutiger 45 Light</vt:lpstr>
      <vt:lpstr>HelveticaLTPro 55 Roman</vt:lpstr>
      <vt:lpstr>HelveticaNeueLT Pro 55 Roman</vt:lpstr>
      <vt:lpstr>MS Mincho</vt:lpstr>
      <vt:lpstr>Times</vt:lpstr>
      <vt:lpstr>Times New Roman</vt:lpstr>
      <vt:lpstr>Wingdings</vt:lpstr>
      <vt:lpstr>ヒラギノ角ゴ Pro W3</vt:lpstr>
      <vt:lpstr>NPL_template</vt:lpstr>
      <vt:lpstr>Default</vt:lpstr>
      <vt:lpstr>SORCE_Master</vt:lpstr>
      <vt:lpstr>Default Design</vt:lpstr>
      <vt:lpstr>1_Default</vt:lpstr>
      <vt:lpstr>Reference Solar Irradiance Spectrum  </vt:lpstr>
      <vt:lpstr>Background</vt:lpstr>
      <vt:lpstr>Methods for RadCalNet Data application</vt:lpstr>
      <vt:lpstr>PowerPoint Presentation</vt:lpstr>
      <vt:lpstr>PowerPoint Presentation</vt:lpstr>
      <vt:lpstr>PowerPoint Presentation</vt:lpstr>
      <vt:lpstr>Reference Solar Spectrum Considerations</vt:lpstr>
      <vt:lpstr>Creating a Reference Spectrum – Summary</vt:lpstr>
      <vt:lpstr>The PMOD/WRC Solar Reference spectrum</vt:lpstr>
      <vt:lpstr>PMOD/WRC Reference Spectrum</vt:lpstr>
      <vt:lpstr>PMOD/WRC Reference Spectrum</vt:lpstr>
      <vt:lpstr>SOLID composite at 250 nm</vt:lpstr>
      <vt:lpstr>Comparison SOLID and ATLAS3</vt:lpstr>
      <vt:lpstr>Observations and Models</vt:lpstr>
      <vt:lpstr>COSI in high resolution (log scale)</vt:lpstr>
      <vt:lpstr>COSI in high resolution (linear scale)</vt:lpstr>
      <vt:lpstr>Advantages of SOLID + COSI dataset</vt:lpstr>
      <vt:lpstr>PowerPoint Presentation</vt:lpstr>
      <vt:lpstr>PowerPoint Presentation</vt:lpstr>
      <vt:lpstr>First evaluation of the uncertainty  of Reference Spectrum</vt:lpstr>
      <vt:lpstr>Availability/Recommendation</vt:lpstr>
    </vt:vector>
  </TitlesOfParts>
  <Company>NPL Management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NPL Presentation</dc:subject>
  <dc:creator>Javier Gorrono</dc:creator>
  <dc:description>All non-NMS funded material on this template</dc:description>
  <cp:lastModifiedBy>Nigel Fox</cp:lastModifiedBy>
  <cp:revision>64</cp:revision>
  <dcterms:created xsi:type="dcterms:W3CDTF">2014-02-12T15:01:19Z</dcterms:created>
  <dcterms:modified xsi:type="dcterms:W3CDTF">2017-05-18T19:24:31Z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NPL Public (No visible marking)</vt:lpwstr>
  </property>
  <property fmtid="{D5CDD505-2E9C-101B-9397-08002B2CF9AE}" pid="3" name="aliashPowerpointFooter">
    <vt:lpwstr/>
  </property>
</Properties>
</file>