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5" r:id="rId1"/>
  </p:sldMasterIdLst>
  <p:notesMasterIdLst>
    <p:notesMasterId r:id="rId20"/>
  </p:notesMasterIdLst>
  <p:handoutMasterIdLst>
    <p:handoutMasterId r:id="rId21"/>
  </p:handoutMasterIdLst>
  <p:sldIdLst>
    <p:sldId id="726" r:id="rId2"/>
    <p:sldId id="760" r:id="rId3"/>
    <p:sldId id="754" r:id="rId4"/>
    <p:sldId id="758" r:id="rId5"/>
    <p:sldId id="739" r:id="rId6"/>
    <p:sldId id="759" r:id="rId7"/>
    <p:sldId id="752" r:id="rId8"/>
    <p:sldId id="757" r:id="rId9"/>
    <p:sldId id="762" r:id="rId10"/>
    <p:sldId id="725" r:id="rId11"/>
    <p:sldId id="727" r:id="rId12"/>
    <p:sldId id="728" r:id="rId13"/>
    <p:sldId id="731" r:id="rId14"/>
    <p:sldId id="732" r:id="rId15"/>
    <p:sldId id="763" r:id="rId16"/>
    <p:sldId id="764" r:id="rId17"/>
    <p:sldId id="768" r:id="rId18"/>
    <p:sldId id="735" r:id="rId19"/>
  </p:sldIdLst>
  <p:sldSz cx="9144000" cy="6858000" type="screen4x3"/>
  <p:notesSz cx="6946900" cy="922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DIN" initials="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854" autoAdjust="0"/>
    <p:restoredTop sz="86806" autoAdjust="0"/>
  </p:normalViewPr>
  <p:slideViewPr>
    <p:cSldViewPr snapToGrid="0" snapToObjects="1" showGuides="1">
      <p:cViewPr varScale="1">
        <p:scale>
          <a:sx n="78" d="100"/>
          <a:sy n="78" d="100"/>
        </p:scale>
        <p:origin x="270" y="42"/>
      </p:cViewPr>
      <p:guideLst>
        <p:guide orient="horz" pos="2160"/>
        <p:guide pos="2880"/>
      </p:guideLst>
    </p:cSldViewPr>
  </p:slideViewPr>
  <p:outlineViewPr>
    <p:cViewPr>
      <p:scale>
        <a:sx n="33" d="100"/>
        <a:sy n="33" d="100"/>
      </p:scale>
      <p:origin x="0" y="137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009" cy="460853"/>
          </a:xfrm>
          <a:prstGeom prst="rect">
            <a:avLst/>
          </a:prstGeom>
        </p:spPr>
        <p:txBody>
          <a:bodyPr vert="horz" lIns="90544" tIns="45272" rIns="90544" bIns="45272" rtlCol="0"/>
          <a:lstStyle>
            <a:lvl1pPr algn="l">
              <a:defRPr sz="1200"/>
            </a:lvl1pPr>
          </a:lstStyle>
          <a:p>
            <a:endParaRPr lang="en-US"/>
          </a:p>
        </p:txBody>
      </p:sp>
      <p:sp>
        <p:nvSpPr>
          <p:cNvPr id="3" name="Date Placeholder 2"/>
          <p:cNvSpPr>
            <a:spLocks noGrp="1"/>
          </p:cNvSpPr>
          <p:nvPr>
            <p:ph type="dt" sz="quarter" idx="1"/>
          </p:nvPr>
        </p:nvSpPr>
        <p:spPr>
          <a:xfrm>
            <a:off x="3935320" y="0"/>
            <a:ext cx="3010009" cy="460853"/>
          </a:xfrm>
          <a:prstGeom prst="rect">
            <a:avLst/>
          </a:prstGeom>
        </p:spPr>
        <p:txBody>
          <a:bodyPr vert="horz" lIns="90544" tIns="45272" rIns="90544" bIns="45272" rtlCol="0"/>
          <a:lstStyle>
            <a:lvl1pPr algn="r">
              <a:defRPr sz="1200"/>
            </a:lvl1pPr>
          </a:lstStyle>
          <a:p>
            <a:fld id="{E6BE962C-A69F-4E2A-B52A-B5E0AB9803B8}" type="datetimeFigureOut">
              <a:rPr lang="en-US" smtClean="0"/>
              <a:pPr/>
              <a:t>5/18/2017</a:t>
            </a:fld>
            <a:endParaRPr lang="en-US"/>
          </a:p>
        </p:txBody>
      </p:sp>
      <p:sp>
        <p:nvSpPr>
          <p:cNvPr id="4" name="Footer Placeholder 3"/>
          <p:cNvSpPr>
            <a:spLocks noGrp="1"/>
          </p:cNvSpPr>
          <p:nvPr>
            <p:ph type="ftr" sz="quarter" idx="2"/>
          </p:nvPr>
        </p:nvSpPr>
        <p:spPr>
          <a:xfrm>
            <a:off x="0" y="8757775"/>
            <a:ext cx="3010009" cy="460853"/>
          </a:xfrm>
          <a:prstGeom prst="rect">
            <a:avLst/>
          </a:prstGeom>
        </p:spPr>
        <p:txBody>
          <a:bodyPr vert="horz" lIns="90544" tIns="45272" rIns="90544" bIns="45272" rtlCol="0" anchor="b"/>
          <a:lstStyle>
            <a:lvl1pPr algn="l">
              <a:defRPr sz="1200"/>
            </a:lvl1pPr>
          </a:lstStyle>
          <a:p>
            <a:endParaRPr lang="en-US"/>
          </a:p>
        </p:txBody>
      </p:sp>
      <p:sp>
        <p:nvSpPr>
          <p:cNvPr id="5" name="Slide Number Placeholder 4"/>
          <p:cNvSpPr>
            <a:spLocks noGrp="1"/>
          </p:cNvSpPr>
          <p:nvPr>
            <p:ph type="sldNum" sz="quarter" idx="3"/>
          </p:nvPr>
        </p:nvSpPr>
        <p:spPr>
          <a:xfrm>
            <a:off x="3935320" y="8757775"/>
            <a:ext cx="3010009" cy="460853"/>
          </a:xfrm>
          <a:prstGeom prst="rect">
            <a:avLst/>
          </a:prstGeom>
        </p:spPr>
        <p:txBody>
          <a:bodyPr vert="horz" lIns="90544" tIns="45272" rIns="90544" bIns="45272" rtlCol="0" anchor="b"/>
          <a:lstStyle>
            <a:lvl1pPr algn="r">
              <a:defRPr sz="1200"/>
            </a:lvl1pPr>
          </a:lstStyle>
          <a:p>
            <a:fld id="{C3E56A17-EFBB-4F9F-A0CA-1392AD3D00A5}" type="slidenum">
              <a:rPr lang="en-US" smtClean="0"/>
              <a:pPr/>
              <a:t>‹#›</a:t>
            </a:fld>
            <a:endParaRPr lang="en-US"/>
          </a:p>
        </p:txBody>
      </p:sp>
    </p:spTree>
    <p:extLst>
      <p:ext uri="{BB962C8B-B14F-4D97-AF65-F5344CB8AC3E}">
        <p14:creationId xmlns:p14="http://schemas.microsoft.com/office/powerpoint/2010/main" val="3473442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4" cy="461010"/>
          </a:xfrm>
          <a:prstGeom prst="rect">
            <a:avLst/>
          </a:prstGeom>
        </p:spPr>
        <p:txBody>
          <a:bodyPr vert="horz" lIns="92373" tIns="46187" rIns="92373" bIns="46187" rtlCol="0"/>
          <a:lstStyle>
            <a:lvl1pPr algn="l">
              <a:defRPr sz="1200"/>
            </a:lvl1pPr>
          </a:lstStyle>
          <a:p>
            <a:endParaRPr lang="en-US"/>
          </a:p>
        </p:txBody>
      </p:sp>
      <p:sp>
        <p:nvSpPr>
          <p:cNvPr id="3" name="Date Placeholder 2"/>
          <p:cNvSpPr>
            <a:spLocks noGrp="1"/>
          </p:cNvSpPr>
          <p:nvPr>
            <p:ph type="dt" idx="1"/>
          </p:nvPr>
        </p:nvSpPr>
        <p:spPr>
          <a:xfrm>
            <a:off x="3934969" y="0"/>
            <a:ext cx="3010324" cy="461010"/>
          </a:xfrm>
          <a:prstGeom prst="rect">
            <a:avLst/>
          </a:prstGeom>
        </p:spPr>
        <p:txBody>
          <a:bodyPr vert="horz" lIns="92373" tIns="46187" rIns="92373" bIns="46187" rtlCol="0"/>
          <a:lstStyle>
            <a:lvl1pPr algn="r">
              <a:defRPr sz="1200"/>
            </a:lvl1pPr>
          </a:lstStyle>
          <a:p>
            <a:fld id="{816FB0CF-5528-C744-A119-58E52B5EA66C}" type="datetimeFigureOut">
              <a:rPr lang="en-US" smtClean="0"/>
              <a:pPr/>
              <a:t>5/18/2017</a:t>
            </a:fld>
            <a:endParaRPr lang="en-US"/>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2373" tIns="46187" rIns="92373" bIns="46187" rtlCol="0" anchor="ctr"/>
          <a:lstStyle/>
          <a:p>
            <a:endParaRPr lang="en-US"/>
          </a:p>
        </p:txBody>
      </p:sp>
      <p:sp>
        <p:nvSpPr>
          <p:cNvPr id="5" name="Notes Placeholder 4"/>
          <p:cNvSpPr>
            <a:spLocks noGrp="1"/>
          </p:cNvSpPr>
          <p:nvPr>
            <p:ph type="body" sz="quarter" idx="3"/>
          </p:nvPr>
        </p:nvSpPr>
        <p:spPr>
          <a:xfrm>
            <a:off x="694690" y="4379595"/>
            <a:ext cx="5557520" cy="4149090"/>
          </a:xfrm>
          <a:prstGeom prst="rect">
            <a:avLst/>
          </a:prstGeom>
        </p:spPr>
        <p:txBody>
          <a:bodyPr vert="horz" lIns="92373" tIns="46187" rIns="92373" bIns="461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10324" cy="461010"/>
          </a:xfrm>
          <a:prstGeom prst="rect">
            <a:avLst/>
          </a:prstGeom>
        </p:spPr>
        <p:txBody>
          <a:bodyPr vert="horz" lIns="92373" tIns="46187" rIns="92373" bIns="46187" rtlCol="0" anchor="b"/>
          <a:lstStyle>
            <a:lvl1pPr algn="l">
              <a:defRPr sz="1200"/>
            </a:lvl1pPr>
          </a:lstStyle>
          <a:p>
            <a:endParaRPr lang="en-US"/>
          </a:p>
        </p:txBody>
      </p:sp>
      <p:sp>
        <p:nvSpPr>
          <p:cNvPr id="7" name="Slide Number Placeholder 6"/>
          <p:cNvSpPr>
            <a:spLocks noGrp="1"/>
          </p:cNvSpPr>
          <p:nvPr>
            <p:ph type="sldNum" sz="quarter" idx="5"/>
          </p:nvPr>
        </p:nvSpPr>
        <p:spPr>
          <a:xfrm>
            <a:off x="3934969" y="8757590"/>
            <a:ext cx="3010324" cy="461010"/>
          </a:xfrm>
          <a:prstGeom prst="rect">
            <a:avLst/>
          </a:prstGeom>
        </p:spPr>
        <p:txBody>
          <a:bodyPr vert="horz" lIns="92373" tIns="46187" rIns="92373" bIns="46187" rtlCol="0" anchor="b"/>
          <a:lstStyle>
            <a:lvl1pPr algn="r">
              <a:defRPr sz="1200"/>
            </a:lvl1pPr>
          </a:lstStyle>
          <a:p>
            <a:fld id="{370B2DB1-9050-F54C-8252-2890C3B05854}" type="slidenum">
              <a:rPr lang="en-US" smtClean="0"/>
              <a:pPr/>
              <a:t>‹#›</a:t>
            </a:fld>
            <a:endParaRPr lang="en-US"/>
          </a:p>
        </p:txBody>
      </p:sp>
    </p:spTree>
    <p:extLst>
      <p:ext uri="{BB962C8B-B14F-4D97-AF65-F5344CB8AC3E}">
        <p14:creationId xmlns:p14="http://schemas.microsoft.com/office/powerpoint/2010/main" val="30505443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2</a:t>
            </a:fld>
            <a:endParaRPr lang="en-US"/>
          </a:p>
        </p:txBody>
      </p:sp>
    </p:spTree>
    <p:extLst>
      <p:ext uri="{BB962C8B-B14F-4D97-AF65-F5344CB8AC3E}">
        <p14:creationId xmlns:p14="http://schemas.microsoft.com/office/powerpoint/2010/main" val="854087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465138" indent="-465138"/>
            <a:r>
              <a:rPr lang="en-US" sz="4400" dirty="0">
                <a:solidFill>
                  <a:schemeClr val="tx1">
                    <a:lumMod val="95000"/>
                    <a:lumOff val="5000"/>
                  </a:schemeClr>
                </a:solidFill>
              </a:rPr>
              <a:t>Post-Launch Tests</a:t>
            </a:r>
          </a:p>
          <a:p>
            <a:pPr lvl="1"/>
            <a:r>
              <a:rPr lang="en-US" sz="3600" dirty="0">
                <a:solidFill>
                  <a:schemeClr val="tx1">
                    <a:lumMod val="95000"/>
                    <a:lumOff val="5000"/>
                  </a:schemeClr>
                </a:solidFill>
              </a:rPr>
              <a:t>Re-certify instrument and ground system performance.</a:t>
            </a:r>
          </a:p>
          <a:p>
            <a:pPr lvl="1"/>
            <a:r>
              <a:rPr lang="en-US" sz="3600" dirty="0">
                <a:solidFill>
                  <a:schemeClr val="tx1">
                    <a:lumMod val="95000"/>
                    <a:lumOff val="5000"/>
                  </a:schemeClr>
                </a:solidFill>
              </a:rPr>
              <a:t>Focus on engineering, including data format and flow.</a:t>
            </a:r>
          </a:p>
          <a:p>
            <a:pPr lvl="1"/>
            <a:r>
              <a:rPr lang="en-US" sz="3600" dirty="0">
                <a:solidFill>
                  <a:schemeClr val="tx1">
                    <a:lumMod val="95000"/>
                    <a:lumOff val="5000"/>
                  </a:schemeClr>
                </a:solidFill>
              </a:rPr>
              <a:t>Lead to Beta Maturity</a:t>
            </a:r>
          </a:p>
          <a:p>
            <a:pPr marL="465138" indent="-465138"/>
            <a:r>
              <a:rPr lang="en-US" sz="4400" dirty="0">
                <a:solidFill>
                  <a:schemeClr val="tx1">
                    <a:lumMod val="95000"/>
                    <a:lumOff val="5000"/>
                  </a:schemeClr>
                </a:solidFill>
              </a:rPr>
              <a:t>Post-Launch Product Tests</a:t>
            </a:r>
          </a:p>
          <a:p>
            <a:pPr lvl="1"/>
            <a:r>
              <a:rPr lang="en-US" sz="3600" dirty="0">
                <a:solidFill>
                  <a:schemeClr val="tx1">
                    <a:lumMod val="95000"/>
                    <a:lumOff val="5000"/>
                  </a:schemeClr>
                </a:solidFill>
              </a:rPr>
              <a:t>Quantify L1b products performance.</a:t>
            </a:r>
          </a:p>
          <a:p>
            <a:pPr lvl="1"/>
            <a:r>
              <a:rPr lang="en-US" sz="3600" dirty="0">
                <a:solidFill>
                  <a:schemeClr val="tx1">
                    <a:lumMod val="95000"/>
                    <a:lumOff val="5000"/>
                  </a:schemeClr>
                </a:solidFill>
              </a:rPr>
              <a:t>Focus on products.</a:t>
            </a:r>
          </a:p>
          <a:p>
            <a:pPr lvl="1"/>
            <a:r>
              <a:rPr lang="en-US" sz="3600" dirty="0">
                <a:solidFill>
                  <a:schemeClr val="tx1">
                    <a:lumMod val="95000"/>
                    <a:lumOff val="5000"/>
                  </a:schemeClr>
                </a:solidFill>
              </a:rPr>
              <a:t>Lead to Provisional Maturity. </a:t>
            </a:r>
          </a:p>
          <a:p>
            <a:pPr marL="465138" indent="-465138"/>
            <a:r>
              <a:rPr lang="en-US" sz="4400" dirty="0">
                <a:solidFill>
                  <a:schemeClr val="tx1">
                    <a:lumMod val="95000"/>
                    <a:lumOff val="5000"/>
                  </a:schemeClr>
                </a:solidFill>
              </a:rPr>
              <a:t>Extended Tests</a:t>
            </a:r>
          </a:p>
          <a:p>
            <a:pPr lvl="1"/>
            <a:r>
              <a:rPr lang="en-US" sz="3600" dirty="0">
                <a:solidFill>
                  <a:schemeClr val="tx1">
                    <a:lumMod val="95000"/>
                    <a:lumOff val="5000"/>
                  </a:schemeClr>
                </a:solidFill>
              </a:rPr>
              <a:t>Demonstrate the products performance well for their intended applications in the intended environment.</a:t>
            </a:r>
          </a:p>
          <a:p>
            <a:pPr lvl="1"/>
            <a:r>
              <a:rPr lang="en-US" sz="3600" dirty="0">
                <a:solidFill>
                  <a:schemeClr val="tx1">
                    <a:lumMod val="95000"/>
                    <a:lumOff val="5000"/>
                  </a:schemeClr>
                </a:solidFill>
              </a:rPr>
              <a:t>Optimize instrument calibration.</a:t>
            </a:r>
          </a:p>
          <a:p>
            <a:pPr lvl="1"/>
            <a:r>
              <a:rPr lang="en-US" sz="3600" dirty="0">
                <a:solidFill>
                  <a:schemeClr val="tx1">
                    <a:lumMod val="95000"/>
                    <a:lumOff val="5000"/>
                  </a:schemeClr>
                </a:solidFill>
              </a:rPr>
              <a:t>Lead to Validated Maturity.</a:t>
            </a:r>
          </a:p>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7</a:t>
            </a:fld>
            <a:endParaRPr lang="en-US"/>
          </a:p>
        </p:txBody>
      </p:sp>
    </p:spTree>
    <p:extLst>
      <p:ext uri="{BB962C8B-B14F-4D97-AF65-F5344CB8AC3E}">
        <p14:creationId xmlns:p14="http://schemas.microsoft.com/office/powerpoint/2010/main" val="4083523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on JPSS-3/-4 VIIRS instruments has began.</a:t>
            </a:r>
            <a:r>
              <a:rPr lang="en-US" baseline="0" dirty="0"/>
              <a:t> </a:t>
            </a:r>
            <a:r>
              <a:rPr lang="en-US" dirty="0"/>
              <a:t>JPSS-3/-4 models to follow JPSS-2 design, with limited changes. Specs were tightened to ensure scan-to-scan overlap near nadir.</a:t>
            </a:r>
            <a:r>
              <a:rPr lang="en-US" baseline="0" dirty="0"/>
              <a:t> </a:t>
            </a:r>
            <a:r>
              <a:rPr lang="en-US" dirty="0"/>
              <a:t>Engineering studies conducted to reduce polarization sensitivity for band M1. Other modifications are still under consideration. </a:t>
            </a:r>
          </a:p>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9</a:t>
            </a:fld>
            <a:endParaRPr lang="en-US"/>
          </a:p>
        </p:txBody>
      </p:sp>
    </p:spTree>
    <p:extLst>
      <p:ext uri="{BB962C8B-B14F-4D97-AF65-F5344CB8AC3E}">
        <p14:creationId xmlns:p14="http://schemas.microsoft.com/office/powerpoint/2010/main" val="106339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11</a:t>
            </a:fld>
            <a:endParaRPr lang="en-US"/>
          </a:p>
        </p:txBody>
      </p:sp>
    </p:spTree>
    <p:extLst>
      <p:ext uri="{BB962C8B-B14F-4D97-AF65-F5344CB8AC3E}">
        <p14:creationId xmlns:p14="http://schemas.microsoft.com/office/powerpoint/2010/main" val="364992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12</a:t>
            </a:fld>
            <a:endParaRPr lang="en-US"/>
          </a:p>
        </p:txBody>
      </p:sp>
    </p:spTree>
    <p:extLst>
      <p:ext uri="{BB962C8B-B14F-4D97-AF65-F5344CB8AC3E}">
        <p14:creationId xmlns:p14="http://schemas.microsoft.com/office/powerpoint/2010/main" val="36476720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p>
            <a:r>
              <a:rPr lang="en-US" dirty="0"/>
              <a:t>Click to edit title</a:t>
            </a:r>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9" name="Line 6"/>
          <p:cNvSpPr>
            <a:spLocks noChangeShapeType="1"/>
          </p:cNvSpPr>
          <p:nvPr userDrawn="1"/>
        </p:nvSpPr>
        <p:spPr bwMode="auto">
          <a:xfrm>
            <a:off x="0" y="885825"/>
            <a:ext cx="9144000" cy="0"/>
          </a:xfrm>
          <a:prstGeom prst="line">
            <a:avLst/>
          </a:prstGeom>
          <a:noFill/>
          <a:ln w="28575">
            <a:solidFill>
              <a:srgbClr val="FF0000"/>
            </a:solidFill>
            <a:round/>
            <a:headEnd/>
            <a:tailEnd/>
          </a:ln>
          <a:effectLst/>
        </p:spPr>
        <p:txBody>
          <a:bodyPr wrap="none" anchor="ctr"/>
          <a:lstStyle/>
          <a:p>
            <a:pPr eaLnBrk="0" hangingPunct="0">
              <a:defRPr/>
            </a:pPr>
            <a:endParaRPr lang="en-US" dirty="0">
              <a:latin typeface="+mj-lt"/>
              <a:ea typeface="+mn-ea"/>
              <a:cs typeface="ＭＳ Ｐゴシック"/>
            </a:endParaRPr>
          </a:p>
        </p:txBody>
      </p:sp>
      <p:pic>
        <p:nvPicPr>
          <p:cNvPr id="10" name="Picture 2" descr="C:\nsun\NOAA-Transparent-Logo.png"/>
          <p:cNvPicPr>
            <a:picLocks noChangeAspect="1" noChangeArrowheads="1"/>
          </p:cNvPicPr>
          <p:nvPr userDrawn="1"/>
        </p:nvPicPr>
        <p:blipFill>
          <a:blip r:embed="rId2"/>
          <a:srcRect/>
          <a:stretch>
            <a:fillRect/>
          </a:stretch>
        </p:blipFill>
        <p:spPr bwMode="auto">
          <a:xfrm>
            <a:off x="19050" y="11112"/>
            <a:ext cx="1693636" cy="1693636"/>
          </a:xfrm>
          <a:prstGeom prst="rect">
            <a:avLst/>
          </a:prstGeom>
          <a:noFill/>
        </p:spPr>
      </p:pic>
      <p:pic>
        <p:nvPicPr>
          <p:cNvPr id="11" name="Picture 2" descr="C:\nsun\Working\Document\STAR\STAR.LOGO.Transparent.png"/>
          <p:cNvPicPr>
            <a:picLocks noChangeAspect="1" noChangeArrowheads="1"/>
          </p:cNvPicPr>
          <p:nvPr userDrawn="1"/>
        </p:nvPicPr>
        <p:blipFill>
          <a:blip r:embed="rId3"/>
          <a:srcRect/>
          <a:stretch>
            <a:fillRect/>
          </a:stretch>
        </p:blipFill>
        <p:spPr bwMode="auto">
          <a:xfrm>
            <a:off x="7432610" y="11638"/>
            <a:ext cx="1688660" cy="1693110"/>
          </a:xfrm>
          <a:prstGeom prst="rect">
            <a:avLst/>
          </a:prstGeom>
          <a:noFill/>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lvl1pPr>
          </a:lstStyle>
          <a:p>
            <a:r>
              <a:rPr lang="en-US" dirty="0"/>
              <a:t>Click to edit title</a:t>
            </a:r>
          </a:p>
        </p:txBody>
      </p:sp>
      <p:sp>
        <p:nvSpPr>
          <p:cNvPr id="3" name="Content Placeholder 2"/>
          <p:cNvSpPr>
            <a:spLocks noGrp="1"/>
          </p:cNvSpPr>
          <p:nvPr>
            <p:ph idx="1" hasCustomPrompt="1"/>
          </p:nvPr>
        </p:nvSpPr>
        <p:spPr>
          <a:xfrm>
            <a:off x="280555" y="976745"/>
            <a:ext cx="8666018" cy="551613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48E8C1-EBBB-4CA9-8861-2680BD3195B0}" type="datetime1">
              <a:rPr lang="en-US" smtClean="0"/>
              <a:pPr/>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Page | </a:t>
            </a:r>
            <a:fld id="{96E36F11-A39A-294D-A59D-6180D50ED29D}" type="slidenum">
              <a:rPr lang="en-US" smtClean="0"/>
              <a:pPr/>
              <a:t>‹#›</a:t>
            </a:fld>
            <a:endParaRPr lang="en-US" dirty="0"/>
          </a:p>
        </p:txBody>
      </p:sp>
      <p:sp>
        <p:nvSpPr>
          <p:cNvPr id="7" name="Line 6"/>
          <p:cNvSpPr>
            <a:spLocks noChangeShapeType="1"/>
          </p:cNvSpPr>
          <p:nvPr userDrawn="1"/>
        </p:nvSpPr>
        <p:spPr bwMode="auto">
          <a:xfrm>
            <a:off x="0" y="885825"/>
            <a:ext cx="9144000" cy="0"/>
          </a:xfrm>
          <a:prstGeom prst="line">
            <a:avLst/>
          </a:prstGeom>
          <a:noFill/>
          <a:ln w="28575">
            <a:solidFill>
              <a:srgbClr val="FF0000"/>
            </a:solidFill>
            <a:round/>
            <a:headEnd/>
            <a:tailEnd/>
          </a:ln>
          <a:effectLst/>
        </p:spPr>
        <p:txBody>
          <a:bodyPr wrap="none" anchor="ctr"/>
          <a:lstStyle/>
          <a:p>
            <a:pPr eaLnBrk="0" hangingPunct="0">
              <a:defRPr/>
            </a:pPr>
            <a:endParaRPr lang="en-US" dirty="0">
              <a:latin typeface="+mj-lt"/>
              <a:ea typeface="+mn-ea"/>
              <a:cs typeface="ＭＳ Ｐゴシック"/>
            </a:endParaRPr>
          </a:p>
        </p:txBody>
      </p:sp>
      <p:pic>
        <p:nvPicPr>
          <p:cNvPr id="8" name="Picture 2" descr="C:\nsun\NOAA-Transparent-Logo.png"/>
          <p:cNvPicPr>
            <a:picLocks noChangeAspect="1" noChangeArrowheads="1"/>
          </p:cNvPicPr>
          <p:nvPr userDrawn="1"/>
        </p:nvPicPr>
        <p:blipFill>
          <a:blip r:embed="rId2"/>
          <a:srcRect/>
          <a:stretch>
            <a:fillRect/>
          </a:stretch>
        </p:blipFill>
        <p:spPr bwMode="auto">
          <a:xfrm>
            <a:off x="19050" y="11112"/>
            <a:ext cx="830898" cy="830898"/>
          </a:xfrm>
          <a:prstGeom prst="rect">
            <a:avLst/>
          </a:prstGeom>
          <a:noFill/>
        </p:spPr>
      </p:pic>
      <p:pic>
        <p:nvPicPr>
          <p:cNvPr id="9" name="Picture 2" descr="C:\nsun\Working\Document\STAR\STAR.LOGO.Transparent.png"/>
          <p:cNvPicPr>
            <a:picLocks noChangeAspect="1" noChangeArrowheads="1"/>
          </p:cNvPicPr>
          <p:nvPr userDrawn="1"/>
        </p:nvPicPr>
        <p:blipFill>
          <a:blip r:embed="rId3"/>
          <a:srcRect/>
          <a:stretch>
            <a:fillRect/>
          </a:stretch>
        </p:blipFill>
        <p:spPr bwMode="auto">
          <a:xfrm>
            <a:off x="8282232" y="11638"/>
            <a:ext cx="839037" cy="841248"/>
          </a:xfrm>
          <a:prstGeom prst="rect">
            <a:avLst/>
          </a:prstGeom>
          <a:noFill/>
        </p:spPr>
      </p:pic>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9050" y="64928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87669"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Page | </a:t>
            </a:r>
            <a:fld id="{96E36F11-A39A-294D-A59D-6180D50ED29D}" type="slidenum">
              <a:rPr lang="en-US" smtClean="0"/>
              <a:pPr/>
              <a:t>‹#›</a:t>
            </a:fld>
            <a:endParaRPr lang="en-US" dirty="0"/>
          </a:p>
        </p:txBody>
      </p:sp>
      <p:sp>
        <p:nvSpPr>
          <p:cNvPr id="9" name="Rectangle 22"/>
          <p:cNvSpPr>
            <a:spLocks noChangeArrowheads="1"/>
          </p:cNvSpPr>
          <p:nvPr/>
        </p:nvSpPr>
        <p:spPr bwMode="auto">
          <a:xfrm>
            <a:off x="0" y="-7938"/>
            <a:ext cx="9144000" cy="887413"/>
          </a:xfrm>
          <a:prstGeom prst="rect">
            <a:avLst/>
          </a:prstGeom>
          <a:gradFill rotWithShape="0">
            <a:gsLst>
              <a:gs pos="0">
                <a:srgbClr val="5487BD"/>
              </a:gs>
              <a:gs pos="100000">
                <a:schemeClr val="bg1"/>
              </a:gs>
            </a:gsLst>
            <a:lin ang="0" scaled="1"/>
          </a:gradFill>
          <a:ln w="9525">
            <a:noFill/>
            <a:miter lim="800000"/>
            <a:headEnd/>
            <a:tailEnd/>
          </a:ln>
        </p:spPr>
        <p:txBody>
          <a:bodyPr wrap="none" anchor="ctr"/>
          <a:lstStyle/>
          <a:p>
            <a:pPr>
              <a:defRPr/>
            </a:pPr>
            <a:endParaRPr lang="en-US">
              <a:ea typeface="ＭＳ Ｐゴシック" pitchFamily="-108" charset="-128"/>
            </a:endParaRPr>
          </a:p>
        </p:txBody>
      </p:sp>
      <p:sp>
        <p:nvSpPr>
          <p:cNvPr id="2" name="Title Placeholder 1"/>
          <p:cNvSpPr>
            <a:spLocks noGrp="1"/>
          </p:cNvSpPr>
          <p:nvPr>
            <p:ph type="title"/>
          </p:nvPr>
        </p:nvSpPr>
        <p:spPr>
          <a:xfrm>
            <a:off x="457200" y="0"/>
            <a:ext cx="8229600" cy="822960"/>
          </a:xfrm>
          <a:prstGeom prst="rect">
            <a:avLst/>
          </a:prstGeom>
        </p:spPr>
        <p:txBody>
          <a:bodyPr vert="horz" lIns="91440" tIns="45720" rIns="91440" bIns="45720" rtlCol="0" anchor="ctr" anchorCtr="1">
            <a:normAutofit/>
          </a:bodyPr>
          <a:lstStyle/>
          <a:p>
            <a:r>
              <a:rPr lang="en-US" dirty="0"/>
              <a:t>Click to edit title</a:t>
            </a: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Lst>
  <p:transition/>
  <p:hf hdr="0" ftr="0" dt="0"/>
  <p:txStyles>
    <p:titleStyle>
      <a:lvl1pPr algn="ctr" defTabSz="914400" rtl="0" eaLnBrk="1" latinLnBrk="0" hangingPunct="1">
        <a:spcBef>
          <a:spcPct val="0"/>
        </a:spcBef>
        <a:buNone/>
        <a:defRPr sz="32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ftp://ftp.magellium.f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NOAA Satellite Cal/Val Progress Update</a:t>
            </a:r>
          </a:p>
        </p:txBody>
      </p:sp>
      <p:sp>
        <p:nvSpPr>
          <p:cNvPr id="3" name="Subtitle 2"/>
          <p:cNvSpPr>
            <a:spLocks noGrp="1"/>
          </p:cNvSpPr>
          <p:nvPr>
            <p:ph type="subTitle" idx="1"/>
          </p:nvPr>
        </p:nvSpPr>
        <p:spPr/>
        <p:txBody>
          <a:bodyPr>
            <a:normAutofit fontScale="85000" lnSpcReduction="10000"/>
          </a:bodyPr>
          <a:lstStyle/>
          <a:p>
            <a:r>
              <a:rPr lang="en-US" dirty="0" err="1"/>
              <a:t>Changyong</a:t>
            </a:r>
            <a:r>
              <a:rPr lang="en-US" dirty="0"/>
              <a:t> Cao (WGCV NOAA Rep.)</a:t>
            </a:r>
          </a:p>
          <a:p>
            <a:r>
              <a:rPr lang="en-US" dirty="0"/>
              <a:t>Presented by Jason </a:t>
            </a:r>
            <a:r>
              <a:rPr lang="en-US" dirty="0" err="1"/>
              <a:t>Choi</a:t>
            </a:r>
            <a:endParaRPr lang="en-US" dirty="0"/>
          </a:p>
          <a:p>
            <a:r>
              <a:rPr lang="en-US" sz="2400" dirty="0"/>
              <a:t>With contributions from Fred Wu (GOES-R) and JPSS teams</a:t>
            </a:r>
          </a:p>
          <a:p>
            <a:r>
              <a:rPr lang="en-US" dirty="0"/>
              <a:t>NOAA/NESDIS/STAR</a:t>
            </a:r>
          </a:p>
        </p:txBody>
      </p:sp>
      <p:sp>
        <p:nvSpPr>
          <p:cNvPr id="4" name="Rectangle 3"/>
          <p:cNvSpPr/>
          <p:nvPr/>
        </p:nvSpPr>
        <p:spPr>
          <a:xfrm>
            <a:off x="972456" y="5961965"/>
            <a:ext cx="7282543" cy="646331"/>
          </a:xfrm>
          <a:prstGeom prst="rect">
            <a:avLst/>
          </a:prstGeom>
        </p:spPr>
        <p:txBody>
          <a:bodyPr wrap="square">
            <a:spAutoFit/>
          </a:bodyPr>
          <a:lstStyle/>
          <a:p>
            <a:pPr algn="ctr"/>
            <a:r>
              <a:rPr lang="en-US" dirty="0"/>
              <a:t>42nd CEOS Working Group on Calibration and Validation Plenary (WGCV-42)</a:t>
            </a:r>
          </a:p>
          <a:p>
            <a:pPr algn="ctr"/>
            <a:r>
              <a:rPr lang="nb-NO" dirty="0"/>
              <a:t>Sioux Falls, USA, May 15-19, 2017</a:t>
            </a:r>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S-NPP Reprocessing Update</a:t>
            </a:r>
          </a:p>
        </p:txBody>
      </p:sp>
      <p:sp>
        <p:nvSpPr>
          <p:cNvPr id="3" name="Content Placeholder 2"/>
          <p:cNvSpPr>
            <a:spLocks noGrp="1"/>
          </p:cNvSpPr>
          <p:nvPr>
            <p:ph idx="1"/>
          </p:nvPr>
        </p:nvSpPr>
        <p:spPr>
          <a:xfrm>
            <a:off x="280555" y="976745"/>
            <a:ext cx="8666018" cy="2836972"/>
          </a:xfrm>
        </p:spPr>
        <p:txBody>
          <a:bodyPr>
            <a:normAutofit fontScale="62500" lnSpcReduction="20000"/>
          </a:bodyPr>
          <a:lstStyle/>
          <a:p>
            <a:r>
              <a:rPr lang="en-US" sz="3100" dirty="0"/>
              <a:t>Reprocessing is completed for ATMS and </a:t>
            </a:r>
            <a:r>
              <a:rPr lang="en-US" sz="3100" dirty="0" err="1"/>
              <a:t>CrIS</a:t>
            </a:r>
            <a:r>
              <a:rPr lang="en-US" sz="3100" dirty="0"/>
              <a:t> sounders and OMPS.</a:t>
            </a:r>
          </a:p>
          <a:p>
            <a:r>
              <a:rPr lang="en-US" sz="3100" dirty="0"/>
              <a:t>Actively working on VIIRS reprocessing.</a:t>
            </a:r>
          </a:p>
          <a:p>
            <a:r>
              <a:rPr lang="en-US" sz="3100" b="1" dirty="0"/>
              <a:t>For reflective solar bands: M1-M11, I1-I3:</a:t>
            </a:r>
          </a:p>
          <a:p>
            <a:pPr lvl="1"/>
            <a:r>
              <a:rPr lang="en-US" sz="3100" dirty="0"/>
              <a:t>The reprocessing RSBAutoCal LUTs will correct up to 1.5% sudden operational changes (H-factor, C0=0, RSBAutoCal transition updates).</a:t>
            </a:r>
          </a:p>
          <a:p>
            <a:pPr lvl="1"/>
            <a:r>
              <a:rPr lang="en-US" sz="3100" dirty="0"/>
              <a:t>Improve early lifetime calibration uncertainties.</a:t>
            </a:r>
          </a:p>
          <a:p>
            <a:pPr lvl="1"/>
            <a:r>
              <a:rPr lang="en-US" sz="3100" dirty="0"/>
              <a:t>Reprocessed products have an option to use Ocean Color (OC) calibration ensuring OC product to meet their requirements (includes lunar corrections). </a:t>
            </a:r>
          </a:p>
        </p:txBody>
      </p:sp>
      <p:sp>
        <p:nvSpPr>
          <p:cNvPr id="4" name="Slide Number Placeholder 3"/>
          <p:cNvSpPr>
            <a:spLocks noGrp="1"/>
          </p:cNvSpPr>
          <p:nvPr>
            <p:ph type="sldNum" sz="quarter" idx="12"/>
          </p:nvPr>
        </p:nvSpPr>
        <p:spPr/>
        <p:txBody>
          <a:bodyPr/>
          <a:lstStyle/>
          <a:p>
            <a:r>
              <a:rPr lang="en-US"/>
              <a:t>Page | </a:t>
            </a:r>
            <a:fld id="{96E36F11-A39A-294D-A59D-6180D50ED29D}" type="slidenum">
              <a:rPr lang="en-US" smtClean="0"/>
              <a:pPr/>
              <a:t>10</a:t>
            </a:fld>
            <a:endParaRPr lang="en-US" dirty="0"/>
          </a:p>
        </p:txBody>
      </p:sp>
      <p:pic>
        <p:nvPicPr>
          <p:cNvPr id="1026" name="Picture 2"/>
          <p:cNvPicPr>
            <a:picLocks noChangeAspect="1" noChangeArrowheads="1"/>
          </p:cNvPicPr>
          <p:nvPr/>
        </p:nvPicPr>
        <p:blipFill>
          <a:blip r:embed="rId2"/>
          <a:srcRect/>
          <a:stretch>
            <a:fillRect/>
          </a:stretch>
        </p:blipFill>
        <p:spPr bwMode="auto">
          <a:xfrm>
            <a:off x="1405054" y="3248745"/>
            <a:ext cx="5297743" cy="3609255"/>
          </a:xfrm>
          <a:prstGeom prst="rect">
            <a:avLst/>
          </a:prstGeom>
          <a:noFill/>
          <a:ln w="9525">
            <a:noFill/>
            <a:miter lim="800000"/>
            <a:headEnd/>
            <a:tailEnd/>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S-NPP Reprocessing Update</a:t>
            </a:r>
          </a:p>
        </p:txBody>
      </p:sp>
      <p:sp>
        <p:nvSpPr>
          <p:cNvPr id="3" name="Content Placeholder 2"/>
          <p:cNvSpPr>
            <a:spLocks noGrp="1"/>
          </p:cNvSpPr>
          <p:nvPr>
            <p:ph idx="1"/>
          </p:nvPr>
        </p:nvSpPr>
        <p:spPr>
          <a:xfrm>
            <a:off x="280555" y="976745"/>
            <a:ext cx="8666018" cy="2056387"/>
          </a:xfrm>
        </p:spPr>
        <p:txBody>
          <a:bodyPr>
            <a:normAutofit fontScale="92500" lnSpcReduction="20000"/>
          </a:bodyPr>
          <a:lstStyle/>
          <a:p>
            <a:r>
              <a:rPr lang="en-US" sz="3100" b="1" dirty="0"/>
              <a:t>For thermal emissive bands (M12-M16, I4, I5):</a:t>
            </a:r>
          </a:p>
          <a:p>
            <a:pPr lvl="1"/>
            <a:r>
              <a:rPr lang="en-US" sz="3100" dirty="0"/>
              <a:t>Addressed multiple issues for the fire team (saturation, erroneous fire, etc)</a:t>
            </a:r>
          </a:p>
          <a:p>
            <a:pPr lvl="1"/>
            <a:r>
              <a:rPr lang="en-US" sz="3100" dirty="0"/>
              <a:t>Our new </a:t>
            </a:r>
            <a:r>
              <a:rPr lang="en-US" sz="3100" i="1" dirty="0" err="1"/>
              <a:t>L</a:t>
            </a:r>
            <a:r>
              <a:rPr lang="en-US" sz="3100" i="1" baseline="-25000" dirty="0" err="1"/>
              <a:t>trace</a:t>
            </a:r>
            <a:r>
              <a:rPr lang="en-US" sz="3100" dirty="0"/>
              <a:t> method successfully corrected SST’s Blackbody Warm-Up-Cool-Down related issues. </a:t>
            </a:r>
          </a:p>
        </p:txBody>
      </p:sp>
      <p:sp>
        <p:nvSpPr>
          <p:cNvPr id="4" name="Slide Number Placeholder 3"/>
          <p:cNvSpPr>
            <a:spLocks noGrp="1"/>
          </p:cNvSpPr>
          <p:nvPr>
            <p:ph type="sldNum" sz="quarter" idx="12"/>
          </p:nvPr>
        </p:nvSpPr>
        <p:spPr/>
        <p:txBody>
          <a:bodyPr/>
          <a:lstStyle/>
          <a:p>
            <a:r>
              <a:rPr lang="en-US"/>
              <a:t>Page | </a:t>
            </a:r>
            <a:fld id="{96E36F11-A39A-294D-A59D-6180D50ED29D}" type="slidenum">
              <a:rPr lang="en-US" smtClean="0"/>
              <a:pPr/>
              <a:t>11</a:t>
            </a:fld>
            <a:endParaRPr lang="en-US" dirty="0"/>
          </a:p>
        </p:txBody>
      </p:sp>
      <p:pic>
        <p:nvPicPr>
          <p:cNvPr id="5" name="Picture 6"/>
          <p:cNvPicPr>
            <a:picLocks noChangeAspect="1" noChangeArrowheads="1"/>
          </p:cNvPicPr>
          <p:nvPr/>
        </p:nvPicPr>
        <p:blipFill>
          <a:blip r:embed="rId3" cstate="print"/>
          <a:srcRect/>
          <a:stretch>
            <a:fillRect/>
          </a:stretch>
        </p:blipFill>
        <p:spPr bwMode="auto">
          <a:xfrm>
            <a:off x="1094678" y="3033132"/>
            <a:ext cx="6742770" cy="3371385"/>
          </a:xfrm>
          <a:prstGeom prst="rect">
            <a:avLst/>
          </a:prstGeom>
          <a:noFill/>
          <a:ln w="9525">
            <a:noFill/>
            <a:miter lim="800000"/>
            <a:headEnd/>
            <a:tailEnd/>
          </a:ln>
        </p:spPr>
      </p:pic>
      <p:sp>
        <p:nvSpPr>
          <p:cNvPr id="6" name="TextBox 5"/>
          <p:cNvSpPr txBox="1"/>
          <p:nvPr/>
        </p:nvSpPr>
        <p:spPr>
          <a:xfrm>
            <a:off x="4826643" y="6404517"/>
            <a:ext cx="3345084" cy="369332"/>
          </a:xfrm>
          <a:prstGeom prst="rect">
            <a:avLst/>
          </a:prstGeom>
          <a:noFill/>
        </p:spPr>
        <p:txBody>
          <a:bodyPr wrap="square" rtlCol="0">
            <a:spAutoFit/>
          </a:bodyPr>
          <a:lstStyle/>
          <a:p>
            <a:r>
              <a:rPr lang="en-US" dirty="0"/>
              <a:t>Cao et al. 2017 JGR, in press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S-NPP Reprocessing Update</a:t>
            </a:r>
          </a:p>
        </p:txBody>
      </p:sp>
      <p:sp>
        <p:nvSpPr>
          <p:cNvPr id="3" name="Content Placeholder 2"/>
          <p:cNvSpPr>
            <a:spLocks noGrp="1"/>
          </p:cNvSpPr>
          <p:nvPr>
            <p:ph idx="1"/>
          </p:nvPr>
        </p:nvSpPr>
        <p:spPr>
          <a:xfrm>
            <a:off x="280555" y="976745"/>
            <a:ext cx="8666018" cy="1532279"/>
          </a:xfrm>
        </p:spPr>
        <p:txBody>
          <a:bodyPr>
            <a:normAutofit fontScale="77500" lnSpcReduction="20000"/>
          </a:bodyPr>
          <a:lstStyle/>
          <a:p>
            <a:r>
              <a:rPr lang="en-US" sz="3100" b="1" dirty="0"/>
              <a:t>For day/night band:</a:t>
            </a:r>
          </a:p>
          <a:p>
            <a:pPr lvl="1"/>
            <a:r>
              <a:rPr lang="en-US" sz="3100" dirty="0"/>
              <a:t>Fundamental change in calibration LUT. </a:t>
            </a:r>
          </a:p>
          <a:p>
            <a:pPr lvl="1"/>
            <a:r>
              <a:rPr lang="en-US" sz="3100" dirty="0"/>
              <a:t>~70% reduction in negative radiances. </a:t>
            </a:r>
          </a:p>
          <a:p>
            <a:pPr lvl="1"/>
            <a:r>
              <a:rPr lang="en-US" sz="3100" dirty="0"/>
              <a:t>Straylight &amp; terrain corrections for complete time series. </a:t>
            </a:r>
          </a:p>
        </p:txBody>
      </p:sp>
      <p:sp>
        <p:nvSpPr>
          <p:cNvPr id="4" name="Slide Number Placeholder 3"/>
          <p:cNvSpPr>
            <a:spLocks noGrp="1"/>
          </p:cNvSpPr>
          <p:nvPr>
            <p:ph type="sldNum" sz="quarter" idx="12"/>
          </p:nvPr>
        </p:nvSpPr>
        <p:spPr/>
        <p:txBody>
          <a:bodyPr/>
          <a:lstStyle/>
          <a:p>
            <a:r>
              <a:rPr lang="en-US"/>
              <a:t>Page | </a:t>
            </a:r>
            <a:fld id="{96E36F11-A39A-294D-A59D-6180D50ED29D}" type="slidenum">
              <a:rPr lang="en-US" smtClean="0"/>
              <a:pPr/>
              <a:t>12</a:t>
            </a:fld>
            <a:endParaRPr lang="en-US" dirty="0"/>
          </a:p>
        </p:txBody>
      </p:sp>
      <p:pic>
        <p:nvPicPr>
          <p:cNvPr id="5" name="Picture 2"/>
          <p:cNvPicPr>
            <a:picLocks noChangeAspect="1" noChangeArrowheads="1"/>
          </p:cNvPicPr>
          <p:nvPr/>
        </p:nvPicPr>
        <p:blipFill>
          <a:blip r:embed="rId3" cstate="print"/>
          <a:srcRect/>
          <a:stretch>
            <a:fillRect/>
          </a:stretch>
        </p:blipFill>
        <p:spPr bwMode="auto">
          <a:xfrm>
            <a:off x="314007" y="3048000"/>
            <a:ext cx="8494207" cy="1605053"/>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280555" y="4708808"/>
            <a:ext cx="8610600" cy="1627048"/>
          </a:xfrm>
          <a:prstGeom prst="rect">
            <a:avLst/>
          </a:prstGeom>
          <a:noFill/>
          <a:ln w="9525">
            <a:noFill/>
            <a:miter lim="800000"/>
            <a:headEnd/>
            <a:tailEnd/>
          </a:ln>
        </p:spPr>
      </p:pic>
      <p:sp>
        <p:nvSpPr>
          <p:cNvPr id="7" name="Rectangle 6"/>
          <p:cNvSpPr/>
          <p:nvPr/>
        </p:nvSpPr>
        <p:spPr>
          <a:xfrm>
            <a:off x="1508566" y="6335856"/>
            <a:ext cx="6126870" cy="461665"/>
          </a:xfrm>
          <a:prstGeom prst="rect">
            <a:avLst/>
          </a:prstGeom>
        </p:spPr>
        <p:txBody>
          <a:bodyPr wrap="none">
            <a:spAutoFit/>
          </a:bodyPr>
          <a:lstStyle/>
          <a:p>
            <a:pPr algn="ctr"/>
            <a:r>
              <a:rPr lang="en-US" sz="2400" b="1" dirty="0"/>
              <a:t>03/20/2012 (Improvement after Reprocessing)</a:t>
            </a:r>
          </a:p>
        </p:txBody>
      </p:sp>
      <p:sp>
        <p:nvSpPr>
          <p:cNvPr id="8" name="TextBox 7"/>
          <p:cNvSpPr txBox="1"/>
          <p:nvPr/>
        </p:nvSpPr>
        <p:spPr>
          <a:xfrm>
            <a:off x="703385" y="4283721"/>
            <a:ext cx="2121876" cy="369332"/>
          </a:xfrm>
          <a:prstGeom prst="rect">
            <a:avLst/>
          </a:prstGeom>
          <a:noFill/>
        </p:spPr>
        <p:txBody>
          <a:bodyPr wrap="square" rtlCol="0">
            <a:spAutoFit/>
          </a:bodyPr>
          <a:lstStyle/>
          <a:p>
            <a:r>
              <a:rPr lang="en-US" dirty="0">
                <a:solidFill>
                  <a:srgbClr val="FFFF00"/>
                </a:solidFill>
              </a:rPr>
              <a:t>Before LUT update</a:t>
            </a:r>
          </a:p>
        </p:txBody>
      </p:sp>
      <p:sp>
        <p:nvSpPr>
          <p:cNvPr id="9" name="TextBox 8"/>
          <p:cNvSpPr txBox="1"/>
          <p:nvPr/>
        </p:nvSpPr>
        <p:spPr>
          <a:xfrm>
            <a:off x="855786" y="5966524"/>
            <a:ext cx="2121876" cy="369332"/>
          </a:xfrm>
          <a:prstGeom prst="rect">
            <a:avLst/>
          </a:prstGeom>
          <a:noFill/>
        </p:spPr>
        <p:txBody>
          <a:bodyPr wrap="square" rtlCol="0">
            <a:spAutoFit/>
          </a:bodyPr>
          <a:lstStyle/>
          <a:p>
            <a:r>
              <a:rPr lang="en-US" dirty="0">
                <a:solidFill>
                  <a:srgbClr val="FFFF00"/>
                </a:solidFill>
              </a:rPr>
              <a:t>After LUT update</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91200"/>
            <a:ext cx="8229600" cy="762000"/>
          </a:xfrm>
        </p:spPr>
        <p:txBody>
          <a:bodyPr>
            <a:noAutofit/>
          </a:bodyPr>
          <a:lstStyle/>
          <a:p>
            <a:pPr marL="342900" lvl="1" indent="-342900">
              <a:buFont typeface="Arial" pitchFamily="34" charset="0"/>
              <a:buChar char="•"/>
            </a:pPr>
            <a:r>
              <a:rPr lang="en-US" sz="2000" dirty="0"/>
              <a:t>Reprocessing implements </a:t>
            </a:r>
            <a:r>
              <a:rPr lang="en-US" sz="2000" dirty="0" err="1"/>
              <a:t>straylight</a:t>
            </a:r>
            <a:r>
              <a:rPr lang="en-US" sz="2000" dirty="0"/>
              <a:t> correction for all DNB SDR.</a:t>
            </a:r>
          </a:p>
          <a:p>
            <a:pPr marL="342900" lvl="1" indent="-342900">
              <a:buFont typeface="Arial" pitchFamily="34" charset="0"/>
              <a:buChar char="•"/>
            </a:pPr>
            <a:r>
              <a:rPr lang="en-US" sz="2000" dirty="0"/>
              <a:t>Significant improvements in all DNB data before August 2014.</a:t>
            </a:r>
          </a:p>
        </p:txBody>
      </p:sp>
      <p:pic>
        <p:nvPicPr>
          <p:cNvPr id="4" name="Picture 2" descr="C:\Users\suprety\Documents\DNB_Rad_20121216_t0054059_e0055301_b05883_c201612040440.png"/>
          <p:cNvPicPr>
            <a:picLocks noChangeAspect="1" noChangeArrowheads="1"/>
          </p:cNvPicPr>
          <p:nvPr/>
        </p:nvPicPr>
        <p:blipFill>
          <a:blip r:embed="rId2" cstate="print"/>
          <a:srcRect/>
          <a:stretch>
            <a:fillRect/>
          </a:stretch>
        </p:blipFill>
        <p:spPr bwMode="auto">
          <a:xfrm>
            <a:off x="0" y="3657600"/>
            <a:ext cx="9144000" cy="1728000"/>
          </a:xfrm>
          <a:prstGeom prst="rect">
            <a:avLst/>
          </a:prstGeom>
          <a:noFill/>
        </p:spPr>
      </p:pic>
      <p:pic>
        <p:nvPicPr>
          <p:cNvPr id="5" name="Picture 3" descr="C:\Users\suprety\Documents\DNB_Rad_20121216_t0054059_e0055301_b05883_c201612131038.png"/>
          <p:cNvPicPr>
            <a:picLocks noChangeAspect="1" noChangeArrowheads="1"/>
          </p:cNvPicPr>
          <p:nvPr/>
        </p:nvPicPr>
        <p:blipFill>
          <a:blip r:embed="rId3" cstate="print"/>
          <a:srcRect/>
          <a:stretch>
            <a:fillRect/>
          </a:stretch>
        </p:blipFill>
        <p:spPr bwMode="auto">
          <a:xfrm>
            <a:off x="0" y="1778400"/>
            <a:ext cx="9144000" cy="1728000"/>
          </a:xfrm>
          <a:prstGeom prst="rect">
            <a:avLst/>
          </a:prstGeom>
          <a:noFill/>
        </p:spPr>
      </p:pic>
      <p:sp>
        <p:nvSpPr>
          <p:cNvPr id="6" name="TextBox 5"/>
          <p:cNvSpPr txBox="1"/>
          <p:nvPr/>
        </p:nvSpPr>
        <p:spPr>
          <a:xfrm>
            <a:off x="2057400" y="1981200"/>
            <a:ext cx="3124200" cy="707886"/>
          </a:xfrm>
          <a:prstGeom prst="rect">
            <a:avLst/>
          </a:prstGeom>
          <a:noFill/>
        </p:spPr>
        <p:txBody>
          <a:bodyPr wrap="square" rtlCol="0">
            <a:spAutoFit/>
          </a:bodyPr>
          <a:lstStyle/>
          <a:p>
            <a:r>
              <a:rPr lang="en-US" sz="2000" dirty="0"/>
              <a:t>IDPS(12/16/2012)</a:t>
            </a:r>
          </a:p>
          <a:p>
            <a:r>
              <a:rPr lang="en-US" sz="2000" dirty="0"/>
              <a:t>(No Straylight correction)</a:t>
            </a:r>
          </a:p>
        </p:txBody>
      </p:sp>
      <p:sp>
        <p:nvSpPr>
          <p:cNvPr id="7" name="TextBox 6"/>
          <p:cNvSpPr txBox="1"/>
          <p:nvPr/>
        </p:nvSpPr>
        <p:spPr>
          <a:xfrm>
            <a:off x="2133600" y="3810000"/>
            <a:ext cx="2514600" cy="1015663"/>
          </a:xfrm>
          <a:prstGeom prst="rect">
            <a:avLst/>
          </a:prstGeom>
          <a:noFill/>
        </p:spPr>
        <p:txBody>
          <a:bodyPr wrap="square" rtlCol="0">
            <a:spAutoFit/>
          </a:bodyPr>
          <a:lstStyle/>
          <a:p>
            <a:r>
              <a:rPr lang="en-US" sz="2000" dirty="0"/>
              <a:t>Reprocessed Data</a:t>
            </a:r>
          </a:p>
          <a:p>
            <a:r>
              <a:rPr lang="en-US" sz="2000" dirty="0"/>
              <a:t>(Straylight Corrected)</a:t>
            </a:r>
          </a:p>
          <a:p>
            <a:endParaRPr lang="en-US" sz="2000" dirty="0"/>
          </a:p>
        </p:txBody>
      </p:sp>
      <p:sp>
        <p:nvSpPr>
          <p:cNvPr id="8" name="Title 7"/>
          <p:cNvSpPr>
            <a:spLocks noGrp="1"/>
          </p:cNvSpPr>
          <p:nvPr>
            <p:ph type="title"/>
          </p:nvPr>
        </p:nvSpPr>
        <p:spPr/>
        <p:txBody>
          <a:bodyPr/>
          <a:lstStyle/>
          <a:p>
            <a:r>
              <a:rPr lang="en-US" dirty="0"/>
              <a:t>S-NPP Reprocessing Update</a:t>
            </a:r>
          </a:p>
        </p:txBody>
      </p:sp>
      <p:sp>
        <p:nvSpPr>
          <p:cNvPr id="9" name="Rectangle 8"/>
          <p:cNvSpPr/>
          <p:nvPr/>
        </p:nvSpPr>
        <p:spPr>
          <a:xfrm>
            <a:off x="2348255" y="1053792"/>
            <a:ext cx="4599914" cy="461665"/>
          </a:xfrm>
          <a:prstGeom prst="rect">
            <a:avLst/>
          </a:prstGeom>
        </p:spPr>
        <p:txBody>
          <a:bodyPr wrap="none">
            <a:spAutoFit/>
          </a:bodyPr>
          <a:lstStyle/>
          <a:p>
            <a:pPr algn="ctr"/>
            <a:r>
              <a:rPr lang="en-US" sz="2400" b="1" dirty="0"/>
              <a:t>DNB Straylight Correction Example</a:t>
            </a:r>
          </a:p>
        </p:txBody>
      </p:sp>
      <p:sp>
        <p:nvSpPr>
          <p:cNvPr id="10" name="Slide Number Placeholder 3"/>
          <p:cNvSpPr>
            <a:spLocks noGrp="1"/>
          </p:cNvSpPr>
          <p:nvPr>
            <p:ph type="sldNum" sz="quarter" idx="12"/>
          </p:nvPr>
        </p:nvSpPr>
        <p:spPr>
          <a:xfrm>
            <a:off x="6987669" y="6492875"/>
            <a:ext cx="2133600" cy="365125"/>
          </a:xfrm>
        </p:spPr>
        <p:txBody>
          <a:bodyPr/>
          <a:lstStyle/>
          <a:p>
            <a:r>
              <a:rPr lang="en-US" dirty="0"/>
              <a:t>Page | </a:t>
            </a:r>
            <a:fld id="{96E36F11-A39A-294D-A59D-6180D50ED29D}"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S-NPP Reprocessing Update</a:t>
            </a:r>
          </a:p>
        </p:txBody>
      </p:sp>
      <p:sp>
        <p:nvSpPr>
          <p:cNvPr id="3" name="Content Placeholder 2"/>
          <p:cNvSpPr>
            <a:spLocks noGrp="1"/>
          </p:cNvSpPr>
          <p:nvPr>
            <p:ph idx="1"/>
          </p:nvPr>
        </p:nvSpPr>
        <p:spPr/>
        <p:txBody>
          <a:bodyPr/>
          <a:lstStyle/>
          <a:p>
            <a:r>
              <a:rPr lang="en-US" dirty="0"/>
              <a:t>Operational </a:t>
            </a:r>
            <a:r>
              <a:rPr lang="en-US" dirty="0" err="1"/>
              <a:t>geolocation</a:t>
            </a:r>
            <a:r>
              <a:rPr lang="en-US" dirty="0"/>
              <a:t>, 2/23/2012 – 12/31/2015</a:t>
            </a:r>
          </a:p>
        </p:txBody>
      </p:sp>
      <p:sp>
        <p:nvSpPr>
          <p:cNvPr id="4" name="Slide Number Placeholder 3"/>
          <p:cNvSpPr>
            <a:spLocks noGrp="1"/>
          </p:cNvSpPr>
          <p:nvPr>
            <p:ph type="sldNum" sz="quarter" idx="12"/>
          </p:nvPr>
        </p:nvSpPr>
        <p:spPr/>
        <p:txBody>
          <a:bodyPr/>
          <a:lstStyle/>
          <a:p>
            <a:r>
              <a:rPr lang="en-US"/>
              <a:t>Page | </a:t>
            </a:r>
            <a:fld id="{96E36F11-A39A-294D-A59D-6180D50ED29D}" type="slidenum">
              <a:rPr lang="en-US" smtClean="0"/>
              <a:pPr/>
              <a:t>14</a:t>
            </a:fld>
            <a:endParaRPr lang="en-US" dirty="0"/>
          </a:p>
        </p:txBody>
      </p:sp>
      <p:pic>
        <p:nvPicPr>
          <p:cNvPr id="5" name="Picture 3"/>
          <p:cNvPicPr>
            <a:picLocks noChangeAspect="1" noChangeArrowheads="1"/>
          </p:cNvPicPr>
          <p:nvPr/>
        </p:nvPicPr>
        <p:blipFill>
          <a:blip r:embed="rId2" cstate="print"/>
          <a:srcRect/>
          <a:stretch>
            <a:fillRect/>
          </a:stretch>
        </p:blipFill>
        <p:spPr bwMode="auto">
          <a:xfrm>
            <a:off x="762000" y="1390650"/>
            <a:ext cx="7620000" cy="4762500"/>
          </a:xfrm>
          <a:prstGeom prst="rect">
            <a:avLst/>
          </a:prstGeom>
          <a:noFill/>
          <a:ln w="9525">
            <a:noFill/>
            <a:miter lim="800000"/>
            <a:headEnd/>
            <a:tailEnd/>
          </a:ln>
        </p:spPr>
      </p:pic>
      <p:sp>
        <p:nvSpPr>
          <p:cNvPr id="6" name="Rectangle 5"/>
          <p:cNvSpPr/>
          <p:nvPr/>
        </p:nvSpPr>
        <p:spPr>
          <a:xfrm>
            <a:off x="685800" y="6172200"/>
            <a:ext cx="7848600" cy="523220"/>
          </a:xfrm>
          <a:prstGeom prst="rect">
            <a:avLst/>
          </a:prstGeom>
        </p:spPr>
        <p:txBody>
          <a:bodyPr wrap="square">
            <a:spAutoFit/>
          </a:bodyPr>
          <a:lstStyle/>
          <a:p>
            <a:pPr defTabSz="905805">
              <a:defRPr/>
            </a:pPr>
            <a:r>
              <a:rPr lang="en-US" sz="1400" dirty="0">
                <a:latin typeface="Times New Roman" pitchFamily="18" charset="0"/>
                <a:cs typeface="Times New Roman" pitchFamily="18" charset="0"/>
              </a:rPr>
              <a:t>Short-term anomalies: (1) before the initial instrument to spacecraft mounting matrix update; (2) the switch of scan control electronics (SCE) from Side-B to Side-A; (3) star tracker maintenance/re-alignment.</a:t>
            </a:r>
            <a:endParaRPr lang="en-US" sz="1400" dirty="0">
              <a:latin typeface="Arial" pitchFamily="34" charset="0"/>
              <a:cs typeface="Arial" pitchFamily="34" charset="0"/>
            </a:endParaRPr>
          </a:p>
        </p:txBody>
      </p:sp>
      <p:sp>
        <p:nvSpPr>
          <p:cNvPr id="7" name="Oval 6"/>
          <p:cNvSpPr/>
          <p:nvPr/>
        </p:nvSpPr>
        <p:spPr>
          <a:xfrm>
            <a:off x="1676400" y="2209800"/>
            <a:ext cx="152400" cy="1524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1</a:t>
            </a:r>
          </a:p>
        </p:txBody>
      </p:sp>
      <p:sp>
        <p:nvSpPr>
          <p:cNvPr id="8" name="Oval 7"/>
          <p:cNvSpPr/>
          <p:nvPr/>
        </p:nvSpPr>
        <p:spPr>
          <a:xfrm>
            <a:off x="2971800" y="3014136"/>
            <a:ext cx="152400" cy="1524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2</a:t>
            </a:r>
          </a:p>
        </p:txBody>
      </p:sp>
      <p:sp>
        <p:nvSpPr>
          <p:cNvPr id="9" name="Oval 8"/>
          <p:cNvSpPr/>
          <p:nvPr/>
        </p:nvSpPr>
        <p:spPr>
          <a:xfrm>
            <a:off x="3657600" y="4572000"/>
            <a:ext cx="152400" cy="1524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3</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S-NPP Reprocessing Update</a:t>
            </a:r>
          </a:p>
        </p:txBody>
      </p:sp>
      <p:sp>
        <p:nvSpPr>
          <p:cNvPr id="3" name="Content Placeholder 2"/>
          <p:cNvSpPr>
            <a:spLocks noGrp="1"/>
          </p:cNvSpPr>
          <p:nvPr>
            <p:ph idx="1"/>
          </p:nvPr>
        </p:nvSpPr>
        <p:spPr/>
        <p:txBody>
          <a:bodyPr/>
          <a:lstStyle/>
          <a:p>
            <a:r>
              <a:rPr lang="en-US" dirty="0"/>
              <a:t>Reprocessed </a:t>
            </a:r>
            <a:r>
              <a:rPr lang="en-US" dirty="0" err="1"/>
              <a:t>geolocation</a:t>
            </a:r>
            <a:r>
              <a:rPr lang="en-US" dirty="0"/>
              <a:t>,  2/1/2012 – 12/31/2015</a:t>
            </a:r>
          </a:p>
        </p:txBody>
      </p:sp>
      <p:sp>
        <p:nvSpPr>
          <p:cNvPr id="4" name="Slide Number Placeholder 3"/>
          <p:cNvSpPr>
            <a:spLocks noGrp="1"/>
          </p:cNvSpPr>
          <p:nvPr>
            <p:ph type="sldNum" sz="quarter" idx="12"/>
          </p:nvPr>
        </p:nvSpPr>
        <p:spPr/>
        <p:txBody>
          <a:bodyPr/>
          <a:lstStyle/>
          <a:p>
            <a:r>
              <a:rPr lang="en-US"/>
              <a:t>Page | </a:t>
            </a:r>
            <a:fld id="{96E36F11-A39A-294D-A59D-6180D50ED29D}" type="slidenum">
              <a:rPr lang="en-US" smtClean="0"/>
              <a:pPr/>
              <a:t>15</a:t>
            </a:fld>
            <a:endParaRPr lang="en-US" dirty="0"/>
          </a:p>
        </p:txBody>
      </p:sp>
      <p:sp>
        <p:nvSpPr>
          <p:cNvPr id="5" name="TextBox 4"/>
          <p:cNvSpPr txBox="1"/>
          <p:nvPr/>
        </p:nvSpPr>
        <p:spPr bwMode="auto">
          <a:xfrm>
            <a:off x="838200" y="6172200"/>
            <a:ext cx="7848600" cy="400110"/>
          </a:xfrm>
          <a:prstGeom prst="rect">
            <a:avLst/>
          </a:prstGeom>
          <a:noFill/>
          <a:ln w="9525">
            <a:noFill/>
            <a:miter lim="800000"/>
            <a:headEnd/>
            <a:tailEnd/>
          </a:ln>
        </p:spPr>
        <p:txBody>
          <a:bodyPr wrap="square" rtlCol="0">
            <a:spAutoFit/>
          </a:bodyPr>
          <a:lstStyle/>
          <a:p>
            <a:r>
              <a:rPr lang="en-US" sz="2000" dirty="0">
                <a:solidFill>
                  <a:srgbClr val="00B050"/>
                </a:solidFill>
                <a:latin typeface="+mn-lt"/>
              </a:rPr>
              <a:t>Short-term geolocation anomalies were removed after the reprocessing! </a:t>
            </a:r>
          </a:p>
        </p:txBody>
      </p:sp>
      <p:pic>
        <p:nvPicPr>
          <p:cNvPr id="6" name="Picture 3"/>
          <p:cNvPicPr>
            <a:picLocks noChangeAspect="1" noChangeArrowheads="1"/>
          </p:cNvPicPr>
          <p:nvPr/>
        </p:nvPicPr>
        <p:blipFill>
          <a:blip r:embed="rId2" cstate="print"/>
          <a:srcRect/>
          <a:stretch>
            <a:fillRect/>
          </a:stretch>
        </p:blipFill>
        <p:spPr bwMode="auto">
          <a:xfrm>
            <a:off x="795453" y="1401801"/>
            <a:ext cx="7586547" cy="4762500"/>
          </a:xfrm>
          <a:prstGeom prst="rect">
            <a:avLst/>
          </a:prstGeom>
          <a:noFill/>
          <a:ln w="9525">
            <a:noFill/>
            <a:miter lim="800000"/>
            <a:headEnd/>
            <a:tailEnd/>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CEOS WGCV IVOS initiative </a:t>
            </a:r>
            <a:br>
              <a:rPr lang="en-US" sz="3600" b="1" dirty="0"/>
            </a:br>
            <a:r>
              <a:rPr lang="en-US" sz="3600" b="1" dirty="0"/>
              <a:t>on the characterization of PICS</a:t>
            </a:r>
            <a:endParaRPr lang="en-US" sz="3600" dirty="0"/>
          </a:p>
        </p:txBody>
      </p:sp>
      <p:sp>
        <p:nvSpPr>
          <p:cNvPr id="3" name="Content Placeholder 2"/>
          <p:cNvSpPr>
            <a:spLocks noGrp="1"/>
          </p:cNvSpPr>
          <p:nvPr>
            <p:ph idx="1"/>
          </p:nvPr>
        </p:nvSpPr>
        <p:spPr>
          <a:xfrm>
            <a:off x="457200" y="1257300"/>
            <a:ext cx="8305800" cy="5372100"/>
          </a:xfrm>
        </p:spPr>
        <p:txBody>
          <a:bodyPr>
            <a:normAutofit fontScale="85000" lnSpcReduction="20000"/>
          </a:bodyPr>
          <a:lstStyle/>
          <a:p>
            <a:r>
              <a:rPr lang="en-US" dirty="0"/>
              <a:t>Supported with two actions based on IVOS 28 meeting in July 2016:</a:t>
            </a:r>
          </a:p>
          <a:p>
            <a:pPr lvl="1"/>
            <a:r>
              <a:rPr lang="en-US" dirty="0"/>
              <a:t>Completed questionnaire dedicated to PICS usage by deadline</a:t>
            </a:r>
          </a:p>
          <a:p>
            <a:pPr lvl="1"/>
            <a:r>
              <a:rPr lang="en-US" dirty="0"/>
              <a:t>Collected a first set of data over Libya4 site (</a:t>
            </a:r>
            <a:r>
              <a:rPr lang="pt-BR" dirty="0"/>
              <a:t>28.55 N/ 23. 39 E</a:t>
            </a:r>
            <a:r>
              <a:rPr lang="en-US" dirty="0"/>
              <a:t>).</a:t>
            </a:r>
          </a:p>
          <a:p>
            <a:r>
              <a:rPr lang="en-US" dirty="0"/>
              <a:t>SNPP VIIRS data over Libya 4 site from 2012 and 2013 were collected and processed for small (20 km) and large (100km) region of interest (ROI).</a:t>
            </a:r>
          </a:p>
          <a:p>
            <a:r>
              <a:rPr lang="en-US" dirty="0"/>
              <a:t>Temporal mean and standard deviation for both ROIs along with parameters such as sensor and solar zenith/azimuth angles were supplied to CEOS team.</a:t>
            </a:r>
          </a:p>
          <a:p>
            <a:r>
              <a:rPr lang="en-US" dirty="0"/>
              <a:t>VIIRS data from 2013-2014 were uploaded on the FTP site </a:t>
            </a:r>
            <a:r>
              <a:rPr lang="en-US" dirty="0">
                <a:hlinkClick r:id="rId2"/>
              </a:rPr>
              <a:t>ftp.magellium.fr</a:t>
            </a:r>
            <a:endParaRPr lang="en-US" dirty="0"/>
          </a:p>
          <a:p>
            <a:r>
              <a:rPr lang="en-US" dirty="0"/>
              <a:t>Suggested to CEOS team that VIIRS has undergone some major LUT updated during early launch period and once reprocessing is complete we will provide new sets of VIIRS data with consistent calibration.</a:t>
            </a:r>
          </a:p>
        </p:txBody>
      </p:sp>
      <p:sp>
        <p:nvSpPr>
          <p:cNvPr id="4" name="Slide Number Placeholder 3"/>
          <p:cNvSpPr>
            <a:spLocks noGrp="1"/>
          </p:cNvSpPr>
          <p:nvPr>
            <p:ph type="sldNum" sz="quarter" idx="12"/>
          </p:nvPr>
        </p:nvSpPr>
        <p:spPr/>
        <p:txBody>
          <a:bodyPr/>
          <a:lstStyle/>
          <a:p>
            <a:fld id="{DA9F2A74-58C3-4F31-AC6B-C788816B4036}"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GSICS &amp; CEOS IVOS Collaboration</a:t>
            </a:r>
          </a:p>
        </p:txBody>
      </p:sp>
      <p:sp>
        <p:nvSpPr>
          <p:cNvPr id="3" name="Content Placeholder 2"/>
          <p:cNvSpPr>
            <a:spLocks noGrp="1"/>
          </p:cNvSpPr>
          <p:nvPr>
            <p:ph idx="1"/>
          </p:nvPr>
        </p:nvSpPr>
        <p:spPr>
          <a:xfrm>
            <a:off x="280555" y="976744"/>
            <a:ext cx="8666018" cy="5516131"/>
          </a:xfrm>
        </p:spPr>
        <p:txBody>
          <a:bodyPr>
            <a:normAutofit fontScale="77500" lnSpcReduction="20000"/>
          </a:bodyPr>
          <a:lstStyle/>
          <a:p>
            <a:pPr>
              <a:buAutoNum type="arabicPeriod"/>
            </a:pPr>
            <a:r>
              <a:rPr lang="en-US" dirty="0"/>
              <a:t>Developed combined method for calibrating VIS channels. ( Yu and Wu, 2015) . Uses </a:t>
            </a:r>
            <a:r>
              <a:rPr lang="en-US" dirty="0" err="1"/>
              <a:t>Sonoron</a:t>
            </a:r>
            <a:r>
              <a:rPr lang="en-US" dirty="0"/>
              <a:t> Desert site*</a:t>
            </a:r>
          </a:p>
          <a:p>
            <a:pPr>
              <a:buNone/>
            </a:pPr>
            <a:r>
              <a:rPr lang="en-US" dirty="0"/>
              <a:t>2. Transition of  on-orbit VIS reference from Aqua MODIS to VIIRS</a:t>
            </a:r>
          </a:p>
          <a:p>
            <a:pPr>
              <a:buNone/>
            </a:pPr>
            <a:r>
              <a:rPr lang="en-US" dirty="0"/>
              <a:t>3. Use Deep Convective Clouds as a transfer to inter-calibrate GEO-VIS channels with MODIS/VIIRS (CEOS-IVOS Priority Action in 2010 )</a:t>
            </a:r>
          </a:p>
          <a:p>
            <a:r>
              <a:rPr lang="en-US" dirty="0"/>
              <a:t>Recommend a solar spectra for the GSICS community in collaboration with CEOS IVOS</a:t>
            </a:r>
          </a:p>
          <a:p>
            <a:pPr lvl="1"/>
            <a:r>
              <a:rPr lang="en-US" dirty="0"/>
              <a:t>Short term approach to construct a solar spectra based on the best solar spectra datasets, which have been scaled to a common TSI reference in the more temporal stable part of the spectra. (</a:t>
            </a:r>
            <a:r>
              <a:rPr lang="en-US" dirty="0" err="1"/>
              <a:t>Thuillier</a:t>
            </a:r>
            <a:r>
              <a:rPr lang="en-US" dirty="0"/>
              <a:t> and COSI datasets)</a:t>
            </a:r>
          </a:p>
          <a:p>
            <a:pPr lvl="1"/>
            <a:r>
              <a:rPr lang="en-US" dirty="0"/>
              <a:t>Long term approach to account for the variability in the UV radiation, the solar sunspot cycle, and higher spectral resolution using both observed and modeled datasets</a:t>
            </a:r>
          </a:p>
          <a:p>
            <a:r>
              <a:rPr lang="en-US" dirty="0"/>
              <a:t>Future  Events</a:t>
            </a:r>
          </a:p>
          <a:p>
            <a:pPr lvl="1"/>
            <a:r>
              <a:rPr lang="en-US" dirty="0"/>
              <a:t>Second Joint GSICS/IVOS Lunar Calibration workshop, would be hosted by CMA in China: in Oct 2017</a:t>
            </a:r>
          </a:p>
          <a:p>
            <a:pPr lvl="2"/>
            <a:r>
              <a:rPr lang="en-US" dirty="0"/>
              <a:t>GSICS  made available the GIRO , model.  GIRO is the GSICS  implementation of the ROLO model and simulates Lunar Irradiance and  Radiance. </a:t>
            </a:r>
          </a:p>
          <a:p>
            <a:endParaRPr lang="en-US" dirty="0"/>
          </a:p>
        </p:txBody>
      </p:sp>
      <p:sp>
        <p:nvSpPr>
          <p:cNvPr id="4" name="Slide Number Placeholder 3"/>
          <p:cNvSpPr>
            <a:spLocks noGrp="1"/>
          </p:cNvSpPr>
          <p:nvPr>
            <p:ph type="sldNum" sz="quarter" idx="12"/>
          </p:nvPr>
        </p:nvSpPr>
        <p:spPr/>
        <p:txBody>
          <a:bodyPr/>
          <a:lstStyle/>
          <a:p>
            <a:r>
              <a:rPr lang="en-US"/>
              <a:t>Page | </a:t>
            </a:r>
            <a:fld id="{96E36F11-A39A-294D-A59D-6180D50ED29D}" type="slidenum">
              <a:rPr lang="en-US" smtClean="0"/>
              <a:pPr/>
              <a:t>17</a:t>
            </a:fld>
            <a:endParaRPr lang="en-US" dirty="0"/>
          </a:p>
        </p:txBody>
      </p:sp>
      <p:sp>
        <p:nvSpPr>
          <p:cNvPr id="5" name="Rectangle 4"/>
          <p:cNvSpPr/>
          <p:nvPr/>
        </p:nvSpPr>
        <p:spPr>
          <a:xfrm>
            <a:off x="631368" y="6158862"/>
            <a:ext cx="7453086" cy="646331"/>
          </a:xfrm>
          <a:prstGeom prst="rect">
            <a:avLst/>
          </a:prstGeom>
        </p:spPr>
        <p:txBody>
          <a:bodyPr wrap="square">
            <a:spAutoFit/>
          </a:bodyPr>
          <a:lstStyle/>
          <a:p>
            <a:r>
              <a:rPr lang="en-US" b="0" dirty="0">
                <a:solidFill>
                  <a:schemeClr val="tx1"/>
                </a:solidFill>
              </a:rPr>
              <a:t>* Yu, F.; Wu, X. An integrated method to improve the GOES Imager visible radiometric calibration accuracy. </a:t>
            </a:r>
            <a:r>
              <a:rPr lang="en-US" b="0" i="1" dirty="0">
                <a:solidFill>
                  <a:schemeClr val="tx1"/>
                </a:solidFill>
              </a:rPr>
              <a:t>Remote Sens. Environ.</a:t>
            </a:r>
            <a:r>
              <a:rPr lang="en-US" b="0" dirty="0">
                <a:solidFill>
                  <a:schemeClr val="tx1"/>
                </a:solidFill>
              </a:rPr>
              <a:t> </a:t>
            </a:r>
            <a:r>
              <a:rPr lang="en-US" dirty="0">
                <a:solidFill>
                  <a:schemeClr val="tx1"/>
                </a:solidFill>
              </a:rPr>
              <a:t>2015</a:t>
            </a:r>
            <a:r>
              <a:rPr lang="en-US" b="0" dirty="0">
                <a:solidFill>
                  <a:schemeClr val="tx1"/>
                </a:solidFill>
              </a:rPr>
              <a:t>, </a:t>
            </a:r>
            <a:r>
              <a:rPr lang="en-US" b="0" i="1" dirty="0">
                <a:solidFill>
                  <a:schemeClr val="tx1"/>
                </a:solidFill>
              </a:rPr>
              <a:t>164</a:t>
            </a:r>
            <a:r>
              <a:rPr lang="en-US" b="0" dirty="0">
                <a:solidFill>
                  <a:schemeClr val="tx1"/>
                </a:solidFill>
              </a:rPr>
              <a:t>, 103–113. </a:t>
            </a:r>
            <a:endParaRPr lang="en-US" dirty="0">
              <a:solidFill>
                <a:schemeClr val="tx1"/>
              </a:solidFill>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lnSpcReduction="10000"/>
          </a:bodyPr>
          <a:lstStyle/>
          <a:p>
            <a:r>
              <a:rPr lang="en-US" dirty="0"/>
              <a:t>GOES-R</a:t>
            </a:r>
          </a:p>
          <a:p>
            <a:pPr lvl="1"/>
            <a:r>
              <a:rPr lang="en-US" dirty="0"/>
              <a:t>Successfully launched on November 29, 2016.</a:t>
            </a:r>
          </a:p>
          <a:p>
            <a:pPr lvl="1"/>
            <a:r>
              <a:rPr lang="en-US" dirty="0"/>
              <a:t>All instruments are performing well. </a:t>
            </a:r>
          </a:p>
          <a:p>
            <a:pPr lvl="2"/>
            <a:r>
              <a:rPr lang="en-US" dirty="0"/>
              <a:t>Post-Launch Testing (PLT) </a:t>
            </a:r>
            <a:r>
              <a:rPr lang="en-US" dirty="0">
                <a:sym typeface="Wingdings" pitchFamily="2" charset="2"/>
              </a:rPr>
              <a:t> Post-Launch Product Testing (PLPT) is on-going.</a:t>
            </a:r>
          </a:p>
          <a:p>
            <a:pPr lvl="2"/>
            <a:r>
              <a:rPr lang="en-US" dirty="0">
                <a:sym typeface="Wingdings" pitchFamily="2" charset="2"/>
              </a:rPr>
              <a:t>Provisional maturity will be achieved in June 2017.</a:t>
            </a:r>
            <a:endParaRPr lang="en-US" dirty="0"/>
          </a:p>
          <a:p>
            <a:r>
              <a:rPr lang="en-US" dirty="0"/>
              <a:t>VIIRS Reprocessing</a:t>
            </a:r>
          </a:p>
          <a:p>
            <a:pPr lvl="1"/>
            <a:r>
              <a:rPr lang="en-US" dirty="0"/>
              <a:t>Radiometric calibration improvements in RSB, TEB, and DNB</a:t>
            </a:r>
          </a:p>
          <a:p>
            <a:pPr lvl="1"/>
            <a:r>
              <a:rPr lang="en-US" dirty="0"/>
              <a:t> </a:t>
            </a:r>
            <a:r>
              <a:rPr lang="en-US" dirty="0" err="1"/>
              <a:t>Geolocation</a:t>
            </a:r>
            <a:r>
              <a:rPr lang="en-US" dirty="0"/>
              <a:t> accuracy improvements especially for early lifetime.</a:t>
            </a:r>
          </a:p>
          <a:p>
            <a:r>
              <a:rPr lang="en-US" dirty="0"/>
              <a:t>CEOS WGCV IVOS initiative on the characterization of PICS </a:t>
            </a:r>
          </a:p>
          <a:p>
            <a:r>
              <a:rPr lang="en-US" dirty="0"/>
              <a:t>GSICS &amp; CEOS IVOS  interactions</a:t>
            </a:r>
          </a:p>
        </p:txBody>
      </p:sp>
      <p:sp>
        <p:nvSpPr>
          <p:cNvPr id="4" name="Slide Number Placeholder 3"/>
          <p:cNvSpPr>
            <a:spLocks noGrp="1"/>
          </p:cNvSpPr>
          <p:nvPr>
            <p:ph type="sldNum" sz="quarter" idx="12"/>
          </p:nvPr>
        </p:nvSpPr>
        <p:spPr/>
        <p:txBody>
          <a:bodyPr/>
          <a:lstStyle/>
          <a:p>
            <a:r>
              <a:rPr lang="en-US"/>
              <a:t>Page | </a:t>
            </a:r>
            <a:fld id="{96E36F11-A39A-294D-A59D-6180D50ED29D}" type="slidenum">
              <a:rPr lang="en-US" smtClean="0"/>
              <a:pPr/>
              <a:t>18</a:t>
            </a:fld>
            <a:endParaRPr 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r>
              <a:rPr lang="en-US"/>
              <a:t>Page | </a:t>
            </a:r>
            <a:fld id="{96E36F11-A39A-294D-A59D-6180D50ED29D}" type="slidenum">
              <a:rPr lang="en-US" smtClean="0"/>
              <a:pPr/>
              <a:t>2</a:t>
            </a:fld>
            <a:endParaRPr lang="en-US" dirty="0"/>
          </a:p>
        </p:txBody>
      </p:sp>
      <p:pic>
        <p:nvPicPr>
          <p:cNvPr id="1026" name="Picture 2"/>
          <p:cNvPicPr>
            <a:picLocks noChangeAspect="1" noChangeArrowheads="1"/>
          </p:cNvPicPr>
          <p:nvPr/>
        </p:nvPicPr>
        <p:blipFill>
          <a:blip r:embed="rId3"/>
          <a:srcRect/>
          <a:stretch>
            <a:fillRect/>
          </a:stretch>
        </p:blipFill>
        <p:spPr bwMode="auto">
          <a:xfrm>
            <a:off x="-1" y="0"/>
            <a:ext cx="9125361" cy="6629400"/>
          </a:xfrm>
          <a:prstGeom prst="rect">
            <a:avLst/>
          </a:prstGeom>
          <a:noFill/>
          <a:ln w="9525">
            <a:noFill/>
            <a:miter lim="800000"/>
            <a:headEnd/>
            <a:tailEnd/>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GOES-16 Launch</a:t>
            </a:r>
          </a:p>
        </p:txBody>
      </p:sp>
      <p:sp>
        <p:nvSpPr>
          <p:cNvPr id="3" name="Content Placeholder 2"/>
          <p:cNvSpPr>
            <a:spLocks noGrp="1"/>
          </p:cNvSpPr>
          <p:nvPr>
            <p:ph idx="1"/>
          </p:nvPr>
        </p:nvSpPr>
        <p:spPr>
          <a:xfrm>
            <a:off x="124441" y="976744"/>
            <a:ext cx="6543991" cy="5658231"/>
          </a:xfrm>
        </p:spPr>
        <p:txBody>
          <a:bodyPr>
            <a:noAutofit/>
          </a:bodyPr>
          <a:lstStyle/>
          <a:p>
            <a:r>
              <a:rPr lang="en-US" sz="2400" dirty="0"/>
              <a:t>The Geostationary Operational Environmental Satellite R-Series (GOES-R) is the first of a new generation of the geostationary constellation for the NOAA. </a:t>
            </a:r>
          </a:p>
          <a:p>
            <a:r>
              <a:rPr lang="en-US" sz="2400" dirty="0"/>
              <a:t>The first of four satellites in the R series that will support NOAA’s geostationary constellation through 2036.</a:t>
            </a:r>
          </a:p>
          <a:p>
            <a:r>
              <a:rPr lang="en-US" sz="2400" dirty="0"/>
              <a:t>GOES-R was launched by the NASA aboard a United Launch Alliance (ULA) Atlas V rocket on November 19, 2016 at 2342 UTC (6:42 p.m. EST), from Cape Canaveral Air Force Station in Florida, USA. </a:t>
            </a:r>
          </a:p>
          <a:p>
            <a:r>
              <a:rPr lang="en-US" sz="2400" dirty="0"/>
              <a:t>After a number of orbit lifting maneuvers, it reached the geostationary orbit on November 29, 2016, when it was officially named GOES-16. </a:t>
            </a:r>
          </a:p>
        </p:txBody>
      </p:sp>
      <p:sp>
        <p:nvSpPr>
          <p:cNvPr id="4" name="Slide Number Placeholder 3"/>
          <p:cNvSpPr>
            <a:spLocks noGrp="1"/>
          </p:cNvSpPr>
          <p:nvPr>
            <p:ph type="sldNum" sz="quarter" idx="12"/>
          </p:nvPr>
        </p:nvSpPr>
        <p:spPr>
          <a:xfrm>
            <a:off x="6987669" y="6492875"/>
            <a:ext cx="2133600" cy="365125"/>
          </a:xfrm>
        </p:spPr>
        <p:txBody>
          <a:bodyPr/>
          <a:lstStyle/>
          <a:p>
            <a:r>
              <a:rPr lang="en-US" dirty="0"/>
              <a:t>Page | </a:t>
            </a:r>
            <a:fld id="{96E36F11-A39A-294D-A59D-6180D50ED29D}" type="slidenum">
              <a:rPr lang="en-US" smtClean="0"/>
              <a:pPr/>
              <a:t>3</a:t>
            </a:fld>
            <a:endParaRPr lang="en-US" dirty="0"/>
          </a:p>
        </p:txBody>
      </p:sp>
      <p:pic>
        <p:nvPicPr>
          <p:cNvPr id="5" name="Picture 4" descr="30355288654_74eec83e07_o.jpg"/>
          <p:cNvPicPr>
            <a:picLocks noChangeAspect="1"/>
          </p:cNvPicPr>
          <p:nvPr/>
        </p:nvPicPr>
        <p:blipFill>
          <a:blip r:embed="rId2" cstate="print"/>
          <a:srcRect l="8223" r="16316"/>
          <a:stretch>
            <a:fillRect/>
          </a:stretch>
        </p:blipFill>
        <p:spPr>
          <a:xfrm>
            <a:off x="6612677" y="1382752"/>
            <a:ext cx="2475568" cy="5054368"/>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GOES-16 Payloads</a:t>
            </a:r>
          </a:p>
        </p:txBody>
      </p:sp>
      <p:sp>
        <p:nvSpPr>
          <p:cNvPr id="3" name="Content Placeholder 2"/>
          <p:cNvSpPr>
            <a:spLocks noGrp="1"/>
          </p:cNvSpPr>
          <p:nvPr>
            <p:ph idx="1"/>
          </p:nvPr>
        </p:nvSpPr>
        <p:spPr>
          <a:xfrm>
            <a:off x="280555" y="976744"/>
            <a:ext cx="8666018" cy="5658231"/>
          </a:xfrm>
        </p:spPr>
        <p:txBody>
          <a:bodyPr>
            <a:noAutofit/>
          </a:bodyPr>
          <a:lstStyle/>
          <a:p>
            <a:r>
              <a:rPr lang="en-US" sz="2000" dirty="0"/>
              <a:t>Advanced Baseline Imager (</a:t>
            </a:r>
            <a:r>
              <a:rPr lang="en-US" sz="2000" spc="-15" dirty="0"/>
              <a:t>ABI) Status</a:t>
            </a:r>
          </a:p>
          <a:p>
            <a:pPr lvl="1"/>
            <a:r>
              <a:rPr lang="en-US" sz="1800" spc="-15" dirty="0"/>
              <a:t>Visible </a:t>
            </a:r>
            <a:r>
              <a:rPr lang="en-US" sz="1800" spc="-5" dirty="0"/>
              <a:t>and Near-IR  Bands</a:t>
            </a:r>
            <a:endParaRPr lang="en-US" sz="1800" spc="-15" dirty="0"/>
          </a:p>
          <a:p>
            <a:pPr lvl="2"/>
            <a:r>
              <a:rPr lang="en-US" sz="1600" spc="-15" dirty="0"/>
              <a:t>The on-orbit Signal-to-Noise Ratios (SNR) </a:t>
            </a:r>
            <a:r>
              <a:rPr lang="en-US" sz="1600" spc="-5" dirty="0"/>
              <a:t>are exceeding the requirement. </a:t>
            </a:r>
          </a:p>
          <a:p>
            <a:pPr lvl="2"/>
            <a:r>
              <a:rPr lang="en-US" sz="1600" spc="-5" dirty="0"/>
              <a:t>Instrument channel gains are very stable.</a:t>
            </a:r>
          </a:p>
          <a:p>
            <a:pPr lvl="2"/>
            <a:r>
              <a:rPr lang="en-US" sz="1600" spc="-5" dirty="0"/>
              <a:t>Dynamic ranges have adequate margins over the requirements.</a:t>
            </a:r>
          </a:p>
          <a:p>
            <a:pPr lvl="1"/>
            <a:r>
              <a:rPr lang="en-US" sz="1800" spc="-5" dirty="0"/>
              <a:t>Thermal bands</a:t>
            </a:r>
          </a:p>
          <a:p>
            <a:pPr lvl="2"/>
            <a:r>
              <a:rPr lang="en-US" sz="1600" spc="-5" dirty="0"/>
              <a:t>The Net Equivalent Delta Temperature (</a:t>
            </a:r>
            <a:r>
              <a:rPr lang="en-US" sz="1600" spc="-5" dirty="0" err="1"/>
              <a:t>NEdT</a:t>
            </a:r>
            <a:r>
              <a:rPr lang="en-US" sz="1600" spc="-5" dirty="0"/>
              <a:t>) are substantially better than the requirement (0.3K for 13.30 </a:t>
            </a:r>
            <a:r>
              <a:rPr lang="en-US" sz="1600" spc="-5" dirty="0">
                <a:sym typeface="Symbol"/>
              </a:rPr>
              <a:t>m</a:t>
            </a:r>
            <a:r>
              <a:rPr lang="en-US" sz="1600" spc="-5" dirty="0"/>
              <a:t> Channel; 0.1K for others) at 300K.</a:t>
            </a:r>
            <a:r>
              <a:rPr lang="en-US" sz="1400" spc="-5" dirty="0"/>
              <a:t> </a:t>
            </a:r>
          </a:p>
          <a:p>
            <a:pPr lvl="2"/>
            <a:r>
              <a:rPr lang="en-US" sz="1600" spc="-5" dirty="0"/>
              <a:t>Dynamic ranges met the specifications in all IR bands. </a:t>
            </a:r>
          </a:p>
          <a:p>
            <a:r>
              <a:rPr lang="en-US" sz="2000" spc="-5" dirty="0"/>
              <a:t>Other instruments</a:t>
            </a:r>
          </a:p>
          <a:p>
            <a:pPr lvl="1"/>
            <a:r>
              <a:rPr lang="en-US" sz="1800" dirty="0"/>
              <a:t>Geostationary Lightning </a:t>
            </a:r>
            <a:r>
              <a:rPr lang="en-US" sz="1800" dirty="0" err="1"/>
              <a:t>Mapper</a:t>
            </a:r>
            <a:r>
              <a:rPr lang="en-US" sz="1800" dirty="0"/>
              <a:t> (GLM)</a:t>
            </a:r>
          </a:p>
          <a:p>
            <a:pPr lvl="1"/>
            <a:r>
              <a:rPr lang="en-US" sz="1800" dirty="0"/>
              <a:t>Solar Ultraviolet Imager (SUVI)</a:t>
            </a:r>
          </a:p>
          <a:p>
            <a:pPr lvl="1"/>
            <a:r>
              <a:rPr lang="en-US" sz="1800" dirty="0"/>
              <a:t>Extreme Ultraviolet and X-ray Irradiance Sensors (EXIS)</a:t>
            </a:r>
          </a:p>
          <a:p>
            <a:pPr lvl="1"/>
            <a:r>
              <a:rPr lang="fr-FR" sz="1800" dirty="0" err="1"/>
              <a:t>Space</a:t>
            </a:r>
            <a:r>
              <a:rPr lang="fr-FR" sz="1800" dirty="0"/>
              <a:t> </a:t>
            </a:r>
            <a:r>
              <a:rPr lang="fr-FR" sz="1800" dirty="0" err="1"/>
              <a:t>Environment</a:t>
            </a:r>
            <a:r>
              <a:rPr lang="fr-FR" sz="1800" dirty="0"/>
              <a:t> In-Situ Suite (SEISS)</a:t>
            </a:r>
          </a:p>
          <a:p>
            <a:pPr lvl="1"/>
            <a:r>
              <a:rPr lang="en-US" sz="1800" dirty="0"/>
              <a:t>Magnetometer (MAG)</a:t>
            </a:r>
          </a:p>
        </p:txBody>
      </p:sp>
      <p:sp>
        <p:nvSpPr>
          <p:cNvPr id="4" name="Slide Number Placeholder 3"/>
          <p:cNvSpPr>
            <a:spLocks noGrp="1"/>
          </p:cNvSpPr>
          <p:nvPr>
            <p:ph type="sldNum" sz="quarter" idx="12"/>
          </p:nvPr>
        </p:nvSpPr>
        <p:spPr/>
        <p:txBody>
          <a:bodyPr/>
          <a:lstStyle/>
          <a:p>
            <a:r>
              <a:rPr lang="en-US" dirty="0"/>
              <a:t>Page | </a:t>
            </a:r>
            <a:fld id="{96E36F11-A39A-294D-A59D-6180D50ED29D}" type="slidenum">
              <a:rPr lang="en-US" smtClean="0"/>
              <a:pPr/>
              <a:t>4</a:t>
            </a:fld>
            <a:endParaRPr 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oAutofit/>
          </a:bodyPr>
          <a:lstStyle/>
          <a:p>
            <a:r>
              <a:rPr lang="en-US" sz="2800" dirty="0"/>
              <a:t>GOES-16 First Image</a:t>
            </a:r>
          </a:p>
        </p:txBody>
      </p:sp>
      <p:pic>
        <p:nvPicPr>
          <p:cNvPr id="7" name="Picture 6" descr="ABI_15jan17_1807z_tc_fulldisk_full_resolution.jpg"/>
          <p:cNvPicPr>
            <a:picLocks noChangeAspect="1"/>
          </p:cNvPicPr>
          <p:nvPr/>
        </p:nvPicPr>
        <p:blipFill>
          <a:blip r:embed="rId2" cstate="print"/>
          <a:stretch>
            <a:fillRect/>
          </a:stretch>
        </p:blipFill>
        <p:spPr>
          <a:xfrm>
            <a:off x="2082027" y="956961"/>
            <a:ext cx="5389292" cy="5377369"/>
          </a:xfrm>
          <a:prstGeom prst="rect">
            <a:avLst/>
          </a:prstGeom>
        </p:spPr>
      </p:pic>
      <p:sp>
        <p:nvSpPr>
          <p:cNvPr id="8" name="Rectangle 7"/>
          <p:cNvSpPr/>
          <p:nvPr/>
        </p:nvSpPr>
        <p:spPr>
          <a:xfrm>
            <a:off x="970159" y="6396335"/>
            <a:ext cx="7404410" cy="369332"/>
          </a:xfrm>
          <a:prstGeom prst="rect">
            <a:avLst/>
          </a:prstGeom>
        </p:spPr>
        <p:txBody>
          <a:bodyPr wrap="square">
            <a:spAutoFit/>
          </a:bodyPr>
          <a:lstStyle/>
          <a:p>
            <a:pPr algn="ctr"/>
            <a:r>
              <a:rPr lang="en-US" dirty="0"/>
              <a:t>First Full Disk Image by Advanced Baseline Imager (ABI, 2017-01-23)</a:t>
            </a:r>
          </a:p>
        </p:txBody>
      </p:sp>
      <p:sp>
        <p:nvSpPr>
          <p:cNvPr id="11" name="Slide Number Placeholder 3"/>
          <p:cNvSpPr>
            <a:spLocks noGrp="1"/>
          </p:cNvSpPr>
          <p:nvPr>
            <p:ph type="sldNum" sz="quarter" idx="12"/>
          </p:nvPr>
        </p:nvSpPr>
        <p:spPr>
          <a:xfrm>
            <a:off x="6987669" y="6492875"/>
            <a:ext cx="2133600" cy="365125"/>
          </a:xfrm>
        </p:spPr>
        <p:txBody>
          <a:bodyPr/>
          <a:lstStyle/>
          <a:p>
            <a:r>
              <a:rPr lang="en-US" dirty="0"/>
              <a:t>Page | </a:t>
            </a:r>
            <a:fld id="{96E36F11-A39A-294D-A59D-6180D50ED29D}"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838200"/>
          </a:xfrm>
        </p:spPr>
        <p:txBody>
          <a:bodyPr vert="horz">
            <a:noAutofit/>
          </a:bodyPr>
          <a:lstStyle/>
          <a:p>
            <a:r>
              <a:rPr lang="en-US" dirty="0"/>
              <a:t>GOES-16 GLM First Image</a:t>
            </a:r>
          </a:p>
        </p:txBody>
      </p:sp>
      <p:pic>
        <p:nvPicPr>
          <p:cNvPr id="7170" name="Picture 2" descr="http://www.goes-r.gov/multimedia/originalImageCopies/goes-16DataAndImagery/32394459783_db7004e7dc_o.jpg"/>
          <p:cNvPicPr>
            <a:picLocks noChangeAspect="1" noChangeArrowheads="1"/>
          </p:cNvPicPr>
          <p:nvPr/>
        </p:nvPicPr>
        <p:blipFill>
          <a:blip r:embed="rId2" cstate="print"/>
          <a:srcRect/>
          <a:stretch>
            <a:fillRect/>
          </a:stretch>
        </p:blipFill>
        <p:spPr bwMode="auto">
          <a:xfrm>
            <a:off x="1371600" y="914400"/>
            <a:ext cx="6461957" cy="5396569"/>
          </a:xfrm>
          <a:prstGeom prst="rect">
            <a:avLst/>
          </a:prstGeom>
          <a:noFill/>
        </p:spPr>
      </p:pic>
      <p:sp>
        <p:nvSpPr>
          <p:cNvPr id="6" name="Rectangle 5"/>
          <p:cNvSpPr/>
          <p:nvPr/>
        </p:nvSpPr>
        <p:spPr>
          <a:xfrm>
            <a:off x="1215482" y="6396335"/>
            <a:ext cx="7136781" cy="369332"/>
          </a:xfrm>
          <a:prstGeom prst="rect">
            <a:avLst/>
          </a:prstGeom>
        </p:spPr>
        <p:txBody>
          <a:bodyPr wrap="square">
            <a:spAutoFit/>
          </a:bodyPr>
          <a:lstStyle/>
          <a:p>
            <a:r>
              <a:rPr lang="en-US" dirty="0"/>
              <a:t>First Image by Geostationary Lightning </a:t>
            </a:r>
            <a:r>
              <a:rPr lang="en-US" dirty="0" err="1"/>
              <a:t>Mapper</a:t>
            </a:r>
            <a:r>
              <a:rPr lang="en-US" dirty="0"/>
              <a:t> (GLM, 2017-03-06)</a:t>
            </a:r>
          </a:p>
        </p:txBody>
      </p:sp>
      <p:sp>
        <p:nvSpPr>
          <p:cNvPr id="7" name="Slide Number Placeholder 3"/>
          <p:cNvSpPr>
            <a:spLocks noGrp="1"/>
          </p:cNvSpPr>
          <p:nvPr>
            <p:ph type="sldNum" sz="quarter" idx="12"/>
          </p:nvPr>
        </p:nvSpPr>
        <p:spPr>
          <a:xfrm>
            <a:off x="6987669" y="6492875"/>
            <a:ext cx="2133600" cy="365125"/>
          </a:xfrm>
        </p:spPr>
        <p:txBody>
          <a:bodyPr/>
          <a:lstStyle/>
          <a:p>
            <a:r>
              <a:rPr lang="en-US" dirty="0"/>
              <a:t>Page | </a:t>
            </a:r>
            <a:fld id="{96E36F11-A39A-294D-A59D-6180D50ED29D}"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GOES-16 Schedule</a:t>
            </a:r>
          </a:p>
        </p:txBody>
      </p:sp>
      <p:sp>
        <p:nvSpPr>
          <p:cNvPr id="4" name="Slide Number Placeholder 3"/>
          <p:cNvSpPr>
            <a:spLocks noGrp="1"/>
          </p:cNvSpPr>
          <p:nvPr>
            <p:ph type="sldNum" sz="quarter" idx="12"/>
          </p:nvPr>
        </p:nvSpPr>
        <p:spPr/>
        <p:txBody>
          <a:bodyPr/>
          <a:lstStyle/>
          <a:p>
            <a:r>
              <a:rPr lang="en-US"/>
              <a:t>Page | </a:t>
            </a:r>
            <a:fld id="{96E36F11-A39A-294D-A59D-6180D50ED29D}" type="slidenum">
              <a:rPr lang="en-US" smtClean="0"/>
              <a:pPr/>
              <a:t>7</a:t>
            </a:fld>
            <a:endParaRPr lang="en-US" dirty="0"/>
          </a:p>
        </p:txBody>
      </p:sp>
      <p:sp>
        <p:nvSpPr>
          <p:cNvPr id="5" name="Content Placeholder 4"/>
          <p:cNvSpPr>
            <a:spLocks noGrp="1"/>
          </p:cNvSpPr>
          <p:nvPr>
            <p:ph idx="1"/>
          </p:nvPr>
        </p:nvSpPr>
        <p:spPr/>
        <p:txBody>
          <a:bodyPr/>
          <a:lstStyle/>
          <a:p>
            <a:endParaRPr lang="en-US"/>
          </a:p>
        </p:txBody>
      </p:sp>
      <p:pic>
        <p:nvPicPr>
          <p:cNvPr id="3" name="Picture 2"/>
          <p:cNvPicPr>
            <a:picLocks noChangeAspect="1" noChangeArrowheads="1"/>
          </p:cNvPicPr>
          <p:nvPr/>
        </p:nvPicPr>
        <p:blipFill>
          <a:blip r:embed="rId3"/>
          <a:srcRect/>
          <a:stretch>
            <a:fillRect/>
          </a:stretch>
        </p:blipFill>
        <p:spPr bwMode="auto">
          <a:xfrm>
            <a:off x="86458" y="1278182"/>
            <a:ext cx="9010650" cy="4981575"/>
          </a:xfrm>
          <a:prstGeom prst="rect">
            <a:avLst/>
          </a:prstGeom>
          <a:noFill/>
          <a:ln w="9525">
            <a:noFill/>
            <a:miter lim="800000"/>
            <a:headEnd/>
            <a:tailEnd/>
          </a:ln>
        </p:spPr>
      </p:pic>
      <p:sp>
        <p:nvSpPr>
          <p:cNvPr id="7" name="TextBox 6"/>
          <p:cNvSpPr txBox="1"/>
          <p:nvPr/>
        </p:nvSpPr>
        <p:spPr>
          <a:xfrm>
            <a:off x="609600" y="3528646"/>
            <a:ext cx="3387969" cy="276999"/>
          </a:xfrm>
          <a:prstGeom prst="rect">
            <a:avLst/>
          </a:prstGeom>
          <a:noFill/>
        </p:spPr>
        <p:txBody>
          <a:bodyPr wrap="square" rtlCol="0">
            <a:spAutoFit/>
          </a:bodyPr>
          <a:lstStyle/>
          <a:p>
            <a:r>
              <a:rPr lang="en-US" sz="1200" dirty="0"/>
              <a:t>CMI: Cloud &amp; Moisture Image</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GOES-16 Field Campaign</a:t>
            </a:r>
          </a:p>
        </p:txBody>
      </p:sp>
      <p:sp>
        <p:nvSpPr>
          <p:cNvPr id="3" name="Content Placeholder 2"/>
          <p:cNvSpPr>
            <a:spLocks noGrp="1"/>
          </p:cNvSpPr>
          <p:nvPr>
            <p:ph idx="1"/>
          </p:nvPr>
        </p:nvSpPr>
        <p:spPr>
          <a:xfrm>
            <a:off x="280555" y="976745"/>
            <a:ext cx="8666018" cy="2792367"/>
          </a:xfrm>
        </p:spPr>
        <p:txBody>
          <a:bodyPr>
            <a:normAutofit fontScale="92500" lnSpcReduction="20000"/>
          </a:bodyPr>
          <a:lstStyle/>
          <a:p>
            <a:r>
              <a:rPr lang="en-US" dirty="0"/>
              <a:t>Field Campaign at Red Lake, AZ </a:t>
            </a:r>
          </a:p>
          <a:p>
            <a:pPr lvl="1"/>
            <a:r>
              <a:rPr lang="en-US" dirty="0"/>
              <a:t>Dates: April - May 2017; </a:t>
            </a:r>
          </a:p>
          <a:p>
            <a:pPr lvl="1"/>
            <a:r>
              <a:rPr lang="en-US" dirty="0"/>
              <a:t>The primary objective is to support the vicarious cal/</a:t>
            </a:r>
            <a:r>
              <a:rPr lang="en-US" dirty="0" err="1"/>
              <a:t>val</a:t>
            </a:r>
            <a:r>
              <a:rPr lang="en-US" dirty="0"/>
              <a:t> for GOES-16. </a:t>
            </a:r>
          </a:p>
          <a:p>
            <a:pPr lvl="1"/>
            <a:r>
              <a:rPr lang="en-US" dirty="0"/>
              <a:t>Campaign activity supported by a group of affiliated with  NOAA, NASA, University of Maryland. </a:t>
            </a:r>
          </a:p>
          <a:p>
            <a:pPr lvl="1"/>
            <a:r>
              <a:rPr lang="en-US" dirty="0"/>
              <a:t>Could also help to validate other instruments such as SNPP VIIRS.</a:t>
            </a:r>
          </a:p>
          <a:p>
            <a:pPr lvl="1"/>
            <a:r>
              <a:rPr lang="en-US" dirty="0"/>
              <a:t>Currently analyzing the field campaign data.</a:t>
            </a:r>
          </a:p>
          <a:p>
            <a:pPr lvl="1"/>
            <a:endParaRPr lang="en-US" dirty="0"/>
          </a:p>
        </p:txBody>
      </p:sp>
      <p:sp>
        <p:nvSpPr>
          <p:cNvPr id="4" name="Slide Number Placeholder 3"/>
          <p:cNvSpPr>
            <a:spLocks noGrp="1"/>
          </p:cNvSpPr>
          <p:nvPr>
            <p:ph type="sldNum" sz="quarter" idx="12"/>
          </p:nvPr>
        </p:nvSpPr>
        <p:spPr/>
        <p:txBody>
          <a:bodyPr/>
          <a:lstStyle/>
          <a:p>
            <a:r>
              <a:rPr lang="en-US"/>
              <a:t>Page | </a:t>
            </a:r>
            <a:fld id="{96E36F11-A39A-294D-A59D-6180D50ED29D}" type="slidenum">
              <a:rPr lang="en-US" smtClean="0"/>
              <a:pPr/>
              <a:t>8</a:t>
            </a:fld>
            <a:endParaRPr lang="en-US" dirty="0"/>
          </a:p>
        </p:txBody>
      </p:sp>
      <p:pic>
        <p:nvPicPr>
          <p:cNvPr id="5" name="Picture 2"/>
          <p:cNvPicPr>
            <a:picLocks noChangeAspect="1" noChangeArrowheads="1"/>
          </p:cNvPicPr>
          <p:nvPr/>
        </p:nvPicPr>
        <p:blipFill>
          <a:blip r:embed="rId2" cstate="print"/>
          <a:srcRect/>
          <a:stretch>
            <a:fillRect/>
          </a:stretch>
        </p:blipFill>
        <p:spPr bwMode="auto">
          <a:xfrm>
            <a:off x="3301627" y="3769112"/>
            <a:ext cx="1981200" cy="2641600"/>
          </a:xfrm>
          <a:prstGeom prst="rect">
            <a:avLst/>
          </a:prstGeom>
          <a:noFill/>
          <a:ln w="9525">
            <a:noFill/>
            <a:miter lim="800000"/>
            <a:headEnd/>
            <a:tailEnd/>
          </a:ln>
        </p:spPr>
      </p:pic>
      <p:pic>
        <p:nvPicPr>
          <p:cNvPr id="6" name="Picture 6"/>
          <p:cNvPicPr>
            <a:picLocks noChangeAspect="1" noChangeArrowheads="1"/>
          </p:cNvPicPr>
          <p:nvPr/>
        </p:nvPicPr>
        <p:blipFill>
          <a:blip r:embed="rId3" cstate="print"/>
          <a:srcRect/>
          <a:stretch>
            <a:fillRect/>
          </a:stretch>
        </p:blipFill>
        <p:spPr bwMode="auto">
          <a:xfrm>
            <a:off x="5492848" y="3769112"/>
            <a:ext cx="3453725" cy="259080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643053" y="3620016"/>
            <a:ext cx="2382393" cy="2790696"/>
          </a:xfrm>
          <a:prstGeom prst="rect">
            <a:avLst/>
          </a:prstGeom>
          <a:noFill/>
          <a:ln w="9525">
            <a:noFill/>
            <a:miter lim="800000"/>
            <a:headEnd/>
            <a:tailEnd/>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r>
              <a:rPr lang="en-US"/>
              <a:t>Page | </a:t>
            </a:r>
            <a:fld id="{96E36F11-A39A-294D-A59D-6180D50ED29D}" type="slidenum">
              <a:rPr lang="en-US" smtClean="0"/>
              <a:pPr/>
              <a:t>9</a:t>
            </a:fld>
            <a:endParaRPr lang="en-US" dirty="0"/>
          </a:p>
        </p:txBody>
      </p:sp>
      <p:pic>
        <p:nvPicPr>
          <p:cNvPr id="5" name="Picture 2"/>
          <p:cNvPicPr>
            <a:picLocks noChangeAspect="1" noChangeArrowheads="1"/>
          </p:cNvPicPr>
          <p:nvPr/>
        </p:nvPicPr>
        <p:blipFill>
          <a:blip r:embed="rId3"/>
          <a:srcRect/>
          <a:stretch>
            <a:fillRect/>
          </a:stretch>
        </p:blipFill>
        <p:spPr bwMode="auto">
          <a:xfrm>
            <a:off x="-41425" y="0"/>
            <a:ext cx="9165290" cy="6858000"/>
          </a:xfrm>
          <a:prstGeom prst="rect">
            <a:avLst/>
          </a:prstGeom>
          <a:noFill/>
          <a:ln w="9525">
            <a:noFill/>
            <a:miter lim="800000"/>
            <a:headEnd/>
            <a:tailEnd/>
          </a:ln>
        </p:spPr>
      </p:pic>
    </p:spTree>
  </p:cSld>
  <p:clrMapOvr>
    <a:masterClrMapping/>
  </p:clrMapOvr>
  <p:transition/>
</p:sld>
</file>

<file path=ppt/theme/theme1.xml><?xml version="1.0" encoding="utf-8"?>
<a:theme xmlns:a="http://schemas.openxmlformats.org/drawingml/2006/main" name="NPP_F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NPP_FOR.potx</Template>
  <TotalTime>32516</TotalTime>
  <Words>968</Words>
  <Application>Microsoft Office PowerPoint</Application>
  <PresentationFormat>On-screen Show (4:3)</PresentationFormat>
  <Paragraphs>142</Paragraphs>
  <Slides>18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ＭＳ Ｐゴシック</vt:lpstr>
      <vt:lpstr>Arial</vt:lpstr>
      <vt:lpstr>Calibri</vt:lpstr>
      <vt:lpstr>Symbol</vt:lpstr>
      <vt:lpstr>Times New Roman</vt:lpstr>
      <vt:lpstr>Wingdings</vt:lpstr>
      <vt:lpstr>NPP_FOR</vt:lpstr>
      <vt:lpstr>NOAA Satellite Cal/Val Progress Update</vt:lpstr>
      <vt:lpstr>PowerPoint Presentation</vt:lpstr>
      <vt:lpstr>GOES-16 Launch</vt:lpstr>
      <vt:lpstr>GOES-16 Payloads</vt:lpstr>
      <vt:lpstr>GOES-16 First Image</vt:lpstr>
      <vt:lpstr>GOES-16 GLM First Image</vt:lpstr>
      <vt:lpstr>GOES-16 Schedule</vt:lpstr>
      <vt:lpstr>GOES-16 Field Campaign</vt:lpstr>
      <vt:lpstr>PowerPoint Presentation</vt:lpstr>
      <vt:lpstr>S-NPP Reprocessing Update</vt:lpstr>
      <vt:lpstr>S-NPP Reprocessing Update</vt:lpstr>
      <vt:lpstr>S-NPP Reprocessing Update</vt:lpstr>
      <vt:lpstr>S-NPP Reprocessing Update</vt:lpstr>
      <vt:lpstr>S-NPP Reprocessing Update</vt:lpstr>
      <vt:lpstr>S-NPP Reprocessing Update</vt:lpstr>
      <vt:lpstr>CEOS WGCV IVOS initiative  on the characterization of PICS</vt:lpstr>
      <vt:lpstr>GSICS &amp; CEOS IVOS Collaboration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 ICVS-LTM Weekly Instrument Status Update   May 7, 2014</dc:title>
  <dc:creator>Ninghai Sun</dc:creator>
  <cp:lastModifiedBy>Taeyoung-Jason Choi</cp:lastModifiedBy>
  <cp:revision>1177</cp:revision>
  <dcterms:created xsi:type="dcterms:W3CDTF">2011-10-05T18:31:57Z</dcterms:created>
  <dcterms:modified xsi:type="dcterms:W3CDTF">2017-05-18T13:53:48Z</dcterms:modified>
</cp:coreProperties>
</file>