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  <p:sldMasterId id="2147483938" r:id="rId2"/>
  </p:sldMasterIdLst>
  <p:notesMasterIdLst>
    <p:notesMasterId r:id="rId23"/>
  </p:notesMasterIdLst>
  <p:handoutMasterIdLst>
    <p:handoutMasterId r:id="rId24"/>
  </p:handoutMasterIdLst>
  <p:sldIdLst>
    <p:sldId id="349" r:id="rId3"/>
    <p:sldId id="347" r:id="rId4"/>
    <p:sldId id="258" r:id="rId5"/>
    <p:sldId id="283" r:id="rId6"/>
    <p:sldId id="336" r:id="rId7"/>
    <p:sldId id="332" r:id="rId8"/>
    <p:sldId id="286" r:id="rId9"/>
    <p:sldId id="326" r:id="rId10"/>
    <p:sldId id="338" r:id="rId11"/>
    <p:sldId id="339" r:id="rId12"/>
    <p:sldId id="340" r:id="rId13"/>
    <p:sldId id="341" r:id="rId14"/>
    <p:sldId id="342" r:id="rId15"/>
    <p:sldId id="334" r:id="rId16"/>
    <p:sldId id="333" r:id="rId17"/>
    <p:sldId id="343" r:id="rId18"/>
    <p:sldId id="344" r:id="rId19"/>
    <p:sldId id="351" r:id="rId20"/>
    <p:sldId id="350" r:id="rId21"/>
    <p:sldId id="298" r:id="rId22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F"/>
    <a:srgbClr val="0098DB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30" autoAdjust="0"/>
    <p:restoredTop sz="99864" autoAdjust="0"/>
  </p:normalViewPr>
  <p:slideViewPr>
    <p:cSldViewPr snapToGrid="0">
      <p:cViewPr varScale="1">
        <p:scale>
          <a:sx n="86" d="100"/>
          <a:sy n="86" d="100"/>
        </p:scale>
        <p:origin x="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5/17/2017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x-none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x-none" noProof="0"/>
              <a:t>Click to edit Master title style</a:t>
            </a:r>
            <a:endParaRPr lang="en-GB" noProof="0" dirty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2" name="hc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fc"/>
          <p:cNvSpPr txBox="1"/>
          <p:nvPr userDrawn="1"/>
        </p:nvSpPr>
        <p:spPr>
          <a:xfrm>
            <a:off x="0" y="6491288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92D050"/>
                </a:solidFill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kern="0" dirty="0">
              <a:solidFill>
                <a:srgbClr val="002569"/>
              </a:solidFill>
              <a:latin typeface="Times New Roman"/>
              <a:ea typeface="Times New Roman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365315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 lang="en-US" smtClean="0">
                <a:solidFill>
                  <a:srgbClr val="002569"/>
                </a:solidFill>
              </a:rPr>
              <a:pPr/>
              <a:t>‹#›</a:t>
            </a:fld>
            <a:endParaRPr lang="en-US" dirty="0">
              <a:solidFill>
                <a:srgbClr val="002569"/>
              </a:solidFill>
            </a:endParaRPr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92D050"/>
                </a:solidFill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kern="0" dirty="0">
              <a:solidFill>
                <a:srgbClr val="002569"/>
              </a:solidFill>
              <a:latin typeface="Times New Roman"/>
              <a:ea typeface="Times New Roman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495067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 dirty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x-none" dirty="0"/>
              <a:t>Click to edit Master title style</a:t>
            </a:r>
            <a:endParaRPr lang="en-GB" dirty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630238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11" name="Picture 36" descr="PPT_Header01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6756400" y="0"/>
            <a:ext cx="23876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ADCALNET-LOGO-COMPLE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75" y="266700"/>
            <a:ext cx="2424425" cy="581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31720" y="25400"/>
            <a:ext cx="897980" cy="355600"/>
          </a:xfrm>
          <a:prstGeom prst="rect">
            <a:avLst/>
          </a:prstGeom>
        </p:spPr>
      </p:pic>
      <p:sp>
        <p:nvSpPr>
          <p:cNvPr id="2" name="hc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fc"/>
          <p:cNvSpPr txBox="1"/>
          <p:nvPr userDrawn="1"/>
        </p:nvSpPr>
        <p:spPr>
          <a:xfrm>
            <a:off x="0" y="6491288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 fontAlgn="auto"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 fontAlgn="auto">
                <a:spcAft>
                  <a:spcPts val="0"/>
                </a:spcAft>
              </a:pPr>
              <a:t>‹#›</a:t>
            </a:fld>
            <a:endParaRPr lang="en-US" kern="0" dirty="0">
              <a:solidFill>
                <a:srgbClr val="002569"/>
              </a:solidFill>
            </a:endParaRPr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92D050"/>
                </a:solidFill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kern="0" dirty="0">
              <a:solidFill>
                <a:srgbClr val="002569"/>
              </a:solidFill>
              <a:latin typeface="Times New Roman"/>
              <a:ea typeface="Times New Roman"/>
              <a:cs typeface="Times"/>
            </a:endParaRPr>
          </a:p>
        </p:txBody>
      </p:sp>
      <p:sp>
        <p:nvSpPr>
          <p:cNvPr id="3" name="hc"/>
          <p:cNvSpPr txBox="1"/>
          <p:nvPr userDrawn="1"/>
        </p:nvSpPr>
        <p:spPr>
          <a:xfrm>
            <a:off x="0" y="0"/>
            <a:ext cx="91440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5" name="fc"/>
          <p:cNvSpPr txBox="1"/>
          <p:nvPr userDrawn="1"/>
        </p:nvSpPr>
        <p:spPr>
          <a:xfrm>
            <a:off x="0" y="6491288"/>
            <a:ext cx="91440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3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33400" y="1524000"/>
            <a:ext cx="84582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err="1">
                <a:solidFill>
                  <a:srgbClr val="FFFFFF"/>
                </a:solidFill>
              </a:rPr>
              <a:t>RadCalNet</a:t>
            </a:r>
            <a:r>
              <a:rPr lang="en-US" sz="4200" b="1" dirty="0">
                <a:solidFill>
                  <a:srgbClr val="FFFFFF"/>
                </a:solidFill>
              </a:rPr>
              <a:t> Status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85800" y="3200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Marc Bouvet ESA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US" kern="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&amp; </a:t>
            </a:r>
            <a:r>
              <a:rPr lang="en-US" kern="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RadCalNet</a:t>
            </a:r>
            <a:r>
              <a:rPr lang="en-US" kern="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task team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WGCV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Plenary #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42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 descr="RADCALNET-LOGO-COMPL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75" y="266700"/>
            <a:ext cx="2424425" cy="5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1658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209799"/>
            <a:ext cx="5953125" cy="769441"/>
          </a:xfrm>
        </p:spPr>
        <p:txBody>
          <a:bodyPr/>
          <a:lstStyle/>
          <a:p>
            <a:r>
              <a:rPr lang="en-GB" dirty="0"/>
              <a:t>Documentation for candidate site owners: general documentation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459498"/>
              </p:ext>
            </p:extLst>
          </p:nvPr>
        </p:nvGraphicFramePr>
        <p:xfrm>
          <a:off x="431129" y="1936284"/>
          <a:ext cx="8424482" cy="3221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1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9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Document</a:t>
                      </a:r>
                      <a:r>
                        <a:rPr lang="en-US" sz="1200" baseline="0" dirty="0"/>
                        <a:t> title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610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Requirement Document: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membership criteria</a:t>
                      </a:r>
                      <a:endParaRPr lang="en-US" sz="12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Done – Available on RadCalNet site 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136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Requirement Document : 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data provision</a:t>
                      </a:r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</a:t>
                      </a:r>
                      <a:r>
                        <a:rPr lang="en-US" sz="1200" baseline="0" dirty="0"/>
                        <a:t> preparation</a:t>
                      </a:r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136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Practice Guide 1: 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selection</a:t>
                      </a:r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</a:t>
                      </a:r>
                      <a:r>
                        <a:rPr lang="en-US" sz="1200" baseline="0" dirty="0"/>
                        <a:t> preparation</a:t>
                      </a:r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639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Practice Guide 2: 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characterisation</a:t>
                      </a:r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</a:t>
                      </a:r>
                      <a:r>
                        <a:rPr lang="en-US" sz="1200" baseline="0" dirty="0"/>
                        <a:t> preparation</a:t>
                      </a:r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610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Practice Guide 3: 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instrumentation and data processing</a:t>
                      </a:r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</a:t>
                      </a:r>
                      <a:r>
                        <a:rPr lang="en-US" sz="1200" baseline="0" dirty="0"/>
                        <a:t> preparation</a:t>
                      </a:r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610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Practice Guide 4: 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quality assurance</a:t>
                      </a:r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</a:t>
                      </a:r>
                      <a:r>
                        <a:rPr lang="en-US" sz="1200" baseline="0" dirty="0"/>
                        <a:t> preparation</a:t>
                      </a:r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24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379076"/>
            <a:ext cx="6105525" cy="430887"/>
          </a:xfrm>
        </p:spPr>
        <p:txBody>
          <a:bodyPr/>
          <a:lstStyle/>
          <a:p>
            <a:r>
              <a:rPr lang="en-GB" dirty="0"/>
              <a:t>The portal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3" y="1304925"/>
            <a:ext cx="7426325" cy="555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37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portal</a:t>
            </a:r>
            <a:endParaRPr lang="en-US" dirty="0">
              <a:latin typeface="Butter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948488" y="6635750"/>
            <a:ext cx="2133600" cy="207963"/>
          </a:xfrm>
          <a:prstGeom prst="rect">
            <a:avLst/>
          </a:prstGeo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87F012E-B128-AA46-ADA8-2E6A02C35E97}" type="slidenum">
              <a:rPr lang="fr-FR" sz="700">
                <a:solidFill>
                  <a:schemeClr val="bg1"/>
                </a:solidFill>
              </a:rPr>
              <a:pPr eaLnBrk="1" hangingPunct="1"/>
              <a:t>12</a:t>
            </a:fld>
            <a:endParaRPr lang="fr-FR" sz="700">
              <a:solidFill>
                <a:schemeClr val="bg1"/>
              </a:solidFill>
            </a:endParaRP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05" y="1044079"/>
            <a:ext cx="506095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>
            <a:spLocks noChangeArrowheads="1"/>
          </p:cNvSpPr>
          <p:nvPr/>
        </p:nvSpPr>
        <p:spPr bwMode="auto">
          <a:xfrm>
            <a:off x="1888674" y="1981887"/>
            <a:ext cx="1366838" cy="293687"/>
          </a:xfrm>
          <a:prstGeom prst="ellips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3086100" y="1322498"/>
            <a:ext cx="2439252" cy="36933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Daily Data Access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241177" y="1243934"/>
            <a:ext cx="2439650" cy="36933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fr-FR">
                <a:solidFill>
                  <a:schemeClr val="tx1"/>
                </a:solidFill>
              </a:rPr>
              <a:t>Site Characteristics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Explosion 2 6"/>
          <p:cNvSpPr>
            <a:spLocks noChangeArrowheads="1"/>
          </p:cNvSpPr>
          <p:nvPr/>
        </p:nvSpPr>
        <p:spPr bwMode="auto">
          <a:xfrm>
            <a:off x="7491441" y="1921515"/>
            <a:ext cx="1359597" cy="775855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fr-FR" dirty="0">
                <a:solidFill>
                  <a:srgbClr val="FF0000"/>
                </a:solidFill>
              </a:rPr>
              <a:t>New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Flèche gauche 11"/>
          <p:cNvSpPr>
            <a:spLocks noChangeArrowheads="1"/>
          </p:cNvSpPr>
          <p:nvPr/>
        </p:nvSpPr>
        <p:spPr bwMode="auto">
          <a:xfrm rot="-1740394">
            <a:off x="6057900" y="1893888"/>
            <a:ext cx="1368425" cy="390525"/>
          </a:xfrm>
          <a:prstGeom prst="leftArrow">
            <a:avLst>
              <a:gd name="adj1" fmla="val 50000"/>
              <a:gd name="adj2" fmla="val 49884"/>
            </a:avLst>
          </a:prstGeom>
          <a:solidFill>
            <a:srgbClr val="44E0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" name="Flèche gauche 14"/>
          <p:cNvSpPr>
            <a:spLocks noChangeArrowheads="1"/>
          </p:cNvSpPr>
          <p:nvPr/>
        </p:nvSpPr>
        <p:spPr bwMode="auto">
          <a:xfrm rot="10800000">
            <a:off x="354013" y="3789363"/>
            <a:ext cx="1366837" cy="388937"/>
          </a:xfrm>
          <a:prstGeom prst="leftArrow">
            <a:avLst>
              <a:gd name="adj1" fmla="val 50000"/>
              <a:gd name="adj2" fmla="val 50030"/>
            </a:avLst>
          </a:prstGeom>
          <a:solidFill>
            <a:srgbClr val="44E0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-9526" y="3234226"/>
            <a:ext cx="2248471" cy="646331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fr-FR">
                <a:solidFill>
                  <a:schemeClr val="tx1"/>
                </a:solidFill>
              </a:rPr>
              <a:t>Dataset Availability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lèche gauche 16"/>
          <p:cNvSpPr>
            <a:spLocks noChangeArrowheads="1"/>
          </p:cNvSpPr>
          <p:nvPr/>
        </p:nvSpPr>
        <p:spPr bwMode="auto">
          <a:xfrm>
            <a:off x="6286500" y="3789363"/>
            <a:ext cx="1368425" cy="388937"/>
          </a:xfrm>
          <a:prstGeom prst="leftArrow">
            <a:avLst>
              <a:gd name="adj1" fmla="val 50000"/>
              <a:gd name="adj2" fmla="val 50088"/>
            </a:avLst>
          </a:prstGeom>
          <a:solidFill>
            <a:srgbClr val="44E0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8" name="Explosion 2 17"/>
          <p:cNvSpPr>
            <a:spLocks noChangeArrowheads="1"/>
          </p:cNvSpPr>
          <p:nvPr/>
        </p:nvSpPr>
        <p:spPr bwMode="auto">
          <a:xfrm>
            <a:off x="468312" y="4178299"/>
            <a:ext cx="1443303" cy="1020031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fr-FR" dirty="0">
                <a:solidFill>
                  <a:srgbClr val="FF0000"/>
                </a:solidFill>
              </a:rPr>
              <a:t>New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Explosion 2 18"/>
          <p:cNvSpPr>
            <a:spLocks noChangeArrowheads="1"/>
          </p:cNvSpPr>
          <p:nvPr/>
        </p:nvSpPr>
        <p:spPr bwMode="auto">
          <a:xfrm>
            <a:off x="6888162" y="3194050"/>
            <a:ext cx="1373680" cy="760348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fr-FR" dirty="0">
                <a:solidFill>
                  <a:srgbClr val="FF0000"/>
                </a:solidFill>
              </a:rPr>
              <a:t>New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6642100" y="4216280"/>
            <a:ext cx="2287498" cy="36933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fr-FR">
                <a:solidFill>
                  <a:schemeClr val="tx1"/>
                </a:solidFill>
              </a:rPr>
              <a:t>Last Spectrum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Ellipse 20"/>
          <p:cNvSpPr>
            <a:spLocks noChangeArrowheads="1"/>
          </p:cNvSpPr>
          <p:nvPr/>
        </p:nvSpPr>
        <p:spPr bwMode="auto">
          <a:xfrm>
            <a:off x="1655763" y="5589588"/>
            <a:ext cx="1368425" cy="293687"/>
          </a:xfrm>
          <a:prstGeom prst="ellips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3106738" y="5368554"/>
            <a:ext cx="2261495" cy="36933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rgbClr val="003366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fr-FR">
                <a:solidFill>
                  <a:schemeClr val="tx1"/>
                </a:solidFill>
              </a:rPr>
              <a:t>Site description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34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portal</a:t>
            </a:r>
          </a:p>
        </p:txBody>
      </p:sp>
      <p:pic>
        <p:nvPicPr>
          <p:cNvPr id="3" name="Picture 2" descr="Screen Shot 2017-03-14 at 20.28.56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110"/>
            <a:ext cx="9144000" cy="59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46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25475" y="332910"/>
            <a:ext cx="6105525" cy="523220"/>
          </a:xfrm>
        </p:spPr>
        <p:txBody>
          <a:bodyPr/>
          <a:lstStyle/>
          <a:p>
            <a:r>
              <a:rPr lang="fr-FR" sz="2800" dirty="0">
                <a:latin typeface="Butter" charset="0"/>
              </a:rPr>
              <a:t>Candidate public user</a:t>
            </a:r>
            <a:endParaRPr lang="en-US" sz="2800" dirty="0">
              <a:latin typeface="Butter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948488" y="6635750"/>
            <a:ext cx="2133600" cy="207963"/>
          </a:xfrm>
          <a:prstGeom prst="rect">
            <a:avLst/>
          </a:prstGeo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27CE649-DD12-F947-A7D2-18FE55E87082}" type="slidenum">
              <a:rPr lang="fr-FR" sz="700">
                <a:solidFill>
                  <a:schemeClr val="bg1"/>
                </a:solidFill>
              </a:rPr>
              <a:pPr eaLnBrk="1" hangingPunct="1"/>
              <a:t>14</a:t>
            </a:fld>
            <a:endParaRPr lang="fr-FR" sz="700">
              <a:solidFill>
                <a:schemeClr val="bg1"/>
              </a:solidFill>
            </a:endParaRPr>
          </a:p>
        </p:txBody>
      </p:sp>
      <p:pic>
        <p:nvPicPr>
          <p:cNvPr id="9223" name="Espace réservé du contenu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369"/>
            <a:ext cx="9144000" cy="569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031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625475" y="332910"/>
            <a:ext cx="6105525" cy="523220"/>
          </a:xfrm>
        </p:spPr>
        <p:txBody>
          <a:bodyPr/>
          <a:lstStyle/>
          <a:p>
            <a:r>
              <a:rPr lang="fr-FR" sz="2800" dirty="0" err="1">
                <a:latin typeface="Butter" charset="0"/>
              </a:rPr>
              <a:t>Current</a:t>
            </a:r>
            <a:r>
              <a:rPr lang="fr-FR" sz="2800" dirty="0">
                <a:latin typeface="Butter" charset="0"/>
              </a:rPr>
              <a:t> beta </a:t>
            </a:r>
            <a:r>
              <a:rPr lang="fr-FR" sz="2800" dirty="0" err="1">
                <a:latin typeface="Butter" charset="0"/>
              </a:rPr>
              <a:t>users</a:t>
            </a:r>
            <a:endParaRPr lang="en-US" sz="2800" dirty="0">
              <a:latin typeface="Butter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948488" y="6635750"/>
            <a:ext cx="2133600" cy="207963"/>
          </a:xfrm>
          <a:prstGeom prst="rect">
            <a:avLst/>
          </a:prstGeo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1002203-4AC0-1640-AF66-AF3B90AEE37F}" type="slidenum">
              <a:rPr lang="fr-FR" sz="700">
                <a:solidFill>
                  <a:schemeClr val="bg1"/>
                </a:solidFill>
              </a:rPr>
              <a:pPr eaLnBrk="1" hangingPunct="1"/>
              <a:t>15</a:t>
            </a:fld>
            <a:endParaRPr lang="fr-FR" sz="700">
              <a:solidFill>
                <a:schemeClr val="bg1"/>
              </a:solidFill>
            </a:endParaRPr>
          </a:p>
        </p:txBody>
      </p:sp>
      <p:pic>
        <p:nvPicPr>
          <p:cNvPr id="819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891"/>
            <a:ext cx="9144000" cy="571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3636625"/>
            <a:ext cx="9144000" cy="35356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742950" lvl="1" indent="-285750">
              <a:buFont typeface="Arial"/>
              <a:buChar char="•"/>
            </a:pPr>
            <a:r>
              <a:rPr lang="en-US" sz="1400" b="1" i="1" dirty="0"/>
              <a:t>Russian sensors (K. </a:t>
            </a:r>
            <a:r>
              <a:rPr lang="en-US" sz="1400" b="1" i="1" dirty="0" err="1"/>
              <a:t>Emelyanov</a:t>
            </a:r>
            <a:r>
              <a:rPr lang="en-US" sz="1400" b="1" i="1" dirty="0"/>
              <a:t> and V. </a:t>
            </a:r>
            <a:r>
              <a:rPr lang="en-US" sz="1400" b="1" i="1" dirty="0" err="1"/>
              <a:t>Kovalenko</a:t>
            </a:r>
            <a:r>
              <a:rPr lang="en-US" sz="1400" b="1" i="1" dirty="0"/>
              <a:t>)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b="1" i="1" dirty="0" err="1"/>
              <a:t>Proba</a:t>
            </a:r>
            <a:r>
              <a:rPr lang="en-US" sz="1400" b="1" i="1" dirty="0"/>
              <a:t>-V (S. </a:t>
            </a:r>
            <a:r>
              <a:rPr lang="en-US" sz="1400" b="1" i="1" dirty="0" err="1"/>
              <a:t>Adriaensen</a:t>
            </a:r>
            <a:r>
              <a:rPr lang="en-US" sz="1400" b="1" i="1" dirty="0"/>
              <a:t>) (and S. </a:t>
            </a:r>
            <a:r>
              <a:rPr lang="en-US" sz="1400" b="1" i="1" dirty="0" err="1"/>
              <a:t>Sterckx</a:t>
            </a:r>
            <a:r>
              <a:rPr lang="en-US" sz="1400" b="1" i="1" dirty="0"/>
              <a:t> remotely)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b="1" i="1" dirty="0"/>
              <a:t>Sentinel-2 (T. Scanlon)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b="1" i="1" dirty="0"/>
              <a:t>Sentinel-2 (B. </a:t>
            </a:r>
            <a:r>
              <a:rPr lang="en-US" sz="1400" b="1" i="1" dirty="0" err="1"/>
              <a:t>Alhammoud</a:t>
            </a:r>
            <a:r>
              <a:rPr lang="en-US" sz="1400" b="1" i="1" dirty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b="1" i="1" dirty="0" err="1"/>
              <a:t>Rapideye</a:t>
            </a:r>
            <a:r>
              <a:rPr lang="en-US" sz="1400" b="1" i="1" dirty="0"/>
              <a:t> Constellation (A. </a:t>
            </a:r>
            <a:r>
              <a:rPr lang="en-US" sz="1400" b="1" i="1" dirty="0" err="1"/>
              <a:t>Brunn</a:t>
            </a:r>
            <a:r>
              <a:rPr lang="en-US" sz="1400" b="1" i="1" dirty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b="1" i="1" dirty="0"/>
              <a:t>GOES-13/15 (X. Wu)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b="1" i="1" dirty="0"/>
              <a:t>Landsat 7/Landsat 8/Sentinel-2 (D. </a:t>
            </a:r>
            <a:r>
              <a:rPr lang="en-US" sz="1400" b="1" i="1" dirty="0" err="1"/>
              <a:t>Helder</a:t>
            </a:r>
            <a:r>
              <a:rPr lang="en-US" sz="1400" b="1" i="1" dirty="0"/>
              <a:t> and X. Jing)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b="1" i="1" dirty="0"/>
              <a:t>CBERS04, ZY02C, ZY3, GF1 and GF2 satellites (Q. Han)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b="1" i="1" dirty="0"/>
              <a:t>Digital Globe sensors (T. Ochoa)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b="1" i="1" dirty="0"/>
              <a:t>Dove Constellation (N. Wilson)</a:t>
            </a: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2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379075"/>
            <a:ext cx="6105525" cy="430887"/>
          </a:xfrm>
        </p:spPr>
        <p:txBody>
          <a:bodyPr/>
          <a:lstStyle/>
          <a:p>
            <a:r>
              <a:rPr lang="en-GB" dirty="0"/>
              <a:t>Beta Users Workshop Summary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5950" y="1482153"/>
            <a:ext cx="7905750" cy="4318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dirty="0"/>
              <a:t>General comments:</a:t>
            </a:r>
          </a:p>
          <a:p>
            <a:pPr>
              <a:buFont typeface="Arial"/>
              <a:buChar char="•"/>
            </a:pPr>
            <a:r>
              <a:rPr lang="en-US" sz="1800" dirty="0"/>
              <a:t>Comparison of sensor observations to </a:t>
            </a:r>
            <a:r>
              <a:rPr lang="en-US" sz="1800" dirty="0" err="1"/>
              <a:t>RadCalNet</a:t>
            </a:r>
            <a:r>
              <a:rPr lang="en-US" sz="1800" dirty="0"/>
              <a:t> TOA simulations at RVUS and LCFR point towards consistency across the two sites and with space sensors radiometry levels. </a:t>
            </a:r>
          </a:p>
          <a:p>
            <a:pPr>
              <a:buFont typeface="Arial"/>
              <a:buChar char="•"/>
            </a:pPr>
            <a:r>
              <a:rPr lang="en-US" sz="1800" dirty="0"/>
              <a:t>Beta users generally expressed their interest in using </a:t>
            </a:r>
            <a:r>
              <a:rPr lang="en-US" sz="1800" dirty="0" err="1"/>
              <a:t>RadCalNet</a:t>
            </a:r>
            <a:r>
              <a:rPr lang="en-US" sz="1800" dirty="0"/>
              <a:t> data to support their sensor in-flight radiometric performance assessment</a:t>
            </a:r>
          </a:p>
          <a:p>
            <a:pPr>
              <a:buFont typeface="Arial"/>
              <a:buChar char="•"/>
            </a:pPr>
            <a:r>
              <a:rPr lang="en-US" sz="1800" dirty="0"/>
              <a:t>Overall satisfied by the portal functionalities and documentation</a:t>
            </a:r>
          </a:p>
          <a:p>
            <a:pPr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endParaRPr lang="en-US" sz="1800" dirty="0"/>
          </a:p>
          <a:p>
            <a:pPr lvl="1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9880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379075"/>
            <a:ext cx="6105525" cy="430887"/>
          </a:xfrm>
        </p:spPr>
        <p:txBody>
          <a:bodyPr/>
          <a:lstStyle/>
          <a:p>
            <a:r>
              <a:rPr lang="en-GB" dirty="0"/>
              <a:t>Beta Users Workshop Summary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5950" y="1482153"/>
            <a:ext cx="7905750" cy="4318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dirty="0"/>
              <a:t>Users suggestions: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err="1"/>
              <a:t>RadCalNet</a:t>
            </a:r>
            <a:r>
              <a:rPr lang="en-US" sz="1800" dirty="0"/>
              <a:t> TOA simulation are provided for nadir view. Site BRDF data needed to exploit off-nadir sensor observations =&gt; requires collaboration with site owners</a:t>
            </a:r>
          </a:p>
          <a:p>
            <a:pPr>
              <a:buFont typeface="Arial"/>
              <a:buChar char="•"/>
            </a:pPr>
            <a:r>
              <a:rPr lang="en-US" sz="1800" dirty="0"/>
              <a:t>Additional QC on the </a:t>
            </a:r>
            <a:r>
              <a:rPr lang="en-US" sz="1800" dirty="0" err="1"/>
              <a:t>RadCalNet</a:t>
            </a:r>
            <a:r>
              <a:rPr lang="en-US" sz="1800" dirty="0"/>
              <a:t> data could be implemented</a:t>
            </a:r>
          </a:p>
          <a:p>
            <a:pPr>
              <a:buFont typeface="Arial"/>
              <a:buChar char="•"/>
            </a:pPr>
            <a:r>
              <a:rPr lang="en-US" sz="1800" dirty="0"/>
              <a:t>Additional information about site operation status would be useful to task sensors</a:t>
            </a:r>
          </a:p>
          <a:p>
            <a:pPr>
              <a:buFont typeface="Arial"/>
              <a:buChar char="•"/>
            </a:pPr>
            <a:r>
              <a:rPr lang="en-US" sz="1800" dirty="0"/>
              <a:t>Communicate via email processing updates / important changes on portal / additional data availability</a:t>
            </a:r>
          </a:p>
          <a:p>
            <a:pPr>
              <a:buFont typeface="Arial"/>
              <a:buChar char="•"/>
            </a:pPr>
            <a:r>
              <a:rPr lang="en-US" sz="1800" dirty="0"/>
              <a:t>In the long run, query tools (e.g.: API) to access </a:t>
            </a:r>
            <a:r>
              <a:rPr lang="en-US" sz="1800" dirty="0" err="1"/>
              <a:t>RadCalNet</a:t>
            </a:r>
            <a:r>
              <a:rPr lang="en-US" sz="1800" dirty="0"/>
              <a:t> data would be useful to automate data extraction</a:t>
            </a:r>
          </a:p>
          <a:p>
            <a:pPr>
              <a:buFont typeface="Arial"/>
              <a:buChar char="•"/>
            </a:pPr>
            <a:r>
              <a:rPr lang="en-US" sz="1800" dirty="0"/>
              <a:t>Additional met data might be useful (e.g.: anemometer/rain gauge)</a:t>
            </a:r>
          </a:p>
        </p:txBody>
      </p:sp>
    </p:spTree>
    <p:extLst>
      <p:ext uri="{BB962C8B-B14F-4D97-AF65-F5344CB8AC3E}">
        <p14:creationId xmlns:p14="http://schemas.microsoft.com/office/powerpoint/2010/main" val="753970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379076"/>
            <a:ext cx="6105525" cy="430887"/>
          </a:xfrm>
        </p:spPr>
        <p:txBody>
          <a:bodyPr/>
          <a:lstStyle/>
          <a:p>
            <a:r>
              <a:rPr lang="en-GB" dirty="0"/>
              <a:t>Timeline since last WGCV meeting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43025"/>
            <a:ext cx="8324850" cy="276627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GB" dirty="0"/>
              <a:t>Oct 2016: WGCV chairman sends invite to </a:t>
            </a:r>
            <a:r>
              <a:rPr lang="en-GB" dirty="0" err="1"/>
              <a:t>RadCalNet</a:t>
            </a:r>
            <a:r>
              <a:rPr lang="en-GB" dirty="0"/>
              <a:t> beta users</a:t>
            </a:r>
          </a:p>
          <a:p>
            <a:pPr>
              <a:buFont typeface="Arial"/>
              <a:buChar char="•"/>
            </a:pPr>
            <a:r>
              <a:rPr lang="en-GB" dirty="0"/>
              <a:t>Nov. 2016: Rounds of teleconferences</a:t>
            </a:r>
          </a:p>
          <a:p>
            <a:pPr>
              <a:buFont typeface="Arial"/>
              <a:buChar char="•"/>
            </a:pPr>
            <a:r>
              <a:rPr lang="en-GB" dirty="0"/>
              <a:t>Mar 2017: </a:t>
            </a:r>
            <a:r>
              <a:rPr lang="en-GB" dirty="0" err="1"/>
              <a:t>RadCalNet</a:t>
            </a:r>
            <a:r>
              <a:rPr lang="en-GB" dirty="0"/>
              <a:t> beta user workshop </a:t>
            </a:r>
          </a:p>
          <a:p>
            <a:pPr>
              <a:buFont typeface="Arial"/>
              <a:buChar char="•"/>
            </a:pPr>
            <a:r>
              <a:rPr lang="en-GB" dirty="0"/>
              <a:t>Mar 2017: </a:t>
            </a:r>
            <a:r>
              <a:rPr lang="en-GB" dirty="0" err="1"/>
              <a:t>RadCalNet</a:t>
            </a:r>
            <a:r>
              <a:rPr lang="en-GB" dirty="0"/>
              <a:t> WG meeting</a:t>
            </a:r>
          </a:p>
          <a:p>
            <a:pPr>
              <a:buFont typeface="Arial"/>
              <a:buChar char="•"/>
            </a:pPr>
            <a:r>
              <a:rPr lang="en-GB" dirty="0"/>
              <a:t>Apr/May 2017: Rounds of Teleconferences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630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2" y="0"/>
            <a:ext cx="4618256" cy="6922633"/>
          </a:xfrm>
          <a:prstGeom prst="rect">
            <a:avLst/>
          </a:prstGeom>
        </p:spPr>
      </p:pic>
      <p:pic>
        <p:nvPicPr>
          <p:cNvPr id="4098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86" y="1438859"/>
            <a:ext cx="3336953" cy="495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1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76200" y="2692400"/>
            <a:ext cx="8966200" cy="2260600"/>
            <a:chOff x="177800" y="2692400"/>
            <a:chExt cx="8966200" cy="2260600"/>
          </a:xfrm>
        </p:grpSpPr>
        <p:sp>
          <p:nvSpPr>
            <p:cNvPr id="35" name="Rectangle 34"/>
            <p:cNvSpPr/>
            <p:nvPr/>
          </p:nvSpPr>
          <p:spPr>
            <a:xfrm>
              <a:off x="177800" y="2692400"/>
              <a:ext cx="8966200" cy="226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 descr="RADCALNET-LOGO-COMPLE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4900" y="4532506"/>
              <a:ext cx="1562100" cy="374774"/>
            </a:xfrm>
            <a:prstGeom prst="rect">
              <a:avLst/>
            </a:prstGeom>
          </p:spPr>
        </p:pic>
      </p:grpSp>
      <p:sp>
        <p:nvSpPr>
          <p:cNvPr id="75" name="Can 74"/>
          <p:cNvSpPr/>
          <p:nvPr/>
        </p:nvSpPr>
        <p:spPr>
          <a:xfrm flipH="1">
            <a:off x="6108700" y="3365500"/>
            <a:ext cx="647700" cy="68580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0" y="-49034"/>
            <a:ext cx="6819900" cy="1261884"/>
          </a:xfrm>
        </p:spPr>
        <p:txBody>
          <a:bodyPr/>
          <a:lstStyle/>
          <a:p>
            <a:r>
              <a:rPr lang="x-none" dirty="0"/>
              <a:t>What is RadCalNet?</a:t>
            </a:r>
            <a:r>
              <a:rPr lang="en-GB" dirty="0"/>
              <a:t>  </a:t>
            </a:r>
            <a:r>
              <a:rPr lang="en-GB" sz="1800" dirty="0">
                <a:solidFill>
                  <a:srgbClr val="FFFF00"/>
                </a:solidFill>
              </a:rPr>
              <a:t>Network of test sites providing, via a common portal, TOA @ Nadir Ref with </a:t>
            </a:r>
            <a:r>
              <a:rPr lang="en-GB" sz="1800" dirty="0" err="1">
                <a:solidFill>
                  <a:srgbClr val="FFFF00"/>
                </a:solidFill>
              </a:rPr>
              <a:t>Uc</a:t>
            </a:r>
            <a:r>
              <a:rPr lang="en-GB" sz="1800" dirty="0">
                <a:solidFill>
                  <a:srgbClr val="FFFF00"/>
                </a:solidFill>
              </a:rPr>
              <a:t> in range 400 - 2500nm (10 nm band)</a:t>
            </a:r>
            <a:br>
              <a:rPr lang="en-GB" sz="1800" dirty="0">
                <a:solidFill>
                  <a:srgbClr val="FFFF00"/>
                </a:solidFill>
              </a:rPr>
            </a:br>
            <a:r>
              <a:rPr lang="en-GB" sz="1800" dirty="0">
                <a:solidFill>
                  <a:srgbClr val="FFFF00"/>
                </a:solidFill>
              </a:rPr>
              <a:t>every 30 mins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241300" y="1625600"/>
            <a:ext cx="713758" cy="284655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Site X</a:t>
            </a:r>
          </a:p>
        </p:txBody>
      </p:sp>
      <p:cxnSp>
        <p:nvCxnSpPr>
          <p:cNvPr id="56" name="Straight Arrow Connector 55"/>
          <p:cNvCxnSpPr>
            <a:stCxn id="74" idx="3"/>
            <a:endCxn id="62" idx="1"/>
          </p:cNvCxnSpPr>
          <p:nvPr/>
        </p:nvCxnSpPr>
        <p:spPr>
          <a:xfrm rot="5400000">
            <a:off x="3267307" y="-397107"/>
            <a:ext cx="666283" cy="58546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Striped Right Arrow 83"/>
          <p:cNvSpPr/>
          <p:nvPr/>
        </p:nvSpPr>
        <p:spPr>
          <a:xfrm>
            <a:off x="7175500" y="2895600"/>
            <a:ext cx="1866900" cy="16129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RadCalNet</a:t>
            </a:r>
            <a:r>
              <a:rPr lang="en-US" sz="1200" dirty="0"/>
              <a:t> portal</a:t>
            </a:r>
          </a:p>
        </p:txBody>
      </p:sp>
      <p:sp>
        <p:nvSpPr>
          <p:cNvPr id="3" name="Cloud 2"/>
          <p:cNvSpPr/>
          <p:nvPr/>
        </p:nvSpPr>
        <p:spPr>
          <a:xfrm>
            <a:off x="3238500" y="1270000"/>
            <a:ext cx="1574800" cy="990600"/>
          </a:xfrm>
          <a:prstGeom prst="cloud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Calibration</a:t>
            </a:r>
          </a:p>
          <a:p>
            <a:pPr algn="ctr"/>
            <a:r>
              <a:rPr lang="en-US" sz="1200" dirty="0"/>
              <a:t>&amp; QC</a:t>
            </a:r>
          </a:p>
          <a:p>
            <a:pPr algn="ctr"/>
            <a:r>
              <a:rPr lang="en-US" sz="1200" dirty="0"/>
              <a:t>&amp; Processing</a:t>
            </a:r>
          </a:p>
        </p:txBody>
      </p:sp>
      <p:sp>
        <p:nvSpPr>
          <p:cNvPr id="36" name="Can 35"/>
          <p:cNvSpPr/>
          <p:nvPr/>
        </p:nvSpPr>
        <p:spPr>
          <a:xfrm flipH="1">
            <a:off x="1396997" y="1447800"/>
            <a:ext cx="1460502" cy="622300"/>
          </a:xfrm>
          <a:prstGeom prst="can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Raw measurements</a:t>
            </a:r>
          </a:p>
        </p:txBody>
      </p:sp>
      <p:cxnSp>
        <p:nvCxnSpPr>
          <p:cNvPr id="39" name="Straight Arrow Connector 38"/>
          <p:cNvCxnSpPr>
            <a:stCxn id="36" idx="2"/>
            <a:endCxn id="3" idx="2"/>
          </p:cNvCxnSpPr>
          <p:nvPr/>
        </p:nvCxnSpPr>
        <p:spPr>
          <a:xfrm>
            <a:off x="2857499" y="1758950"/>
            <a:ext cx="385886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1"/>
            <a:endCxn id="36" idx="4"/>
          </p:cNvCxnSpPr>
          <p:nvPr/>
        </p:nvCxnSpPr>
        <p:spPr>
          <a:xfrm flipV="1">
            <a:off x="955058" y="1758950"/>
            <a:ext cx="441939" cy="8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" idx="0"/>
            <a:endCxn id="74" idx="4"/>
          </p:cNvCxnSpPr>
          <p:nvPr/>
        </p:nvCxnSpPr>
        <p:spPr>
          <a:xfrm flipV="1">
            <a:off x="4811988" y="1758951"/>
            <a:ext cx="661707" cy="63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Can 73"/>
          <p:cNvSpPr/>
          <p:nvPr/>
        </p:nvSpPr>
        <p:spPr>
          <a:xfrm flipH="1">
            <a:off x="5473695" y="1320800"/>
            <a:ext cx="2108204" cy="876301"/>
          </a:xfrm>
          <a:prstGeom prst="can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Surface reflectance and atmosphere products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RadCalNet</a:t>
            </a:r>
            <a:r>
              <a:rPr lang="en-US" sz="1200" dirty="0"/>
              <a:t> specific)</a:t>
            </a:r>
          </a:p>
        </p:txBody>
      </p:sp>
      <p:cxnSp>
        <p:nvCxnSpPr>
          <p:cNvPr id="92" name="Straight Arrow Connector 58"/>
          <p:cNvCxnSpPr>
            <a:stCxn id="111" idx="1"/>
            <a:endCxn id="73" idx="3"/>
          </p:cNvCxnSpPr>
          <p:nvPr/>
        </p:nvCxnSpPr>
        <p:spPr>
          <a:xfrm rot="16200000" flipV="1">
            <a:off x="3546668" y="2378271"/>
            <a:ext cx="602861" cy="52831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Can 61"/>
          <p:cNvSpPr/>
          <p:nvPr/>
        </p:nvSpPr>
        <p:spPr>
          <a:xfrm flipH="1">
            <a:off x="431799" y="2863384"/>
            <a:ext cx="482600" cy="381855"/>
          </a:xfrm>
          <a:prstGeom prst="can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6" name="Can 65"/>
          <p:cNvSpPr/>
          <p:nvPr/>
        </p:nvSpPr>
        <p:spPr>
          <a:xfrm flipH="1">
            <a:off x="507999" y="3879384"/>
            <a:ext cx="482600" cy="381855"/>
          </a:xfrm>
          <a:prstGeom prst="can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6" name="Striped Right Arrow 75"/>
          <p:cNvSpPr/>
          <p:nvPr/>
        </p:nvSpPr>
        <p:spPr>
          <a:xfrm>
            <a:off x="1447800" y="3162300"/>
            <a:ext cx="774700" cy="121832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FTP</a:t>
            </a:r>
          </a:p>
        </p:txBody>
      </p:sp>
      <p:sp>
        <p:nvSpPr>
          <p:cNvPr id="77" name="Striped Right Arrow 76"/>
          <p:cNvSpPr/>
          <p:nvPr/>
        </p:nvSpPr>
        <p:spPr>
          <a:xfrm>
            <a:off x="3911600" y="3162300"/>
            <a:ext cx="850900" cy="121832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FTP</a:t>
            </a:r>
          </a:p>
        </p:txBody>
      </p:sp>
      <p:sp>
        <p:nvSpPr>
          <p:cNvPr id="51" name="Cloud 50"/>
          <p:cNvSpPr/>
          <p:nvPr/>
        </p:nvSpPr>
        <p:spPr>
          <a:xfrm>
            <a:off x="2178050" y="3200400"/>
            <a:ext cx="1714500" cy="1219200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RadCalNet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/>
              <a:t>Processing</a:t>
            </a:r>
          </a:p>
          <a:p>
            <a:pPr algn="ctr"/>
            <a:r>
              <a:rPr lang="en-US" sz="1200" dirty="0"/>
              <a:t>&amp; </a:t>
            </a:r>
          </a:p>
          <a:p>
            <a:pPr algn="ctr"/>
            <a:r>
              <a:rPr lang="en-US" sz="1200" dirty="0"/>
              <a:t>QC</a:t>
            </a:r>
          </a:p>
        </p:txBody>
      </p:sp>
      <p:sp>
        <p:nvSpPr>
          <p:cNvPr id="93" name="Can 92"/>
          <p:cNvSpPr/>
          <p:nvPr/>
        </p:nvSpPr>
        <p:spPr>
          <a:xfrm flipH="1">
            <a:off x="4635500" y="2895600"/>
            <a:ext cx="1270000" cy="161290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Hyperspectral TOA reflectance @ 30 </a:t>
            </a:r>
            <a:r>
              <a:rPr lang="en-US" sz="1200" dirty="0" err="1"/>
              <a:t>mn</a:t>
            </a:r>
            <a:r>
              <a:rPr lang="en-US" sz="1200" dirty="0"/>
              <a:t> interval for nadir view</a:t>
            </a:r>
          </a:p>
        </p:txBody>
      </p:sp>
      <p:sp>
        <p:nvSpPr>
          <p:cNvPr id="61" name="Can 60"/>
          <p:cNvSpPr/>
          <p:nvPr/>
        </p:nvSpPr>
        <p:spPr>
          <a:xfrm flipH="1">
            <a:off x="584199" y="3015784"/>
            <a:ext cx="482600" cy="381855"/>
          </a:xfrm>
          <a:prstGeom prst="can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3" name="Can 62"/>
          <p:cNvSpPr/>
          <p:nvPr/>
        </p:nvSpPr>
        <p:spPr>
          <a:xfrm flipH="1">
            <a:off x="736599" y="3168184"/>
            <a:ext cx="482600" cy="381855"/>
          </a:xfrm>
          <a:prstGeom prst="can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1" name="Can 70"/>
          <p:cNvSpPr/>
          <p:nvPr/>
        </p:nvSpPr>
        <p:spPr>
          <a:xfrm flipH="1">
            <a:off x="660399" y="4031784"/>
            <a:ext cx="482600" cy="381855"/>
          </a:xfrm>
          <a:prstGeom prst="can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2" name="Can 71"/>
          <p:cNvSpPr/>
          <p:nvPr/>
        </p:nvSpPr>
        <p:spPr>
          <a:xfrm flipH="1">
            <a:off x="812799" y="4184184"/>
            <a:ext cx="482600" cy="381855"/>
          </a:xfrm>
          <a:prstGeom prst="can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3" name="Can 72"/>
          <p:cNvSpPr/>
          <p:nvPr/>
        </p:nvSpPr>
        <p:spPr>
          <a:xfrm flipH="1">
            <a:off x="965199" y="4336584"/>
            <a:ext cx="482600" cy="381855"/>
          </a:xfrm>
          <a:prstGeom prst="can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5" name="Can 94"/>
          <p:cNvSpPr/>
          <p:nvPr/>
        </p:nvSpPr>
        <p:spPr>
          <a:xfrm flipH="1">
            <a:off x="6261100" y="3517900"/>
            <a:ext cx="647700" cy="68580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6" name="Can 95"/>
          <p:cNvSpPr/>
          <p:nvPr/>
        </p:nvSpPr>
        <p:spPr>
          <a:xfrm flipH="1">
            <a:off x="6413500" y="3670300"/>
            <a:ext cx="647700" cy="68580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7" name="Can 96"/>
          <p:cNvSpPr/>
          <p:nvPr/>
        </p:nvSpPr>
        <p:spPr>
          <a:xfrm flipH="1">
            <a:off x="6565900" y="3822700"/>
            <a:ext cx="647700" cy="68580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5" name="Rectangle 104"/>
          <p:cNvSpPr/>
          <p:nvPr/>
        </p:nvSpPr>
        <p:spPr>
          <a:xfrm flipH="1">
            <a:off x="203200" y="5689600"/>
            <a:ext cx="713758" cy="284655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Site Y</a:t>
            </a:r>
          </a:p>
        </p:txBody>
      </p:sp>
      <p:sp>
        <p:nvSpPr>
          <p:cNvPr id="106" name="Cloud 105"/>
          <p:cNvSpPr/>
          <p:nvPr/>
        </p:nvSpPr>
        <p:spPr>
          <a:xfrm>
            <a:off x="3200400" y="5334000"/>
            <a:ext cx="1574800" cy="990600"/>
          </a:xfrm>
          <a:prstGeom prst="cloud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Calibration</a:t>
            </a:r>
          </a:p>
          <a:p>
            <a:pPr algn="ctr"/>
            <a:r>
              <a:rPr lang="en-US" sz="1200" dirty="0"/>
              <a:t>&amp; QC</a:t>
            </a:r>
          </a:p>
          <a:p>
            <a:pPr algn="ctr"/>
            <a:r>
              <a:rPr lang="en-US" sz="1200" dirty="0"/>
              <a:t>&amp; Processing</a:t>
            </a:r>
          </a:p>
        </p:txBody>
      </p:sp>
      <p:sp>
        <p:nvSpPr>
          <p:cNvPr id="107" name="Can 106"/>
          <p:cNvSpPr/>
          <p:nvPr/>
        </p:nvSpPr>
        <p:spPr>
          <a:xfrm flipH="1">
            <a:off x="1358897" y="5511800"/>
            <a:ext cx="1460502" cy="622300"/>
          </a:xfrm>
          <a:prstGeom prst="can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Raw measurements</a:t>
            </a:r>
          </a:p>
        </p:txBody>
      </p:sp>
      <p:cxnSp>
        <p:nvCxnSpPr>
          <p:cNvPr id="108" name="Straight Arrow Connector 107"/>
          <p:cNvCxnSpPr>
            <a:stCxn id="107" idx="2"/>
            <a:endCxn id="106" idx="2"/>
          </p:cNvCxnSpPr>
          <p:nvPr/>
        </p:nvCxnSpPr>
        <p:spPr>
          <a:xfrm>
            <a:off x="2819399" y="5822950"/>
            <a:ext cx="385886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5" idx="1"/>
            <a:endCxn id="107" idx="4"/>
          </p:cNvCxnSpPr>
          <p:nvPr/>
        </p:nvCxnSpPr>
        <p:spPr>
          <a:xfrm flipV="1">
            <a:off x="916958" y="5822950"/>
            <a:ext cx="441939" cy="8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6" idx="0"/>
            <a:endCxn id="111" idx="4"/>
          </p:cNvCxnSpPr>
          <p:nvPr/>
        </p:nvCxnSpPr>
        <p:spPr>
          <a:xfrm>
            <a:off x="4773888" y="5829300"/>
            <a:ext cx="6617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Can 110"/>
          <p:cNvSpPr/>
          <p:nvPr/>
        </p:nvSpPr>
        <p:spPr>
          <a:xfrm flipH="1">
            <a:off x="5435595" y="5321300"/>
            <a:ext cx="2108204" cy="1016000"/>
          </a:xfrm>
          <a:prstGeom prst="can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Surface reflectance and atmosphere products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RadCalNet</a:t>
            </a:r>
            <a:r>
              <a:rPr lang="en-US" sz="1200" dirty="0"/>
              <a:t> specific)</a:t>
            </a:r>
          </a:p>
        </p:txBody>
      </p:sp>
    </p:spTree>
    <p:extLst>
      <p:ext uri="{BB962C8B-B14F-4D97-AF65-F5344CB8AC3E}">
        <p14:creationId xmlns:p14="http://schemas.microsoft.com/office/powerpoint/2010/main" val="3218550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379075"/>
            <a:ext cx="6105525" cy="430887"/>
          </a:xfrm>
        </p:spPr>
        <p:txBody>
          <a:bodyPr/>
          <a:lstStyle/>
          <a:p>
            <a:r>
              <a:rPr lang="en-GB" dirty="0"/>
              <a:t>Next steps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2481" y="1493237"/>
            <a:ext cx="8716472" cy="4318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Agreement on new input data format by </a:t>
            </a:r>
            <a:r>
              <a:rPr lang="en-GB" sz="1800" b="1" dirty="0">
                <a:solidFill>
                  <a:srgbClr val="00549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19th of May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/>
              <a:buChar char="•"/>
            </a:pP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data format document prepared and distributed by </a:t>
            </a:r>
            <a:r>
              <a:rPr lang="en-GB" sz="1800" b="1" dirty="0">
                <a:solidFill>
                  <a:srgbClr val="00549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26th of May.</a:t>
            </a:r>
          </a:p>
          <a:p>
            <a:pPr>
              <a:buFont typeface="Arial"/>
              <a:buChar char="•"/>
            </a:pP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Reprocessing by site owners of .input data with new format by </a:t>
            </a:r>
            <a:r>
              <a:rPr lang="en-GB" sz="1800" b="1" dirty="0">
                <a:solidFill>
                  <a:srgbClr val="00549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30th of June</a:t>
            </a:r>
          </a:p>
          <a:p>
            <a:pPr>
              <a:buFont typeface="Arial"/>
              <a:buChar char="•"/>
            </a:pP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Generation of uncertainty LUT for BOA to TOA uncertainty propagation</a:t>
            </a:r>
          </a:p>
          <a:p>
            <a:pPr marL="0" indent="0">
              <a:buNone/>
            </a:pP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 </a:t>
            </a:r>
            <a:r>
              <a:rPr lang="en-GB" sz="1800" b="1" dirty="0">
                <a:solidFill>
                  <a:srgbClr val="00549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28th of July</a:t>
            </a:r>
            <a:endParaRPr lang="en-US" sz="1800" b="1" dirty="0">
              <a:solidFill>
                <a:srgbClr val="0054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the Gobabeb site operational </a:t>
            </a:r>
            <a:r>
              <a:rPr lang="en-US" sz="1800" b="1" dirty="0">
                <a:solidFill>
                  <a:srgbClr val="005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30</a:t>
            </a:r>
          </a:p>
          <a:p>
            <a:pPr>
              <a:buFont typeface="Arial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produced </a:t>
            </a:r>
            <a:r>
              <a:rPr lang="en-US" sz="1800" b="1" dirty="0">
                <a:solidFill>
                  <a:srgbClr val="005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Aug</a:t>
            </a:r>
          </a:p>
          <a:p>
            <a:pPr>
              <a:buFont typeface="Arial"/>
              <a:buChar char="•"/>
            </a:pPr>
            <a:r>
              <a:rPr lang="en-GB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Reprocessing of output data by </a:t>
            </a:r>
            <a:r>
              <a:rPr lang="en-GB" sz="1800" b="1" dirty="0">
                <a:solidFill>
                  <a:srgbClr val="00549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30th of August</a:t>
            </a:r>
          </a:p>
          <a:p>
            <a:pPr>
              <a:buFont typeface="Arial"/>
              <a:buChar char="•"/>
            </a:pP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Beta tester testing campaign in </a:t>
            </a:r>
            <a:r>
              <a:rPr lang="en-GB" sz="1800" b="1" dirty="0">
                <a:solidFill>
                  <a:srgbClr val="00549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Sept/Oct</a:t>
            </a:r>
          </a:p>
          <a:p>
            <a:pPr>
              <a:buFont typeface="Arial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Sites should go through the formal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RadCalNet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acceptance process of WGCV </a:t>
            </a:r>
            <a:r>
              <a:rPr lang="en-US" sz="1800" b="1" dirty="0">
                <a:solidFill>
                  <a:srgbClr val="005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</a:t>
            </a:r>
          </a:p>
          <a:p>
            <a:pPr>
              <a:buFont typeface="Arial"/>
              <a:buChar char="•"/>
            </a:pP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Opening to public user in </a:t>
            </a:r>
            <a:r>
              <a:rPr lang="en-GB" sz="1800" b="1" dirty="0">
                <a:solidFill>
                  <a:srgbClr val="00549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Nov. 2017</a:t>
            </a:r>
          </a:p>
          <a:p>
            <a:pPr>
              <a:buFont typeface="Arial"/>
              <a:buChar char="•"/>
            </a:pPr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to add new sites (</a:t>
            </a:r>
            <a:r>
              <a:rPr lang="en-GB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Baoutou</a:t>
            </a:r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desert, </a:t>
            </a:r>
            <a:r>
              <a:rPr lang="en-GB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Dunhuang</a:t>
            </a:r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JPL RRV, Australia?....)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en-US" sz="1800" dirty="0"/>
          </a:p>
          <a:p>
            <a:pPr lvl="1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151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379076"/>
            <a:ext cx="6105525" cy="430887"/>
          </a:xfrm>
        </p:spPr>
        <p:txBody>
          <a:bodyPr/>
          <a:lstStyle/>
          <a:p>
            <a:r>
              <a:rPr lang="en-GB" dirty="0"/>
              <a:t>Timeline since last WGCV meeting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43025"/>
            <a:ext cx="8324850" cy="276627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GB" dirty="0"/>
              <a:t>Oct 2016: WGCV chairman sends invite to </a:t>
            </a:r>
            <a:r>
              <a:rPr lang="en-GB" dirty="0" err="1"/>
              <a:t>RadCalNet</a:t>
            </a:r>
            <a:r>
              <a:rPr lang="en-GB" dirty="0"/>
              <a:t> beta users</a:t>
            </a:r>
          </a:p>
          <a:p>
            <a:pPr>
              <a:buFont typeface="Arial"/>
              <a:buChar char="•"/>
            </a:pPr>
            <a:r>
              <a:rPr lang="en-GB" dirty="0"/>
              <a:t>Nov. 2016: Rounds of teleconferences</a:t>
            </a:r>
          </a:p>
          <a:p>
            <a:pPr>
              <a:buFont typeface="Arial"/>
              <a:buChar char="•"/>
            </a:pPr>
            <a:r>
              <a:rPr lang="en-GB" dirty="0"/>
              <a:t>Mar 2017: </a:t>
            </a:r>
            <a:r>
              <a:rPr lang="en-GB" dirty="0" err="1"/>
              <a:t>RadCalNet</a:t>
            </a:r>
            <a:r>
              <a:rPr lang="en-GB" dirty="0"/>
              <a:t> beta user workshop </a:t>
            </a:r>
          </a:p>
          <a:p>
            <a:pPr>
              <a:buFont typeface="Arial"/>
              <a:buChar char="•"/>
            </a:pPr>
            <a:r>
              <a:rPr lang="en-GB" dirty="0"/>
              <a:t>Mar 2017: </a:t>
            </a:r>
            <a:r>
              <a:rPr lang="en-GB" dirty="0" err="1"/>
              <a:t>RadCalNet</a:t>
            </a:r>
            <a:r>
              <a:rPr lang="en-GB" dirty="0"/>
              <a:t> WG meeting</a:t>
            </a:r>
          </a:p>
          <a:p>
            <a:pPr>
              <a:buFont typeface="Arial"/>
              <a:buChar char="•"/>
            </a:pPr>
            <a:r>
              <a:rPr lang="en-GB" dirty="0"/>
              <a:t>Apr/May 2017: Rounds of Teleconferences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32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379076"/>
            <a:ext cx="5889625" cy="430887"/>
          </a:xfrm>
        </p:spPr>
        <p:txBody>
          <a:bodyPr/>
          <a:lstStyle/>
          <a:p>
            <a:r>
              <a:rPr lang="en-GB" dirty="0"/>
              <a:t>The sites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" y="1492581"/>
            <a:ext cx="8293100" cy="55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en-GB" sz="1800" dirty="0"/>
              <a:t>Since have been efforts dedicated to:</a:t>
            </a:r>
          </a:p>
          <a:p>
            <a:pPr lvl="1">
              <a:buFont typeface="Wingdings" charset="2"/>
              <a:buChar char="ü"/>
            </a:pPr>
            <a:r>
              <a:rPr lang="en-GB" sz="1800" u="sng" dirty="0"/>
              <a:t>Operationally</a:t>
            </a:r>
            <a:r>
              <a:rPr lang="en-GB" sz="1800" dirty="0"/>
              <a:t> running the sites </a:t>
            </a:r>
          </a:p>
          <a:p>
            <a:pPr lvl="1">
              <a:buFont typeface="Wingdings" charset="2"/>
              <a:buChar char="ü"/>
            </a:pPr>
            <a:r>
              <a:rPr lang="en-GB" sz="1800" dirty="0"/>
              <a:t>Feeding surface and atmosphere data to the </a:t>
            </a:r>
            <a:r>
              <a:rPr lang="en-GB" sz="1800" dirty="0" err="1"/>
              <a:t>RadCalNet</a:t>
            </a:r>
            <a:r>
              <a:rPr lang="en-GB" sz="1800" dirty="0"/>
              <a:t> processing ‘system’</a:t>
            </a:r>
          </a:p>
          <a:p>
            <a:pPr lvl="1">
              <a:buFont typeface="Wingdings" charset="2"/>
              <a:buChar char="ü"/>
            </a:pPr>
            <a:r>
              <a:rPr lang="en-GB" sz="1800" dirty="0"/>
              <a:t>Defining measurement </a:t>
            </a:r>
            <a:r>
              <a:rPr lang="en-GB" sz="1800" u="sng" dirty="0"/>
              <a:t>uncertainties</a:t>
            </a:r>
          </a:p>
          <a:p>
            <a:pPr marL="808038" lvl="1" indent="0">
              <a:buFont typeface="Verdana" pitchFamily="34" charset="0"/>
              <a:buNone/>
            </a:pPr>
            <a:endParaRPr lang="en-GB" dirty="0"/>
          </a:p>
          <a:p>
            <a:pPr marL="808038" lvl="1" indent="0">
              <a:buFont typeface="Verdana" pitchFamily="34" charset="0"/>
              <a:buNone/>
            </a:pPr>
            <a:endParaRPr lang="en-GB" dirty="0"/>
          </a:p>
          <a:p>
            <a:pPr marL="808038" lvl="1" indent="0">
              <a:buFont typeface="Verdana" pitchFamily="34" charset="0"/>
              <a:buNone/>
            </a:pPr>
            <a:endParaRPr lang="en-GB" dirty="0"/>
          </a:p>
          <a:p>
            <a:pPr marL="808038" lvl="1" indent="0">
              <a:buFont typeface="Verdana" pitchFamily="34" charset="0"/>
              <a:buNone/>
            </a:pPr>
            <a:endParaRPr lang="en-GB" dirty="0"/>
          </a:p>
          <a:p>
            <a:pPr marL="808038" lvl="1" indent="0">
              <a:buFont typeface="Verdana" pitchFamily="34" charset="0"/>
              <a:buNone/>
            </a:pP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1" y="4416092"/>
            <a:ext cx="2491868" cy="2238711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011" y="4416093"/>
            <a:ext cx="2475820" cy="2012949"/>
          </a:xfrm>
          <a:prstGeom prst="rect">
            <a:avLst/>
          </a:prstGeom>
          <a:effectLst/>
        </p:spPr>
      </p:pic>
      <p:pic>
        <p:nvPicPr>
          <p:cNvPr id="14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0827" y="4499560"/>
            <a:ext cx="2468476" cy="1851357"/>
          </a:xfrm>
          <a:prstGeom prst="rect">
            <a:avLst/>
          </a:prstGeom>
          <a:effectLst/>
        </p:spPr>
      </p:pic>
      <p:pic>
        <p:nvPicPr>
          <p:cNvPr id="2" name="Picture 1" descr="PT50-4-NC Extende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4191000"/>
            <a:ext cx="1693863" cy="24638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6382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379076"/>
            <a:ext cx="6105525" cy="430887"/>
          </a:xfrm>
        </p:spPr>
        <p:txBody>
          <a:bodyPr/>
          <a:lstStyle/>
          <a:p>
            <a:r>
              <a:rPr lang="en-GB" dirty="0"/>
              <a:t>The sites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43025"/>
            <a:ext cx="8324850" cy="276627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GB" dirty="0"/>
              <a:t>Railroad Valley Playa, La </a:t>
            </a:r>
            <a:r>
              <a:rPr lang="en-GB" dirty="0" err="1"/>
              <a:t>Crau</a:t>
            </a:r>
            <a:r>
              <a:rPr lang="en-GB" dirty="0"/>
              <a:t> and Baotou are operational and delivering data to </a:t>
            </a:r>
            <a:r>
              <a:rPr lang="en-GB" dirty="0" err="1"/>
              <a:t>RadCalNet</a:t>
            </a:r>
            <a:endParaRPr lang="en-GB" dirty="0"/>
          </a:p>
          <a:p>
            <a:pPr>
              <a:buFont typeface="Arial"/>
              <a:buChar char="•"/>
            </a:pPr>
            <a:r>
              <a:rPr lang="en-GB" dirty="0"/>
              <a:t>Gobabeb: instrument characterised and calibrated at NPL. Mast built and tested. Site characterised in Dec. 2015 by CNES and NPL. Full deployment and testing in UK.  installation at </a:t>
            </a:r>
            <a:r>
              <a:rPr lang="en-GB" dirty="0" err="1"/>
              <a:t>Gobabeb</a:t>
            </a:r>
            <a:r>
              <a:rPr lang="en-GB" dirty="0"/>
              <a:t> July 2017 data transmission planned from July 2017.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 descr="Screen Shot 2017-03-14 at 20.10.29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2" y="3378291"/>
            <a:ext cx="72263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948488" y="6635750"/>
            <a:ext cx="2133600" cy="207963"/>
          </a:xfrm>
          <a:prstGeom prst="rect">
            <a:avLst/>
          </a:prstGeo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0C23D0-824F-3A43-B96B-5AF658773665}" type="slidenum">
              <a:rPr lang="fr-FR" sz="700">
                <a:solidFill>
                  <a:schemeClr val="bg1"/>
                </a:solidFill>
              </a:rPr>
              <a:pPr eaLnBrk="1" hangingPunct="1"/>
              <a:t>6</a:t>
            </a:fld>
            <a:endParaRPr lang="fr-FR" sz="700">
              <a:solidFill>
                <a:schemeClr val="bg1"/>
              </a:solidFill>
            </a:endParaRPr>
          </a:p>
        </p:txBody>
      </p:sp>
      <p:graphicFrame>
        <p:nvGraphicFramePr>
          <p:cNvPr id="17414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318775"/>
              </p:ext>
            </p:extLst>
          </p:nvPr>
        </p:nvGraphicFramePr>
        <p:xfrm>
          <a:off x="735594" y="1754051"/>
          <a:ext cx="7558088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Worksheet" r:id="rId3" imgW="6134100" imgH="1285875" progId="Excel.Sheet.12">
                  <p:embed/>
                </p:oleObj>
              </mc:Choice>
              <mc:Fallback>
                <p:oleObj name="Worksheet" r:id="rId3" imgW="6134100" imgH="128587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594" y="1754051"/>
                        <a:ext cx="7558088" cy="158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4" y="3692783"/>
            <a:ext cx="8840787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135720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RadCalNet</a:t>
            </a:r>
            <a:r>
              <a:rPr lang="en-GB" dirty="0"/>
              <a:t>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66700" y="1193801"/>
            <a:ext cx="8648700" cy="838199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MODTRAN 5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On-going work by K. </a:t>
            </a:r>
            <a:r>
              <a:rPr lang="en-US" sz="1800" dirty="0" err="1"/>
              <a:t>Thome</a:t>
            </a:r>
            <a:r>
              <a:rPr lang="en-US" sz="1800" dirty="0"/>
              <a:t> / B. </a:t>
            </a:r>
            <a:r>
              <a:rPr lang="en-US" sz="1800" dirty="0" err="1"/>
              <a:t>Wenny</a:t>
            </a:r>
            <a:r>
              <a:rPr lang="en-US" sz="1800" dirty="0"/>
              <a:t> to </a:t>
            </a:r>
            <a:r>
              <a:rPr lang="en-US" sz="1800" b="1" dirty="0"/>
              <a:t>propagate the surface / atmosphere uncertainties to TOA uncertainties</a:t>
            </a:r>
            <a:r>
              <a:rPr lang="en-US" sz="1800" dirty="0"/>
              <a:t> via pre-computed LUT from </a:t>
            </a:r>
            <a:r>
              <a:rPr lang="en-US" sz="1800" dirty="0" err="1"/>
              <a:t>Montecarlo</a:t>
            </a:r>
            <a:r>
              <a:rPr lang="en-US" sz="1800" dirty="0"/>
              <a:t> MODTRAN runs</a:t>
            </a:r>
          </a:p>
        </p:txBody>
      </p:sp>
      <p:sp>
        <p:nvSpPr>
          <p:cNvPr id="12" name="Cloud 11"/>
          <p:cNvSpPr/>
          <p:nvPr/>
        </p:nvSpPr>
        <p:spPr>
          <a:xfrm>
            <a:off x="3691049" y="3361463"/>
            <a:ext cx="2413000" cy="1841500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RadCalNet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Processing</a:t>
            </a:r>
          </a:p>
        </p:txBody>
      </p:sp>
      <p:pic>
        <p:nvPicPr>
          <p:cNvPr id="14" name="Picture 13" descr="Screen Shot 2016-07-19 at 16.32.49 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6" y="2672516"/>
            <a:ext cx="1777169" cy="1193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Screen Shot 2016-07-19 at 16.29.14 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5874587"/>
            <a:ext cx="2032002" cy="589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Screen Shot 2016-07-19 at 16.29.04 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5068547"/>
            <a:ext cx="2032000" cy="70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Screen Shot 2016-07-19 at 16.28.52 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4312286"/>
            <a:ext cx="2032000" cy="636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0700" y="3826641"/>
            <a:ext cx="241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 reflectance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488668"/>
            <a:ext cx="342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Atmospheric measurements</a:t>
            </a:r>
          </a:p>
        </p:txBody>
      </p:sp>
      <p:pic>
        <p:nvPicPr>
          <p:cNvPr id="27" name="Picture 26" descr="Screen Shot 2016-07-19 at 16.27.53 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67" y="3441700"/>
            <a:ext cx="2763533" cy="1651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726526" y="5029200"/>
            <a:ext cx="201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TOA reflectance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3022600" y="4000500"/>
            <a:ext cx="6731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6146800" y="3911600"/>
            <a:ext cx="6731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66" y="5195962"/>
            <a:ext cx="2954734" cy="1662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0521"/>
            <a:ext cx="6731000" cy="1107996"/>
          </a:xfrm>
        </p:spPr>
        <p:txBody>
          <a:bodyPr/>
          <a:lstStyle/>
          <a:p>
            <a:r>
              <a:rPr lang="en-GB" dirty="0"/>
              <a:t>The BOA intercomparison of </a:t>
            </a:r>
            <a:r>
              <a:rPr lang="en-GB" dirty="0" err="1"/>
              <a:t>RadCalNet</a:t>
            </a:r>
            <a:r>
              <a:rPr lang="en-GB" dirty="0"/>
              <a:t> surface reflectance using portable transfer radiometers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97543" y="1418653"/>
            <a:ext cx="8170189" cy="148964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800" dirty="0"/>
              <a:t>Objective: identify site-to-site radiometric differences at surface radiance (reflectance) level.  Will be available to support new sites joining 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Status</a:t>
            </a:r>
          </a:p>
          <a:p>
            <a:pPr marL="1169988" lvl="1" indent="-285750">
              <a:buFont typeface="Wingdings" charset="2"/>
              <a:buChar char="ü"/>
            </a:pPr>
            <a:r>
              <a:rPr lang="en-US" sz="1800" dirty="0" err="1"/>
              <a:t>UoA</a:t>
            </a:r>
            <a:r>
              <a:rPr lang="en-US" sz="1800" dirty="0"/>
              <a:t> and NPL transfer radiometer measurements compared in the lab and in the field</a:t>
            </a:r>
          </a:p>
          <a:p>
            <a:pPr marL="1169988" lvl="1" indent="-285750">
              <a:buFont typeface="Wingdings" charset="2"/>
              <a:buChar char="ü"/>
            </a:pPr>
            <a:r>
              <a:rPr lang="en-US" sz="1800" dirty="0"/>
              <a:t>Transfer radiometers might be operated at sites (blindly by site owners and/or with support) in the course of 2017</a:t>
            </a:r>
          </a:p>
        </p:txBody>
      </p:sp>
      <p:pic>
        <p:nvPicPr>
          <p:cNvPr id="4" name="Picture 3" descr="Screen Shot 2016-07-19 at 17.21.07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3311033" cy="1276350"/>
          </a:xfrm>
          <a:prstGeom prst="rect">
            <a:avLst/>
          </a:prstGeom>
        </p:spPr>
      </p:pic>
      <p:pic>
        <p:nvPicPr>
          <p:cNvPr id="5" name="Picture 4" descr="Screen Shot 2016-07-19 at 17.23.14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1187174" cy="1270000"/>
          </a:xfrm>
          <a:prstGeom prst="rect">
            <a:avLst/>
          </a:prstGeom>
        </p:spPr>
      </p:pic>
      <p:pic>
        <p:nvPicPr>
          <p:cNvPr id="6" name="Picture 5" descr="Screen Shot 2016-07-19 at 17.23.26 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0" y="4629150"/>
            <a:ext cx="1390650" cy="67078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1" b="8430"/>
          <a:stretch/>
        </p:blipFill>
        <p:spPr>
          <a:xfrm>
            <a:off x="7705937" y="4851400"/>
            <a:ext cx="1438063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3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209799"/>
            <a:ext cx="6105525" cy="769441"/>
          </a:xfrm>
        </p:spPr>
        <p:txBody>
          <a:bodyPr/>
          <a:lstStyle/>
          <a:p>
            <a:r>
              <a:rPr lang="en-GB" dirty="0"/>
              <a:t>Documentation for users: site questionnaires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558024"/>
              </p:ext>
            </p:extLst>
          </p:nvPr>
        </p:nvGraphicFramePr>
        <p:xfrm>
          <a:off x="209738" y="1248882"/>
          <a:ext cx="8934262" cy="5285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7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Document</a:t>
                      </a:r>
                      <a:r>
                        <a:rPr lang="en-US" sz="1200" baseline="0" dirty="0"/>
                        <a:t> title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782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RadCalNet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quick start guide</a:t>
                      </a:r>
                      <a:endParaRPr lang="en-US" sz="10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Available on </a:t>
                      </a:r>
                      <a:r>
                        <a:rPr lang="en-US" sz="1200" dirty="0" err="1"/>
                        <a:t>RadCalNet</a:t>
                      </a:r>
                      <a:r>
                        <a:rPr lang="en-US" sz="1200" dirty="0"/>
                        <a:t> portal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RadCalNet data format and processing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V5 available on </a:t>
                      </a:r>
                      <a:r>
                        <a:rPr lang="en-US" sz="1200" dirty="0" err="1"/>
                        <a:t>RadCalNet</a:t>
                      </a:r>
                      <a:r>
                        <a:rPr lang="en-US" sz="1200" dirty="0"/>
                        <a:t> portal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782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RadCalNet data policy </a:t>
                      </a:r>
                      <a:endParaRPr lang="en-US" sz="10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Done – Available on </a:t>
                      </a:r>
                      <a:r>
                        <a:rPr lang="en-US" sz="1200" dirty="0" err="1"/>
                        <a:t>RadCalNet</a:t>
                      </a:r>
                      <a:r>
                        <a:rPr lang="en-US" sz="1200" dirty="0"/>
                        <a:t> portal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CEOS</a:t>
                      </a:r>
                      <a:r>
                        <a:rPr lang="en-US" sz="1200" baseline="0" dirty="0"/>
                        <a:t> site questionnaire – Template</a:t>
                      </a:r>
                      <a:endParaRPr lang="en-US" sz="12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V1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available on </a:t>
                      </a:r>
                      <a:r>
                        <a:rPr lang="en-US" sz="1200" dirty="0" err="1"/>
                        <a:t>RadCalNet</a:t>
                      </a:r>
                      <a:r>
                        <a:rPr lang="en-US" sz="1200" dirty="0"/>
                        <a:t> portal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7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CEOS</a:t>
                      </a:r>
                      <a:r>
                        <a:rPr lang="en-US" sz="1200" baseline="0" dirty="0"/>
                        <a:t> site questionnaire - Baotou</a:t>
                      </a:r>
                      <a:endParaRPr lang="en-US" sz="12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Available on </a:t>
                      </a:r>
                      <a:r>
                        <a:rPr lang="en-US" sz="1200" dirty="0" err="1"/>
                        <a:t>RadCalNet</a:t>
                      </a:r>
                      <a:r>
                        <a:rPr lang="en-US" sz="1200" dirty="0"/>
                        <a:t> portal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2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CEOS</a:t>
                      </a:r>
                      <a:r>
                        <a:rPr lang="en-US" sz="1200" baseline="0" dirty="0"/>
                        <a:t> site questionnaire - La </a:t>
                      </a:r>
                      <a:r>
                        <a:rPr lang="en-US" sz="1200" baseline="0" dirty="0" err="1"/>
                        <a:t>Crau</a:t>
                      </a:r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Available on </a:t>
                      </a:r>
                      <a:r>
                        <a:rPr lang="en-US" sz="1200" dirty="0" err="1"/>
                        <a:t>RadCalNet</a:t>
                      </a:r>
                      <a:r>
                        <a:rPr lang="en-US" sz="1200" dirty="0"/>
                        <a:t> portal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2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CEOS</a:t>
                      </a:r>
                      <a:r>
                        <a:rPr lang="en-US" sz="1200" baseline="0" dirty="0"/>
                        <a:t> site questionnaire – Railroad Valley Playa</a:t>
                      </a:r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Available on </a:t>
                      </a:r>
                      <a:r>
                        <a:rPr lang="en-US" sz="1200" dirty="0" err="1"/>
                        <a:t>RadCalNet</a:t>
                      </a:r>
                      <a:r>
                        <a:rPr lang="en-US" sz="1200" dirty="0"/>
                        <a:t> portal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2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CEOS</a:t>
                      </a:r>
                      <a:r>
                        <a:rPr lang="en-US" sz="1200" baseline="0" dirty="0"/>
                        <a:t> site questionnaire – Gobabeb</a:t>
                      </a:r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DC8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Available on </a:t>
                      </a:r>
                      <a:r>
                        <a:rPr lang="en-US" sz="1200" dirty="0" err="1"/>
                        <a:t>RadCalNet</a:t>
                      </a:r>
                      <a:r>
                        <a:rPr lang="en-US" sz="1200" dirty="0"/>
                        <a:t> portal</a:t>
                      </a:r>
                      <a:r>
                        <a:rPr lang="en-US" sz="1200" baseline="0" dirty="0"/>
                        <a:t> (version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Jun 2016) but will need an update when site operational</a:t>
                      </a:r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DC8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2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Paper on measurement uncertainties</a:t>
                      </a:r>
                      <a:r>
                        <a:rPr lang="en-US" sz="1200" baseline="0" dirty="0"/>
                        <a:t> - Baotou</a:t>
                      </a:r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preparation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2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Paper on measurement uncertainties</a:t>
                      </a:r>
                      <a:r>
                        <a:rPr lang="en-US" sz="1200" baseline="0" dirty="0"/>
                        <a:t> - La </a:t>
                      </a:r>
                      <a:r>
                        <a:rPr lang="en-US" sz="1200" baseline="0" dirty="0" err="1"/>
                        <a:t>Crau</a:t>
                      </a:r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preparation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2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Paper on measurement uncertainties</a:t>
                      </a:r>
                      <a:r>
                        <a:rPr lang="en-US" sz="1200" baseline="0" dirty="0"/>
                        <a:t>  – Railroad Valley Playa</a:t>
                      </a:r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</a:t>
                      </a:r>
                      <a:r>
                        <a:rPr lang="en-US" sz="1200" baseline="0" dirty="0"/>
                        <a:t> preparation</a:t>
                      </a:r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42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Paper on measurement uncertainties</a:t>
                      </a:r>
                      <a:r>
                        <a:rPr lang="en-US" sz="1200" baseline="0" dirty="0"/>
                        <a:t>  – Gobabeb</a:t>
                      </a:r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preparation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076525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Presentation.potx</Template>
  <TotalTime>4753</TotalTime>
  <Words>918</Words>
  <Application>Microsoft Office PowerPoint</Application>
  <PresentationFormat>On-screen Show (4:3)</PresentationFormat>
  <Paragraphs>163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ＭＳ Ｐゴシック</vt:lpstr>
      <vt:lpstr>Arial</vt:lpstr>
      <vt:lpstr>Arial Bold</vt:lpstr>
      <vt:lpstr>Avenir Roman</vt:lpstr>
      <vt:lpstr>Butter</vt:lpstr>
      <vt:lpstr>Calibri</vt:lpstr>
      <vt:lpstr>Droid Serif</vt:lpstr>
      <vt:lpstr>Frutiger 45 Light</vt:lpstr>
      <vt:lpstr>Times</vt:lpstr>
      <vt:lpstr>Times New Roman</vt:lpstr>
      <vt:lpstr>Verdana</vt:lpstr>
      <vt:lpstr>Wingdings</vt:lpstr>
      <vt:lpstr>ESA Presentation</vt:lpstr>
      <vt:lpstr>Default</vt:lpstr>
      <vt:lpstr>Worksheet</vt:lpstr>
      <vt:lpstr>RadCalNet Status</vt:lpstr>
      <vt:lpstr>What is RadCalNet?  Network of test sites providing, via a common portal, TOA @ Nadir Ref with Uc in range 400 - 2500nm (10 nm band) every 30 mins</vt:lpstr>
      <vt:lpstr>Timeline since last WGCV meeting</vt:lpstr>
      <vt:lpstr>The sites</vt:lpstr>
      <vt:lpstr>The sites</vt:lpstr>
      <vt:lpstr>The data availability</vt:lpstr>
      <vt:lpstr>The RadCalNet processing</vt:lpstr>
      <vt:lpstr>The BOA intercomparison of RadCalNet surface reflectance using portable transfer radiometers</vt:lpstr>
      <vt:lpstr>Documentation for users: site questionnaires</vt:lpstr>
      <vt:lpstr>Documentation for candidate site owners: general documentation</vt:lpstr>
      <vt:lpstr>The portal</vt:lpstr>
      <vt:lpstr>The portal</vt:lpstr>
      <vt:lpstr>The portal</vt:lpstr>
      <vt:lpstr>Candidate public user</vt:lpstr>
      <vt:lpstr>Current beta users</vt:lpstr>
      <vt:lpstr>Beta Users Workshop Summary</vt:lpstr>
      <vt:lpstr>Beta Users Workshop Summary</vt:lpstr>
      <vt:lpstr>Timeline since last WGCV meeting</vt:lpstr>
      <vt:lpstr>PowerPoint Presentation</vt:lpstr>
      <vt:lpstr>Next steps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Nigel Fox</dc:creator>
  <cp:lastModifiedBy>Nigel Fox</cp:lastModifiedBy>
  <cp:revision>500</cp:revision>
  <cp:lastPrinted>2008-08-26T16:26:23Z</cp:lastPrinted>
  <dcterms:created xsi:type="dcterms:W3CDTF">2009-03-03T09:28:14Z</dcterms:created>
  <dcterms:modified xsi:type="dcterms:W3CDTF">2017-05-17T19:22:32Z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SercoClassification">
    <vt:lpwstr>Not an NPL document (No visible marking)</vt:lpwstr>
  </property>
  <property fmtid="{D5CDD505-2E9C-101B-9397-08002B2CF9AE}" pid="15" name="aliashPowerpointFooter">
    <vt:lpwstr/>
  </property>
</Properties>
</file>