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8" r:id="rId3"/>
  </p:sldMasterIdLst>
  <p:notesMasterIdLst>
    <p:notesMasterId r:id="rId51"/>
  </p:notesMasterIdLst>
  <p:sldIdLst>
    <p:sldId id="256" r:id="rId4"/>
    <p:sldId id="325" r:id="rId5"/>
    <p:sldId id="349" r:id="rId6"/>
    <p:sldId id="283" r:id="rId7"/>
    <p:sldId id="284" r:id="rId8"/>
    <p:sldId id="285" r:id="rId9"/>
    <p:sldId id="286" r:id="rId10"/>
    <p:sldId id="287" r:id="rId11"/>
    <p:sldId id="288" r:id="rId12"/>
    <p:sldId id="289" r:id="rId13"/>
    <p:sldId id="290" r:id="rId14"/>
    <p:sldId id="291" r:id="rId15"/>
    <p:sldId id="348" r:id="rId16"/>
    <p:sldId id="292" r:id="rId17"/>
    <p:sldId id="295" r:id="rId18"/>
    <p:sldId id="296" r:id="rId19"/>
    <p:sldId id="314" r:id="rId20"/>
    <p:sldId id="315" r:id="rId21"/>
    <p:sldId id="320" r:id="rId22"/>
    <p:sldId id="261" r:id="rId23"/>
    <p:sldId id="263" r:id="rId24"/>
    <p:sldId id="269" r:id="rId25"/>
    <p:sldId id="270" r:id="rId26"/>
    <p:sldId id="271" r:id="rId27"/>
    <p:sldId id="272" r:id="rId28"/>
    <p:sldId id="323" r:id="rId29"/>
    <p:sldId id="322" r:id="rId30"/>
    <p:sldId id="332" r:id="rId31"/>
    <p:sldId id="333" r:id="rId32"/>
    <p:sldId id="334" r:id="rId33"/>
    <p:sldId id="335" r:id="rId34"/>
    <p:sldId id="336" r:id="rId35"/>
    <p:sldId id="337" r:id="rId36"/>
    <p:sldId id="338" r:id="rId37"/>
    <p:sldId id="339" r:id="rId38"/>
    <p:sldId id="340" r:id="rId39"/>
    <p:sldId id="341" r:id="rId40"/>
    <p:sldId id="342" r:id="rId41"/>
    <p:sldId id="343" r:id="rId42"/>
    <p:sldId id="344" r:id="rId43"/>
    <p:sldId id="345" r:id="rId44"/>
    <p:sldId id="346" r:id="rId45"/>
    <p:sldId id="330" r:id="rId46"/>
    <p:sldId id="327" r:id="rId47"/>
    <p:sldId id="329" r:id="rId48"/>
    <p:sldId id="324" r:id="rId49"/>
    <p:sldId id="319"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B510F"/>
    <a:srgbClr val="4F0D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846" y="66"/>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1249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a:lstStyle/>
          <a:p>
            <a:pPr>
              <a:defRPr lang="en-US" sz="1200" b="1" strike="noStrike" spc="-1">
                <a:solidFill>
                  <a:srgbClr val="002060"/>
                </a:solidFill>
                <a:uFill>
                  <a:solidFill>
                    <a:srgbClr val="FFFFFF"/>
                  </a:solidFill>
                </a:uFill>
                <a:latin typeface="Times New Roman"/>
              </a:defRPr>
            </a:pPr>
            <a:r>
              <a:rPr lang="en-US" sz="1200" b="1" strike="noStrike" spc="-1">
                <a:solidFill>
                  <a:srgbClr val="002060"/>
                </a:solidFill>
                <a:uFill>
                  <a:solidFill>
                    <a:srgbClr val="FFFFFF"/>
                  </a:solidFill>
                </a:uFill>
                <a:latin typeface="Times New Roman"/>
              </a:rPr>
              <a:t>Time series graph of variation of estimated and provided Calibration constant (CC) alongwith SCR</a:t>
            </a:r>
          </a:p>
        </c:rich>
      </c:tx>
      <c:layout>
        <c:manualLayout>
          <c:xMode val="edge"/>
          <c:yMode val="edge"/>
          <c:x val="0.15659563516574027"/>
          <c:y val="2.6873301099324082E-2"/>
        </c:manualLayout>
      </c:layout>
      <c:overlay val="0"/>
    </c:title>
    <c:autoTitleDeleted val="0"/>
    <c:plotArea>
      <c:layout>
        <c:manualLayout>
          <c:layoutTarget val="inner"/>
          <c:xMode val="edge"/>
          <c:yMode val="edge"/>
          <c:x val="0.11123463652646499"/>
          <c:y val="0.17220478406754008"/>
          <c:w val="0.86560434809461995"/>
          <c:h val="0.70516289641736096"/>
        </c:manualLayout>
      </c:layout>
      <c:scatterChart>
        <c:scatterStyle val="lineMarker"/>
        <c:varyColors val="0"/>
        <c:ser>
          <c:idx val="0"/>
          <c:order val="0"/>
          <c:tx>
            <c:strRef>
              <c:f>label 0</c:f>
              <c:strCache>
                <c:ptCount val="1"/>
                <c:pt idx="0">
                  <c:v>Average Estimated CC</c:v>
                </c:pt>
              </c:strCache>
            </c:strRef>
          </c:tx>
          <c:spPr>
            <a:ln w="19080">
              <a:solidFill>
                <a:srgbClr val="5B9BD5"/>
              </a:solidFill>
              <a:round/>
            </a:ln>
          </c:spPr>
          <c:marker>
            <c:symbol val="circle"/>
            <c:size val="5"/>
            <c:spPr>
              <a:solidFill>
                <a:srgbClr val="5B9BD5"/>
              </a:solidFill>
            </c:spPr>
          </c:marker>
          <c:dLbls>
            <c:spPr>
              <a:noFill/>
              <a:ln>
                <a:noFill/>
              </a:ln>
              <a:effectLst/>
            </c:spPr>
            <c:txPr>
              <a:bodyPr/>
              <a:lstStyle/>
              <a:p>
                <a:pPr>
                  <a:defRPr lang="en-US"/>
                </a:pPr>
                <a:endParaRPr lang="en-US"/>
              </a:p>
            </c:txPr>
            <c:dLblPos val="r"/>
            <c:showLegendKey val="0"/>
            <c:showVal val="0"/>
            <c:showCatName val="0"/>
            <c:showSerName val="0"/>
            <c:showPercent val="0"/>
            <c:showBubbleSize val="1"/>
            <c:showLeaderLines val="0"/>
            <c:extLst>
              <c:ext xmlns:c15="http://schemas.microsoft.com/office/drawing/2012/chart" uri="{CE6537A1-D6FC-4f65-9D91-7224C49458BB}">
                <c15:showLeaderLines val="0"/>
              </c:ext>
            </c:extLst>
          </c:dLbls>
          <c:xVal>
            <c:numRef>
              <c:f>1</c:f>
              <c:numCache>
                <c:formatCode>General</c:formatCode>
                <c:ptCount val="7"/>
                <c:pt idx="0">
                  <c:v>42190</c:v>
                </c:pt>
                <c:pt idx="1">
                  <c:v>42215</c:v>
                </c:pt>
                <c:pt idx="2">
                  <c:v>42240</c:v>
                </c:pt>
                <c:pt idx="3">
                  <c:v>42290</c:v>
                </c:pt>
                <c:pt idx="4">
                  <c:v>42315</c:v>
                </c:pt>
                <c:pt idx="5">
                  <c:v>42340</c:v>
                </c:pt>
                <c:pt idx="6">
                  <c:v>42365</c:v>
                </c:pt>
              </c:numCache>
            </c:numRef>
          </c:xVal>
          <c:yVal>
            <c:numRef>
              <c:f>0</c:f>
              <c:numCache>
                <c:formatCode>General</c:formatCode>
                <c:ptCount val="7"/>
                <c:pt idx="0">
                  <c:v>69.494000000000042</c:v>
                </c:pt>
                <c:pt idx="1">
                  <c:v>71.304500000000004</c:v>
                </c:pt>
                <c:pt idx="2">
                  <c:v>74.330749999999981</c:v>
                </c:pt>
                <c:pt idx="3">
                  <c:v>72.581999999999994</c:v>
                </c:pt>
                <c:pt idx="4">
                  <c:v>72.469499999999996</c:v>
                </c:pt>
                <c:pt idx="5">
                  <c:v>73.944900000000061</c:v>
                </c:pt>
                <c:pt idx="6">
                  <c:v>71.304839999999999</c:v>
                </c:pt>
              </c:numCache>
            </c:numRef>
          </c:yVal>
          <c:smooth val="1"/>
          <c:extLst>
            <c:ext xmlns:c16="http://schemas.microsoft.com/office/drawing/2014/chart" uri="{C3380CC4-5D6E-409C-BE32-E72D297353CC}">
              <c16:uniqueId val="{00000000-CC36-43AC-A060-B69A5C8FBD85}"/>
            </c:ext>
          </c:extLst>
        </c:ser>
        <c:ser>
          <c:idx val="1"/>
          <c:order val="1"/>
          <c:tx>
            <c:strRef>
              <c:f>label 2</c:f>
              <c:strCache>
                <c:ptCount val="1"/>
                <c:pt idx="0">
                  <c:v>Provided CC</c:v>
                </c:pt>
              </c:strCache>
            </c:strRef>
          </c:tx>
          <c:spPr>
            <a:ln w="19080">
              <a:solidFill>
                <a:srgbClr val="ED7D31"/>
              </a:solidFill>
              <a:round/>
            </a:ln>
          </c:spPr>
          <c:marker>
            <c:symbol val="circle"/>
            <c:size val="5"/>
            <c:spPr>
              <a:solidFill>
                <a:srgbClr val="ED7D31"/>
              </a:solidFill>
            </c:spPr>
          </c:marker>
          <c:dLbls>
            <c:spPr>
              <a:noFill/>
              <a:ln>
                <a:noFill/>
              </a:ln>
              <a:effectLst/>
            </c:spPr>
            <c:txPr>
              <a:bodyPr/>
              <a:lstStyle/>
              <a:p>
                <a:pPr>
                  <a:defRPr lang="en-US"/>
                </a:pPr>
                <a:endParaRPr lang="en-US"/>
              </a:p>
            </c:txPr>
            <c:dLblPos val="r"/>
            <c:showLegendKey val="0"/>
            <c:showVal val="0"/>
            <c:showCatName val="0"/>
            <c:showSerName val="0"/>
            <c:showPercent val="0"/>
            <c:showBubbleSize val="1"/>
            <c:showLeaderLines val="0"/>
            <c:extLst>
              <c:ext xmlns:c15="http://schemas.microsoft.com/office/drawing/2012/chart" uri="{CE6537A1-D6FC-4f65-9D91-7224C49458BB}">
                <c15:showLeaderLines val="0"/>
              </c:ext>
            </c:extLst>
          </c:dLbls>
          <c:xVal>
            <c:numRef>
              <c:f>3</c:f>
              <c:numCache>
                <c:formatCode>General</c:formatCode>
                <c:ptCount val="7"/>
                <c:pt idx="0">
                  <c:v>42190</c:v>
                </c:pt>
                <c:pt idx="1">
                  <c:v>42215</c:v>
                </c:pt>
                <c:pt idx="2">
                  <c:v>42240</c:v>
                </c:pt>
                <c:pt idx="3">
                  <c:v>42290</c:v>
                </c:pt>
                <c:pt idx="4">
                  <c:v>42315</c:v>
                </c:pt>
                <c:pt idx="5">
                  <c:v>42340</c:v>
                </c:pt>
                <c:pt idx="6">
                  <c:v>42365</c:v>
                </c:pt>
              </c:numCache>
            </c:numRef>
          </c:xVal>
          <c:yVal>
            <c:numRef>
              <c:f>2</c:f>
              <c:numCache>
                <c:formatCode>General</c:formatCode>
                <c:ptCount val="7"/>
                <c:pt idx="0">
                  <c:v>74.455000000000013</c:v>
                </c:pt>
                <c:pt idx="1">
                  <c:v>74.551999999999992</c:v>
                </c:pt>
                <c:pt idx="2">
                  <c:v>74.646000000000001</c:v>
                </c:pt>
                <c:pt idx="3">
                  <c:v>74.443000000000026</c:v>
                </c:pt>
                <c:pt idx="4">
                  <c:v>74.521999999999991</c:v>
                </c:pt>
                <c:pt idx="5">
                  <c:v>74.652999999999963</c:v>
                </c:pt>
                <c:pt idx="6">
                  <c:v>74.60199999999999</c:v>
                </c:pt>
              </c:numCache>
            </c:numRef>
          </c:yVal>
          <c:smooth val="1"/>
          <c:extLst>
            <c:ext xmlns:c16="http://schemas.microsoft.com/office/drawing/2014/chart" uri="{C3380CC4-5D6E-409C-BE32-E72D297353CC}">
              <c16:uniqueId val="{00000001-CC36-43AC-A060-B69A5C8FBD85}"/>
            </c:ext>
          </c:extLst>
        </c:ser>
        <c:ser>
          <c:idx val="2"/>
          <c:order val="2"/>
          <c:tx>
            <c:strRef>
              <c:f>label 4</c:f>
              <c:strCache>
                <c:ptCount val="1"/>
                <c:pt idx="0">
                  <c:v>SCR</c:v>
                </c:pt>
              </c:strCache>
            </c:strRef>
          </c:tx>
          <c:spPr>
            <a:ln w="19080">
              <a:solidFill>
                <a:srgbClr val="385623"/>
              </a:solidFill>
              <a:round/>
            </a:ln>
          </c:spPr>
          <c:marker>
            <c:symbol val="circle"/>
            <c:size val="5"/>
            <c:spPr>
              <a:solidFill>
                <a:srgbClr val="385623"/>
              </a:solidFill>
            </c:spPr>
          </c:marker>
          <c:dLbls>
            <c:spPr>
              <a:noFill/>
              <a:ln>
                <a:noFill/>
              </a:ln>
              <a:effectLst/>
            </c:spPr>
            <c:txPr>
              <a:bodyPr/>
              <a:lstStyle/>
              <a:p>
                <a:pPr>
                  <a:defRPr lang="en-US"/>
                </a:pPr>
                <a:endParaRPr lang="en-US"/>
              </a:p>
            </c:txPr>
            <c:dLblPos val="r"/>
            <c:showLegendKey val="0"/>
            <c:showVal val="0"/>
            <c:showCatName val="0"/>
            <c:showSerName val="0"/>
            <c:showPercent val="0"/>
            <c:showBubbleSize val="1"/>
            <c:showLeaderLines val="0"/>
            <c:extLst>
              <c:ext xmlns:c15="http://schemas.microsoft.com/office/drawing/2012/chart" uri="{CE6537A1-D6FC-4f65-9D91-7224C49458BB}">
                <c15:showLeaderLines val="0"/>
              </c:ext>
            </c:extLst>
          </c:dLbls>
          <c:xVal>
            <c:numRef>
              <c:f>5</c:f>
              <c:numCache>
                <c:formatCode>General</c:formatCode>
                <c:ptCount val="7"/>
                <c:pt idx="0">
                  <c:v>42190</c:v>
                </c:pt>
                <c:pt idx="1">
                  <c:v>42215</c:v>
                </c:pt>
                <c:pt idx="2">
                  <c:v>42240</c:v>
                </c:pt>
                <c:pt idx="3">
                  <c:v>42290</c:v>
                </c:pt>
                <c:pt idx="4">
                  <c:v>42315</c:v>
                </c:pt>
                <c:pt idx="5">
                  <c:v>42340</c:v>
                </c:pt>
                <c:pt idx="6">
                  <c:v>42365</c:v>
                </c:pt>
              </c:numCache>
            </c:numRef>
          </c:xVal>
          <c:yVal>
            <c:numRef>
              <c:f>4</c:f>
              <c:numCache>
                <c:formatCode>General</c:formatCode>
                <c:ptCount val="7"/>
                <c:pt idx="0">
                  <c:v>15.162000000000004</c:v>
                </c:pt>
                <c:pt idx="1">
                  <c:v>13.277999999999999</c:v>
                </c:pt>
                <c:pt idx="2">
                  <c:v>18.495999999999984</c:v>
                </c:pt>
                <c:pt idx="3">
                  <c:v>16.667000000000005</c:v>
                </c:pt>
                <c:pt idx="4">
                  <c:v>16.0137</c:v>
                </c:pt>
                <c:pt idx="5">
                  <c:v>19.702999999999989</c:v>
                </c:pt>
                <c:pt idx="6">
                  <c:v>13.895000000000005</c:v>
                </c:pt>
              </c:numCache>
            </c:numRef>
          </c:yVal>
          <c:smooth val="1"/>
          <c:extLst>
            <c:ext xmlns:c16="http://schemas.microsoft.com/office/drawing/2014/chart" uri="{C3380CC4-5D6E-409C-BE32-E72D297353CC}">
              <c16:uniqueId val="{00000002-CC36-43AC-A060-B69A5C8FBD85}"/>
            </c:ext>
          </c:extLst>
        </c:ser>
        <c:dLbls>
          <c:showLegendKey val="0"/>
          <c:showVal val="0"/>
          <c:showCatName val="0"/>
          <c:showSerName val="0"/>
          <c:showPercent val="0"/>
          <c:showBubbleSize val="0"/>
        </c:dLbls>
        <c:axId val="59491072"/>
        <c:axId val="59492608"/>
      </c:scatterChart>
      <c:valAx>
        <c:axId val="59491072"/>
        <c:scaling>
          <c:orientation val="minMax"/>
        </c:scaling>
        <c:delete val="1"/>
        <c:axPos val="b"/>
        <c:majorGridlines>
          <c:spPr>
            <a:ln w="9360">
              <a:solidFill>
                <a:srgbClr val="D9D9D9"/>
              </a:solidFill>
              <a:round/>
            </a:ln>
          </c:spPr>
        </c:majorGridlines>
        <c:numFmt formatCode="dd/mm/yyyy" sourceLinked="0"/>
        <c:majorTickMark val="none"/>
        <c:minorTickMark val="none"/>
        <c:tickLblPos val="nextTo"/>
        <c:crossAx val="59492608"/>
        <c:crosses val="autoZero"/>
        <c:crossBetween val="midCat"/>
      </c:valAx>
      <c:valAx>
        <c:axId val="59492608"/>
        <c:scaling>
          <c:orientation val="minMax"/>
        </c:scaling>
        <c:delete val="0"/>
        <c:axPos val="l"/>
        <c:majorGridlines>
          <c:spPr>
            <a:ln w="9360">
              <a:solidFill>
                <a:srgbClr val="D9D9D9"/>
              </a:solidFill>
              <a:round/>
            </a:ln>
          </c:spPr>
        </c:majorGridlines>
        <c:numFmt formatCode="General" sourceLinked="0"/>
        <c:majorTickMark val="none"/>
        <c:minorTickMark val="none"/>
        <c:tickLblPos val="nextTo"/>
        <c:spPr>
          <a:ln w="9360">
            <a:solidFill>
              <a:srgbClr val="BFBFBF"/>
            </a:solidFill>
            <a:round/>
          </a:ln>
        </c:spPr>
        <c:txPr>
          <a:bodyPr/>
          <a:lstStyle/>
          <a:p>
            <a:pPr>
              <a:defRPr lang="en-US" sz="900" b="0" strike="noStrike" spc="-1">
                <a:solidFill>
                  <a:srgbClr val="595959"/>
                </a:solidFill>
                <a:uFill>
                  <a:solidFill>
                    <a:srgbClr val="FFFFFF"/>
                  </a:solidFill>
                </a:uFill>
                <a:latin typeface="Calibri"/>
              </a:defRPr>
            </a:pPr>
            <a:endParaRPr lang="en-US"/>
          </a:p>
        </c:txPr>
        <c:crossAx val="59491072"/>
        <c:crosses val="autoZero"/>
        <c:crossBetween val="midCat"/>
      </c:valAx>
      <c:spPr>
        <a:noFill/>
        <a:ln>
          <a:noFill/>
        </a:ln>
      </c:spPr>
    </c:plotArea>
    <c:legend>
      <c:legendPos val="b"/>
      <c:layout>
        <c:manualLayout>
          <c:xMode val="edge"/>
          <c:yMode val="edge"/>
          <c:x val="0.33813314772117581"/>
          <c:y val="0.44965223097112883"/>
        </c:manualLayout>
      </c:layout>
      <c:overlay val="0"/>
      <c:spPr>
        <a:noFill/>
        <a:ln>
          <a:noFill/>
        </a:ln>
      </c:spPr>
      <c:txPr>
        <a:bodyPr/>
        <a:lstStyle/>
        <a:p>
          <a:pPr>
            <a:defRPr lang="en-US"/>
          </a:pPr>
          <a:endParaRPr lang="en-US"/>
        </a:p>
      </c:txPr>
    </c:legend>
    <c:plotVisOnly val="1"/>
    <c:dispBlanksAs val="gap"/>
    <c:showDLblsOverMax val="1"/>
  </c:chart>
  <c:spPr>
    <a:noFill/>
    <a:ln>
      <a:noFill/>
    </a:ln>
  </c:spPr>
</c:chartSpace>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3EDDC2-AFE1-4504-A39D-5656A26AC839}" type="datetimeFigureOut">
              <a:rPr lang="en-IN" smtClean="0"/>
              <a:pPr/>
              <a:t>12-05-2017</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D8CA5A-2145-4266-9011-6C9C286404A1}" type="slidenum">
              <a:rPr lang="en-IN" smtClean="0"/>
              <a:pPr/>
              <a:t>‹#›</a:t>
            </a:fld>
            <a:endParaRPr lang="en-IN"/>
          </a:p>
        </p:txBody>
      </p:sp>
    </p:spTree>
    <p:extLst>
      <p:ext uri="{BB962C8B-B14F-4D97-AF65-F5344CB8AC3E}">
        <p14:creationId xmlns:p14="http://schemas.microsoft.com/office/powerpoint/2010/main" val="1530126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9E8236-4BAA-4463-87A5-FB23CE0895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3109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vmlDrawing" Target="../drawings/vmlDrawing1.vml"/><Relationship Id="rId5" Type="http://schemas.openxmlformats.org/officeDocument/2006/relationships/image" Target="../media/image2.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vmlDrawing" Target="../drawings/vmlDrawing2.vml"/><Relationship Id="rId5" Type="http://schemas.openxmlformats.org/officeDocument/2006/relationships/image" Target="../media/image2.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A2894E04-9DEC-4401-9D69-DDC188931D03}" type="datetimeFigureOut">
              <a:rPr lang="en-IN" smtClean="0"/>
              <a:pPr/>
              <a:t>12-05-2017</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09AA197-8439-4439-B14C-A653D24CEBF6}" type="slidenum">
              <a:rPr lang="en-IN" smtClean="0"/>
              <a:pPr/>
              <a:t>‹#›</a:t>
            </a:fld>
            <a:endParaRPr lang="en-IN"/>
          </a:p>
        </p:txBody>
      </p:sp>
    </p:spTree>
    <p:extLst>
      <p:ext uri="{BB962C8B-B14F-4D97-AF65-F5344CB8AC3E}">
        <p14:creationId xmlns:p14="http://schemas.microsoft.com/office/powerpoint/2010/main" val="2623763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A2894E04-9DEC-4401-9D69-DDC188931D03}" type="datetimeFigureOut">
              <a:rPr lang="en-IN" smtClean="0"/>
              <a:pPr/>
              <a:t>12-05-2017</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09AA197-8439-4439-B14C-A653D24CEBF6}" type="slidenum">
              <a:rPr lang="en-IN" smtClean="0"/>
              <a:pPr/>
              <a:t>‹#›</a:t>
            </a:fld>
            <a:endParaRPr lang="en-IN"/>
          </a:p>
        </p:txBody>
      </p:sp>
    </p:spTree>
    <p:extLst>
      <p:ext uri="{BB962C8B-B14F-4D97-AF65-F5344CB8AC3E}">
        <p14:creationId xmlns:p14="http://schemas.microsoft.com/office/powerpoint/2010/main" val="2095883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A2894E04-9DEC-4401-9D69-DDC188931D03}" type="datetimeFigureOut">
              <a:rPr lang="en-IN" smtClean="0"/>
              <a:pPr/>
              <a:t>12-05-2017</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09AA197-8439-4439-B14C-A653D24CEBF6}" type="slidenum">
              <a:rPr lang="en-IN" smtClean="0"/>
              <a:pPr/>
              <a:t>‹#›</a:t>
            </a:fld>
            <a:endParaRPr lang="en-IN"/>
          </a:p>
        </p:txBody>
      </p:sp>
    </p:spTree>
    <p:extLst>
      <p:ext uri="{BB962C8B-B14F-4D97-AF65-F5344CB8AC3E}">
        <p14:creationId xmlns:p14="http://schemas.microsoft.com/office/powerpoint/2010/main" val="18937423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lide Master">
    <p:bg>
      <p:bgPr>
        <a:solidFill>
          <a:schemeClr val="bg1"/>
        </a:solidFill>
        <a:effectLst/>
      </p:bgPr>
    </p:bg>
    <p:spTree>
      <p:nvGrpSpPr>
        <p:cNvPr id="1" name=""/>
        <p:cNvGrpSpPr/>
        <p:nvPr/>
      </p:nvGrpSpPr>
      <p:grpSpPr>
        <a:xfrm>
          <a:off x="0" y="0"/>
          <a:ext cx="0" cy="0"/>
          <a:chOff x="0" y="0"/>
          <a:chExt cx="0" cy="0"/>
        </a:xfrm>
      </p:grpSpPr>
      <p:graphicFrame>
        <p:nvGraphicFramePr>
          <p:cNvPr id="20" name="Object 27"/>
          <p:cNvGraphicFramePr>
            <a:graphicFrameLocks noChangeAspect="1"/>
          </p:cNvGraphicFramePr>
          <p:nvPr userDrawn="1"/>
        </p:nvGraphicFramePr>
        <p:xfrm>
          <a:off x="239184" y="80964"/>
          <a:ext cx="903816" cy="642937"/>
        </p:xfrm>
        <a:graphic>
          <a:graphicData uri="http://schemas.openxmlformats.org/presentationml/2006/ole">
            <mc:AlternateContent xmlns:mc="http://schemas.openxmlformats.org/markup-compatibility/2006">
              <mc:Choice xmlns:v="urn:schemas-microsoft-com:vml" Requires="v">
                <p:oleObj spid="_x0000_s1043" r:id="rId3" imgW="4619048" imgH="4382112" progId="">
                  <p:embed/>
                </p:oleObj>
              </mc:Choice>
              <mc:Fallback>
                <p:oleObj r:id="rId3" imgW="4619048" imgH="4382112"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184" y="80964"/>
                        <a:ext cx="903816" cy="642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1" name="Picture 318" descr="Description: Untitled-111.png"/>
          <p:cNvPicPr>
            <a:picLocks noChangeAspect="1" noChangeArrowheads="1"/>
          </p:cNvPicPr>
          <p:nvPr userDrawn="1"/>
        </p:nvPicPr>
        <p:blipFill>
          <a:blip r:embed="rId5" cstate="print"/>
          <a:srcRect/>
          <a:stretch>
            <a:fillRect/>
          </a:stretch>
        </p:blipFill>
        <p:spPr bwMode="auto">
          <a:xfrm>
            <a:off x="10750551" y="57150"/>
            <a:ext cx="1202267" cy="647700"/>
          </a:xfrm>
          <a:prstGeom prst="rect">
            <a:avLst/>
          </a:prstGeom>
          <a:noFill/>
          <a:ln w="9525">
            <a:noFill/>
            <a:miter lim="800000"/>
            <a:headEnd/>
            <a:tailEnd/>
          </a:ln>
        </p:spPr>
      </p:pic>
      <p:sp>
        <p:nvSpPr>
          <p:cNvPr id="22" name="Rectangle 17"/>
          <p:cNvSpPr>
            <a:spLocks noChangeArrowheads="1"/>
          </p:cNvSpPr>
          <p:nvPr userDrawn="1"/>
        </p:nvSpPr>
        <p:spPr bwMode="auto">
          <a:xfrm>
            <a:off x="203201" y="196334"/>
            <a:ext cx="184731" cy="369332"/>
          </a:xfrm>
          <a:prstGeom prst="rect">
            <a:avLst/>
          </a:prstGeom>
          <a:noFill/>
          <a:ln w="9525">
            <a:noFill/>
            <a:miter lim="800000"/>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Rectangle 19"/>
          <p:cNvSpPr>
            <a:spLocks noChangeArrowheads="1"/>
          </p:cNvSpPr>
          <p:nvPr userDrawn="1"/>
        </p:nvSpPr>
        <p:spPr bwMode="auto">
          <a:xfrm>
            <a:off x="203200" y="317214"/>
            <a:ext cx="231154" cy="584775"/>
          </a:xfrm>
          <a:prstGeom prst="rect">
            <a:avLst/>
          </a:prstGeom>
          <a:noFill/>
          <a:ln w="9525">
            <a:noFill/>
            <a:miter lim="800000"/>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a:ea typeface="+mn-ea"/>
              <a:cs typeface="Calibri" pitchFamily="34"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a:ea typeface="+mn-ea"/>
                <a:cs typeface="Calibri" pitchFamily="34" charset="0"/>
              </a:rPr>
              <a:t> </a:t>
            </a: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4" name="Rectangle 21"/>
          <p:cNvSpPr>
            <a:spLocks noChangeArrowheads="1"/>
          </p:cNvSpPr>
          <p:nvPr userDrawn="1"/>
        </p:nvSpPr>
        <p:spPr bwMode="auto">
          <a:xfrm>
            <a:off x="203201" y="178713"/>
            <a:ext cx="184731" cy="861774"/>
          </a:xfrm>
          <a:prstGeom prst="rect">
            <a:avLst/>
          </a:prstGeom>
          <a:noFill/>
          <a:ln w="9525">
            <a:noFill/>
            <a:miter lim="800000"/>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a:ea typeface="+mn-ea"/>
              <a:cs typeface="Calibri" pitchFamily="34"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a:ea typeface="+mn-ea"/>
                <a:cs typeface="Calibri" pitchFamily="34" charset="0"/>
              </a:rPr>
              <a:t/>
            </a:r>
            <a:br>
              <a:rPr kumimoji="0" lang="en-US" sz="1600" b="0" i="0" u="none" strike="noStrike" kern="1200" cap="none" spc="0" normalizeH="0" baseline="0" noProof="0">
                <a:ln>
                  <a:noFill/>
                </a:ln>
                <a:solidFill>
                  <a:srgbClr val="000000"/>
                </a:solidFill>
                <a:effectLst/>
                <a:uLnTx/>
                <a:uFillTx/>
                <a:latin typeface="Calibri"/>
                <a:ea typeface="+mn-ea"/>
                <a:cs typeface="Calibri" pitchFamily="34" charset="0"/>
              </a:rPr>
            </a:b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cxnSp>
        <p:nvCxnSpPr>
          <p:cNvPr id="26" name="Straight Connector 2055"/>
          <p:cNvCxnSpPr/>
          <p:nvPr userDrawn="1"/>
        </p:nvCxnSpPr>
        <p:spPr>
          <a:xfrm>
            <a:off x="-10583" y="765175"/>
            <a:ext cx="12192001" cy="0"/>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a:off x="-12700" y="796925"/>
            <a:ext cx="12192000" cy="0"/>
          </a:xfrm>
          <a:prstGeom prst="line">
            <a:avLst/>
          </a:prstGeom>
          <a:ln cmpd="dbl"/>
        </p:spPr>
        <p:style>
          <a:lnRef idx="1">
            <a:schemeClr val="accent1"/>
          </a:lnRef>
          <a:fillRef idx="0">
            <a:schemeClr val="accent1"/>
          </a:fillRef>
          <a:effectRef idx="0">
            <a:schemeClr val="accent1"/>
          </a:effectRef>
          <a:fontRef idx="minor">
            <a:schemeClr val="tx1"/>
          </a:fontRef>
        </p:style>
      </p:cxnSp>
      <p:sp>
        <p:nvSpPr>
          <p:cNvPr id="9" name="Date Placeholder 8"/>
          <p:cNvSpPr>
            <a:spLocks noGrp="1"/>
          </p:cNvSpPr>
          <p:nvPr>
            <p:ph type="dt" sz="half" idx="10"/>
          </p:nvPr>
        </p:nvSpPr>
        <p:spPr/>
        <p:txBody>
          <a:bodyPr/>
          <a:lstStyle/>
          <a:p>
            <a:fld id="{8AC16324-9A7C-4AF9-A661-FC41C4C15E4E}" type="datetime5">
              <a:rPr lang="en-US" smtClean="0">
                <a:solidFill>
                  <a:prstClr val="black">
                    <a:tint val="75000"/>
                  </a:prstClr>
                </a:solidFill>
              </a:rPr>
              <a:pPr/>
              <a:t>12-May-17</a:t>
            </a:fld>
            <a:endParaRPr lang="en-IN">
              <a:solidFill>
                <a:prstClr val="black">
                  <a:tint val="75000"/>
                </a:prstClr>
              </a:solidFill>
            </a:endParaRPr>
          </a:p>
        </p:txBody>
      </p:sp>
      <p:sp>
        <p:nvSpPr>
          <p:cNvPr id="10" name="Slide Number Placeholder 9"/>
          <p:cNvSpPr>
            <a:spLocks noGrp="1"/>
          </p:cNvSpPr>
          <p:nvPr>
            <p:ph type="sldNum" sz="quarter" idx="11"/>
          </p:nvPr>
        </p:nvSpPr>
        <p:spPr/>
        <p:txBody>
          <a:bodyPr/>
          <a:lstStyle/>
          <a:p>
            <a:fld id="{BC5A2F36-E90C-4F63-B66B-C046838F8A00}" type="slidenum">
              <a:rPr lang="en-IN" smtClean="0">
                <a:solidFill>
                  <a:prstClr val="black">
                    <a:tint val="75000"/>
                  </a:prstClr>
                </a:solidFill>
              </a:rPr>
              <a:pPr/>
              <a:t>‹#›</a:t>
            </a:fld>
            <a:endParaRPr lang="en-IN">
              <a:solidFill>
                <a:prstClr val="black">
                  <a:tint val="75000"/>
                </a:prstClr>
              </a:solidFill>
            </a:endParaRPr>
          </a:p>
        </p:txBody>
      </p:sp>
      <p:sp>
        <p:nvSpPr>
          <p:cNvPr id="11" name="Footer Placeholder 10"/>
          <p:cNvSpPr>
            <a:spLocks noGrp="1"/>
          </p:cNvSpPr>
          <p:nvPr>
            <p:ph type="ftr" sz="quarter" idx="12"/>
          </p:nvPr>
        </p:nvSpPr>
        <p:spPr/>
        <p:txBody>
          <a:bodyPr/>
          <a:lstStyle/>
          <a:p>
            <a:r>
              <a:rPr lang="en-IN" smtClean="0">
                <a:solidFill>
                  <a:prstClr val="black">
                    <a:tint val="75000"/>
                  </a:prstClr>
                </a:solidFill>
              </a:rPr>
              <a:t>Scatsat-1 InterAgency Meet at SAC</a:t>
            </a:r>
            <a:endParaRPr lang="en-IN">
              <a:solidFill>
                <a:prstClr val="black">
                  <a:tint val="75000"/>
                </a:prstClr>
              </a:solidFill>
            </a:endParaRPr>
          </a:p>
        </p:txBody>
      </p:sp>
    </p:spTree>
    <p:extLst>
      <p:ext uri="{BB962C8B-B14F-4D97-AF65-F5344CB8AC3E}">
        <p14:creationId xmlns:p14="http://schemas.microsoft.com/office/powerpoint/2010/main" val="316095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smtClean="0"/>
              <a:t>Click to edit Master title style</a:t>
            </a:r>
            <a:endParaRPr lang="en-IN"/>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2408F0B9-5262-4F4A-B64C-321BB1F62848}" type="datetime5">
              <a:rPr lang="en-US" smtClean="0">
                <a:solidFill>
                  <a:prstClr val="black">
                    <a:tint val="75000"/>
                  </a:prstClr>
                </a:solidFill>
              </a:rPr>
              <a:pPr/>
              <a:t>12-May-17</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r>
              <a:rPr lang="en-IN" smtClean="0">
                <a:solidFill>
                  <a:prstClr val="black">
                    <a:tint val="75000"/>
                  </a:prstClr>
                </a:solidFill>
              </a:rPr>
              <a:t>Scatsat-1 InterAgency Meet at SAC</a:t>
            </a: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BC5A2F36-E90C-4F63-B66B-C046838F8A00}"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704901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IN"/>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5CCF9AF2-9AD6-4ADF-A3E0-5DB25D6AAC2C}" type="datetime5">
              <a:rPr lang="en-US" smtClean="0">
                <a:solidFill>
                  <a:prstClr val="black">
                    <a:tint val="75000"/>
                  </a:prstClr>
                </a:solidFill>
              </a:rPr>
              <a:pPr/>
              <a:t>12-May-17</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r>
              <a:rPr lang="en-IN" smtClean="0">
                <a:solidFill>
                  <a:prstClr val="black">
                    <a:tint val="75000"/>
                  </a:prstClr>
                </a:solidFill>
              </a:rPr>
              <a:t>Scatsat-1 InterAgency Meet at SAC</a:t>
            </a: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BC5A2F36-E90C-4F63-B66B-C046838F8A00}"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10459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433568-FD15-4743-A0C8-72C4D925EFE6}" type="datetime5">
              <a:rPr lang="en-US" smtClean="0">
                <a:solidFill>
                  <a:prstClr val="black">
                    <a:tint val="75000"/>
                  </a:prstClr>
                </a:solidFill>
              </a:rPr>
              <a:pPr/>
              <a:t>12-May-17</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r>
              <a:rPr lang="en-IN" smtClean="0">
                <a:solidFill>
                  <a:prstClr val="black">
                    <a:tint val="75000"/>
                  </a:prstClr>
                </a:solidFill>
              </a:rPr>
              <a:t>Scatsat-1 InterAgency Meet at SAC</a:t>
            </a: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BC5A2F36-E90C-4F63-B66B-C046838F8A00}"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7583164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IN"/>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1755A094-A471-4E82-8E35-6C9A55FB29DF}" type="datetime5">
              <a:rPr lang="en-US" smtClean="0">
                <a:solidFill>
                  <a:prstClr val="black">
                    <a:tint val="75000"/>
                  </a:prstClr>
                </a:solidFill>
              </a:rPr>
              <a:pPr/>
              <a:t>12-May-17</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r>
              <a:rPr lang="en-IN" smtClean="0">
                <a:solidFill>
                  <a:prstClr val="black">
                    <a:tint val="75000"/>
                  </a:prstClr>
                </a:solidFill>
              </a:rPr>
              <a:t>Scatsat-1 InterAgency Meet at SAC</a:t>
            </a:r>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BC5A2F36-E90C-4F63-B66B-C046838F8A00}"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241528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36F07A57-F38B-4E92-9823-828F74432A02}" type="datetime5">
              <a:rPr lang="en-US" smtClean="0">
                <a:solidFill>
                  <a:prstClr val="black">
                    <a:tint val="75000"/>
                  </a:prstClr>
                </a:solidFill>
              </a:rPr>
              <a:pPr/>
              <a:t>12-May-17</a:t>
            </a:fld>
            <a:endParaRPr lang="en-IN">
              <a:solidFill>
                <a:prstClr val="black">
                  <a:tint val="75000"/>
                </a:prstClr>
              </a:solidFill>
            </a:endParaRPr>
          </a:p>
        </p:txBody>
      </p:sp>
      <p:sp>
        <p:nvSpPr>
          <p:cNvPr id="8" name="Footer Placeholder 7"/>
          <p:cNvSpPr>
            <a:spLocks noGrp="1"/>
          </p:cNvSpPr>
          <p:nvPr>
            <p:ph type="ftr" sz="quarter" idx="11"/>
          </p:nvPr>
        </p:nvSpPr>
        <p:spPr/>
        <p:txBody>
          <a:bodyPr/>
          <a:lstStyle/>
          <a:p>
            <a:r>
              <a:rPr lang="en-IN" smtClean="0">
                <a:solidFill>
                  <a:prstClr val="black">
                    <a:tint val="75000"/>
                  </a:prstClr>
                </a:solidFill>
              </a:rPr>
              <a:t>Scatsat-1 InterAgency Meet at SAC</a:t>
            </a:r>
            <a:endParaRPr lang="en-IN">
              <a:solidFill>
                <a:prstClr val="black">
                  <a:tint val="75000"/>
                </a:prstClr>
              </a:solidFill>
            </a:endParaRPr>
          </a:p>
        </p:txBody>
      </p:sp>
      <p:sp>
        <p:nvSpPr>
          <p:cNvPr id="9" name="Slide Number Placeholder 8"/>
          <p:cNvSpPr>
            <a:spLocks noGrp="1"/>
          </p:cNvSpPr>
          <p:nvPr>
            <p:ph type="sldNum" sz="quarter" idx="12"/>
          </p:nvPr>
        </p:nvSpPr>
        <p:spPr/>
        <p:txBody>
          <a:bodyPr/>
          <a:lstStyle/>
          <a:p>
            <a:fld id="{BC5A2F36-E90C-4F63-B66B-C046838F8A00}"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265600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C3C549D1-D4D8-46DD-96A2-D7E153105971}" type="datetime5">
              <a:rPr lang="en-US" smtClean="0">
                <a:solidFill>
                  <a:prstClr val="black">
                    <a:tint val="75000"/>
                  </a:prstClr>
                </a:solidFill>
              </a:rPr>
              <a:pPr/>
              <a:t>12-May-17</a:t>
            </a:fld>
            <a:endParaRPr lang="en-IN">
              <a:solidFill>
                <a:prstClr val="black">
                  <a:tint val="75000"/>
                </a:prstClr>
              </a:solidFill>
            </a:endParaRPr>
          </a:p>
        </p:txBody>
      </p:sp>
      <p:sp>
        <p:nvSpPr>
          <p:cNvPr id="4" name="Footer Placeholder 3"/>
          <p:cNvSpPr>
            <a:spLocks noGrp="1"/>
          </p:cNvSpPr>
          <p:nvPr>
            <p:ph type="ftr" sz="quarter" idx="11"/>
          </p:nvPr>
        </p:nvSpPr>
        <p:spPr/>
        <p:txBody>
          <a:bodyPr/>
          <a:lstStyle/>
          <a:p>
            <a:r>
              <a:rPr lang="en-IN" smtClean="0">
                <a:solidFill>
                  <a:prstClr val="black">
                    <a:tint val="75000"/>
                  </a:prstClr>
                </a:solidFill>
              </a:rPr>
              <a:t>Scatsat-1 InterAgency Meet at SAC</a:t>
            </a:r>
            <a:endParaRPr lang="en-IN">
              <a:solidFill>
                <a:prstClr val="black">
                  <a:tint val="75000"/>
                </a:prstClr>
              </a:solidFill>
            </a:endParaRPr>
          </a:p>
        </p:txBody>
      </p:sp>
      <p:sp>
        <p:nvSpPr>
          <p:cNvPr id="5" name="Slide Number Placeholder 4"/>
          <p:cNvSpPr>
            <a:spLocks noGrp="1"/>
          </p:cNvSpPr>
          <p:nvPr>
            <p:ph type="sldNum" sz="quarter" idx="12"/>
          </p:nvPr>
        </p:nvSpPr>
        <p:spPr/>
        <p:txBody>
          <a:bodyPr/>
          <a:lstStyle/>
          <a:p>
            <a:fld id="{BC5A2F36-E90C-4F63-B66B-C046838F8A00}"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637962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BECFD8-A5D5-4830-9403-264D07951695}" type="datetime5">
              <a:rPr lang="en-US" smtClean="0">
                <a:solidFill>
                  <a:prstClr val="black">
                    <a:tint val="75000"/>
                  </a:prstClr>
                </a:solidFill>
              </a:rPr>
              <a:pPr/>
              <a:t>12-May-17</a:t>
            </a:fld>
            <a:endParaRPr lang="en-IN">
              <a:solidFill>
                <a:prstClr val="black">
                  <a:tint val="75000"/>
                </a:prstClr>
              </a:solidFill>
            </a:endParaRPr>
          </a:p>
        </p:txBody>
      </p:sp>
      <p:sp>
        <p:nvSpPr>
          <p:cNvPr id="3" name="Footer Placeholder 2"/>
          <p:cNvSpPr>
            <a:spLocks noGrp="1"/>
          </p:cNvSpPr>
          <p:nvPr>
            <p:ph type="ftr" sz="quarter" idx="11"/>
          </p:nvPr>
        </p:nvSpPr>
        <p:spPr/>
        <p:txBody>
          <a:bodyPr/>
          <a:lstStyle/>
          <a:p>
            <a:r>
              <a:rPr lang="en-IN" smtClean="0">
                <a:solidFill>
                  <a:prstClr val="black">
                    <a:tint val="75000"/>
                  </a:prstClr>
                </a:solidFill>
              </a:rPr>
              <a:t>Scatsat-1 InterAgency Meet at SAC</a:t>
            </a:r>
            <a:endParaRPr lang="en-IN">
              <a:solidFill>
                <a:prstClr val="black">
                  <a:tint val="75000"/>
                </a:prstClr>
              </a:solidFill>
            </a:endParaRPr>
          </a:p>
        </p:txBody>
      </p:sp>
      <p:sp>
        <p:nvSpPr>
          <p:cNvPr id="4" name="Slide Number Placeholder 3"/>
          <p:cNvSpPr>
            <a:spLocks noGrp="1"/>
          </p:cNvSpPr>
          <p:nvPr>
            <p:ph type="sldNum" sz="quarter" idx="12"/>
          </p:nvPr>
        </p:nvSpPr>
        <p:spPr/>
        <p:txBody>
          <a:bodyPr/>
          <a:lstStyle/>
          <a:p>
            <a:fld id="{BC5A2F36-E90C-4F63-B66B-C046838F8A00}"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644328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A2894E04-9DEC-4401-9D69-DDC188931D03}" type="datetimeFigureOut">
              <a:rPr lang="en-IN" smtClean="0"/>
              <a:pPr/>
              <a:t>12-05-2017</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09AA197-8439-4439-B14C-A653D24CEBF6}" type="slidenum">
              <a:rPr lang="en-IN" smtClean="0"/>
              <a:pPr/>
              <a:t>‹#›</a:t>
            </a:fld>
            <a:endParaRPr lang="en-IN"/>
          </a:p>
        </p:txBody>
      </p:sp>
    </p:spTree>
    <p:extLst>
      <p:ext uri="{BB962C8B-B14F-4D97-AF65-F5344CB8AC3E}">
        <p14:creationId xmlns:p14="http://schemas.microsoft.com/office/powerpoint/2010/main" val="23202163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5E7B55-C3D4-40F0-8465-958482E5EA5E}" type="datetime5">
              <a:rPr lang="en-US" smtClean="0">
                <a:solidFill>
                  <a:prstClr val="black">
                    <a:tint val="75000"/>
                  </a:prstClr>
                </a:solidFill>
              </a:rPr>
              <a:pPr/>
              <a:t>12-May-17</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r>
              <a:rPr lang="en-IN" smtClean="0">
                <a:solidFill>
                  <a:prstClr val="black">
                    <a:tint val="75000"/>
                  </a:prstClr>
                </a:solidFill>
              </a:rPr>
              <a:t>Scatsat-1 InterAgency Meet at SAC</a:t>
            </a:r>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BC5A2F36-E90C-4F63-B66B-C046838F8A00}"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971210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1D15DA-CF38-4C5C-83D5-F18B3A511511}" type="datetime5">
              <a:rPr lang="en-US" smtClean="0">
                <a:solidFill>
                  <a:prstClr val="black">
                    <a:tint val="75000"/>
                  </a:prstClr>
                </a:solidFill>
              </a:rPr>
              <a:pPr/>
              <a:t>12-May-17</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r>
              <a:rPr lang="en-IN" smtClean="0">
                <a:solidFill>
                  <a:prstClr val="black">
                    <a:tint val="75000"/>
                  </a:prstClr>
                </a:solidFill>
              </a:rPr>
              <a:t>Scatsat-1 InterAgency Meet at SAC</a:t>
            </a:r>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BC5A2F36-E90C-4F63-B66B-C046838F8A00}"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9240202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7BAC107C-342F-444C-8874-A1624411422C}" type="datetime5">
              <a:rPr lang="en-US" smtClean="0">
                <a:solidFill>
                  <a:prstClr val="black">
                    <a:tint val="75000"/>
                  </a:prstClr>
                </a:solidFill>
              </a:rPr>
              <a:pPr/>
              <a:t>12-May-17</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r>
              <a:rPr lang="en-IN" smtClean="0">
                <a:solidFill>
                  <a:prstClr val="black">
                    <a:tint val="75000"/>
                  </a:prstClr>
                </a:solidFill>
              </a:rPr>
              <a:t>Scatsat-1 InterAgency Meet at SAC</a:t>
            </a: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BC5A2F36-E90C-4F63-B66B-C046838F8A00}"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604723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CDFDD180-A67D-427C-BE50-F44D6AC24E02}" type="datetime5">
              <a:rPr lang="en-US" smtClean="0">
                <a:solidFill>
                  <a:prstClr val="black">
                    <a:tint val="75000"/>
                  </a:prstClr>
                </a:solidFill>
              </a:rPr>
              <a:pPr/>
              <a:t>12-May-17</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r>
              <a:rPr lang="en-IN" smtClean="0">
                <a:solidFill>
                  <a:prstClr val="black">
                    <a:tint val="75000"/>
                  </a:prstClr>
                </a:solidFill>
              </a:rPr>
              <a:t>Scatsat-1 InterAgency Meet at SAC</a:t>
            </a: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BC5A2F36-E90C-4F63-B66B-C046838F8A00}"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125387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lide Master">
    <p:bg>
      <p:bgPr>
        <a:solidFill>
          <a:schemeClr val="bg1"/>
        </a:solidFill>
        <a:effectLst/>
      </p:bgPr>
    </p:bg>
    <p:spTree>
      <p:nvGrpSpPr>
        <p:cNvPr id="1" name=""/>
        <p:cNvGrpSpPr/>
        <p:nvPr/>
      </p:nvGrpSpPr>
      <p:grpSpPr>
        <a:xfrm>
          <a:off x="0" y="0"/>
          <a:ext cx="0" cy="0"/>
          <a:chOff x="0" y="0"/>
          <a:chExt cx="0" cy="0"/>
        </a:xfrm>
      </p:grpSpPr>
      <p:graphicFrame>
        <p:nvGraphicFramePr>
          <p:cNvPr id="20" name="Object 27"/>
          <p:cNvGraphicFramePr>
            <a:graphicFrameLocks noChangeAspect="1"/>
          </p:cNvGraphicFramePr>
          <p:nvPr userDrawn="1"/>
        </p:nvGraphicFramePr>
        <p:xfrm>
          <a:off x="239184" y="80964"/>
          <a:ext cx="903816" cy="642937"/>
        </p:xfrm>
        <a:graphic>
          <a:graphicData uri="http://schemas.openxmlformats.org/presentationml/2006/ole">
            <mc:AlternateContent xmlns:mc="http://schemas.openxmlformats.org/markup-compatibility/2006">
              <mc:Choice xmlns:v="urn:schemas-microsoft-com:vml" Requires="v">
                <p:oleObj spid="_x0000_s2067" r:id="rId3" imgW="4619048" imgH="4382112" progId="">
                  <p:embed/>
                </p:oleObj>
              </mc:Choice>
              <mc:Fallback>
                <p:oleObj r:id="rId3" imgW="4619048" imgH="4382112"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184" y="80964"/>
                        <a:ext cx="903816" cy="642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1" name="Picture 318" descr="Description: Untitled-111.png"/>
          <p:cNvPicPr>
            <a:picLocks noChangeAspect="1" noChangeArrowheads="1"/>
          </p:cNvPicPr>
          <p:nvPr userDrawn="1"/>
        </p:nvPicPr>
        <p:blipFill>
          <a:blip r:embed="rId5" cstate="print"/>
          <a:srcRect/>
          <a:stretch>
            <a:fillRect/>
          </a:stretch>
        </p:blipFill>
        <p:spPr bwMode="auto">
          <a:xfrm>
            <a:off x="10750551" y="57150"/>
            <a:ext cx="1202267" cy="647700"/>
          </a:xfrm>
          <a:prstGeom prst="rect">
            <a:avLst/>
          </a:prstGeom>
          <a:noFill/>
          <a:ln w="9525">
            <a:noFill/>
            <a:miter lim="800000"/>
            <a:headEnd/>
            <a:tailEnd/>
          </a:ln>
        </p:spPr>
      </p:pic>
      <p:sp>
        <p:nvSpPr>
          <p:cNvPr id="22" name="Rectangle 17"/>
          <p:cNvSpPr>
            <a:spLocks noChangeArrowheads="1"/>
          </p:cNvSpPr>
          <p:nvPr userDrawn="1"/>
        </p:nvSpPr>
        <p:spPr bwMode="auto">
          <a:xfrm>
            <a:off x="203201" y="196334"/>
            <a:ext cx="184731" cy="369332"/>
          </a:xfrm>
          <a:prstGeom prst="rect">
            <a:avLst/>
          </a:prstGeom>
          <a:noFill/>
          <a:ln w="9525">
            <a:noFill/>
            <a:miter lim="800000"/>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Rectangle 19"/>
          <p:cNvSpPr>
            <a:spLocks noChangeArrowheads="1"/>
          </p:cNvSpPr>
          <p:nvPr userDrawn="1"/>
        </p:nvSpPr>
        <p:spPr bwMode="auto">
          <a:xfrm>
            <a:off x="203200" y="317214"/>
            <a:ext cx="231154" cy="584775"/>
          </a:xfrm>
          <a:prstGeom prst="rect">
            <a:avLst/>
          </a:prstGeom>
          <a:noFill/>
          <a:ln w="9525">
            <a:noFill/>
            <a:miter lim="800000"/>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a:ea typeface="+mn-ea"/>
              <a:cs typeface="Calibri" pitchFamily="34"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a:ea typeface="+mn-ea"/>
                <a:cs typeface="Calibri" pitchFamily="34" charset="0"/>
              </a:rPr>
              <a:t> </a:t>
            </a: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4" name="Rectangle 21"/>
          <p:cNvSpPr>
            <a:spLocks noChangeArrowheads="1"/>
          </p:cNvSpPr>
          <p:nvPr userDrawn="1"/>
        </p:nvSpPr>
        <p:spPr bwMode="auto">
          <a:xfrm>
            <a:off x="203201" y="178713"/>
            <a:ext cx="184731" cy="861774"/>
          </a:xfrm>
          <a:prstGeom prst="rect">
            <a:avLst/>
          </a:prstGeom>
          <a:noFill/>
          <a:ln w="9525">
            <a:noFill/>
            <a:miter lim="800000"/>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a:ea typeface="+mn-ea"/>
              <a:cs typeface="Calibri" pitchFamily="34"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a:ea typeface="+mn-ea"/>
                <a:cs typeface="Calibri" pitchFamily="34" charset="0"/>
              </a:rPr>
              <a:t/>
            </a:r>
            <a:br>
              <a:rPr kumimoji="0" lang="en-US" sz="1600" b="0" i="0" u="none" strike="noStrike" kern="1200" cap="none" spc="0" normalizeH="0" baseline="0" noProof="0">
                <a:ln>
                  <a:noFill/>
                </a:ln>
                <a:solidFill>
                  <a:srgbClr val="000000"/>
                </a:solidFill>
                <a:effectLst/>
                <a:uLnTx/>
                <a:uFillTx/>
                <a:latin typeface="Calibri"/>
                <a:ea typeface="+mn-ea"/>
                <a:cs typeface="Calibri" pitchFamily="34" charset="0"/>
              </a:rPr>
            </a:b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cxnSp>
        <p:nvCxnSpPr>
          <p:cNvPr id="26" name="Straight Connector 2055"/>
          <p:cNvCxnSpPr/>
          <p:nvPr userDrawn="1"/>
        </p:nvCxnSpPr>
        <p:spPr>
          <a:xfrm>
            <a:off x="-10583" y="765175"/>
            <a:ext cx="12192001" cy="0"/>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a:off x="-12700" y="796925"/>
            <a:ext cx="12192000" cy="0"/>
          </a:xfrm>
          <a:prstGeom prst="line">
            <a:avLst/>
          </a:prstGeom>
          <a:ln cmpd="dbl"/>
        </p:spPr>
        <p:style>
          <a:lnRef idx="1">
            <a:schemeClr val="accent1"/>
          </a:lnRef>
          <a:fillRef idx="0">
            <a:schemeClr val="accent1"/>
          </a:fillRef>
          <a:effectRef idx="0">
            <a:schemeClr val="accent1"/>
          </a:effectRef>
          <a:fontRef idx="minor">
            <a:schemeClr val="tx1"/>
          </a:fontRef>
        </p:style>
      </p:cxnSp>
      <p:sp>
        <p:nvSpPr>
          <p:cNvPr id="9" name="Date Placeholder 8"/>
          <p:cNvSpPr>
            <a:spLocks noGrp="1"/>
          </p:cNvSpPr>
          <p:nvPr>
            <p:ph type="dt" sz="half" idx="10"/>
          </p:nvPr>
        </p:nvSpPr>
        <p:spPr/>
        <p:txBody>
          <a:bodyPr/>
          <a:lstStyle/>
          <a:p>
            <a:fld id="{D21CE424-6A39-4FF2-9AE6-492A351907C0}" type="datetime5">
              <a:rPr lang="en-US" smtClean="0">
                <a:solidFill>
                  <a:prstClr val="black">
                    <a:tint val="75000"/>
                  </a:prstClr>
                </a:solidFill>
              </a:rPr>
              <a:pPr/>
              <a:t>12-May-17</a:t>
            </a:fld>
            <a:endParaRPr lang="en-IN">
              <a:solidFill>
                <a:prstClr val="black">
                  <a:tint val="75000"/>
                </a:prstClr>
              </a:solidFill>
            </a:endParaRPr>
          </a:p>
        </p:txBody>
      </p:sp>
      <p:sp>
        <p:nvSpPr>
          <p:cNvPr id="10" name="Slide Number Placeholder 9"/>
          <p:cNvSpPr>
            <a:spLocks noGrp="1"/>
          </p:cNvSpPr>
          <p:nvPr>
            <p:ph type="sldNum" sz="quarter" idx="11"/>
          </p:nvPr>
        </p:nvSpPr>
        <p:spPr/>
        <p:txBody>
          <a:bodyPr/>
          <a:lstStyle/>
          <a:p>
            <a:fld id="{BC5A2F36-E90C-4F63-B66B-C046838F8A00}" type="slidenum">
              <a:rPr lang="en-IN" smtClean="0">
                <a:solidFill>
                  <a:prstClr val="black">
                    <a:tint val="75000"/>
                  </a:prstClr>
                </a:solidFill>
              </a:rPr>
              <a:pPr/>
              <a:t>‹#›</a:t>
            </a:fld>
            <a:endParaRPr lang="en-IN">
              <a:solidFill>
                <a:prstClr val="black">
                  <a:tint val="75000"/>
                </a:prstClr>
              </a:solidFill>
            </a:endParaRPr>
          </a:p>
        </p:txBody>
      </p:sp>
      <p:sp>
        <p:nvSpPr>
          <p:cNvPr id="11" name="Footer Placeholder 10"/>
          <p:cNvSpPr>
            <a:spLocks noGrp="1"/>
          </p:cNvSpPr>
          <p:nvPr>
            <p:ph type="ftr" sz="quarter" idx="12"/>
          </p:nvPr>
        </p:nvSpPr>
        <p:spPr/>
        <p:txBody>
          <a:bodyPr/>
          <a:lstStyle/>
          <a:p>
            <a:r>
              <a:rPr lang="en-IN" smtClean="0">
                <a:solidFill>
                  <a:prstClr val="black">
                    <a:tint val="75000"/>
                  </a:prstClr>
                </a:solidFill>
              </a:rPr>
              <a:t>Scatsat-1 InterAgency Meet at SAC</a:t>
            </a:r>
            <a:endParaRPr lang="en-IN">
              <a:solidFill>
                <a:prstClr val="black">
                  <a:tint val="75000"/>
                </a:prstClr>
              </a:solidFill>
            </a:endParaRPr>
          </a:p>
        </p:txBody>
      </p:sp>
    </p:spTree>
    <p:extLst>
      <p:ext uri="{BB962C8B-B14F-4D97-AF65-F5344CB8AC3E}">
        <p14:creationId xmlns:p14="http://schemas.microsoft.com/office/powerpoint/2010/main" val="34358710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2C0C5705-2CDF-4AFD-838F-0E0F06DB2C81}" type="datetime5">
              <a:rPr lang="en-US" smtClean="0">
                <a:solidFill>
                  <a:prstClr val="black">
                    <a:tint val="75000"/>
                  </a:prstClr>
                </a:solidFill>
              </a:rPr>
              <a:pPr/>
              <a:t>12-May-17</a:t>
            </a:fld>
            <a:endParaRPr lang="en-IN">
              <a:solidFill>
                <a:prstClr val="black">
                  <a:tint val="75000"/>
                </a:prstClr>
              </a:solidFill>
            </a:endParaRPr>
          </a:p>
        </p:txBody>
      </p:sp>
      <p:sp>
        <p:nvSpPr>
          <p:cNvPr id="4" name="Footer Placeholder 3"/>
          <p:cNvSpPr>
            <a:spLocks noGrp="1"/>
          </p:cNvSpPr>
          <p:nvPr>
            <p:ph type="ftr" sz="quarter" idx="11"/>
          </p:nvPr>
        </p:nvSpPr>
        <p:spPr/>
        <p:txBody>
          <a:bodyPr/>
          <a:lstStyle/>
          <a:p>
            <a:r>
              <a:rPr lang="en-IN" smtClean="0">
                <a:solidFill>
                  <a:prstClr val="black">
                    <a:tint val="75000"/>
                  </a:prstClr>
                </a:solidFill>
              </a:rPr>
              <a:t>Scatsat-1 InterAgency Meet at SAC</a:t>
            </a:r>
            <a:endParaRPr lang="en-IN">
              <a:solidFill>
                <a:prstClr val="black">
                  <a:tint val="75000"/>
                </a:prstClr>
              </a:solidFill>
            </a:endParaRPr>
          </a:p>
        </p:txBody>
      </p:sp>
      <p:sp>
        <p:nvSpPr>
          <p:cNvPr id="5" name="Slide Number Placeholder 4"/>
          <p:cNvSpPr>
            <a:spLocks noGrp="1"/>
          </p:cNvSpPr>
          <p:nvPr>
            <p:ph type="sldNum" sz="quarter" idx="12"/>
          </p:nvPr>
        </p:nvSpPr>
        <p:spPr/>
        <p:txBody>
          <a:bodyPr/>
          <a:lstStyle/>
          <a:p>
            <a:fld id="{BC5A2F36-E90C-4F63-B66B-C046838F8A00}"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5472990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a:xfrm>
            <a:off x="0" y="0"/>
            <a:ext cx="12192000" cy="840259"/>
          </a:xfrm>
          <a:prstGeom prst="rect">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a:buFont typeface="Arial" panose="02080604020202020204" charset="0"/>
              <a:buNone/>
            </a:pPr>
            <a:endParaRPr lang="en-US" dirty="0"/>
          </a:p>
        </p:txBody>
      </p:sp>
    </p:spTree>
    <p:extLst>
      <p:ext uri="{BB962C8B-B14F-4D97-AF65-F5344CB8AC3E}">
        <p14:creationId xmlns:p14="http://schemas.microsoft.com/office/powerpoint/2010/main" val="154236647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7" name="Rectangle 6"/>
          <p:cNvSpPr/>
          <p:nvPr userDrawn="1"/>
        </p:nvSpPr>
        <p:spPr>
          <a:xfrm>
            <a:off x="0" y="0"/>
            <a:ext cx="12192000" cy="840259"/>
          </a:xfrm>
          <a:prstGeom prst="rect">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a:buFont typeface="Arial" panose="02080604020202020204" charset="0"/>
              <a:buNone/>
            </a:pPr>
            <a:endParaRPr lang="en-US" dirty="0"/>
          </a:p>
        </p:txBody>
      </p:sp>
    </p:spTree>
    <p:extLst>
      <p:ext uri="{BB962C8B-B14F-4D97-AF65-F5344CB8AC3E}">
        <p14:creationId xmlns:p14="http://schemas.microsoft.com/office/powerpoint/2010/main" val="410162011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Rectangle 6"/>
          <p:cNvSpPr/>
          <p:nvPr userDrawn="1"/>
        </p:nvSpPr>
        <p:spPr>
          <a:xfrm>
            <a:off x="0" y="0"/>
            <a:ext cx="12192000" cy="840259"/>
          </a:xfrm>
          <a:prstGeom prst="rect">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a:buFont typeface="Arial" panose="020B0604020202020204" pitchFamily="34" charset="0"/>
              <a:buNone/>
            </a:pPr>
            <a:endParaRPr lang="en-US" dirty="0"/>
          </a:p>
        </p:txBody>
      </p:sp>
    </p:spTree>
    <p:extLst>
      <p:ext uri="{BB962C8B-B14F-4D97-AF65-F5344CB8AC3E}">
        <p14:creationId xmlns:p14="http://schemas.microsoft.com/office/powerpoint/2010/main" val="2878438943"/>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B42C47-F717-47F9-B9F1-0799A457A4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104BA3-A157-4F7D-B6C4-B5504B543BB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8"/>
          <p:cNvPicPr/>
          <p:nvPr userDrawn="1"/>
        </p:nvPicPr>
        <p:blipFill>
          <a:blip r:embed="rId2"/>
          <a:stretch/>
        </p:blipFill>
        <p:spPr>
          <a:xfrm>
            <a:off x="115776" y="203760"/>
            <a:ext cx="761760" cy="734400"/>
          </a:xfrm>
          <a:prstGeom prst="rect">
            <a:avLst/>
          </a:prstGeom>
          <a:ln>
            <a:noFill/>
          </a:ln>
        </p:spPr>
      </p:pic>
      <p:pic>
        <p:nvPicPr>
          <p:cNvPr id="8" name="Picture 3"/>
          <p:cNvPicPr/>
          <p:nvPr userDrawn="1"/>
        </p:nvPicPr>
        <p:blipFill>
          <a:blip r:embed="rId3"/>
          <a:stretch/>
        </p:blipFill>
        <p:spPr>
          <a:xfrm>
            <a:off x="11070336" y="136440"/>
            <a:ext cx="1005840" cy="680400"/>
          </a:xfrm>
          <a:prstGeom prst="rect">
            <a:avLst/>
          </a:prstGeom>
          <a:ln>
            <a:noFill/>
          </a:ln>
        </p:spPr>
      </p:pic>
    </p:spTree>
    <p:extLst>
      <p:ext uri="{BB962C8B-B14F-4D97-AF65-F5344CB8AC3E}">
        <p14:creationId xmlns:p14="http://schemas.microsoft.com/office/powerpoint/2010/main" val="2503747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2894E04-9DEC-4401-9D69-DDC188931D03}" type="datetimeFigureOut">
              <a:rPr lang="en-IN" smtClean="0"/>
              <a:pPr/>
              <a:t>12-05-2017</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09AA197-8439-4439-B14C-A653D24CEBF6}" type="slidenum">
              <a:rPr lang="en-IN" smtClean="0"/>
              <a:pPr/>
              <a:t>‹#›</a:t>
            </a:fld>
            <a:endParaRPr lang="en-IN"/>
          </a:p>
        </p:txBody>
      </p:sp>
    </p:spTree>
    <p:extLst>
      <p:ext uri="{BB962C8B-B14F-4D97-AF65-F5344CB8AC3E}">
        <p14:creationId xmlns:p14="http://schemas.microsoft.com/office/powerpoint/2010/main" val="16307934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B42C47-F717-47F9-B9F1-0799A457A4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104BA3-A157-4F7D-B6C4-B5504B543BB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8"/>
          <p:cNvPicPr/>
          <p:nvPr userDrawn="1"/>
        </p:nvPicPr>
        <p:blipFill>
          <a:blip r:embed="rId2"/>
          <a:stretch/>
        </p:blipFill>
        <p:spPr>
          <a:xfrm>
            <a:off x="91392" y="203760"/>
            <a:ext cx="761760" cy="734400"/>
          </a:xfrm>
          <a:prstGeom prst="rect">
            <a:avLst/>
          </a:prstGeom>
          <a:ln>
            <a:noFill/>
          </a:ln>
        </p:spPr>
      </p:pic>
      <p:pic>
        <p:nvPicPr>
          <p:cNvPr id="8" name="Picture 3"/>
          <p:cNvPicPr/>
          <p:nvPr userDrawn="1"/>
        </p:nvPicPr>
        <p:blipFill>
          <a:blip r:embed="rId3"/>
          <a:stretch/>
        </p:blipFill>
        <p:spPr>
          <a:xfrm>
            <a:off x="11033760" y="136440"/>
            <a:ext cx="1005840" cy="680400"/>
          </a:xfrm>
          <a:prstGeom prst="rect">
            <a:avLst/>
          </a:prstGeom>
          <a:ln>
            <a:noFill/>
          </a:ln>
        </p:spPr>
      </p:pic>
    </p:spTree>
    <p:extLst>
      <p:ext uri="{BB962C8B-B14F-4D97-AF65-F5344CB8AC3E}">
        <p14:creationId xmlns:p14="http://schemas.microsoft.com/office/powerpoint/2010/main" val="37126529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B42C47-F717-47F9-B9F1-0799A457A4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104BA3-A157-4F7D-B6C4-B5504B543BB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64350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B42C47-F717-47F9-B9F1-0799A457A4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104BA3-A157-4F7D-B6C4-B5504B543BB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32511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B42C47-F717-47F9-B9F1-0799A457A4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104BA3-A157-4F7D-B6C4-B5504B543BB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8164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B42C47-F717-47F9-B9F1-0799A457A4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104BA3-A157-4F7D-B6C4-B5504B543BB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0728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B42C47-F717-47F9-B9F1-0799A457A4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104BA3-A157-4F7D-B6C4-B5504B543BB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8"/>
          <p:cNvPicPr/>
          <p:nvPr userDrawn="1"/>
        </p:nvPicPr>
        <p:blipFill>
          <a:blip r:embed="rId2"/>
          <a:stretch/>
        </p:blipFill>
        <p:spPr>
          <a:xfrm>
            <a:off x="627840" y="203760"/>
            <a:ext cx="761760" cy="734400"/>
          </a:xfrm>
          <a:prstGeom prst="rect">
            <a:avLst/>
          </a:prstGeom>
          <a:ln>
            <a:noFill/>
          </a:ln>
        </p:spPr>
      </p:pic>
      <p:pic>
        <p:nvPicPr>
          <p:cNvPr id="7" name="Picture 3"/>
          <p:cNvPicPr/>
          <p:nvPr userDrawn="1"/>
        </p:nvPicPr>
        <p:blipFill>
          <a:blip r:embed="rId3"/>
          <a:stretch/>
        </p:blipFill>
        <p:spPr>
          <a:xfrm>
            <a:off x="10424160" y="136440"/>
            <a:ext cx="1005840" cy="680400"/>
          </a:xfrm>
          <a:prstGeom prst="rect">
            <a:avLst/>
          </a:prstGeom>
          <a:ln>
            <a:noFill/>
          </a:ln>
        </p:spPr>
      </p:pic>
    </p:spTree>
    <p:extLst>
      <p:ext uri="{BB962C8B-B14F-4D97-AF65-F5344CB8AC3E}">
        <p14:creationId xmlns:p14="http://schemas.microsoft.com/office/powerpoint/2010/main" val="39119470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B42C47-F717-47F9-B9F1-0799A457A4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104BA3-A157-4F7D-B6C4-B5504B543BB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1715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B42C47-F717-47F9-B9F1-0799A457A4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104BA3-A157-4F7D-B6C4-B5504B543BB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30464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B42C47-F717-47F9-B9F1-0799A457A4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104BA3-A157-4F7D-B6C4-B5504B543BB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88158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B42C47-F717-47F9-B9F1-0799A457A4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104BA3-A157-4F7D-B6C4-B5504B543BB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357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A2894E04-9DEC-4401-9D69-DDC188931D03}" type="datetimeFigureOut">
              <a:rPr lang="en-IN" smtClean="0"/>
              <a:pPr/>
              <a:t>12-05-2017</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09AA197-8439-4439-B14C-A653D24CEBF6}" type="slidenum">
              <a:rPr lang="en-IN" smtClean="0"/>
              <a:pPr/>
              <a:t>‹#›</a:t>
            </a:fld>
            <a:endParaRPr lang="en-IN"/>
          </a:p>
        </p:txBody>
      </p:sp>
    </p:spTree>
    <p:extLst>
      <p:ext uri="{BB962C8B-B14F-4D97-AF65-F5344CB8AC3E}">
        <p14:creationId xmlns:p14="http://schemas.microsoft.com/office/powerpoint/2010/main" val="3834838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A2894E04-9DEC-4401-9D69-DDC188931D03}" type="datetimeFigureOut">
              <a:rPr lang="en-IN" smtClean="0"/>
              <a:pPr/>
              <a:t>12-05-2017</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F09AA197-8439-4439-B14C-A653D24CEBF6}" type="slidenum">
              <a:rPr lang="en-IN" smtClean="0"/>
              <a:pPr/>
              <a:t>‹#›</a:t>
            </a:fld>
            <a:endParaRPr lang="en-IN"/>
          </a:p>
        </p:txBody>
      </p:sp>
    </p:spTree>
    <p:extLst>
      <p:ext uri="{BB962C8B-B14F-4D97-AF65-F5344CB8AC3E}">
        <p14:creationId xmlns:p14="http://schemas.microsoft.com/office/powerpoint/2010/main" val="1306430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A2894E04-9DEC-4401-9D69-DDC188931D03}" type="datetimeFigureOut">
              <a:rPr lang="en-IN" smtClean="0"/>
              <a:pPr/>
              <a:t>12-05-2017</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F09AA197-8439-4439-B14C-A653D24CEBF6}" type="slidenum">
              <a:rPr lang="en-IN" smtClean="0"/>
              <a:pPr/>
              <a:t>‹#›</a:t>
            </a:fld>
            <a:endParaRPr lang="en-IN"/>
          </a:p>
        </p:txBody>
      </p:sp>
    </p:spTree>
    <p:extLst>
      <p:ext uri="{BB962C8B-B14F-4D97-AF65-F5344CB8AC3E}">
        <p14:creationId xmlns:p14="http://schemas.microsoft.com/office/powerpoint/2010/main" val="1230904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894E04-9DEC-4401-9D69-DDC188931D03}" type="datetimeFigureOut">
              <a:rPr lang="en-IN" smtClean="0"/>
              <a:pPr/>
              <a:t>12-05-2017</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F09AA197-8439-4439-B14C-A653D24CEBF6}" type="slidenum">
              <a:rPr lang="en-IN" smtClean="0"/>
              <a:pPr/>
              <a:t>‹#›</a:t>
            </a:fld>
            <a:endParaRPr lang="en-IN"/>
          </a:p>
        </p:txBody>
      </p:sp>
    </p:spTree>
    <p:extLst>
      <p:ext uri="{BB962C8B-B14F-4D97-AF65-F5344CB8AC3E}">
        <p14:creationId xmlns:p14="http://schemas.microsoft.com/office/powerpoint/2010/main" val="3869489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2894E04-9DEC-4401-9D69-DDC188931D03}" type="datetimeFigureOut">
              <a:rPr lang="en-IN" smtClean="0"/>
              <a:pPr/>
              <a:t>12-05-2017</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09AA197-8439-4439-B14C-A653D24CEBF6}" type="slidenum">
              <a:rPr lang="en-IN" smtClean="0"/>
              <a:pPr/>
              <a:t>‹#›</a:t>
            </a:fld>
            <a:endParaRPr lang="en-IN"/>
          </a:p>
        </p:txBody>
      </p:sp>
    </p:spTree>
    <p:extLst>
      <p:ext uri="{BB962C8B-B14F-4D97-AF65-F5344CB8AC3E}">
        <p14:creationId xmlns:p14="http://schemas.microsoft.com/office/powerpoint/2010/main" val="3248758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2894E04-9DEC-4401-9D69-DDC188931D03}" type="datetimeFigureOut">
              <a:rPr lang="en-IN" smtClean="0"/>
              <a:pPr/>
              <a:t>12-05-2017</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09AA197-8439-4439-B14C-A653D24CEBF6}" type="slidenum">
              <a:rPr lang="en-IN" smtClean="0"/>
              <a:pPr/>
              <a:t>‹#›</a:t>
            </a:fld>
            <a:endParaRPr lang="en-IN"/>
          </a:p>
        </p:txBody>
      </p:sp>
    </p:spTree>
    <p:extLst>
      <p:ext uri="{BB962C8B-B14F-4D97-AF65-F5344CB8AC3E}">
        <p14:creationId xmlns:p14="http://schemas.microsoft.com/office/powerpoint/2010/main" val="1270818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894E04-9DEC-4401-9D69-DDC188931D03}" type="datetimeFigureOut">
              <a:rPr lang="en-IN" smtClean="0"/>
              <a:pPr/>
              <a:t>12-05-2017</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9AA197-8439-4439-B14C-A653D24CEBF6}" type="slidenum">
              <a:rPr lang="en-IN" smtClean="0"/>
              <a:pPr/>
              <a:t>‹#›</a:t>
            </a:fld>
            <a:endParaRPr lang="en-IN"/>
          </a:p>
        </p:txBody>
      </p:sp>
    </p:spTree>
    <p:extLst>
      <p:ext uri="{BB962C8B-B14F-4D97-AF65-F5344CB8AC3E}">
        <p14:creationId xmlns:p14="http://schemas.microsoft.com/office/powerpoint/2010/main" val="6382963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95208" y="642939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CDFC57-759E-4DAB-9C87-ECFD1D8B3EDF}" type="datetime5">
              <a:rPr lang="en-US" smtClean="0">
                <a:solidFill>
                  <a:prstClr val="black">
                    <a:tint val="75000"/>
                  </a:prstClr>
                </a:solidFill>
              </a:rPr>
              <a:pPr/>
              <a:t>12-May-17</a:t>
            </a:fld>
            <a:endParaRPr lang="en-IN">
              <a:solidFill>
                <a:prstClr val="black">
                  <a:tint val="75000"/>
                </a:prstClr>
              </a:solidFill>
            </a:endParaRPr>
          </a:p>
        </p:txBody>
      </p:sp>
      <p:sp>
        <p:nvSpPr>
          <p:cNvPr id="5" name="Footer Placeholder 4"/>
          <p:cNvSpPr>
            <a:spLocks noGrp="1"/>
          </p:cNvSpPr>
          <p:nvPr>
            <p:ph type="ftr" sz="quarter" idx="3"/>
          </p:nvPr>
        </p:nvSpPr>
        <p:spPr>
          <a:xfrm>
            <a:off x="4165600" y="642146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IN" smtClean="0">
                <a:solidFill>
                  <a:prstClr val="black">
                    <a:tint val="75000"/>
                  </a:prstClr>
                </a:solidFill>
              </a:rPr>
              <a:t>Scatsat-1 InterAgency Meet at SAC</a:t>
            </a:r>
            <a:endParaRPr lang="en-IN">
              <a:solidFill>
                <a:prstClr val="black">
                  <a:tint val="75000"/>
                </a:prstClr>
              </a:solidFill>
            </a:endParaRPr>
          </a:p>
        </p:txBody>
      </p:sp>
      <p:sp>
        <p:nvSpPr>
          <p:cNvPr id="6" name="Slide Number Placeholder 5"/>
          <p:cNvSpPr>
            <a:spLocks noGrp="1"/>
          </p:cNvSpPr>
          <p:nvPr>
            <p:ph type="sldNum" sz="quarter" idx="4"/>
          </p:nvPr>
        </p:nvSpPr>
        <p:spPr>
          <a:xfrm>
            <a:off x="9251992" y="642146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5A2F36-E90C-4F63-B66B-C046838F8A00}" type="slidenum">
              <a:rPr lang="en-IN" smtClean="0">
                <a:solidFill>
                  <a:prstClr val="black">
                    <a:tint val="75000"/>
                  </a:prstClr>
                </a:solidFill>
              </a:rPr>
              <a:pPr/>
              <a:t>‹#›</a:t>
            </a:fld>
            <a:endParaRPr lang="en-IN">
              <a:solidFill>
                <a:prstClr val="black">
                  <a:tint val="75000"/>
                </a:prstClr>
              </a:solidFill>
            </a:endParaRPr>
          </a:p>
        </p:txBody>
      </p:sp>
      <p:pic>
        <p:nvPicPr>
          <p:cNvPr id="7" name="Picture 6" descr="isro_logo.bmp"/>
          <p:cNvPicPr>
            <a:picLocks noChangeAspect="1"/>
          </p:cNvPicPr>
          <p:nvPr userDrawn="1"/>
        </p:nvPicPr>
        <p:blipFill>
          <a:blip r:embed="rId19" cstate="print"/>
          <a:stretch>
            <a:fillRect/>
          </a:stretch>
        </p:blipFill>
        <p:spPr>
          <a:xfrm>
            <a:off x="203201" y="76200"/>
            <a:ext cx="1130267" cy="814456"/>
          </a:xfrm>
          <a:prstGeom prst="rect">
            <a:avLst/>
          </a:prstGeom>
        </p:spPr>
      </p:pic>
      <p:pic>
        <p:nvPicPr>
          <p:cNvPr id="8" name="Picture 318" descr="Description: Untitled-111.png"/>
          <p:cNvPicPr>
            <a:picLocks noChangeAspect="1" noChangeArrowheads="1"/>
          </p:cNvPicPr>
          <p:nvPr userDrawn="1"/>
        </p:nvPicPr>
        <p:blipFill>
          <a:blip r:embed="rId20" cstate="print"/>
          <a:srcRect/>
          <a:stretch>
            <a:fillRect/>
          </a:stretch>
        </p:blipFill>
        <p:spPr bwMode="auto">
          <a:xfrm>
            <a:off x="10894525" y="71414"/>
            <a:ext cx="1202267" cy="647700"/>
          </a:xfrm>
          <a:prstGeom prst="rect">
            <a:avLst/>
          </a:prstGeom>
          <a:noFill/>
          <a:ln w="9525">
            <a:noFill/>
            <a:miter lim="800000"/>
            <a:headEnd/>
            <a:tailEnd/>
          </a:ln>
        </p:spPr>
      </p:pic>
      <p:sp>
        <p:nvSpPr>
          <p:cNvPr id="9" name="Rectangle 8"/>
          <p:cNvSpPr/>
          <p:nvPr userDrawn="1"/>
        </p:nvSpPr>
        <p:spPr>
          <a:xfrm>
            <a:off x="95208" y="785794"/>
            <a:ext cx="12001541" cy="5643602"/>
          </a:xfrm>
          <a:prstGeom prst="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127359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 id="2147483675" r:id="rId14"/>
    <p:sldLayoutId id="2147483690" r:id="rId15"/>
    <p:sldLayoutId id="2147483691" r:id="rId16"/>
    <p:sldLayoutId id="2147483692" r:id="rId17"/>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FB42C47-F717-47F9-B9F1-0799A457A4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D104BA3-A157-4F7D-B6C4-B5504B543BB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67128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emf"/><Relationship Id="rId7" Type="http://schemas.openxmlformats.org/officeDocument/2006/relationships/image" Target="../media/image35.jpeg"/><Relationship Id="rId2" Type="http://schemas.openxmlformats.org/officeDocument/2006/relationships/image" Target="../media/image30.emf"/><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emf"/><Relationship Id="rId4" Type="http://schemas.openxmlformats.org/officeDocument/2006/relationships/image" Target="../media/image32.emf"/></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emf"/><Relationship Id="rId7" Type="http://schemas.openxmlformats.org/officeDocument/2006/relationships/image" Target="../media/image42.png"/><Relationship Id="rId2" Type="http://schemas.openxmlformats.org/officeDocument/2006/relationships/image" Target="../media/image39.gif"/><Relationship Id="rId1" Type="http://schemas.openxmlformats.org/officeDocument/2006/relationships/slideLayout" Target="../slideLayouts/slideLayout1.xml"/><Relationship Id="rId6" Type="http://schemas.openxmlformats.org/officeDocument/2006/relationships/image" Target="../media/image41.gif"/><Relationship Id="rId5" Type="http://schemas.openxmlformats.org/officeDocument/2006/relationships/hyperlink" Target="http://www.vedas.sac.gov.in/" TargetMode="External"/><Relationship Id="rId4" Type="http://schemas.openxmlformats.org/officeDocument/2006/relationships/hyperlink" Target="http://www.mosdac.gov.in/"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emf"/><Relationship Id="rId7" Type="http://schemas.openxmlformats.org/officeDocument/2006/relationships/image" Target="../media/image48.jpeg"/><Relationship Id="rId2" Type="http://schemas.openxmlformats.org/officeDocument/2006/relationships/image" Target="../media/image43.emf"/><Relationship Id="rId1" Type="http://schemas.openxmlformats.org/officeDocument/2006/relationships/slideLayout" Target="../slideLayouts/slideLayout5.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emf"/><Relationship Id="rId9" Type="http://schemas.openxmlformats.org/officeDocument/2006/relationships/image" Target="../media/image50.emf"/></Relationships>
</file>

<file path=ppt/slides/_rels/slide17.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emf"/><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hyperlink" Target="http://www.mosdac.gov.in/" TargetMode="External"/><Relationship Id="rId2" Type="http://schemas.openxmlformats.org/officeDocument/2006/relationships/image" Target="../media/image55.gif"/><Relationship Id="rId1" Type="http://schemas.openxmlformats.org/officeDocument/2006/relationships/slideLayout" Target="../slideLayouts/slideLayout14.xml"/><Relationship Id="rId4" Type="http://schemas.openxmlformats.org/officeDocument/2006/relationships/hyperlink" Target="http://www.imd.gov.in/"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9.gif"/><Relationship Id="rId1" Type="http://schemas.openxmlformats.org/officeDocument/2006/relationships/slideLayout" Target="../slideLayouts/slideLayout19.xml"/><Relationship Id="rId5" Type="http://schemas.openxmlformats.org/officeDocument/2006/relationships/image" Target="../media/image62.gif"/><Relationship Id="rId4" Type="http://schemas.openxmlformats.org/officeDocument/2006/relationships/image" Target="../media/image61.gif"/></Relationships>
</file>

<file path=ppt/slides/_rels/slide23.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13.xml"/><Relationship Id="rId5" Type="http://schemas.openxmlformats.org/officeDocument/2006/relationships/image" Target="../media/image66.emf"/><Relationship Id="rId4" Type="http://schemas.openxmlformats.org/officeDocument/2006/relationships/image" Target="../media/image65.emf"/></Relationships>
</file>

<file path=ppt/slides/_rels/slide2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70.gif"/><Relationship Id="rId1" Type="http://schemas.openxmlformats.org/officeDocument/2006/relationships/slideLayout" Target="../slideLayouts/slideLayout19.xml"/><Relationship Id="rId4" Type="http://schemas.openxmlformats.org/officeDocument/2006/relationships/image" Target="../media/image72.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7" Type="http://schemas.microsoft.com/office/2007/relationships/hdphoto" Target="../media/hdphoto2.wdp"/><Relationship Id="rId2" Type="http://schemas.openxmlformats.org/officeDocument/2006/relationships/image" Target="../media/image73.png"/><Relationship Id="rId1" Type="http://schemas.openxmlformats.org/officeDocument/2006/relationships/slideLayout" Target="../slideLayouts/slideLayout27.xml"/><Relationship Id="rId6" Type="http://schemas.openxmlformats.org/officeDocument/2006/relationships/image" Target="../media/image76.png"/><Relationship Id="rId5" Type="http://schemas.microsoft.com/office/2007/relationships/hdphoto" Target="../media/hdphoto1.wdp"/><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8.xml"/><Relationship Id="rId4" Type="http://schemas.microsoft.com/office/2007/relationships/hdphoto" Target="../media/hdphoto3.wdp"/></Relationships>
</file>

<file path=ppt/slides/_rels/slide3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9.png"/><Relationship Id="rId1" Type="http://schemas.openxmlformats.org/officeDocument/2006/relationships/slideLayout" Target="../slideLayouts/slideLayout27.xml"/><Relationship Id="rId5" Type="http://schemas.microsoft.com/office/2007/relationships/hdphoto" Target="../media/hdphoto5.wdp"/><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7.xml"/><Relationship Id="rId4" Type="http://schemas.openxmlformats.org/officeDocument/2006/relationships/image" Target="../media/image83.png"/></Relationships>
</file>

<file path=ppt/slides/_rels/slide3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7.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emf"/><Relationship Id="rId1" Type="http://schemas.openxmlformats.org/officeDocument/2006/relationships/slideLayout" Target="../slideLayouts/slideLayout27.xml"/><Relationship Id="rId4" Type="http://schemas.openxmlformats.org/officeDocument/2006/relationships/image" Target="../media/image91.emf"/></Relationships>
</file>

<file path=ppt/slides/_rels/slide4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2.png"/><Relationship Id="rId7" Type="http://schemas.openxmlformats.org/officeDocument/2006/relationships/image" Target="../media/image95.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microsoft.com/office/2007/relationships/hdphoto" Target="../media/hdphoto7.wdp"/><Relationship Id="rId5" Type="http://schemas.openxmlformats.org/officeDocument/2006/relationships/image" Target="../media/image94.png"/><Relationship Id="rId4" Type="http://schemas.openxmlformats.org/officeDocument/2006/relationships/image" Target="../media/image9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4.xml"/><Relationship Id="rId4" Type="http://schemas.openxmlformats.org/officeDocument/2006/relationships/image" Target="../media/image103.png"/></Relationships>
</file>

<file path=ppt/slides/_rels/slide4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wmf"/><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5.wmf"/></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N" b="1" dirty="0" smtClean="0">
                <a:solidFill>
                  <a:srgbClr val="4F0D13"/>
                </a:solidFill>
              </a:rPr>
              <a:t>Cal/Val Activities:</a:t>
            </a:r>
            <a:br>
              <a:rPr lang="en-IN" b="1" dirty="0" smtClean="0">
                <a:solidFill>
                  <a:srgbClr val="4F0D13"/>
                </a:solidFill>
              </a:rPr>
            </a:br>
            <a:r>
              <a:rPr lang="en-IN" b="1" dirty="0" smtClean="0">
                <a:solidFill>
                  <a:srgbClr val="4F0D13"/>
                </a:solidFill>
              </a:rPr>
              <a:t>ISRO</a:t>
            </a:r>
            <a:endParaRPr lang="en-IN" b="1" dirty="0">
              <a:solidFill>
                <a:srgbClr val="4F0D13"/>
              </a:solidFill>
            </a:endParaRPr>
          </a:p>
        </p:txBody>
      </p:sp>
      <p:sp>
        <p:nvSpPr>
          <p:cNvPr id="3" name="Subtitle 2"/>
          <p:cNvSpPr>
            <a:spLocks noGrp="1"/>
          </p:cNvSpPr>
          <p:nvPr>
            <p:ph type="subTitle" idx="1"/>
          </p:nvPr>
        </p:nvSpPr>
        <p:spPr/>
        <p:txBody>
          <a:bodyPr>
            <a:normAutofit lnSpcReduction="10000"/>
          </a:bodyPr>
          <a:lstStyle/>
          <a:p>
            <a:endParaRPr lang="en-IN" dirty="0" smtClean="0"/>
          </a:p>
          <a:p>
            <a:r>
              <a:rPr lang="en-IN" dirty="0" smtClean="0">
                <a:solidFill>
                  <a:srgbClr val="0070C0"/>
                </a:solidFill>
              </a:rPr>
              <a:t>Arundhati Misra</a:t>
            </a:r>
          </a:p>
          <a:p>
            <a:r>
              <a:rPr lang="en-IN" dirty="0" smtClean="0">
                <a:solidFill>
                  <a:srgbClr val="0070C0"/>
                </a:solidFill>
              </a:rPr>
              <a:t>SAC/ISRO</a:t>
            </a:r>
          </a:p>
          <a:p>
            <a:r>
              <a:rPr lang="en-IN" dirty="0" smtClean="0">
                <a:solidFill>
                  <a:srgbClr val="0070C0"/>
                </a:solidFill>
              </a:rPr>
              <a:t>India</a:t>
            </a:r>
            <a:endParaRPr lang="en-IN" dirty="0">
              <a:solidFill>
                <a:srgbClr val="0070C0"/>
              </a:solidFill>
            </a:endParaRPr>
          </a:p>
        </p:txBody>
      </p:sp>
    </p:spTree>
    <p:extLst>
      <p:ext uri="{BB962C8B-B14F-4D97-AF65-F5344CB8AC3E}">
        <p14:creationId xmlns:p14="http://schemas.microsoft.com/office/powerpoint/2010/main" val="1920123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1887480" y="213660"/>
            <a:ext cx="8516880" cy="425520"/>
          </a:xfrm>
          <a:prstGeom prst="rect">
            <a:avLst/>
          </a:prstGeom>
          <a:solidFill>
            <a:srgbClr val="00CCFF"/>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2200" b="1" strike="noStrike" spc="-1">
                <a:solidFill>
                  <a:srgbClr val="C00000"/>
                </a:solidFill>
                <a:uFill>
                  <a:solidFill>
                    <a:srgbClr val="FFFFFF"/>
                  </a:solidFill>
                </a:uFill>
                <a:latin typeface="Calibri"/>
              </a:rPr>
              <a:t>Point Target Analysis</a:t>
            </a:r>
            <a:endParaRPr lang="en-US" sz="1800" b="0" strike="noStrike" spc="-1">
              <a:solidFill>
                <a:srgbClr val="000000"/>
              </a:solidFill>
              <a:uFill>
                <a:solidFill>
                  <a:srgbClr val="FFFFFF"/>
                </a:solidFill>
              </a:uFill>
              <a:latin typeface="Arial"/>
            </a:endParaRPr>
          </a:p>
        </p:txBody>
      </p:sp>
      <p:sp>
        <p:nvSpPr>
          <p:cNvPr id="172" name="CustomShape 2"/>
          <p:cNvSpPr/>
          <p:nvPr/>
        </p:nvSpPr>
        <p:spPr>
          <a:xfrm>
            <a:off x="3187440" y="5896080"/>
            <a:ext cx="7750800" cy="515880"/>
          </a:xfrm>
          <a:custGeom>
            <a:avLst/>
            <a:gdLst/>
            <a:ahLst/>
            <a:cxnLst/>
            <a:rect l="l" t="t" r="r" b="b"/>
            <a:pathLst>
              <a:path w="21600" h="21600">
                <a:moveTo>
                  <a:pt x="0" y="0"/>
                </a:moveTo>
                <a:lnTo>
                  <a:pt x="1" y="0"/>
                </a:lnTo>
                <a:lnTo>
                  <a:pt x="1" y="1"/>
                </a:lnTo>
                <a:lnTo>
                  <a:pt x="0" y="1"/>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400" b="1" strike="noStrike" spc="-1">
                <a:solidFill>
                  <a:srgbClr val="660033"/>
                </a:solidFill>
                <a:uFill>
                  <a:solidFill>
                    <a:srgbClr val="FFFFFF"/>
                  </a:solidFill>
                </a:uFill>
                <a:latin typeface="Times New Roman"/>
                <a:ea typeface="Microsoft YaHei"/>
              </a:rPr>
              <a:t>Impulse Response function, field photograph and response of the deployed Corner Reflectors</a:t>
            </a:r>
            <a:endParaRPr lang="en-US" sz="1800" b="0" strike="noStrike" spc="-1">
              <a:solidFill>
                <a:srgbClr val="000000"/>
              </a:solidFill>
              <a:uFill>
                <a:solidFill>
                  <a:srgbClr val="FFFFFF"/>
                </a:solidFill>
              </a:uFill>
              <a:latin typeface="Arial"/>
            </a:endParaRPr>
          </a:p>
          <a:p>
            <a:pPr algn="ctr">
              <a:lnSpc>
                <a:spcPct val="100000"/>
              </a:lnSpc>
            </a:pPr>
            <a:r>
              <a:rPr lang="en-US" sz="1400" b="1" strike="noStrike" spc="-1">
                <a:solidFill>
                  <a:srgbClr val="660033"/>
                </a:solidFill>
                <a:uFill>
                  <a:solidFill>
                    <a:srgbClr val="FFFFFF"/>
                  </a:solidFill>
                </a:uFill>
                <a:latin typeface="Times New Roman"/>
                <a:ea typeface="Microsoft YaHei"/>
              </a:rPr>
              <a:t>as seen in RISAT MRS Image of 10</a:t>
            </a:r>
            <a:r>
              <a:rPr lang="en-US" sz="1400" b="1" strike="noStrike" spc="-1" baseline="30000">
                <a:solidFill>
                  <a:srgbClr val="660033"/>
                </a:solidFill>
                <a:uFill>
                  <a:solidFill>
                    <a:srgbClr val="FFFFFF"/>
                  </a:solidFill>
                </a:uFill>
                <a:latin typeface="Times New Roman"/>
                <a:ea typeface="Microsoft YaHei"/>
              </a:rPr>
              <a:t>th</a:t>
            </a:r>
            <a:r>
              <a:rPr lang="en-US" sz="1400" b="1" strike="noStrike" spc="-1">
                <a:solidFill>
                  <a:srgbClr val="660033"/>
                </a:solidFill>
                <a:uFill>
                  <a:solidFill>
                    <a:srgbClr val="FFFFFF"/>
                  </a:solidFill>
                </a:uFill>
                <a:latin typeface="Times New Roman"/>
                <a:ea typeface="Microsoft YaHei"/>
              </a:rPr>
              <a:t> March 2016</a:t>
            </a:r>
            <a:endParaRPr lang="en-US" sz="1800" b="0" strike="noStrike" spc="-1">
              <a:solidFill>
                <a:srgbClr val="000000"/>
              </a:solidFill>
              <a:uFill>
                <a:solidFill>
                  <a:srgbClr val="FFFFFF"/>
                </a:solidFill>
              </a:uFill>
              <a:latin typeface="Arial"/>
            </a:endParaRPr>
          </a:p>
        </p:txBody>
      </p:sp>
      <p:pic>
        <p:nvPicPr>
          <p:cNvPr id="173" name="Picture 1"/>
          <p:cNvPicPr/>
          <p:nvPr/>
        </p:nvPicPr>
        <p:blipFill>
          <a:blip r:embed="rId2"/>
          <a:stretch/>
        </p:blipFill>
        <p:spPr>
          <a:xfrm>
            <a:off x="2939040" y="1083960"/>
            <a:ext cx="8247600" cy="4811760"/>
          </a:xfrm>
          <a:prstGeom prst="rect">
            <a:avLst/>
          </a:prstGeom>
          <a:ln>
            <a:noFill/>
          </a:ln>
        </p:spPr>
      </p:pic>
      <p:sp>
        <p:nvSpPr>
          <p:cNvPr id="174" name="CustomShape 3"/>
          <p:cNvSpPr/>
          <p:nvPr/>
        </p:nvSpPr>
        <p:spPr>
          <a:xfrm>
            <a:off x="417600" y="934920"/>
            <a:ext cx="11456640" cy="5570280"/>
          </a:xfrm>
          <a:prstGeom prst="rect">
            <a:avLst/>
          </a:prstGeom>
          <a:noFill/>
          <a:ln/>
        </p:spPr>
        <p:style>
          <a:lnRef idx="2">
            <a:schemeClr val="accent1">
              <a:shade val="50000"/>
            </a:schemeClr>
          </a:lnRef>
          <a:fillRef idx="1">
            <a:schemeClr val="accent1"/>
          </a:fillRef>
          <a:effectRef idx="0">
            <a:schemeClr val="accent1"/>
          </a:effectRef>
          <a:fontRef idx="minor"/>
        </p:style>
      </p:sp>
      <p:pic>
        <p:nvPicPr>
          <p:cNvPr id="175" name="Picture 9"/>
          <p:cNvPicPr/>
          <p:nvPr/>
        </p:nvPicPr>
        <p:blipFill>
          <a:blip r:embed="rId3"/>
          <a:stretch/>
        </p:blipFill>
        <p:spPr>
          <a:xfrm>
            <a:off x="1077840" y="1059840"/>
            <a:ext cx="2642760" cy="2083680"/>
          </a:xfrm>
          <a:prstGeom prst="rect">
            <a:avLst/>
          </a:prstGeom>
          <a:ln>
            <a:noFill/>
          </a:ln>
        </p:spPr>
      </p:pic>
      <p:sp>
        <p:nvSpPr>
          <p:cNvPr id="176" name="CustomShape 4"/>
          <p:cNvSpPr/>
          <p:nvPr/>
        </p:nvSpPr>
        <p:spPr>
          <a:xfrm>
            <a:off x="951120" y="3190320"/>
            <a:ext cx="2769480" cy="515880"/>
          </a:xfrm>
          <a:custGeom>
            <a:avLst/>
            <a:gdLst/>
            <a:ahLst/>
            <a:cxnLst/>
            <a:rect l="l" t="t" r="r" b="b"/>
            <a:pathLst>
              <a:path w="21600" h="21600">
                <a:moveTo>
                  <a:pt x="0" y="0"/>
                </a:moveTo>
                <a:lnTo>
                  <a:pt x="1" y="0"/>
                </a:lnTo>
                <a:lnTo>
                  <a:pt x="1" y="1"/>
                </a:lnTo>
                <a:lnTo>
                  <a:pt x="0" y="1"/>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400" b="1" strike="noStrike" spc="-1">
                <a:solidFill>
                  <a:srgbClr val="660033"/>
                </a:solidFill>
                <a:uFill>
                  <a:solidFill>
                    <a:srgbClr val="FFFFFF"/>
                  </a:solidFill>
                </a:uFill>
                <a:latin typeface="Times New Roman"/>
                <a:ea typeface="Microsoft YaHei"/>
              </a:rPr>
              <a:t>Location of the deployed CRs</a:t>
            </a:r>
            <a:endParaRPr lang="en-US" sz="1800" b="0" strike="noStrike" spc="-1">
              <a:solidFill>
                <a:srgbClr val="000000"/>
              </a:solidFill>
              <a:uFill>
                <a:solidFill>
                  <a:srgbClr val="FFFFFF"/>
                </a:solidFill>
              </a:uFill>
              <a:latin typeface="Arial"/>
            </a:endParaRPr>
          </a:p>
          <a:p>
            <a:pPr algn="ctr">
              <a:lnSpc>
                <a:spcPct val="100000"/>
              </a:lnSpc>
            </a:pPr>
            <a:r>
              <a:rPr lang="en-US" sz="1400" b="1" strike="noStrike" spc="-1">
                <a:solidFill>
                  <a:srgbClr val="660033"/>
                </a:solidFill>
                <a:uFill>
                  <a:solidFill>
                    <a:srgbClr val="FFFFFF"/>
                  </a:solidFill>
                </a:uFill>
                <a:latin typeface="Times New Roman"/>
                <a:ea typeface="Microsoft YaHei"/>
              </a:rPr>
              <a:t>(courtesy: Google Earth)</a:t>
            </a:r>
            <a:endParaRPr lang="en-US" sz="1800" b="0" strike="noStrike" spc="-1">
              <a:solidFill>
                <a:srgbClr val="000000"/>
              </a:solidFill>
              <a:uFill>
                <a:solidFill>
                  <a:srgbClr val="FFFFFF"/>
                </a:solidFill>
              </a:uFill>
              <a:latin typeface="Arial"/>
            </a:endParaRPr>
          </a:p>
        </p:txBody>
      </p:sp>
      <p:sp>
        <p:nvSpPr>
          <p:cNvPr id="178" name="TextShape 6"/>
          <p:cNvSpPr txBox="1"/>
          <p:nvPr/>
        </p:nvSpPr>
        <p:spPr>
          <a:xfrm>
            <a:off x="8690400" y="6487200"/>
            <a:ext cx="2742840" cy="364680"/>
          </a:xfrm>
          <a:prstGeom prst="rect">
            <a:avLst/>
          </a:prstGeom>
          <a:noFill/>
          <a:ln>
            <a:noFill/>
          </a:ln>
        </p:spPr>
        <p:txBody>
          <a:bodyPr anchor="ctr"/>
          <a:lstStyle/>
          <a:p>
            <a:pPr algn="r">
              <a:lnSpc>
                <a:spcPct val="100000"/>
              </a:lnSpc>
            </a:pPr>
            <a:fld id="{994A0E50-A24E-48A8-9679-6A0FB4D13F3B}" type="slidenum">
              <a:rPr lang="en-US" sz="1200" b="0" strike="noStrike" spc="-1">
                <a:solidFill>
                  <a:srgbClr val="8B8B8B"/>
                </a:solidFill>
                <a:uFill>
                  <a:solidFill>
                    <a:srgbClr val="FFFFFF"/>
                  </a:solidFill>
                </a:uFill>
                <a:latin typeface="Calibri"/>
              </a:rPr>
              <a:pPr algn="r">
                <a:lnSpc>
                  <a:spcPct val="100000"/>
                </a:lnSpc>
              </a:pPr>
              <a:t>10</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63016489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17"/>
          <p:cNvGraphicFramePr/>
          <p:nvPr>
            <p:extLst>
              <p:ext uri="{D42A27DB-BD31-4B8C-83A1-F6EECF244321}">
                <p14:modId xmlns:p14="http://schemas.microsoft.com/office/powerpoint/2010/main" val="2275122655"/>
              </p:ext>
            </p:extLst>
          </p:nvPr>
        </p:nvGraphicFramePr>
        <p:xfrm>
          <a:off x="2717064" y="1255776"/>
          <a:ext cx="6561048" cy="3951552"/>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3413760" y="4742688"/>
            <a:ext cx="5738879" cy="369332"/>
          </a:xfrm>
          <a:prstGeom prst="rect">
            <a:avLst/>
          </a:prstGeom>
          <a:noFill/>
        </p:spPr>
        <p:txBody>
          <a:bodyPr wrap="none" rtlCol="0">
            <a:spAutoFit/>
          </a:bodyPr>
          <a:lstStyle/>
          <a:p>
            <a:r>
              <a:rPr lang="en-US" dirty="0" smtClean="0"/>
              <a:t>5 July 15                                                                    14 Feb 2016</a:t>
            </a:r>
            <a:endParaRPr lang="en-US" dirty="0"/>
          </a:p>
        </p:txBody>
      </p:sp>
      <p:sp>
        <p:nvSpPr>
          <p:cNvPr id="2" name="TextBox 1"/>
          <p:cNvSpPr txBox="1"/>
          <p:nvPr/>
        </p:nvSpPr>
        <p:spPr>
          <a:xfrm>
            <a:off x="1011936" y="5815584"/>
            <a:ext cx="10001841" cy="646331"/>
          </a:xfrm>
          <a:prstGeom prst="rect">
            <a:avLst/>
          </a:prstGeom>
          <a:noFill/>
        </p:spPr>
        <p:txBody>
          <a:bodyPr wrap="none" rtlCol="0">
            <a:spAutoFit/>
          </a:bodyPr>
          <a:lstStyle/>
          <a:p>
            <a:r>
              <a:rPr lang="en-US" dirty="0" smtClean="0">
                <a:solidFill>
                  <a:schemeClr val="accent1">
                    <a:lumMod val="50000"/>
                  </a:schemeClr>
                </a:solidFill>
              </a:rPr>
              <a:t>Distributed target (Amazon forest) radiometric calibration and Geometric calibration was also carried out</a:t>
            </a:r>
          </a:p>
          <a:p>
            <a:r>
              <a:rPr lang="en-US" dirty="0">
                <a:solidFill>
                  <a:schemeClr val="accent1">
                    <a:lumMod val="50000"/>
                  </a:schemeClr>
                </a:solidFill>
              </a:rPr>
              <a:t>r</a:t>
            </a:r>
            <a:r>
              <a:rPr lang="en-US" smtClean="0">
                <a:solidFill>
                  <a:schemeClr val="accent1">
                    <a:lumMod val="50000"/>
                  </a:schemeClr>
                </a:solidFill>
              </a:rPr>
              <a:t>esulting </a:t>
            </a:r>
            <a:r>
              <a:rPr lang="en-US" dirty="0" smtClean="0">
                <a:solidFill>
                  <a:schemeClr val="accent1">
                    <a:lumMod val="50000"/>
                  </a:schemeClr>
                </a:solidFill>
              </a:rPr>
              <a:t>in meeting the mission specifications </a:t>
            </a:r>
            <a:endParaRPr lang="en-US" dirty="0">
              <a:solidFill>
                <a:schemeClr val="accent1">
                  <a:lumMod val="50000"/>
                </a:schemeClr>
              </a:solidFill>
            </a:endParaRPr>
          </a:p>
        </p:txBody>
      </p:sp>
    </p:spTree>
    <p:extLst>
      <p:ext uri="{BB962C8B-B14F-4D97-AF65-F5344CB8AC3E}">
        <p14:creationId xmlns:p14="http://schemas.microsoft.com/office/powerpoint/2010/main" val="88797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0" y="816864"/>
            <a:ext cx="6814301" cy="646331"/>
          </a:xfrm>
          <a:prstGeom prst="rect">
            <a:avLst/>
          </a:prstGeom>
          <a:noFill/>
        </p:spPr>
        <p:txBody>
          <a:bodyPr wrap="none" rtlCol="0">
            <a:spAutoFit/>
          </a:bodyPr>
          <a:lstStyle/>
          <a:p>
            <a:r>
              <a:rPr lang="en-US" sz="3600" dirty="0" smtClean="0"/>
              <a:t>L &amp; S Band Airborne SAR and NISAR</a:t>
            </a:r>
            <a:endParaRPr lang="en-US" sz="3600" dirty="0"/>
          </a:p>
        </p:txBody>
      </p:sp>
      <p:sp>
        <p:nvSpPr>
          <p:cNvPr id="3" name="TextBox 2"/>
          <p:cNvSpPr txBox="1"/>
          <p:nvPr/>
        </p:nvSpPr>
        <p:spPr>
          <a:xfrm>
            <a:off x="853440" y="2145792"/>
            <a:ext cx="10173234" cy="923330"/>
          </a:xfrm>
          <a:prstGeom prst="rect">
            <a:avLst/>
          </a:prstGeom>
          <a:noFill/>
        </p:spPr>
        <p:txBody>
          <a:bodyPr wrap="none" rtlCol="0">
            <a:spAutoFit/>
          </a:bodyPr>
          <a:lstStyle/>
          <a:p>
            <a:pPr marL="285750" indent="-285750">
              <a:buFont typeface="Arial" panose="020B0604020202020204" pitchFamily="34" charset="0"/>
              <a:buChar char="•"/>
            </a:pPr>
            <a:r>
              <a:rPr lang="en-US" dirty="0" smtClean="0"/>
              <a:t>Calibration sites suitability tested with RISAT-1 data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Corner reflectors being designed, fabricated and developed at SAC to suit L &amp; S Band (1.25 and 3.2 GHz)</a:t>
            </a:r>
            <a:endParaRPr lang="en-US" dirty="0"/>
          </a:p>
        </p:txBody>
      </p:sp>
      <p:sp>
        <p:nvSpPr>
          <p:cNvPr id="4" name="TextBox 3"/>
          <p:cNvSpPr txBox="1"/>
          <p:nvPr/>
        </p:nvSpPr>
        <p:spPr>
          <a:xfrm>
            <a:off x="2328672" y="3438144"/>
            <a:ext cx="4943276" cy="2031325"/>
          </a:xfrm>
          <a:prstGeom prst="rect">
            <a:avLst/>
          </a:prstGeom>
          <a:noFill/>
        </p:spPr>
        <p:txBody>
          <a:bodyPr wrap="none" rtlCol="0">
            <a:spAutoFit/>
          </a:bodyPr>
          <a:lstStyle/>
          <a:p>
            <a:r>
              <a:rPr lang="en-US" dirty="0" smtClean="0">
                <a:solidFill>
                  <a:srgbClr val="FF0000"/>
                </a:solidFill>
              </a:rPr>
              <a:t>Corner Reflector requirements</a:t>
            </a:r>
          </a:p>
          <a:p>
            <a:pPr marL="285750" lvl="0" indent="-285750">
              <a:buFont typeface="Arial" panose="020B0604020202020204" pitchFamily="34" charset="0"/>
              <a:buChar char="•"/>
            </a:pPr>
            <a:r>
              <a:rPr lang="en-IN" dirty="0"/>
              <a:t>Large radar cross section (RCS) </a:t>
            </a:r>
            <a:endParaRPr lang="en-US" dirty="0"/>
          </a:p>
          <a:p>
            <a:pPr marL="285750" lvl="0" indent="-285750">
              <a:buFont typeface="Arial" panose="020B0604020202020204" pitchFamily="34" charset="0"/>
              <a:buChar char="•"/>
            </a:pPr>
            <a:r>
              <a:rPr lang="en-IN" dirty="0"/>
              <a:t>Wide RCS pattern</a:t>
            </a:r>
            <a:endParaRPr lang="en-US" dirty="0"/>
          </a:p>
          <a:p>
            <a:pPr marL="285750" lvl="0" indent="-285750">
              <a:buFont typeface="Arial" panose="020B0604020202020204" pitchFamily="34" charset="0"/>
              <a:buChar char="•"/>
            </a:pPr>
            <a:r>
              <a:rPr lang="en-IN" dirty="0"/>
              <a:t>Small physical size</a:t>
            </a:r>
            <a:endParaRPr lang="en-US" dirty="0"/>
          </a:p>
          <a:p>
            <a:pPr marL="285750" lvl="0" indent="-285750">
              <a:buFont typeface="Arial" panose="020B0604020202020204" pitchFamily="34" charset="0"/>
              <a:buChar char="•"/>
            </a:pPr>
            <a:r>
              <a:rPr lang="en-IN" dirty="0"/>
              <a:t>Stable RCS and</a:t>
            </a:r>
            <a:endParaRPr lang="en-US" dirty="0"/>
          </a:p>
          <a:p>
            <a:pPr marL="285750" lvl="0" indent="-285750">
              <a:buFont typeface="Arial" panose="020B0604020202020204" pitchFamily="34" charset="0"/>
              <a:buChar char="•"/>
            </a:pPr>
            <a:r>
              <a:rPr lang="en-IN" dirty="0"/>
              <a:t>Insensitive RCS to the surrounding environment</a:t>
            </a:r>
            <a:endParaRPr lang="en-US" dirty="0"/>
          </a:p>
          <a:p>
            <a:endParaRPr lang="en-US" dirty="0"/>
          </a:p>
        </p:txBody>
      </p:sp>
    </p:spTree>
    <p:extLst>
      <p:ext uri="{BB962C8B-B14F-4D97-AF65-F5344CB8AC3E}">
        <p14:creationId xmlns:p14="http://schemas.microsoft.com/office/powerpoint/2010/main" val="3200663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07378" y="768880"/>
            <a:ext cx="4610037" cy="2567414"/>
          </a:xfrm>
          <a:prstGeom prst="rect">
            <a:avLst/>
          </a:prstGeom>
        </p:spPr>
      </p:pic>
      <p:pic>
        <p:nvPicPr>
          <p:cNvPr id="5" name="Picture 4"/>
          <p:cNvPicPr>
            <a:picLocks noChangeAspect="1"/>
          </p:cNvPicPr>
          <p:nvPr/>
        </p:nvPicPr>
        <p:blipFill>
          <a:blip r:embed="rId3"/>
          <a:stretch>
            <a:fillRect/>
          </a:stretch>
        </p:blipFill>
        <p:spPr>
          <a:xfrm>
            <a:off x="7689273" y="768880"/>
            <a:ext cx="4230480" cy="2547561"/>
          </a:xfrm>
          <a:prstGeom prst="rect">
            <a:avLst/>
          </a:prstGeom>
        </p:spPr>
      </p:pic>
      <p:pic>
        <p:nvPicPr>
          <p:cNvPr id="6" name="Picture 5"/>
          <p:cNvPicPr>
            <a:picLocks noChangeAspect="1"/>
          </p:cNvPicPr>
          <p:nvPr/>
        </p:nvPicPr>
        <p:blipFill>
          <a:blip r:embed="rId4"/>
          <a:stretch>
            <a:fillRect/>
          </a:stretch>
        </p:blipFill>
        <p:spPr>
          <a:xfrm>
            <a:off x="3007379" y="3341717"/>
            <a:ext cx="4610037" cy="2770356"/>
          </a:xfrm>
          <a:prstGeom prst="rect">
            <a:avLst/>
          </a:prstGeom>
        </p:spPr>
      </p:pic>
      <p:pic>
        <p:nvPicPr>
          <p:cNvPr id="7" name="Picture 6"/>
          <p:cNvPicPr>
            <a:picLocks noChangeAspect="1"/>
          </p:cNvPicPr>
          <p:nvPr/>
        </p:nvPicPr>
        <p:blipFill>
          <a:blip r:embed="rId5"/>
          <a:stretch>
            <a:fillRect/>
          </a:stretch>
        </p:blipFill>
        <p:spPr>
          <a:xfrm>
            <a:off x="7689273" y="3354806"/>
            <a:ext cx="4305712" cy="2587475"/>
          </a:xfrm>
          <a:prstGeom prst="rect">
            <a:avLst/>
          </a:prstGeom>
        </p:spPr>
      </p:pic>
      <p:sp>
        <p:nvSpPr>
          <p:cNvPr id="9" name="Title 7"/>
          <p:cNvSpPr txBox="1">
            <a:spLocks/>
          </p:cNvSpPr>
          <p:nvPr/>
        </p:nvSpPr>
        <p:spPr>
          <a:xfrm>
            <a:off x="1751216" y="133002"/>
            <a:ext cx="8534400" cy="55447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smtClean="0">
                <a:solidFill>
                  <a:srgbClr val="002060"/>
                </a:solidFill>
              </a:rPr>
              <a:t>Initial Comparison between GB scat and RISAT-1 SAR data during 2016 Field campaign in Anand Agricultural University, Anand Gujarat </a:t>
            </a:r>
            <a:endParaRPr lang="en-US" sz="1600" b="1" dirty="0">
              <a:solidFill>
                <a:srgbClr val="002060"/>
              </a:solidFill>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1554" y="4778509"/>
            <a:ext cx="2460560" cy="184542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1555" y="2862649"/>
            <a:ext cx="2460560" cy="1845419"/>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1554" y="940923"/>
            <a:ext cx="2468381" cy="1851285"/>
          </a:xfrm>
          <a:prstGeom prst="rect">
            <a:avLst/>
          </a:prstGeom>
        </p:spPr>
      </p:pic>
      <p:sp>
        <p:nvSpPr>
          <p:cNvPr id="3" name="TextBox 2"/>
          <p:cNvSpPr txBox="1"/>
          <p:nvPr/>
        </p:nvSpPr>
        <p:spPr>
          <a:xfrm>
            <a:off x="585435" y="628379"/>
            <a:ext cx="1525482" cy="307777"/>
          </a:xfrm>
          <a:prstGeom prst="rect">
            <a:avLst/>
          </a:prstGeom>
          <a:noFill/>
        </p:spPr>
        <p:txBody>
          <a:bodyPr wrap="none" rtlCol="0">
            <a:spAutoFit/>
          </a:bodyPr>
          <a:lstStyle/>
          <a:p>
            <a:r>
              <a:rPr lang="en-US" sz="1400" b="1" dirty="0" smtClean="0">
                <a:solidFill>
                  <a:srgbClr val="FF0000"/>
                </a:solidFill>
              </a:rPr>
              <a:t>Field photographs</a:t>
            </a:r>
            <a:endParaRPr lang="en-US" sz="1400" b="1" dirty="0">
              <a:solidFill>
                <a:srgbClr val="FF0000"/>
              </a:solidFill>
            </a:endParaRPr>
          </a:p>
        </p:txBody>
      </p:sp>
      <p:sp>
        <p:nvSpPr>
          <p:cNvPr id="4" name="TextBox 3"/>
          <p:cNvSpPr txBox="1"/>
          <p:nvPr/>
        </p:nvSpPr>
        <p:spPr>
          <a:xfrm>
            <a:off x="3007378" y="6171342"/>
            <a:ext cx="8987607" cy="523220"/>
          </a:xfrm>
          <a:prstGeom prst="rect">
            <a:avLst/>
          </a:prstGeom>
          <a:noFill/>
        </p:spPr>
        <p:txBody>
          <a:bodyPr wrap="square" rtlCol="0">
            <a:spAutoFit/>
          </a:bodyPr>
          <a:lstStyle/>
          <a:p>
            <a:r>
              <a:rPr lang="en-US" sz="1400" b="1" dirty="0" smtClean="0"/>
              <a:t>A good agreement observed between GBScat and RISAT-1 sigma-0 for HH, VV and HV-pol and minor discrepancy observed for VH-pol over bare soil. </a:t>
            </a:r>
            <a:endParaRPr lang="en-US" sz="1400" b="1" dirty="0"/>
          </a:p>
        </p:txBody>
      </p:sp>
    </p:spTree>
    <p:extLst>
      <p:ext uri="{BB962C8B-B14F-4D97-AF65-F5344CB8AC3E}">
        <p14:creationId xmlns:p14="http://schemas.microsoft.com/office/powerpoint/2010/main" val="3664101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9124" y="1979740"/>
            <a:ext cx="5403275" cy="3035173"/>
          </a:xfrm>
          <a:prstGeom prst="rect">
            <a:avLst/>
          </a:prstGeom>
        </p:spPr>
      </p:pic>
      <p:sp>
        <p:nvSpPr>
          <p:cNvPr id="3" name="TextBox 2"/>
          <p:cNvSpPr txBox="1"/>
          <p:nvPr/>
        </p:nvSpPr>
        <p:spPr>
          <a:xfrm>
            <a:off x="428597" y="565277"/>
            <a:ext cx="6801425" cy="646331"/>
          </a:xfrm>
          <a:prstGeom prst="rect">
            <a:avLst/>
          </a:prstGeom>
          <a:noFill/>
        </p:spPr>
        <p:txBody>
          <a:bodyPr wrap="square" rtlCol="0">
            <a:spAutoFit/>
          </a:bodyPr>
          <a:lstStyle/>
          <a:p>
            <a:r>
              <a:rPr lang="en-US" b="1" dirty="0" smtClean="0"/>
              <a:t>In-house designed, fabricated and developed 2 meter Corner Reflector for L &amp; S band SAR Calibration</a:t>
            </a:r>
            <a:endParaRPr lang="en-US" b="1" dirty="0"/>
          </a:p>
        </p:txBody>
      </p:sp>
      <p:pic>
        <p:nvPicPr>
          <p:cNvPr id="4" name="Picture 3"/>
          <p:cNvPicPr/>
          <p:nvPr/>
        </p:nvPicPr>
        <p:blipFill>
          <a:blip r:embed="rId3"/>
          <a:stretch>
            <a:fillRect/>
          </a:stretch>
        </p:blipFill>
        <p:spPr>
          <a:xfrm>
            <a:off x="7230022" y="3670459"/>
            <a:ext cx="4297363" cy="2688907"/>
          </a:xfrm>
          <a:prstGeom prst="rect">
            <a:avLst/>
          </a:prstGeom>
        </p:spPr>
      </p:pic>
      <p:sp>
        <p:nvSpPr>
          <p:cNvPr id="5" name="TextBox 4"/>
          <p:cNvSpPr txBox="1"/>
          <p:nvPr/>
        </p:nvSpPr>
        <p:spPr>
          <a:xfrm>
            <a:off x="7230022" y="2789440"/>
            <a:ext cx="4693746" cy="707886"/>
          </a:xfrm>
          <a:prstGeom prst="rect">
            <a:avLst/>
          </a:prstGeom>
          <a:noFill/>
        </p:spPr>
        <p:txBody>
          <a:bodyPr wrap="square" rtlCol="0">
            <a:spAutoFit/>
          </a:bodyPr>
          <a:lstStyle/>
          <a:p>
            <a:r>
              <a:rPr lang="en-US" sz="2000" b="1" dirty="0" smtClean="0"/>
              <a:t>Perforated Corner Reflector Design in progress</a:t>
            </a:r>
            <a:endParaRPr lang="en-US" sz="2000" b="1" dirty="0"/>
          </a:p>
        </p:txBody>
      </p:sp>
    </p:spTree>
    <p:extLst>
      <p:ext uri="{BB962C8B-B14F-4D97-AF65-F5344CB8AC3E}">
        <p14:creationId xmlns:p14="http://schemas.microsoft.com/office/powerpoint/2010/main" val="2890325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3"/>
          <p:cNvGrpSpPr/>
          <p:nvPr/>
        </p:nvGrpSpPr>
        <p:grpSpPr>
          <a:xfrm>
            <a:off x="5613717" y="1900214"/>
            <a:ext cx="5354152" cy="4003051"/>
            <a:chOff x="-307685" y="2034844"/>
            <a:chExt cx="4688491" cy="3593150"/>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685" y="2034844"/>
              <a:ext cx="4688491" cy="3593150"/>
            </a:xfrm>
            <a:prstGeom prst="rect">
              <a:avLst/>
            </a:prstGeom>
          </p:spPr>
        </p:pic>
        <p:pic>
          <p:nvPicPr>
            <p:cNvPr id="10" name="Picture 9"/>
            <p:cNvPicPr>
              <a:picLocks noChangeAspect="1"/>
            </p:cNvPicPr>
            <p:nvPr/>
          </p:nvPicPr>
          <p:blipFill>
            <a:blip r:embed="rId3"/>
            <a:stretch>
              <a:fillRect/>
            </a:stretch>
          </p:blipFill>
          <p:spPr>
            <a:xfrm rot="16200000">
              <a:off x="2499672" y="3380820"/>
              <a:ext cx="2855613" cy="607398"/>
            </a:xfrm>
            <a:prstGeom prst="rect">
              <a:avLst/>
            </a:prstGeom>
          </p:spPr>
        </p:pic>
      </p:grpSp>
      <p:sp>
        <p:nvSpPr>
          <p:cNvPr id="11" name="TextBox 10"/>
          <p:cNvSpPr txBox="1"/>
          <p:nvPr/>
        </p:nvSpPr>
        <p:spPr>
          <a:xfrm>
            <a:off x="673846" y="88659"/>
            <a:ext cx="10294023" cy="461665"/>
          </a:xfrm>
          <a:prstGeom prst="rect">
            <a:avLst/>
          </a:prstGeom>
          <a:noFill/>
        </p:spPr>
        <p:txBody>
          <a:bodyPr wrap="square">
            <a:spAutoFit/>
          </a:bodyPr>
          <a:lstStyle/>
          <a:p>
            <a:pPr lvl="0" algn="ctr"/>
            <a:r>
              <a:rPr lang="en-US" sz="2400" b="1" dirty="0">
                <a:solidFill>
                  <a:srgbClr val="006600"/>
                </a:solidFill>
                <a:latin typeface="Arial Narrow" panose="020B0606020202030204" pitchFamily="34" charset="0"/>
              </a:rPr>
              <a:t>Large-scale Soil Moisture estimation over </a:t>
            </a:r>
            <a:r>
              <a:rPr lang="en-US" sz="2400" b="1" dirty="0" smtClean="0">
                <a:solidFill>
                  <a:srgbClr val="006600"/>
                </a:solidFill>
                <a:latin typeface="Arial Narrow" panose="020B0606020202030204" pitchFamily="34" charset="0"/>
              </a:rPr>
              <a:t>India using microwave radiometer data </a:t>
            </a:r>
            <a:endParaRPr lang="en-US" sz="2400" b="1" dirty="0">
              <a:solidFill>
                <a:srgbClr val="006600"/>
              </a:solidFill>
              <a:latin typeface="Arial Narrow" panose="020B0606020202030204" pitchFamily="34" charset="0"/>
            </a:endParaRPr>
          </a:p>
        </p:txBody>
      </p:sp>
      <p:sp>
        <p:nvSpPr>
          <p:cNvPr id="20" name="Rectangle 19"/>
          <p:cNvSpPr/>
          <p:nvPr/>
        </p:nvSpPr>
        <p:spPr>
          <a:xfrm>
            <a:off x="488373" y="656821"/>
            <a:ext cx="10547554" cy="707886"/>
          </a:xfrm>
          <a:prstGeom prst="rect">
            <a:avLst/>
          </a:prstGeom>
          <a:ln w="0">
            <a:noFill/>
          </a:ln>
        </p:spPr>
        <p:txBody>
          <a:bodyPr wrap="square">
            <a:spAutoFit/>
          </a:bodyPr>
          <a:lstStyle/>
          <a:p>
            <a:pPr marL="128591" indent="-128591" algn="just">
              <a:buFont typeface="Arial" panose="020B0604020202020204" pitchFamily="34" charset="0"/>
              <a:buChar char="•"/>
            </a:pPr>
            <a:r>
              <a:rPr lang="en-US" sz="2000" b="1" dirty="0" smtClean="0">
                <a:solidFill>
                  <a:srgbClr val="0000FF"/>
                </a:solidFill>
                <a:latin typeface="Arial Narrow" panose="020B0606020202030204" pitchFamily="34" charset="0"/>
              </a:rPr>
              <a:t>Large-scale </a:t>
            </a:r>
            <a:r>
              <a:rPr lang="en-US" sz="2000" b="1" dirty="0">
                <a:solidFill>
                  <a:srgbClr val="0000FF"/>
                </a:solidFill>
                <a:latin typeface="Arial Narrow" panose="020B0606020202030204" pitchFamily="34" charset="0"/>
              </a:rPr>
              <a:t>Soil Wetness Index (SWI) and Soil Moisture (SM) using  SMAP L-band radiometer data.</a:t>
            </a:r>
          </a:p>
          <a:p>
            <a:pPr marL="128591" indent="-128591" algn="just">
              <a:buFont typeface="Arial" panose="020B0604020202020204" pitchFamily="34" charset="0"/>
              <a:buChar char="•"/>
            </a:pPr>
            <a:r>
              <a:rPr lang="en-US" sz="2000" b="1" dirty="0">
                <a:solidFill>
                  <a:srgbClr val="0000FF"/>
                </a:solidFill>
                <a:latin typeface="Arial Narrow" panose="020B0606020202030204" pitchFamily="34" charset="0"/>
              </a:rPr>
              <a:t>Operational daily </a:t>
            </a:r>
            <a:r>
              <a:rPr lang="en-US" sz="2000" b="1">
                <a:solidFill>
                  <a:srgbClr val="0000FF"/>
                </a:solidFill>
                <a:latin typeface="Arial Narrow" panose="020B0606020202030204" pitchFamily="34" charset="0"/>
              </a:rPr>
              <a:t>data </a:t>
            </a:r>
            <a:r>
              <a:rPr lang="en-US" sz="2000" b="1" smtClean="0">
                <a:solidFill>
                  <a:srgbClr val="0000FF"/>
                </a:solidFill>
                <a:latin typeface="Arial Narrow" panose="020B0606020202030204" pitchFamily="34" charset="0"/>
              </a:rPr>
              <a:t>product  </a:t>
            </a:r>
            <a:r>
              <a:rPr lang="en-US" sz="2000" b="1" dirty="0">
                <a:solidFill>
                  <a:srgbClr val="0000FF"/>
                </a:solidFill>
                <a:latin typeface="Arial Narrow" panose="020B0606020202030204" pitchFamily="34" charset="0"/>
              </a:rPr>
              <a:t>is </a:t>
            </a:r>
            <a:r>
              <a:rPr lang="en-US" sz="2000" b="1">
                <a:solidFill>
                  <a:srgbClr val="0000FF"/>
                </a:solidFill>
                <a:latin typeface="Arial Narrow" panose="020B0606020202030204" pitchFamily="34" charset="0"/>
              </a:rPr>
              <a:t>available </a:t>
            </a:r>
            <a:r>
              <a:rPr lang="en-US" sz="2000" b="1" smtClean="0">
                <a:solidFill>
                  <a:srgbClr val="0000FF"/>
                </a:solidFill>
                <a:latin typeface="Arial Narrow" panose="020B0606020202030204" pitchFamily="34" charset="0"/>
              </a:rPr>
              <a:t>at </a:t>
            </a:r>
            <a:r>
              <a:rPr lang="en-US" sz="2000" b="1" dirty="0" smtClean="0">
                <a:solidFill>
                  <a:srgbClr val="0000FF"/>
                </a:solidFill>
                <a:latin typeface="Arial Narrow" panose="020B0606020202030204" pitchFamily="34" charset="0"/>
                <a:hlinkClick r:id="rId4"/>
              </a:rPr>
              <a:t>www.mosdac.gov.in</a:t>
            </a:r>
            <a:r>
              <a:rPr lang="en-US" sz="2000" b="1" dirty="0" smtClean="0">
                <a:solidFill>
                  <a:srgbClr val="0000FF"/>
                </a:solidFill>
                <a:latin typeface="Arial Narrow" panose="020B0606020202030204" pitchFamily="34" charset="0"/>
              </a:rPr>
              <a:t> and </a:t>
            </a:r>
            <a:r>
              <a:rPr lang="en-US" sz="2000" b="1" dirty="0" smtClean="0">
                <a:solidFill>
                  <a:srgbClr val="0000FF"/>
                </a:solidFill>
                <a:latin typeface="Arial Narrow" panose="020B0606020202030204" pitchFamily="34" charset="0"/>
                <a:hlinkClick r:id="rId5"/>
              </a:rPr>
              <a:t>www.vedas.sac.gov.in</a:t>
            </a:r>
            <a:endParaRPr lang="en-US" sz="2000" b="1" dirty="0">
              <a:solidFill>
                <a:srgbClr val="0000FF"/>
              </a:solidFill>
              <a:latin typeface="Arial Narrow" panose="020B0606020202030204" pitchFamily="34" charset="0"/>
            </a:endParaRPr>
          </a:p>
        </p:txBody>
      </p:sp>
      <p:sp>
        <p:nvSpPr>
          <p:cNvPr id="2" name="Rectangle 1"/>
          <p:cNvSpPr/>
          <p:nvPr/>
        </p:nvSpPr>
        <p:spPr>
          <a:xfrm>
            <a:off x="3518485" y="1567864"/>
            <a:ext cx="4534133" cy="338554"/>
          </a:xfrm>
          <a:prstGeom prst="rect">
            <a:avLst/>
          </a:prstGeom>
        </p:spPr>
        <p:txBody>
          <a:bodyPr wrap="square">
            <a:spAutoFit/>
          </a:bodyPr>
          <a:lstStyle/>
          <a:p>
            <a:pPr algn="ctr"/>
            <a:r>
              <a:rPr lang="en-US" sz="1600" b="1" dirty="0">
                <a:solidFill>
                  <a:srgbClr val="C00000"/>
                </a:solidFill>
                <a:latin typeface="Arial Narrow" panose="020B0606020202030204" pitchFamily="34" charset="0"/>
              </a:rPr>
              <a:t>Temporal dynamics over India (Jan to Oct</a:t>
            </a:r>
            <a:r>
              <a:rPr lang="en-US" sz="1600" b="1" dirty="0" smtClean="0">
                <a:solidFill>
                  <a:srgbClr val="C00000"/>
                </a:solidFill>
                <a:latin typeface="Arial Narrow" panose="020B0606020202030204" pitchFamily="34" charset="0"/>
              </a:rPr>
              <a:t>, 2016) </a:t>
            </a:r>
            <a:endParaRPr lang="en-US" sz="1600" b="1" dirty="0">
              <a:solidFill>
                <a:srgbClr val="C00000"/>
              </a:solidFill>
              <a:latin typeface="Arial Narrow" panose="020B0606020202030204" pitchFamily="34" charset="0"/>
            </a:endParaRPr>
          </a:p>
        </p:txBody>
      </p:sp>
      <p:sp>
        <p:nvSpPr>
          <p:cNvPr id="12" name="Rectangle 11"/>
          <p:cNvSpPr/>
          <p:nvPr/>
        </p:nvSpPr>
        <p:spPr>
          <a:xfrm>
            <a:off x="177573" y="5869491"/>
            <a:ext cx="11606980" cy="772006"/>
          </a:xfrm>
          <a:prstGeom prst="rect">
            <a:avLst/>
          </a:prstGeom>
        </p:spPr>
        <p:txBody>
          <a:bodyPr wrap="square">
            <a:spAutoFit/>
          </a:bodyPr>
          <a:lstStyle/>
          <a:p>
            <a:pPr algn="just">
              <a:spcBef>
                <a:spcPts val="450"/>
              </a:spcBef>
              <a:defRPr/>
            </a:pPr>
            <a:r>
              <a:rPr lang="en-US" sz="2000" b="1" dirty="0">
                <a:solidFill>
                  <a:srgbClr val="C00000"/>
                </a:solidFill>
                <a:latin typeface="Arial Narrow" panose="020B0606020202030204" pitchFamily="34" charset="0"/>
              </a:rPr>
              <a:t>Benefits </a:t>
            </a:r>
            <a:r>
              <a:rPr lang="en-US" sz="2000" b="1" dirty="0" smtClean="0">
                <a:solidFill>
                  <a:srgbClr val="C00000"/>
                </a:solidFill>
                <a:latin typeface="Arial Narrow" panose="020B0606020202030204" pitchFamily="34" charset="0"/>
              </a:rPr>
              <a:t>: </a:t>
            </a:r>
            <a:endParaRPr lang="en-US" sz="2000" b="1" dirty="0">
              <a:solidFill>
                <a:srgbClr val="C00000"/>
              </a:solidFill>
              <a:latin typeface="Arial Narrow" panose="020B0606020202030204" pitchFamily="34" charset="0"/>
            </a:endParaRPr>
          </a:p>
          <a:p>
            <a:pPr algn="just">
              <a:spcBef>
                <a:spcPts val="450"/>
              </a:spcBef>
              <a:defRPr/>
            </a:pPr>
            <a:r>
              <a:rPr lang="en-US" sz="2000" b="1" i="1" dirty="0">
                <a:solidFill>
                  <a:srgbClr val="0000FF"/>
                </a:solidFill>
                <a:latin typeface="Arial Narrow" panose="020B0606020202030204" pitchFamily="34" charset="0"/>
              </a:rPr>
              <a:t>Drought assessment and monitoring, Flood prediction, </a:t>
            </a:r>
            <a:r>
              <a:rPr lang="en-IN" sz="2000" b="1" i="1" dirty="0">
                <a:solidFill>
                  <a:srgbClr val="0000FF"/>
                </a:solidFill>
                <a:latin typeface="Arial Narrow" panose="020B0606020202030204" pitchFamily="34" charset="0"/>
              </a:rPr>
              <a:t>Input for </a:t>
            </a:r>
            <a:r>
              <a:rPr lang="en-US" sz="2000" b="1" i="1" dirty="0">
                <a:solidFill>
                  <a:srgbClr val="0000FF"/>
                </a:solidFill>
                <a:latin typeface="Arial Narrow" panose="020B0606020202030204" pitchFamily="34" charset="0"/>
              </a:rPr>
              <a:t>Weather Forecasting and Climate change studies.</a:t>
            </a:r>
          </a:p>
        </p:txBody>
      </p:sp>
      <p:grpSp>
        <p:nvGrpSpPr>
          <p:cNvPr id="4" name="Group 14"/>
          <p:cNvGrpSpPr/>
          <p:nvPr/>
        </p:nvGrpSpPr>
        <p:grpSpPr>
          <a:xfrm>
            <a:off x="488373" y="1900214"/>
            <a:ext cx="5569527" cy="3928846"/>
            <a:chOff x="-132705" y="829194"/>
            <a:chExt cx="6261592" cy="4697983"/>
          </a:xfrm>
        </p:grpSpPr>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705" y="829194"/>
              <a:ext cx="6261592" cy="4697983"/>
            </a:xfrm>
            <a:prstGeom prst="rect">
              <a:avLst/>
            </a:prstGeom>
          </p:spPr>
        </p:pic>
        <p:pic>
          <p:nvPicPr>
            <p:cNvPr id="17" name="Picture 16"/>
            <p:cNvPicPr>
              <a:picLocks noChangeAspect="1"/>
            </p:cNvPicPr>
            <p:nvPr/>
          </p:nvPicPr>
          <p:blipFill rotWithShape="1">
            <a:blip r:embed="rId7">
              <a:extLst>
                <a:ext uri="{28A0092B-C50C-407E-A947-70E740481C1C}">
                  <a14:useLocalDpi xmlns:a14="http://schemas.microsoft.com/office/drawing/2010/main" val="0"/>
                </a:ext>
              </a:extLst>
            </a:blip>
            <a:srcRect l="24506" t="80078" r="20831" b="5981"/>
            <a:stretch/>
          </p:blipFill>
          <p:spPr>
            <a:xfrm rot="16200000">
              <a:off x="3470285" y="2631193"/>
              <a:ext cx="4318451" cy="825983"/>
            </a:xfrm>
            <a:prstGeom prst="rect">
              <a:avLst/>
            </a:prstGeom>
          </p:spPr>
        </p:pic>
      </p:grpSp>
    </p:spTree>
    <p:extLst>
      <p:ext uri="{BB962C8B-B14F-4D97-AF65-F5344CB8AC3E}">
        <p14:creationId xmlns:p14="http://schemas.microsoft.com/office/powerpoint/2010/main" val="19709539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92" y="-56356"/>
            <a:ext cx="5997575" cy="1325563"/>
          </a:xfrm>
        </p:spPr>
        <p:txBody>
          <a:bodyPr>
            <a:normAutofit/>
          </a:bodyPr>
          <a:lstStyle/>
          <a:p>
            <a:pPr algn="just"/>
            <a:r>
              <a:rPr lang="en-US" sz="2000" b="1" dirty="0">
                <a:solidFill>
                  <a:srgbClr val="0000FF"/>
                </a:solidFill>
                <a:latin typeface="Arial Narrow" panose="020B0606020202030204" pitchFamily="34" charset="0"/>
              </a:rPr>
              <a:t>Able to capture progress of monsoon and unseasonal events like Mumbai &amp; Chennai flood, </a:t>
            </a:r>
            <a:br>
              <a:rPr lang="en-US" sz="2000" b="1" dirty="0">
                <a:solidFill>
                  <a:srgbClr val="0000FF"/>
                </a:solidFill>
                <a:latin typeface="Arial Narrow" panose="020B0606020202030204" pitchFamily="34" charset="0"/>
              </a:rPr>
            </a:br>
            <a:r>
              <a:rPr lang="en-US" sz="2000" b="1" dirty="0" smtClean="0">
                <a:solidFill>
                  <a:srgbClr val="0000FF"/>
                </a:solidFill>
                <a:latin typeface="Arial Narrow" panose="020B0606020202030204" pitchFamily="34" charset="0"/>
              </a:rPr>
              <a:t>Hailstorms</a:t>
            </a:r>
            <a:r>
              <a:rPr lang="en-US" sz="2000" b="1" dirty="0">
                <a:solidFill>
                  <a:srgbClr val="0000FF"/>
                </a:solidFill>
                <a:latin typeface="Arial Narrow" panose="020B0606020202030204" pitchFamily="34" charset="0"/>
              </a:rPr>
              <a:t>, very heavy rainfall due to cyclone etc.</a:t>
            </a:r>
            <a:endParaRPr lang="en-IN" sz="2000" dirty="0"/>
          </a:p>
        </p:txBody>
      </p:sp>
      <p:sp>
        <p:nvSpPr>
          <p:cNvPr id="6" name="Content Placeholder 5"/>
          <p:cNvSpPr>
            <a:spLocks noGrp="1"/>
          </p:cNvSpPr>
          <p:nvPr>
            <p:ph sz="quarter" idx="4"/>
          </p:nvPr>
        </p:nvSpPr>
        <p:spPr>
          <a:xfrm>
            <a:off x="5997575" y="856147"/>
            <a:ext cx="6194425" cy="5451833"/>
          </a:xfrm>
        </p:spPr>
        <p:txBody>
          <a:bodyPr>
            <a:noAutofit/>
          </a:bodyPr>
          <a:lstStyle/>
          <a:p>
            <a:pPr>
              <a:lnSpc>
                <a:spcPct val="120000"/>
              </a:lnSpc>
            </a:pPr>
            <a:r>
              <a:rPr lang="en-US" sz="2400" b="1" dirty="0">
                <a:solidFill>
                  <a:srgbClr val="C00000"/>
                </a:solidFill>
              </a:rPr>
              <a:t>Portable mobile soil </a:t>
            </a:r>
            <a:r>
              <a:rPr lang="en-US" sz="2400" b="1" dirty="0" smtClean="0">
                <a:solidFill>
                  <a:srgbClr val="C00000"/>
                </a:solidFill>
              </a:rPr>
              <a:t>moisture probes</a:t>
            </a:r>
          </a:p>
          <a:p>
            <a:pPr>
              <a:lnSpc>
                <a:spcPct val="100000"/>
              </a:lnSpc>
              <a:spcBef>
                <a:spcPts val="0"/>
              </a:spcBef>
            </a:pPr>
            <a:r>
              <a:rPr lang="en-US" sz="2400" b="1" dirty="0" smtClean="0">
                <a:solidFill>
                  <a:srgbClr val="C00000"/>
                </a:solidFill>
              </a:rPr>
              <a:t>Automated </a:t>
            </a:r>
            <a:r>
              <a:rPr lang="en-US" sz="2400" b="1" dirty="0">
                <a:solidFill>
                  <a:srgbClr val="C00000"/>
                </a:solidFill>
              </a:rPr>
              <a:t>hydra probe </a:t>
            </a:r>
            <a:r>
              <a:rPr lang="en-US" sz="2400" b="1" dirty="0" smtClean="0">
                <a:solidFill>
                  <a:srgbClr val="C00000"/>
                </a:solidFill>
              </a:rPr>
              <a:t>stations</a:t>
            </a:r>
          </a:p>
          <a:p>
            <a:pPr marL="0" indent="0">
              <a:lnSpc>
                <a:spcPct val="200000"/>
              </a:lnSpc>
              <a:buNone/>
            </a:pPr>
            <a:endParaRPr lang="en-US" sz="2400" dirty="0"/>
          </a:p>
          <a:p>
            <a:pPr marL="0" indent="0">
              <a:lnSpc>
                <a:spcPct val="200000"/>
              </a:lnSpc>
              <a:buNone/>
            </a:pPr>
            <a:endParaRPr lang="en-US" sz="2400" dirty="0" smtClean="0"/>
          </a:p>
          <a:p>
            <a:pPr marL="0" indent="0">
              <a:lnSpc>
                <a:spcPct val="200000"/>
              </a:lnSpc>
              <a:buNone/>
            </a:pPr>
            <a:endParaRPr lang="en-US" sz="2400" dirty="0" smtClean="0"/>
          </a:p>
          <a:p>
            <a:endParaRPr lang="en-IN" sz="2400" dirty="0"/>
          </a:p>
        </p:txBody>
      </p:sp>
      <p:pic>
        <p:nvPicPr>
          <p:cNvPr id="7" name="Content Placeholder 6"/>
          <p:cNvPicPr>
            <a:picLocks noGrp="1" noChangeAspect="1"/>
          </p:cNvPicPr>
          <p:nvPr>
            <p:ph sz="half" idx="2"/>
          </p:nvPr>
        </p:nvPicPr>
        <p:blipFill>
          <a:blip r:embed="rId2"/>
          <a:stretch>
            <a:fillRect/>
          </a:stretch>
        </p:blipFill>
        <p:spPr>
          <a:xfrm>
            <a:off x="1511777" y="1029813"/>
            <a:ext cx="3603935" cy="2845935"/>
          </a:xfrm>
          <a:prstGeom prst="rect">
            <a:avLst/>
          </a:prstGeom>
        </p:spPr>
      </p:pic>
      <p:sp>
        <p:nvSpPr>
          <p:cNvPr id="8" name="Title 1"/>
          <p:cNvSpPr>
            <a:spLocks noGrp="1"/>
          </p:cNvSpPr>
          <p:nvPr>
            <p:ph type="body" sz="quarter" idx="3"/>
          </p:nvPr>
        </p:nvSpPr>
        <p:spPr>
          <a:xfrm>
            <a:off x="6272284" y="0"/>
            <a:ext cx="5919716" cy="823912"/>
          </a:xfrm>
          <a:noFill/>
          <a:ln>
            <a:solidFill>
              <a:srgbClr val="C00000"/>
            </a:solidFill>
          </a:ln>
        </p:spPr>
        <p:txBody>
          <a:bodyPr>
            <a:normAutofit fontScale="97500" lnSpcReduction="10000"/>
          </a:bodyPr>
          <a:lstStyle/>
          <a:p>
            <a:pPr algn="ctr"/>
            <a:r>
              <a:rPr lang="en-US" sz="2800" b="1" dirty="0" smtClean="0">
                <a:solidFill>
                  <a:srgbClr val="0070C0"/>
                </a:solidFill>
                <a:latin typeface="+mn-lt"/>
              </a:rPr>
              <a:t>Validation of satellite derived soil moisture using in-situ point observation</a:t>
            </a:r>
            <a:endParaRPr lang="en-US" sz="2800" b="1" dirty="0">
              <a:solidFill>
                <a:srgbClr val="0070C0"/>
              </a:solidFill>
              <a:latin typeface="+mn-lt"/>
            </a:endParaRPr>
          </a:p>
        </p:txBody>
      </p:sp>
      <p:pic>
        <p:nvPicPr>
          <p:cNvPr id="10" name="Picture 2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7765" y="1879809"/>
            <a:ext cx="1734048" cy="2333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4"/>
          <a:stretch>
            <a:fillRect/>
          </a:stretch>
        </p:blipFill>
        <p:spPr>
          <a:xfrm>
            <a:off x="7807352" y="4222106"/>
            <a:ext cx="4050345" cy="2085874"/>
          </a:xfrm>
          <a:prstGeom prst="rect">
            <a:avLst/>
          </a:prstGeom>
          <a:ln>
            <a:solidFill>
              <a:srgbClr val="C00000"/>
            </a:solidFill>
          </a:ln>
        </p:spPr>
      </p:pic>
      <p:pic>
        <p:nvPicPr>
          <p:cNvPr id="9" name="Picture 8"/>
          <p:cNvPicPr>
            <a:picLocks noChangeAspect="1"/>
          </p:cNvPicPr>
          <p:nvPr/>
        </p:nvPicPr>
        <p:blipFill>
          <a:blip r:embed="rId5" cstate="print"/>
          <a:stretch>
            <a:fillRect/>
          </a:stretch>
        </p:blipFill>
        <p:spPr>
          <a:xfrm>
            <a:off x="10328139" y="1910548"/>
            <a:ext cx="1963252" cy="2220805"/>
          </a:xfrm>
          <a:prstGeom prst="rect">
            <a:avLst/>
          </a:prstGeom>
        </p:spPr>
      </p:pic>
      <p:pic>
        <p:nvPicPr>
          <p:cNvPr id="11"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10735" r="13713"/>
          <a:stretch/>
        </p:blipFill>
        <p:spPr bwMode="auto">
          <a:xfrm>
            <a:off x="7787569" y="1910549"/>
            <a:ext cx="2595716" cy="2237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200258" y="3787583"/>
            <a:ext cx="5872120" cy="584775"/>
          </a:xfrm>
          <a:prstGeom prst="rect">
            <a:avLst/>
          </a:prstGeom>
          <a:noFill/>
        </p:spPr>
        <p:txBody>
          <a:bodyPr wrap="none" rtlCol="0">
            <a:spAutoFit/>
          </a:bodyPr>
          <a:lstStyle/>
          <a:p>
            <a:pPr marL="285750" indent="-285750">
              <a:buFont typeface="Arial" panose="020B0604020202020204" pitchFamily="34" charset="0"/>
              <a:buChar char="•"/>
            </a:pPr>
            <a:r>
              <a:rPr lang="en-US" sz="1600" b="1" dirty="0">
                <a:solidFill>
                  <a:srgbClr val="C00000"/>
                </a:solidFill>
                <a:latin typeface="Arial" panose="020B0604020202020204" pitchFamily="34" charset="0"/>
                <a:cs typeface="Arial" panose="020B0604020202020204" pitchFamily="34" charset="0"/>
              </a:rPr>
              <a:t>COSMOS: </a:t>
            </a:r>
            <a:r>
              <a:rPr lang="en-US" sz="1600" b="1" dirty="0" err="1">
                <a:solidFill>
                  <a:srgbClr val="C00000"/>
                </a:solidFill>
                <a:latin typeface="Arial" panose="020B0604020202020204" pitchFamily="34" charset="0"/>
                <a:cs typeface="Arial" panose="020B0604020202020204" pitchFamily="34" charset="0"/>
              </a:rPr>
              <a:t>COsmic</a:t>
            </a:r>
            <a:r>
              <a:rPr lang="en-US" sz="1600" b="1" dirty="0">
                <a:solidFill>
                  <a:srgbClr val="C00000"/>
                </a:solidFill>
                <a:latin typeface="Arial" panose="020B0604020202020204" pitchFamily="34" charset="0"/>
                <a:cs typeface="Arial" panose="020B0604020202020204" pitchFamily="34" charset="0"/>
              </a:rPr>
              <a:t>-ray Soil Moisture Observing System</a:t>
            </a:r>
          </a:p>
          <a:p>
            <a:endParaRPr lang="en-IN" sz="1600" dirty="0"/>
          </a:p>
        </p:txBody>
      </p:sp>
      <p:grpSp>
        <p:nvGrpSpPr>
          <p:cNvPr id="3" name="Group 13"/>
          <p:cNvGrpSpPr/>
          <p:nvPr/>
        </p:nvGrpSpPr>
        <p:grpSpPr>
          <a:xfrm>
            <a:off x="701628" y="4213281"/>
            <a:ext cx="2476724" cy="2094700"/>
            <a:chOff x="8528363" y="3250620"/>
            <a:chExt cx="3160559" cy="2832819"/>
          </a:xfrm>
        </p:grpSpPr>
        <p:grpSp>
          <p:nvGrpSpPr>
            <p:cNvPr id="4" name="Group 14"/>
            <p:cNvGrpSpPr/>
            <p:nvPr/>
          </p:nvGrpSpPr>
          <p:grpSpPr>
            <a:xfrm>
              <a:off x="8528363" y="3250620"/>
              <a:ext cx="1484224" cy="2832818"/>
              <a:chOff x="8220787" y="3250620"/>
              <a:chExt cx="1484224" cy="2832818"/>
            </a:xfrm>
          </p:grpSpPr>
          <p:pic>
            <p:nvPicPr>
              <p:cNvPr id="22" name="Picture 21"/>
              <p:cNvPicPr>
                <a:picLocks noChangeAspect="1"/>
              </p:cNvPicPr>
              <p:nvPr/>
            </p:nvPicPr>
            <p:blipFill rotWithShape="1">
              <a:blip r:embed="rId7" cstate="print">
                <a:extLst>
                  <a:ext uri="{28A0092B-C50C-407E-A947-70E740481C1C}">
                    <a14:useLocalDpi xmlns:a14="http://schemas.microsoft.com/office/drawing/2010/main" val="0"/>
                  </a:ext>
                </a:extLst>
              </a:blip>
              <a:srcRect l="10063" t="9081" r="5251"/>
              <a:stretch/>
            </p:blipFill>
            <p:spPr>
              <a:xfrm>
                <a:off x="8220787" y="3250620"/>
                <a:ext cx="1484224" cy="2832818"/>
              </a:xfrm>
              <a:prstGeom prst="rect">
                <a:avLst/>
              </a:prstGeom>
            </p:spPr>
          </p:pic>
          <p:sp>
            <p:nvSpPr>
              <p:cNvPr id="23" name="Oval 22"/>
              <p:cNvSpPr/>
              <p:nvPr/>
            </p:nvSpPr>
            <p:spPr>
              <a:xfrm>
                <a:off x="8967850" y="3343789"/>
                <a:ext cx="292528" cy="18403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4" name="Oval 23"/>
              <p:cNvSpPr/>
              <p:nvPr/>
            </p:nvSpPr>
            <p:spPr>
              <a:xfrm>
                <a:off x="8237764" y="3894970"/>
                <a:ext cx="292528" cy="18403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5" name="Oval 24"/>
              <p:cNvSpPr/>
              <p:nvPr/>
            </p:nvSpPr>
            <p:spPr>
              <a:xfrm>
                <a:off x="9022032" y="3986987"/>
                <a:ext cx="292528" cy="18403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6" name="Oval 25"/>
              <p:cNvSpPr/>
              <p:nvPr/>
            </p:nvSpPr>
            <p:spPr>
              <a:xfrm>
                <a:off x="9283735" y="4446150"/>
                <a:ext cx="292528" cy="18403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7" name="Rectangle 26"/>
              <p:cNvSpPr/>
              <p:nvPr/>
            </p:nvSpPr>
            <p:spPr>
              <a:xfrm>
                <a:off x="8995928" y="3312176"/>
                <a:ext cx="264450" cy="246221"/>
              </a:xfrm>
              <a:prstGeom prst="rect">
                <a:avLst/>
              </a:prstGeom>
            </p:spPr>
            <p:txBody>
              <a:bodyPr wrap="square">
                <a:spAutoFit/>
              </a:bodyPr>
              <a:lstStyle/>
              <a:p>
                <a:r>
                  <a:rPr lang="en-US" sz="1000" b="1" dirty="0">
                    <a:solidFill>
                      <a:srgbClr val="FFFF00"/>
                    </a:solidFill>
                  </a:rPr>
                  <a:t>1</a:t>
                </a:r>
              </a:p>
            </p:txBody>
          </p:sp>
          <p:sp>
            <p:nvSpPr>
              <p:cNvPr id="28" name="Rectangle 27"/>
              <p:cNvSpPr/>
              <p:nvPr/>
            </p:nvSpPr>
            <p:spPr>
              <a:xfrm>
                <a:off x="9050110" y="3955893"/>
                <a:ext cx="264450" cy="246221"/>
              </a:xfrm>
              <a:prstGeom prst="rect">
                <a:avLst/>
              </a:prstGeom>
            </p:spPr>
            <p:txBody>
              <a:bodyPr wrap="square">
                <a:spAutoFit/>
              </a:bodyPr>
              <a:lstStyle/>
              <a:p>
                <a:r>
                  <a:rPr lang="en-US" sz="1000" b="1" dirty="0" smtClean="0">
                    <a:solidFill>
                      <a:srgbClr val="FFFF00"/>
                    </a:solidFill>
                  </a:rPr>
                  <a:t>2</a:t>
                </a:r>
                <a:endParaRPr lang="en-US" sz="1000" b="1" dirty="0">
                  <a:solidFill>
                    <a:srgbClr val="FFFF00"/>
                  </a:solidFill>
                </a:endParaRPr>
              </a:p>
            </p:txBody>
          </p:sp>
          <p:sp>
            <p:nvSpPr>
              <p:cNvPr id="29" name="Rectangle 28"/>
              <p:cNvSpPr/>
              <p:nvPr/>
            </p:nvSpPr>
            <p:spPr>
              <a:xfrm>
                <a:off x="8264493" y="3863876"/>
                <a:ext cx="264450" cy="246221"/>
              </a:xfrm>
              <a:prstGeom prst="rect">
                <a:avLst/>
              </a:prstGeom>
            </p:spPr>
            <p:txBody>
              <a:bodyPr wrap="square">
                <a:spAutoFit/>
              </a:bodyPr>
              <a:lstStyle/>
              <a:p>
                <a:r>
                  <a:rPr lang="en-US" sz="1000" b="1" dirty="0" smtClean="0">
                    <a:solidFill>
                      <a:srgbClr val="FFFF00"/>
                    </a:solidFill>
                  </a:rPr>
                  <a:t>3</a:t>
                </a:r>
                <a:endParaRPr lang="en-US" sz="1000" b="1" dirty="0">
                  <a:solidFill>
                    <a:srgbClr val="FFFF00"/>
                  </a:solidFill>
                </a:endParaRPr>
              </a:p>
            </p:txBody>
          </p:sp>
          <p:sp>
            <p:nvSpPr>
              <p:cNvPr id="30" name="Rectangle 29"/>
              <p:cNvSpPr/>
              <p:nvPr/>
            </p:nvSpPr>
            <p:spPr>
              <a:xfrm>
                <a:off x="9314560" y="4415056"/>
                <a:ext cx="264450" cy="246221"/>
              </a:xfrm>
              <a:prstGeom prst="rect">
                <a:avLst/>
              </a:prstGeom>
            </p:spPr>
            <p:txBody>
              <a:bodyPr wrap="square">
                <a:spAutoFit/>
              </a:bodyPr>
              <a:lstStyle/>
              <a:p>
                <a:r>
                  <a:rPr lang="en-US" sz="1000" b="1" dirty="0" smtClean="0">
                    <a:solidFill>
                      <a:srgbClr val="FFFF00"/>
                    </a:solidFill>
                  </a:rPr>
                  <a:t>4</a:t>
                </a:r>
                <a:endParaRPr lang="en-US" sz="1000" b="1" dirty="0">
                  <a:solidFill>
                    <a:srgbClr val="FFFF00"/>
                  </a:solidFill>
                </a:endParaRPr>
              </a:p>
            </p:txBody>
          </p:sp>
        </p:grpSp>
        <p:grpSp>
          <p:nvGrpSpPr>
            <p:cNvPr id="5" name="Group 15"/>
            <p:cNvGrpSpPr/>
            <p:nvPr/>
          </p:nvGrpSpPr>
          <p:grpSpPr>
            <a:xfrm>
              <a:off x="10095461" y="3250620"/>
              <a:ext cx="1593461" cy="2832819"/>
              <a:chOff x="10095461" y="3250620"/>
              <a:chExt cx="1593461" cy="2832819"/>
            </a:xfrm>
          </p:grpSpPr>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95461" y="3250620"/>
                <a:ext cx="1593461" cy="2832819"/>
              </a:xfrm>
              <a:prstGeom prst="rect">
                <a:avLst/>
              </a:prstGeom>
            </p:spPr>
          </p:pic>
          <p:sp>
            <p:nvSpPr>
              <p:cNvPr id="18" name="Oval 17"/>
              <p:cNvSpPr/>
              <p:nvPr/>
            </p:nvSpPr>
            <p:spPr>
              <a:xfrm>
                <a:off x="11327667" y="4971998"/>
                <a:ext cx="292528" cy="18403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9" name="Oval 18"/>
              <p:cNvSpPr/>
              <p:nvPr/>
            </p:nvSpPr>
            <p:spPr>
              <a:xfrm>
                <a:off x="10218975" y="4971998"/>
                <a:ext cx="292528" cy="18403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0" name="Rectangle 19"/>
              <p:cNvSpPr/>
              <p:nvPr/>
            </p:nvSpPr>
            <p:spPr>
              <a:xfrm>
                <a:off x="10245704" y="4923551"/>
                <a:ext cx="264450" cy="246221"/>
              </a:xfrm>
              <a:prstGeom prst="rect">
                <a:avLst/>
              </a:prstGeom>
            </p:spPr>
            <p:txBody>
              <a:bodyPr wrap="square">
                <a:spAutoFit/>
              </a:bodyPr>
              <a:lstStyle/>
              <a:p>
                <a:r>
                  <a:rPr lang="en-US" sz="1000" b="1" dirty="0" smtClean="0">
                    <a:solidFill>
                      <a:srgbClr val="FFFF00"/>
                    </a:solidFill>
                  </a:rPr>
                  <a:t>2</a:t>
                </a:r>
                <a:endParaRPr lang="en-US" sz="1000" b="1" dirty="0">
                  <a:solidFill>
                    <a:srgbClr val="FFFF00"/>
                  </a:solidFill>
                </a:endParaRPr>
              </a:p>
            </p:txBody>
          </p:sp>
          <p:sp>
            <p:nvSpPr>
              <p:cNvPr id="21" name="Rectangle 20"/>
              <p:cNvSpPr/>
              <p:nvPr/>
            </p:nvSpPr>
            <p:spPr>
              <a:xfrm>
                <a:off x="11346871" y="4940904"/>
                <a:ext cx="292174" cy="246221"/>
              </a:xfrm>
              <a:prstGeom prst="rect">
                <a:avLst/>
              </a:prstGeom>
            </p:spPr>
            <p:txBody>
              <a:bodyPr wrap="square">
                <a:spAutoFit/>
              </a:bodyPr>
              <a:lstStyle/>
              <a:p>
                <a:r>
                  <a:rPr lang="en-US" sz="1000" b="1" dirty="0" smtClean="0">
                    <a:solidFill>
                      <a:srgbClr val="FFFF00"/>
                    </a:solidFill>
                  </a:rPr>
                  <a:t>5</a:t>
                </a:r>
                <a:endParaRPr lang="en-US" sz="1000" b="1" dirty="0">
                  <a:solidFill>
                    <a:srgbClr val="FFFF00"/>
                  </a:solidFill>
                </a:endParaRPr>
              </a:p>
            </p:txBody>
          </p:sp>
        </p:grpSp>
      </p:grpSp>
      <p:grpSp>
        <p:nvGrpSpPr>
          <p:cNvPr id="14" name="Group 37"/>
          <p:cNvGrpSpPr/>
          <p:nvPr/>
        </p:nvGrpSpPr>
        <p:grpSpPr>
          <a:xfrm>
            <a:off x="3338542" y="4229574"/>
            <a:ext cx="4357375" cy="2067858"/>
            <a:chOff x="0" y="4772492"/>
            <a:chExt cx="4357375" cy="2067858"/>
          </a:xfrm>
        </p:grpSpPr>
        <p:grpSp>
          <p:nvGrpSpPr>
            <p:cNvPr id="15" name="Group 30"/>
            <p:cNvGrpSpPr/>
            <p:nvPr/>
          </p:nvGrpSpPr>
          <p:grpSpPr>
            <a:xfrm>
              <a:off x="240353" y="4772492"/>
              <a:ext cx="4117022" cy="1945725"/>
              <a:chOff x="269570" y="3343785"/>
              <a:chExt cx="5093021" cy="2590354"/>
            </a:xfrm>
          </p:grpSpPr>
          <p:grpSp>
            <p:nvGrpSpPr>
              <p:cNvPr id="16" name="Group 31"/>
              <p:cNvGrpSpPr/>
              <p:nvPr/>
            </p:nvGrpSpPr>
            <p:grpSpPr>
              <a:xfrm>
                <a:off x="269570" y="3343785"/>
                <a:ext cx="5093021" cy="2590354"/>
                <a:chOff x="1761736" y="1023521"/>
                <a:chExt cx="7510088" cy="3584068"/>
              </a:xfrm>
            </p:grpSpPr>
            <p:pic>
              <p:nvPicPr>
                <p:cNvPr id="34" name="Picture 33"/>
                <p:cNvPicPr>
                  <a:picLocks noChangeAspect="1"/>
                </p:cNvPicPr>
                <p:nvPr/>
              </p:nvPicPr>
              <p:blipFill>
                <a:blip r:embed="rId9"/>
                <a:stretch>
                  <a:fillRect/>
                </a:stretch>
              </p:blipFill>
              <p:spPr>
                <a:xfrm>
                  <a:off x="1761736" y="1023521"/>
                  <a:ext cx="7510088" cy="3584068"/>
                </a:xfrm>
                <a:prstGeom prst="rect">
                  <a:avLst/>
                </a:prstGeom>
              </p:spPr>
            </p:pic>
            <p:sp>
              <p:nvSpPr>
                <p:cNvPr id="35" name="TextBox 34"/>
                <p:cNvSpPr txBox="1"/>
                <p:nvPr/>
              </p:nvSpPr>
              <p:spPr>
                <a:xfrm>
                  <a:off x="4543675" y="1293466"/>
                  <a:ext cx="2573015" cy="453544"/>
                </a:xfrm>
                <a:prstGeom prst="rect">
                  <a:avLst/>
                </a:prstGeom>
                <a:solidFill>
                  <a:schemeClr val="bg1"/>
                </a:solidFill>
              </p:spPr>
              <p:txBody>
                <a:bodyPr wrap="square" rtlCol="0">
                  <a:spAutoFit/>
                </a:bodyPr>
                <a:lstStyle/>
                <a:p>
                  <a:r>
                    <a:rPr lang="en-US" sz="1000" b="1" dirty="0" smtClean="0">
                      <a:solidFill>
                        <a:srgbClr val="FF0000"/>
                      </a:solidFill>
                    </a:rPr>
                    <a:t>6 Hourly averaged</a:t>
                  </a:r>
                  <a:endParaRPr lang="en-US" sz="1000" b="1" dirty="0">
                    <a:solidFill>
                      <a:srgbClr val="FF0000"/>
                    </a:solidFill>
                  </a:endParaRPr>
                </a:p>
              </p:txBody>
            </p:sp>
            <p:sp>
              <p:nvSpPr>
                <p:cNvPr id="36" name="TextBox 35"/>
                <p:cNvSpPr txBox="1"/>
                <p:nvPr/>
              </p:nvSpPr>
              <p:spPr>
                <a:xfrm>
                  <a:off x="4677835" y="1134707"/>
                  <a:ext cx="2041456" cy="451747"/>
                </a:xfrm>
                <a:prstGeom prst="rect">
                  <a:avLst/>
                </a:prstGeom>
                <a:noFill/>
              </p:spPr>
              <p:txBody>
                <a:bodyPr wrap="square" rtlCol="0">
                  <a:spAutoFit/>
                </a:bodyPr>
                <a:lstStyle/>
                <a:p>
                  <a:r>
                    <a:rPr lang="en-US" sz="1000" b="1" dirty="0" smtClean="0">
                      <a:solidFill>
                        <a:srgbClr val="002060"/>
                      </a:solidFill>
                    </a:rPr>
                    <a:t>Hourly a </a:t>
                  </a:r>
                  <a:r>
                    <a:rPr lang="en-US" sz="1000" b="1" dirty="0" err="1" smtClean="0">
                      <a:solidFill>
                        <a:srgbClr val="002060"/>
                      </a:solidFill>
                    </a:rPr>
                    <a:t>eraged</a:t>
                  </a:r>
                  <a:r>
                    <a:rPr lang="en-US" sz="1000" b="1" dirty="0" smtClean="0">
                      <a:solidFill>
                        <a:srgbClr val="002060"/>
                      </a:solidFill>
                    </a:rPr>
                    <a:t> </a:t>
                  </a:r>
                  <a:endParaRPr lang="en-US" sz="1000" b="1" dirty="0">
                    <a:solidFill>
                      <a:srgbClr val="002060"/>
                    </a:solidFill>
                  </a:endParaRPr>
                </a:p>
              </p:txBody>
            </p:sp>
          </p:grpSp>
          <p:sp>
            <p:nvSpPr>
              <p:cNvPr id="33" name="TextBox 32"/>
              <p:cNvSpPr txBox="1"/>
              <p:nvPr/>
            </p:nvSpPr>
            <p:spPr>
              <a:xfrm>
                <a:off x="891756" y="4823449"/>
                <a:ext cx="3561616" cy="276998"/>
              </a:xfrm>
              <a:prstGeom prst="rect">
                <a:avLst/>
              </a:prstGeom>
              <a:noFill/>
            </p:spPr>
            <p:txBody>
              <a:bodyPr wrap="none" rtlCol="0">
                <a:spAutoFit/>
              </a:bodyPr>
              <a:lstStyle/>
              <a:p>
                <a:r>
                  <a:rPr lang="en-US" sz="1200" b="1" dirty="0" smtClean="0">
                    <a:solidFill>
                      <a:srgbClr val="660066"/>
                    </a:solidFill>
                  </a:rPr>
                  <a:t>Real-Time Data acquired from 12</a:t>
                </a:r>
                <a:r>
                  <a:rPr lang="en-US" sz="1200" b="1" baseline="30000" dirty="0" smtClean="0">
                    <a:solidFill>
                      <a:srgbClr val="660066"/>
                    </a:solidFill>
                  </a:rPr>
                  <a:t>th</a:t>
                </a:r>
                <a:r>
                  <a:rPr lang="en-US" sz="1200" b="1" dirty="0" smtClean="0">
                    <a:solidFill>
                      <a:srgbClr val="660066"/>
                    </a:solidFill>
                  </a:rPr>
                  <a:t> to 19</a:t>
                </a:r>
                <a:r>
                  <a:rPr lang="en-US" sz="1200" b="1" baseline="30000" dirty="0" smtClean="0">
                    <a:solidFill>
                      <a:srgbClr val="660066"/>
                    </a:solidFill>
                  </a:rPr>
                  <a:t>th</a:t>
                </a:r>
                <a:r>
                  <a:rPr lang="en-US" sz="1200" b="1" dirty="0" smtClean="0">
                    <a:solidFill>
                      <a:srgbClr val="660066"/>
                    </a:solidFill>
                  </a:rPr>
                  <a:t> April, 2017</a:t>
                </a:r>
                <a:endParaRPr lang="en-US" sz="1200" b="1" dirty="0">
                  <a:solidFill>
                    <a:srgbClr val="660066"/>
                  </a:solidFill>
                </a:endParaRPr>
              </a:p>
            </p:txBody>
          </p:sp>
        </p:grpSp>
        <p:sp>
          <p:nvSpPr>
            <p:cNvPr id="37" name="Rectangle 36"/>
            <p:cNvSpPr/>
            <p:nvPr/>
          </p:nvSpPr>
          <p:spPr>
            <a:xfrm>
              <a:off x="0" y="4772492"/>
              <a:ext cx="4357375" cy="206785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39" name="TextBox 38"/>
          <p:cNvSpPr txBox="1"/>
          <p:nvPr/>
        </p:nvSpPr>
        <p:spPr>
          <a:xfrm>
            <a:off x="-42264" y="6288015"/>
            <a:ext cx="4555270" cy="646331"/>
          </a:xfrm>
          <a:prstGeom prst="rect">
            <a:avLst/>
          </a:prstGeom>
          <a:noFill/>
        </p:spPr>
        <p:txBody>
          <a:bodyPr wrap="square" rtlCol="0">
            <a:spAutoFit/>
          </a:bodyPr>
          <a:lstStyle/>
          <a:p>
            <a:pPr marL="228600" indent="-228600" algn="just">
              <a:buAutoNum type="arabicPeriod"/>
            </a:pPr>
            <a:r>
              <a:rPr lang="en-US" sz="1200" b="1" dirty="0" smtClean="0">
                <a:solidFill>
                  <a:srgbClr val="FF0000"/>
                </a:solidFill>
              </a:rPr>
              <a:t>Solar Panel 2. Cosmic ray Neutron Sensor</a:t>
            </a:r>
          </a:p>
          <a:p>
            <a:pPr algn="just"/>
            <a:r>
              <a:rPr lang="en-US" sz="1200" b="1" dirty="0" smtClean="0">
                <a:solidFill>
                  <a:srgbClr val="FF0000"/>
                </a:solidFill>
              </a:rPr>
              <a:t> 3. Temperature, RH and Atmospheric pressure sensor with enclosure </a:t>
            </a:r>
          </a:p>
          <a:p>
            <a:pPr algn="just"/>
            <a:r>
              <a:rPr lang="en-US" sz="1200" b="1" dirty="0" smtClean="0">
                <a:solidFill>
                  <a:srgbClr val="FF0000"/>
                </a:solidFill>
              </a:rPr>
              <a:t>4. Data logger, GSM modem with antenna and battery 5. </a:t>
            </a:r>
            <a:r>
              <a:rPr lang="en-US" sz="1200" b="1" dirty="0">
                <a:solidFill>
                  <a:srgbClr val="FF0000"/>
                </a:solidFill>
              </a:rPr>
              <a:t>R</a:t>
            </a:r>
            <a:r>
              <a:rPr lang="en-US" sz="1200" b="1" dirty="0" smtClean="0">
                <a:solidFill>
                  <a:srgbClr val="FF0000"/>
                </a:solidFill>
              </a:rPr>
              <a:t>ain-gauge </a:t>
            </a:r>
            <a:endParaRPr lang="en-US" sz="1200" b="1" dirty="0">
              <a:solidFill>
                <a:srgbClr val="FF0000"/>
              </a:solidFill>
            </a:endParaRPr>
          </a:p>
        </p:txBody>
      </p:sp>
      <p:sp>
        <p:nvSpPr>
          <p:cNvPr id="40" name="TextBox 39"/>
          <p:cNvSpPr txBox="1"/>
          <p:nvPr/>
        </p:nvSpPr>
        <p:spPr>
          <a:xfrm>
            <a:off x="7391134" y="6426772"/>
            <a:ext cx="4800866" cy="400110"/>
          </a:xfrm>
          <a:prstGeom prst="rect">
            <a:avLst/>
          </a:prstGeom>
          <a:noFill/>
        </p:spPr>
        <p:txBody>
          <a:bodyPr wrap="none" rtlCol="0">
            <a:spAutoFit/>
          </a:bodyPr>
          <a:lstStyle/>
          <a:p>
            <a:r>
              <a:rPr lang="en-IN" sz="2000" dirty="0" smtClean="0">
                <a:solidFill>
                  <a:srgbClr val="0000FF"/>
                </a:solidFill>
              </a:rPr>
              <a:t>Extensive large-scale validation is continuing</a:t>
            </a:r>
            <a:endParaRPr lang="en-IN" sz="2000" dirty="0">
              <a:solidFill>
                <a:srgbClr val="0000FF"/>
              </a:solidFill>
            </a:endParaRPr>
          </a:p>
        </p:txBody>
      </p:sp>
    </p:spTree>
    <p:extLst>
      <p:ext uri="{BB962C8B-B14F-4D97-AF65-F5344CB8AC3E}">
        <p14:creationId xmlns:p14="http://schemas.microsoft.com/office/powerpoint/2010/main" val="8978718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04800" y="-76200"/>
            <a:ext cx="11379200"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effectLst>
                  <a:outerShdw blurRad="38100" dist="38100" dir="2700000" algn="tl">
                    <a:srgbClr val="000000">
                      <a:alpha val="43137"/>
                    </a:srgbClr>
                  </a:outerShdw>
                </a:effectLst>
              </a:rPr>
              <a:t>INSAT-3DR Aerosol Optical Depth (Validation  Approach)</a:t>
            </a:r>
            <a:endParaRPr lang="en-US" sz="2400" b="1" dirty="0">
              <a:effectLst>
                <a:outerShdw blurRad="38100" dist="38100" dir="2700000" algn="tl">
                  <a:srgbClr val="000000">
                    <a:alpha val="43137"/>
                  </a:srgbClr>
                </a:outerShdw>
              </a:effectLst>
            </a:endParaRPr>
          </a:p>
        </p:txBody>
      </p:sp>
      <p:sp>
        <p:nvSpPr>
          <p:cNvPr id="5" name="TextBox 4"/>
          <p:cNvSpPr txBox="1"/>
          <p:nvPr/>
        </p:nvSpPr>
        <p:spPr>
          <a:xfrm>
            <a:off x="65205" y="527712"/>
            <a:ext cx="7010400" cy="3647152"/>
          </a:xfrm>
          <a:prstGeom prst="rect">
            <a:avLst/>
          </a:prstGeom>
          <a:noFill/>
        </p:spPr>
        <p:txBody>
          <a:bodyPr wrap="square" rtlCol="0">
            <a:spAutoFit/>
          </a:bodyPr>
          <a:lstStyle/>
          <a:p>
            <a:pPr>
              <a:spcBef>
                <a:spcPts val="600"/>
              </a:spcBef>
            </a:pPr>
            <a:r>
              <a:rPr lang="en-IN" sz="1400" b="1" dirty="0" smtClean="0">
                <a:solidFill>
                  <a:srgbClr val="FF0000"/>
                </a:solidFill>
              </a:rPr>
              <a:t>Operational Product</a:t>
            </a:r>
            <a:r>
              <a:rPr lang="en-IN" sz="1400" b="1" dirty="0">
                <a:solidFill>
                  <a:srgbClr val="FF0000"/>
                </a:solidFill>
              </a:rPr>
              <a:t>:  </a:t>
            </a:r>
            <a:r>
              <a:rPr lang="en-IN" sz="1400" dirty="0"/>
              <a:t>Aerosol Optical Depth </a:t>
            </a:r>
            <a:r>
              <a:rPr lang="en-IN" sz="1400" dirty="0" smtClean="0"/>
              <a:t>from INSAT-3D /3DR </a:t>
            </a:r>
          </a:p>
          <a:p>
            <a:pPr>
              <a:spcBef>
                <a:spcPts val="600"/>
              </a:spcBef>
            </a:pPr>
            <a:r>
              <a:rPr lang="en-IN" sz="1400" b="1" dirty="0" smtClean="0">
                <a:solidFill>
                  <a:srgbClr val="FF0000"/>
                </a:solidFill>
              </a:rPr>
              <a:t>Spatial &amp; Temporal resolution: </a:t>
            </a:r>
            <a:r>
              <a:rPr lang="en-IN" sz="1400" dirty="0" smtClean="0"/>
              <a:t>10 km at every ½ hrs during day time.</a:t>
            </a:r>
          </a:p>
          <a:p>
            <a:pPr>
              <a:spcBef>
                <a:spcPts val="600"/>
              </a:spcBef>
            </a:pPr>
            <a:r>
              <a:rPr lang="en-IN" sz="1400" b="1" dirty="0" smtClean="0">
                <a:solidFill>
                  <a:srgbClr val="FF0000"/>
                </a:solidFill>
              </a:rPr>
              <a:t>Validation Approach: </a:t>
            </a:r>
            <a:r>
              <a:rPr lang="en-IN" sz="1400" dirty="0" smtClean="0"/>
              <a:t>Comparison of collocated  (space and time) AODs derived from INSAT-3D/3DR and MODIS-aqua over Indian Subcontinent</a:t>
            </a:r>
            <a:r>
              <a:rPr lang="en-IN" sz="1400" dirty="0"/>
              <a:t>. Comparison of collocated  (space and time) AODs derived from INSAT-3D/3DR and </a:t>
            </a:r>
            <a:r>
              <a:rPr lang="en-IN" sz="1400" dirty="0" smtClean="0"/>
              <a:t> 5 AERONET  sites and 1 ISRO Site.</a:t>
            </a:r>
          </a:p>
          <a:p>
            <a:pPr>
              <a:spcBef>
                <a:spcPts val="600"/>
              </a:spcBef>
            </a:pPr>
            <a:r>
              <a:rPr lang="en-IN" sz="1400" b="1" dirty="0" smtClean="0">
                <a:solidFill>
                  <a:srgbClr val="FF0000"/>
                </a:solidFill>
              </a:rPr>
              <a:t>Methodology:</a:t>
            </a:r>
          </a:p>
          <a:p>
            <a:pPr>
              <a:spcBef>
                <a:spcPts val="600"/>
              </a:spcBef>
              <a:buFont typeface="Arial" pitchFamily="34" charset="0"/>
              <a:buChar char="•"/>
            </a:pPr>
            <a:r>
              <a:rPr lang="en-IN" sz="1400" dirty="0"/>
              <a:t> INSAT AOD at 10 km resolution and the </a:t>
            </a:r>
            <a:r>
              <a:rPr lang="en-IN" sz="1400" dirty="0" smtClean="0"/>
              <a:t>AERONET direct </a:t>
            </a:r>
            <a:r>
              <a:rPr lang="en-IN" sz="1400" dirty="0"/>
              <a:t>Sun measurements at </a:t>
            </a:r>
            <a:r>
              <a:rPr lang="en-IN" sz="1400" dirty="0" smtClean="0"/>
              <a:t>15-min </a:t>
            </a:r>
            <a:r>
              <a:rPr lang="en-IN" sz="1400" dirty="0"/>
              <a:t>intervals will be co-located in space </a:t>
            </a:r>
            <a:r>
              <a:rPr lang="en-IN" sz="1400" dirty="0" smtClean="0"/>
              <a:t>&amp; </a:t>
            </a:r>
            <a:r>
              <a:rPr lang="en-IN" sz="1400" dirty="0"/>
              <a:t>time. </a:t>
            </a:r>
          </a:p>
          <a:p>
            <a:pPr>
              <a:spcBef>
                <a:spcPts val="600"/>
              </a:spcBef>
              <a:buFont typeface="Arial" pitchFamily="34" charset="0"/>
              <a:buChar char="•"/>
            </a:pPr>
            <a:r>
              <a:rPr lang="en-IN" sz="1400" dirty="0"/>
              <a:t> At least 2 out of possible 5 in-situ measurements within ±30 min of INSAT-3D AOD retrieval time are required.</a:t>
            </a:r>
          </a:p>
          <a:p>
            <a:pPr>
              <a:spcBef>
                <a:spcPts val="600"/>
              </a:spcBef>
              <a:buFont typeface="Arial" pitchFamily="34" charset="0"/>
              <a:buChar char="•"/>
            </a:pPr>
            <a:r>
              <a:rPr lang="en-IN" sz="1400" dirty="0"/>
              <a:t> At least 5 out of possible 25 INSAT retrievals in a square box of 50 </a:t>
            </a:r>
            <a:r>
              <a:rPr lang="en-IN" sz="1400" dirty="0" smtClean="0"/>
              <a:t>km </a:t>
            </a:r>
            <a:r>
              <a:rPr lang="en-IN" sz="1400" dirty="0"/>
              <a:t>centred over AERONET sites. </a:t>
            </a:r>
          </a:p>
          <a:p>
            <a:pPr>
              <a:spcBef>
                <a:spcPts val="600"/>
              </a:spcBef>
              <a:buFont typeface="Arial" pitchFamily="34" charset="0"/>
              <a:buChar char="•"/>
            </a:pPr>
            <a:r>
              <a:rPr lang="en-IN" sz="1400" dirty="0"/>
              <a:t> The mean values of the co-located spatial </a:t>
            </a:r>
            <a:r>
              <a:rPr lang="en-IN" sz="1400" dirty="0" smtClean="0"/>
              <a:t>&amp;  </a:t>
            </a:r>
            <a:r>
              <a:rPr lang="en-IN" sz="1400" dirty="0"/>
              <a:t>temporal ensemble are then used in linear regression analysis and in calculating RMS errors</a:t>
            </a:r>
            <a:r>
              <a:rPr lang="en-IN" sz="1400" dirty="0" smtClean="0"/>
              <a:t>.</a:t>
            </a:r>
            <a:endParaRPr lang="en-IN" sz="1400" dirty="0"/>
          </a:p>
        </p:txBody>
      </p:sp>
      <p:pic>
        <p:nvPicPr>
          <p:cNvPr id="6" name="Picture 5"/>
          <p:cNvPicPr>
            <a:picLocks noChangeAspect="1"/>
          </p:cNvPicPr>
          <p:nvPr/>
        </p:nvPicPr>
        <p:blipFill rotWithShape="1">
          <a:blip r:embed="rId2"/>
          <a:srcRect t="2886"/>
          <a:stretch/>
        </p:blipFill>
        <p:spPr>
          <a:xfrm>
            <a:off x="4634896" y="4357915"/>
            <a:ext cx="7518400" cy="2457567"/>
          </a:xfrm>
          <a:prstGeom prst="rect">
            <a:avLst/>
          </a:prstGeom>
          <a:ln>
            <a:solidFill>
              <a:schemeClr val="tx1"/>
            </a:solidFill>
          </a:ln>
        </p:spPr>
      </p:pic>
      <p:pic>
        <p:nvPicPr>
          <p:cNvPr id="8" name="Picture 2" descr="C:\Users\manojisro\Downloads\ezgif.com-optimize(4).gif"/>
          <p:cNvPicPr>
            <a:picLocks noChangeAspect="1" noChangeArrowheads="1" noCrop="1"/>
          </p:cNvPicPr>
          <p:nvPr/>
        </p:nvPicPr>
        <p:blipFill>
          <a:blip r:embed="rId3" cstate="print"/>
          <a:srcRect/>
          <a:stretch>
            <a:fillRect/>
          </a:stretch>
        </p:blipFill>
        <p:spPr bwMode="auto">
          <a:xfrm>
            <a:off x="7001362" y="743400"/>
            <a:ext cx="5115585" cy="3564000"/>
          </a:xfrm>
          <a:prstGeom prst="rect">
            <a:avLst/>
          </a:prstGeom>
          <a:noFill/>
        </p:spPr>
      </p:pic>
      <p:sp>
        <p:nvSpPr>
          <p:cNvPr id="11" name="Rectangle 10"/>
          <p:cNvSpPr/>
          <p:nvPr/>
        </p:nvSpPr>
        <p:spPr>
          <a:xfrm>
            <a:off x="7010400" y="495484"/>
            <a:ext cx="3948004" cy="307777"/>
          </a:xfrm>
          <a:prstGeom prst="rect">
            <a:avLst/>
          </a:prstGeom>
        </p:spPr>
        <p:txBody>
          <a:bodyPr wrap="none">
            <a:spAutoFit/>
          </a:bodyPr>
          <a:lstStyle/>
          <a:p>
            <a:r>
              <a:rPr lang="en-IN" sz="1400" b="1" dirty="0" smtClean="0">
                <a:solidFill>
                  <a:srgbClr val="0000FF"/>
                </a:solidFill>
              </a:rPr>
              <a:t>INSAT-3D Monthly Mean AOD for the Year of 2016 </a:t>
            </a:r>
            <a:endParaRPr lang="en-US" dirty="0">
              <a:solidFill>
                <a:srgbClr val="0000FF"/>
              </a:solidFill>
            </a:endParaRPr>
          </a:p>
        </p:txBody>
      </p:sp>
      <p:sp>
        <p:nvSpPr>
          <p:cNvPr id="12" name="Rectangle 11"/>
          <p:cNvSpPr/>
          <p:nvPr/>
        </p:nvSpPr>
        <p:spPr>
          <a:xfrm>
            <a:off x="7112000" y="5958138"/>
            <a:ext cx="2743357" cy="523220"/>
          </a:xfrm>
          <a:prstGeom prst="rect">
            <a:avLst/>
          </a:prstGeom>
        </p:spPr>
        <p:txBody>
          <a:bodyPr wrap="square">
            <a:spAutoFit/>
          </a:bodyPr>
          <a:lstStyle/>
          <a:p>
            <a:r>
              <a:rPr lang="en-IN" sz="1400" b="1" dirty="0" smtClean="0">
                <a:solidFill>
                  <a:schemeClr val="bg1"/>
                </a:solidFill>
              </a:rPr>
              <a:t>Five AERONET sites to be used for INSAT-3D.3DR AOD validation</a:t>
            </a:r>
            <a:endParaRPr lang="en-US" dirty="0">
              <a:solidFill>
                <a:schemeClr val="bg1"/>
              </a:solidFill>
            </a:endParaRPr>
          </a:p>
        </p:txBody>
      </p:sp>
      <p:sp>
        <p:nvSpPr>
          <p:cNvPr id="9" name="TextBox 8"/>
          <p:cNvSpPr txBox="1"/>
          <p:nvPr/>
        </p:nvSpPr>
        <p:spPr>
          <a:xfrm>
            <a:off x="0" y="4723182"/>
            <a:ext cx="4580304" cy="1323439"/>
          </a:xfrm>
          <a:prstGeom prst="rect">
            <a:avLst/>
          </a:prstGeom>
          <a:noFill/>
        </p:spPr>
        <p:txBody>
          <a:bodyPr wrap="square" rtlCol="0">
            <a:spAutoFit/>
          </a:bodyPr>
          <a:lstStyle/>
          <a:p>
            <a:pPr>
              <a:spcBef>
                <a:spcPts val="600"/>
              </a:spcBef>
            </a:pPr>
            <a:r>
              <a:rPr lang="en-IN" sz="1400" b="1" dirty="0" smtClean="0">
                <a:solidFill>
                  <a:srgbClr val="FF0000"/>
                </a:solidFill>
              </a:rPr>
              <a:t>Future  Plan: </a:t>
            </a:r>
          </a:p>
          <a:p>
            <a:pPr marL="285750" indent="-285750">
              <a:spcBef>
                <a:spcPts val="600"/>
              </a:spcBef>
              <a:buFont typeface="Arial" panose="020B0604020202020204" pitchFamily="34" charset="0"/>
              <a:buChar char="•"/>
            </a:pPr>
            <a:r>
              <a:rPr lang="en-IN" sz="1400" dirty="0" smtClean="0"/>
              <a:t>Establishment of new sun-sky radiometer sites in India for in-situ measurement of aerosols .</a:t>
            </a:r>
          </a:p>
          <a:p>
            <a:pPr marL="285750" indent="-285750">
              <a:spcBef>
                <a:spcPts val="600"/>
              </a:spcBef>
              <a:buFont typeface="Arial" panose="020B0604020202020204" pitchFamily="34" charset="0"/>
              <a:buChar char="•"/>
            </a:pPr>
            <a:r>
              <a:rPr lang="en-IN" sz="1400" dirty="0" smtClean="0"/>
              <a:t>Data sharing from other agencies involved in direct sun irradiance measurements.</a:t>
            </a:r>
            <a:endParaRPr lang="en-IN" sz="1400" dirty="0"/>
          </a:p>
        </p:txBody>
      </p:sp>
    </p:spTree>
    <p:extLst>
      <p:ext uri="{BB962C8B-B14F-4D97-AF65-F5344CB8AC3E}">
        <p14:creationId xmlns:p14="http://schemas.microsoft.com/office/powerpoint/2010/main" val="28559337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b="51189"/>
          <a:stretch/>
        </p:blipFill>
        <p:spPr>
          <a:xfrm>
            <a:off x="4017485" y="0"/>
            <a:ext cx="8160000" cy="3409136"/>
          </a:xfrm>
          <a:prstGeom prst="rect">
            <a:avLst/>
          </a:prstGeom>
        </p:spPr>
      </p:pic>
      <p:pic>
        <p:nvPicPr>
          <p:cNvPr id="9" name="Picture 8"/>
          <p:cNvPicPr>
            <a:picLocks noChangeAspect="1"/>
          </p:cNvPicPr>
          <p:nvPr/>
        </p:nvPicPr>
        <p:blipFill rotWithShape="1">
          <a:blip r:embed="rId3"/>
          <a:srcRect t="49696"/>
          <a:stretch/>
        </p:blipFill>
        <p:spPr>
          <a:xfrm>
            <a:off x="4051352" y="3362994"/>
            <a:ext cx="8160000" cy="3495006"/>
          </a:xfrm>
          <a:prstGeom prst="rect">
            <a:avLst/>
          </a:prstGeom>
        </p:spPr>
      </p:pic>
      <p:sp>
        <p:nvSpPr>
          <p:cNvPr id="10" name="Rectangle 9"/>
          <p:cNvSpPr/>
          <p:nvPr/>
        </p:nvSpPr>
        <p:spPr>
          <a:xfrm>
            <a:off x="-33867" y="1261524"/>
            <a:ext cx="4051352" cy="784830"/>
          </a:xfrm>
          <a:prstGeom prst="rect">
            <a:avLst/>
          </a:prstGeom>
        </p:spPr>
        <p:txBody>
          <a:bodyPr wrap="square">
            <a:spAutoFit/>
          </a:bodyPr>
          <a:lstStyle/>
          <a:p>
            <a:pPr algn="ctr"/>
            <a:r>
              <a:rPr lang="en-IN" sz="1500" b="1" dirty="0">
                <a:solidFill>
                  <a:srgbClr val="0000FF"/>
                </a:solidFill>
              </a:rPr>
              <a:t>Comparison of </a:t>
            </a:r>
            <a:r>
              <a:rPr lang="en-IN" sz="1500" b="1" dirty="0" smtClean="0">
                <a:solidFill>
                  <a:srgbClr val="0000FF"/>
                </a:solidFill>
              </a:rPr>
              <a:t>AODs (monthly average) </a:t>
            </a:r>
            <a:r>
              <a:rPr lang="en-IN" sz="1500" b="1" dirty="0">
                <a:solidFill>
                  <a:srgbClr val="0000FF"/>
                </a:solidFill>
              </a:rPr>
              <a:t>derived from INSAT-3D/3DR and </a:t>
            </a:r>
            <a:r>
              <a:rPr lang="en-IN" sz="1500" b="1" dirty="0" smtClean="0">
                <a:solidFill>
                  <a:srgbClr val="0000FF"/>
                </a:solidFill>
              </a:rPr>
              <a:t>MODIS-aqua over Indian subcontinent Land mass </a:t>
            </a:r>
            <a:endParaRPr lang="en-US" sz="1500" b="1" dirty="0">
              <a:solidFill>
                <a:srgbClr val="0000FF"/>
              </a:solidFill>
            </a:endParaRPr>
          </a:p>
        </p:txBody>
      </p:sp>
      <p:sp>
        <p:nvSpPr>
          <p:cNvPr id="11" name="Rectangle 10"/>
          <p:cNvSpPr/>
          <p:nvPr/>
        </p:nvSpPr>
        <p:spPr>
          <a:xfrm>
            <a:off x="9676" y="3567483"/>
            <a:ext cx="4051352" cy="784830"/>
          </a:xfrm>
          <a:prstGeom prst="rect">
            <a:avLst/>
          </a:prstGeom>
        </p:spPr>
        <p:txBody>
          <a:bodyPr wrap="square">
            <a:spAutoFit/>
          </a:bodyPr>
          <a:lstStyle/>
          <a:p>
            <a:pPr algn="ctr"/>
            <a:r>
              <a:rPr lang="en-IN" sz="1500" b="1" dirty="0">
                <a:solidFill>
                  <a:srgbClr val="0000FF"/>
                </a:solidFill>
              </a:rPr>
              <a:t>Comparison of </a:t>
            </a:r>
            <a:r>
              <a:rPr lang="en-IN" sz="1500" b="1" dirty="0" smtClean="0">
                <a:solidFill>
                  <a:srgbClr val="0000FF"/>
                </a:solidFill>
              </a:rPr>
              <a:t>AODs (monthly average) </a:t>
            </a:r>
            <a:r>
              <a:rPr lang="en-IN" sz="1500" b="1" dirty="0">
                <a:solidFill>
                  <a:srgbClr val="0000FF"/>
                </a:solidFill>
              </a:rPr>
              <a:t>derived from INSAT-3D/3DR and </a:t>
            </a:r>
            <a:r>
              <a:rPr lang="en-IN" sz="1500" b="1" dirty="0" smtClean="0">
                <a:solidFill>
                  <a:srgbClr val="0000FF"/>
                </a:solidFill>
              </a:rPr>
              <a:t>MODIS-aqua over Arabian Sea and Bay of Bengal</a:t>
            </a:r>
            <a:endParaRPr lang="en-US" sz="1500" b="1" dirty="0">
              <a:solidFill>
                <a:srgbClr val="0000FF"/>
              </a:solidFill>
            </a:endParaRPr>
          </a:p>
        </p:txBody>
      </p:sp>
      <p:sp>
        <p:nvSpPr>
          <p:cNvPr id="12" name="Rectangle 11"/>
          <p:cNvSpPr/>
          <p:nvPr/>
        </p:nvSpPr>
        <p:spPr>
          <a:xfrm>
            <a:off x="480534" y="2517942"/>
            <a:ext cx="3154439" cy="553998"/>
          </a:xfrm>
          <a:prstGeom prst="rect">
            <a:avLst/>
          </a:prstGeom>
        </p:spPr>
        <p:txBody>
          <a:bodyPr wrap="square">
            <a:spAutoFit/>
          </a:bodyPr>
          <a:lstStyle/>
          <a:p>
            <a:pPr algn="ctr"/>
            <a:r>
              <a:rPr lang="en-IN" sz="1500" b="1" dirty="0" smtClean="0">
                <a:solidFill>
                  <a:srgbClr val="FF0000"/>
                </a:solidFill>
              </a:rPr>
              <a:t>Correlation coefficient (R) varies from 0.52-0.91</a:t>
            </a:r>
            <a:endParaRPr lang="en-US" sz="1500" b="1" dirty="0">
              <a:solidFill>
                <a:srgbClr val="FF0000"/>
              </a:solidFill>
            </a:endParaRPr>
          </a:p>
        </p:txBody>
      </p:sp>
      <p:sp>
        <p:nvSpPr>
          <p:cNvPr id="13" name="Rectangle 12"/>
          <p:cNvSpPr/>
          <p:nvPr/>
        </p:nvSpPr>
        <p:spPr>
          <a:xfrm>
            <a:off x="431523" y="4889575"/>
            <a:ext cx="3154439" cy="553998"/>
          </a:xfrm>
          <a:prstGeom prst="rect">
            <a:avLst/>
          </a:prstGeom>
        </p:spPr>
        <p:txBody>
          <a:bodyPr wrap="square">
            <a:spAutoFit/>
          </a:bodyPr>
          <a:lstStyle/>
          <a:p>
            <a:pPr algn="ctr"/>
            <a:r>
              <a:rPr lang="en-IN" sz="1500" b="1" dirty="0" smtClean="0">
                <a:solidFill>
                  <a:srgbClr val="FF0000"/>
                </a:solidFill>
              </a:rPr>
              <a:t>Correlation coefficient (R) varies from 0.51-0.92</a:t>
            </a:r>
            <a:endParaRPr lang="en-US" sz="1500" b="1" dirty="0">
              <a:solidFill>
                <a:srgbClr val="FF0000"/>
              </a:solidFill>
            </a:endParaRPr>
          </a:p>
        </p:txBody>
      </p:sp>
    </p:spTree>
    <p:extLst>
      <p:ext uri="{BB962C8B-B14F-4D97-AF65-F5344CB8AC3E}">
        <p14:creationId xmlns:p14="http://schemas.microsoft.com/office/powerpoint/2010/main" val="6050766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907" y="0"/>
            <a:ext cx="11936185" cy="1325563"/>
          </a:xfrm>
        </p:spPr>
        <p:txBody>
          <a:bodyPr/>
          <a:lstStyle/>
          <a:p>
            <a:r>
              <a:rPr lang="en-IN" dirty="0" smtClean="0">
                <a:solidFill>
                  <a:srgbClr val="CC0066"/>
                </a:solidFill>
              </a:rPr>
              <a:t>Fog Product using INSAT-3D/3DR and its validation</a:t>
            </a:r>
            <a:endParaRPr lang="en-IN" dirty="0">
              <a:solidFill>
                <a:srgbClr val="CC0066"/>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96850" y="1635807"/>
            <a:ext cx="3811469" cy="4351338"/>
          </a:xfrm>
          <a:prstGeom prst="rect">
            <a:avLst/>
          </a:prstGeom>
        </p:spPr>
      </p:pic>
      <p:sp>
        <p:nvSpPr>
          <p:cNvPr id="5" name="TextBox 4"/>
          <p:cNvSpPr txBox="1"/>
          <p:nvPr/>
        </p:nvSpPr>
        <p:spPr>
          <a:xfrm>
            <a:off x="127906" y="995320"/>
            <a:ext cx="7768943" cy="5693866"/>
          </a:xfrm>
          <a:prstGeom prst="rect">
            <a:avLst/>
          </a:prstGeom>
          <a:noFill/>
        </p:spPr>
        <p:txBody>
          <a:bodyPr wrap="square" rtlCol="0">
            <a:spAutoFit/>
          </a:bodyPr>
          <a:lstStyle/>
          <a:p>
            <a:pPr marL="285750" indent="-285750">
              <a:buFont typeface="Arial" panose="020B0604020202020204" pitchFamily="34" charset="0"/>
              <a:buChar char="•"/>
            </a:pPr>
            <a:r>
              <a:rPr lang="en-IN" sz="2600" dirty="0" smtClean="0">
                <a:solidFill>
                  <a:srgbClr val="0000FF"/>
                </a:solidFill>
              </a:rPr>
              <a:t>Fog product using INSAT-3D/3DR is generated since November 2014</a:t>
            </a:r>
          </a:p>
          <a:p>
            <a:pPr marL="285750" indent="-285750" algn="just">
              <a:buFont typeface="Arial" panose="020B0604020202020204" pitchFamily="34" charset="0"/>
              <a:buChar char="•"/>
            </a:pPr>
            <a:r>
              <a:rPr lang="en-IN" sz="2600" dirty="0" smtClean="0">
                <a:solidFill>
                  <a:srgbClr val="0000FF"/>
                </a:solidFill>
              </a:rPr>
              <a:t>Operationally available at </a:t>
            </a:r>
            <a:r>
              <a:rPr lang="en-IN" sz="2600" dirty="0" smtClean="0">
                <a:solidFill>
                  <a:srgbClr val="0000FF"/>
                </a:solidFill>
                <a:hlinkClick r:id="rId3"/>
              </a:rPr>
              <a:t>www.mosdac.gov.in</a:t>
            </a:r>
            <a:r>
              <a:rPr lang="en-IN" sz="2600" dirty="0" smtClean="0">
                <a:solidFill>
                  <a:srgbClr val="0000FF"/>
                </a:solidFill>
              </a:rPr>
              <a:t> and </a:t>
            </a:r>
            <a:r>
              <a:rPr lang="en-IN" sz="2600" dirty="0" smtClean="0">
                <a:solidFill>
                  <a:srgbClr val="0000FF"/>
                </a:solidFill>
                <a:hlinkClick r:id="rId4"/>
              </a:rPr>
              <a:t>www.imd.gov.in</a:t>
            </a:r>
            <a:endParaRPr lang="en-IN" sz="2600" dirty="0" smtClean="0">
              <a:solidFill>
                <a:srgbClr val="0000FF"/>
              </a:solidFill>
            </a:endParaRPr>
          </a:p>
          <a:p>
            <a:pPr marL="285750" indent="-285750" algn="just">
              <a:buFont typeface="Arial" panose="020B0604020202020204" pitchFamily="34" charset="0"/>
              <a:buChar char="•"/>
            </a:pPr>
            <a:r>
              <a:rPr lang="en-IN" sz="2600" dirty="0" smtClean="0">
                <a:solidFill>
                  <a:srgbClr val="0000FF"/>
                </a:solidFill>
              </a:rPr>
              <a:t>Validation is regularly being carried out with visibility data at 5 Air-Ports located in the Indo-Gangetic Plains.</a:t>
            </a:r>
          </a:p>
          <a:p>
            <a:pPr marL="285750" indent="-285750" algn="just">
              <a:buFont typeface="Arial" panose="020B0604020202020204" pitchFamily="34" charset="0"/>
              <a:buChar char="•"/>
            </a:pPr>
            <a:r>
              <a:rPr lang="en-IN" sz="2600" dirty="0" smtClean="0">
                <a:solidFill>
                  <a:srgbClr val="0000FF"/>
                </a:solidFill>
              </a:rPr>
              <a:t>Validation using Ceilometer observations has been initiated from December 2016.</a:t>
            </a:r>
          </a:p>
          <a:p>
            <a:pPr marL="285750" indent="-285750" algn="just">
              <a:buFont typeface="Arial" panose="020B0604020202020204" pitchFamily="34" charset="0"/>
              <a:buChar char="•"/>
            </a:pPr>
            <a:r>
              <a:rPr lang="en-IN" sz="2600" dirty="0" smtClean="0">
                <a:solidFill>
                  <a:srgbClr val="0000FF"/>
                </a:solidFill>
              </a:rPr>
              <a:t>For all the years the percentage of detection (POD) ranges between 60-70%.</a:t>
            </a:r>
          </a:p>
          <a:p>
            <a:pPr marL="285750" indent="-285750" algn="just">
              <a:buFont typeface="Arial" panose="020B0604020202020204" pitchFamily="34" charset="0"/>
              <a:buChar char="•"/>
            </a:pPr>
            <a:r>
              <a:rPr lang="en-IN" sz="2600" dirty="0" smtClean="0">
                <a:solidFill>
                  <a:srgbClr val="0000FF"/>
                </a:solidFill>
              </a:rPr>
              <a:t>Being visible and IR imager, is not able to detect fog beneath high cloud.</a:t>
            </a:r>
          </a:p>
          <a:p>
            <a:pPr marL="285750" indent="-285750" algn="just">
              <a:buFont typeface="Arial" panose="020B0604020202020204" pitchFamily="34" charset="0"/>
              <a:buChar char="•"/>
            </a:pPr>
            <a:r>
              <a:rPr lang="en-IN" sz="2600" dirty="0" smtClean="0">
                <a:solidFill>
                  <a:srgbClr val="0000FF"/>
                </a:solidFill>
              </a:rPr>
              <a:t>Widely being used by aviation sector, railways and road transport services</a:t>
            </a:r>
          </a:p>
        </p:txBody>
      </p:sp>
    </p:spTree>
    <p:extLst>
      <p:ext uri="{BB962C8B-B14F-4D97-AF65-F5344CB8AC3E}">
        <p14:creationId xmlns:p14="http://schemas.microsoft.com/office/powerpoint/2010/main" val="42069375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66396" y="1080801"/>
            <a:ext cx="9100997" cy="4351338"/>
          </a:xfrm>
        </p:spPr>
        <p:txBody>
          <a:bodyPr/>
          <a:lstStyle/>
          <a:p>
            <a:endParaRPr lang="en-IN" dirty="0" smtClean="0"/>
          </a:p>
          <a:p>
            <a:r>
              <a:rPr lang="en-IN" b="1" dirty="0" smtClean="0">
                <a:solidFill>
                  <a:srgbClr val="002060"/>
                </a:solidFill>
              </a:rPr>
              <a:t>SAC &amp; NRSC : Major Centres involved in Cal/Val Activities for ISRO’s RS Satellites</a:t>
            </a:r>
          </a:p>
          <a:p>
            <a:r>
              <a:rPr lang="en-IN" b="1" dirty="0" smtClean="0">
                <a:solidFill>
                  <a:srgbClr val="002060"/>
                </a:solidFill>
              </a:rPr>
              <a:t>Cal/Val site selection, ground experiments, maintenance</a:t>
            </a:r>
          </a:p>
          <a:p>
            <a:r>
              <a:rPr lang="en-IN" b="1" dirty="0" smtClean="0">
                <a:solidFill>
                  <a:srgbClr val="002060"/>
                </a:solidFill>
              </a:rPr>
              <a:t>Lab Cal Planning and implementation in pre-launch sensor design and testing phase</a:t>
            </a:r>
          </a:p>
          <a:p>
            <a:r>
              <a:rPr lang="en-IN" b="1" dirty="0" smtClean="0">
                <a:solidFill>
                  <a:srgbClr val="002060"/>
                </a:solidFill>
              </a:rPr>
              <a:t>Post launch Cal /Val experiments </a:t>
            </a:r>
          </a:p>
          <a:p>
            <a:r>
              <a:rPr lang="en-IN" b="1" dirty="0" smtClean="0">
                <a:solidFill>
                  <a:srgbClr val="4B510F"/>
                </a:solidFill>
              </a:rPr>
              <a:t>Permanent sites/data are desirable !!</a:t>
            </a:r>
          </a:p>
          <a:p>
            <a:endParaRPr lang="en-IN" b="1" dirty="0" smtClean="0">
              <a:solidFill>
                <a:srgbClr val="002060"/>
              </a:solidFill>
            </a:endParaRPr>
          </a:p>
          <a:p>
            <a:endParaRPr lang="en-IN" b="1" dirty="0">
              <a:solidFill>
                <a:srgbClr val="002060"/>
              </a:solidFill>
            </a:endParaRPr>
          </a:p>
        </p:txBody>
      </p:sp>
    </p:spTree>
    <p:extLst>
      <p:ext uri="{BB962C8B-B14F-4D97-AF65-F5344CB8AC3E}">
        <p14:creationId xmlns:p14="http://schemas.microsoft.com/office/powerpoint/2010/main" val="1894673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nvPr>
        </p:nvGraphicFramePr>
        <p:xfrm>
          <a:off x="1674234" y="757206"/>
          <a:ext cx="8850923" cy="5699760"/>
        </p:xfrm>
        <a:graphic>
          <a:graphicData uri="http://schemas.openxmlformats.org/drawingml/2006/table">
            <a:tbl>
              <a:tblPr firstRow="1" bandRow="1">
                <a:tableStyleId>{FABFCF23-3B69-468F-B69F-88F6DE6A72F2}</a:tableStyleId>
              </a:tblPr>
              <a:tblGrid>
                <a:gridCol w="4145293">
                  <a:extLst>
                    <a:ext uri="{9D8B030D-6E8A-4147-A177-3AD203B41FA5}">
                      <a16:colId xmlns:a16="http://schemas.microsoft.com/office/drawing/2014/main" val="20000"/>
                    </a:ext>
                  </a:extLst>
                </a:gridCol>
                <a:gridCol w="4705630">
                  <a:extLst>
                    <a:ext uri="{9D8B030D-6E8A-4147-A177-3AD203B41FA5}">
                      <a16:colId xmlns:a16="http://schemas.microsoft.com/office/drawing/2014/main" val="20001"/>
                    </a:ext>
                  </a:extLst>
                </a:gridCol>
              </a:tblGrid>
              <a:tr h="364455">
                <a:tc>
                  <a:txBody>
                    <a:bodyPr/>
                    <a:lstStyle/>
                    <a:p>
                      <a:pPr algn="ctr"/>
                      <a:r>
                        <a:rPr lang="en-US" sz="2000" dirty="0" err="1" smtClean="0"/>
                        <a:t>OSCAT</a:t>
                      </a:r>
                      <a:r>
                        <a:rPr lang="en-US" sz="2000" dirty="0" smtClean="0"/>
                        <a:t> Observations</a:t>
                      </a:r>
                      <a:endParaRPr lang="en-US" sz="2000" b="1"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2000" dirty="0" smtClean="0"/>
                        <a:t>Scatsat-1</a:t>
                      </a:r>
                      <a:endParaRPr lang="en-US" sz="2000" b="1"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93365">
                <a:tc>
                  <a:txBody>
                    <a:bodyPr/>
                    <a:lstStyle/>
                    <a:p>
                      <a:pPr algn="ctr"/>
                      <a:r>
                        <a:rPr lang="en-US" sz="1800" dirty="0" smtClean="0"/>
                        <a:t>Scan-Angle Dependent Biases Observed.</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indent="-457200" algn="l">
                        <a:buAutoNum type="arabicPeriod"/>
                      </a:pPr>
                      <a:r>
                        <a:rPr lang="en-US" sz="1800" dirty="0" smtClean="0"/>
                        <a:t>Scan-Angle Dependent Biases are considerably minimized. </a:t>
                      </a:r>
                    </a:p>
                    <a:p>
                      <a:pPr marL="457200" indent="-457200" algn="l">
                        <a:buAutoNum type="arabicPeriod"/>
                      </a:pPr>
                      <a:r>
                        <a:rPr lang="en-US" sz="1800" dirty="0" smtClean="0"/>
                        <a:t>Alternate Noise Measurement implemented.</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4805">
                <a:tc>
                  <a:txBody>
                    <a:bodyPr/>
                    <a:lstStyle/>
                    <a:p>
                      <a:pPr algn="ctr"/>
                      <a:r>
                        <a:rPr lang="en-US" sz="2000" dirty="0" smtClean="0"/>
                        <a:t>Linearity of System Response was poor at low  </a:t>
                      </a:r>
                      <a:r>
                        <a:rPr lang="en-US" sz="2000" dirty="0" smtClean="0">
                          <a:sym typeface="Symbol"/>
                        </a:rPr>
                        <a:t></a:t>
                      </a:r>
                      <a:r>
                        <a:rPr lang="en-US" sz="2000" baseline="30000" dirty="0" smtClean="0">
                          <a:sym typeface="Symbol"/>
                        </a:rPr>
                        <a:t>0  </a:t>
                      </a:r>
                      <a:r>
                        <a:rPr lang="en-US" sz="2000" baseline="0" dirty="0" smtClean="0">
                          <a:sym typeface="Symbol"/>
                        </a:rPr>
                        <a:t> /low wind speed</a:t>
                      </a:r>
                      <a:endParaRPr lang="en-US" sz="2000" baseline="300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Linearity of System</a:t>
                      </a:r>
                      <a:r>
                        <a:rPr lang="en-US" sz="1800" baseline="0" dirty="0" smtClean="0"/>
                        <a:t> response established</a:t>
                      </a:r>
                      <a:endParaRPr lang="en-US" sz="1800" dirty="0" smtClean="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841050">
                <a:tc>
                  <a:txBody>
                    <a:bodyPr/>
                    <a:lstStyle/>
                    <a:p>
                      <a:pPr algn="ctr"/>
                      <a:r>
                        <a:rPr lang="en-US" sz="2000" dirty="0" smtClean="0"/>
                        <a:t>Data Saturation near Poles</a:t>
                      </a:r>
                      <a:endParaRPr lang="en-US" sz="20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dirty="0" smtClean="0"/>
                        <a:t>Full 32-bit Processed Data precision </a:t>
                      </a:r>
                    </a:p>
                    <a:p>
                      <a:pPr algn="l"/>
                      <a:r>
                        <a:rPr lang="en-US" dirty="0" smtClean="0"/>
                        <a:t>Provision of raw data acquisition anywhere in an orbit.</a:t>
                      </a:r>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205505">
                <a:tc>
                  <a:txBody>
                    <a:bodyPr/>
                    <a:lstStyle/>
                    <a:p>
                      <a:pPr algn="ctr"/>
                      <a:r>
                        <a:rPr lang="en-US" sz="2000" dirty="0" smtClean="0"/>
                        <a:t>Systematic Transmit Calibration  Power variation over an orbit.</a:t>
                      </a:r>
                    </a:p>
                    <a:p>
                      <a:pPr algn="ctr"/>
                      <a:endParaRPr lang="en-US" sz="2000" dirty="0" smtClean="0"/>
                    </a:p>
                    <a:p>
                      <a:pPr algn="ctr"/>
                      <a:endParaRPr lang="en-US" sz="20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buAutoNum type="arabicPeriod"/>
                      </a:pPr>
                      <a:r>
                        <a:rPr lang="en-US" dirty="0" smtClean="0"/>
                        <a:t>Cal</a:t>
                      </a:r>
                      <a:r>
                        <a:rPr lang="en-US" baseline="0" dirty="0" smtClean="0"/>
                        <a:t> Power Variation over temperature calibrated with PPM reading of </a:t>
                      </a:r>
                      <a:r>
                        <a:rPr lang="en-US" baseline="0" dirty="0" err="1" smtClean="0"/>
                        <a:t>TWTA</a:t>
                      </a:r>
                      <a:r>
                        <a:rPr lang="en-US" baseline="0" dirty="0" smtClean="0"/>
                        <a:t>.</a:t>
                      </a:r>
                    </a:p>
                    <a:p>
                      <a:pPr marL="342900" indent="-342900">
                        <a:buAutoNum type="arabicPeriod"/>
                      </a:pPr>
                      <a:r>
                        <a:rPr lang="en-US" baseline="0" dirty="0" err="1" smtClean="0"/>
                        <a:t>FESA</a:t>
                      </a:r>
                      <a:r>
                        <a:rPr lang="en-US" baseline="0" dirty="0" smtClean="0"/>
                        <a:t> Power Telemetry data calibrated with </a:t>
                      </a:r>
                      <a:r>
                        <a:rPr lang="en-US" baseline="0" dirty="0" err="1" smtClean="0"/>
                        <a:t>TWTA</a:t>
                      </a:r>
                      <a:r>
                        <a:rPr lang="en-US" baseline="0" dirty="0" smtClean="0"/>
                        <a:t> PPM reading over temperature</a:t>
                      </a:r>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093365">
                <a:tc>
                  <a:txBody>
                    <a:bodyPr/>
                    <a:lstStyle/>
                    <a:p>
                      <a:pPr algn="ctr"/>
                      <a:r>
                        <a:rPr lang="en-US" sz="2000" dirty="0" smtClean="0"/>
                        <a:t>No Brightness</a:t>
                      </a:r>
                      <a:r>
                        <a:rPr lang="en-US" sz="2000" baseline="0" dirty="0" smtClean="0"/>
                        <a:t> Temperature Calibration</a:t>
                      </a:r>
                      <a:endParaRPr lang="en-US" sz="20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342900" indent="-342900">
                        <a:buAutoNum type="arabicPeriod"/>
                      </a:pPr>
                      <a:r>
                        <a:rPr lang="en-US" dirty="0" smtClean="0"/>
                        <a:t>Brightness Calibration Coefficients established in Lab</a:t>
                      </a:r>
                    </a:p>
                    <a:p>
                      <a:pPr marL="342900" indent="-342900">
                        <a:buAutoNum type="arabicPeriod"/>
                      </a:pPr>
                      <a:r>
                        <a:rPr lang="en-US" dirty="0" smtClean="0"/>
                        <a:t>Periodic Recalibration during Deep Space Observation</a:t>
                      </a:r>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7"/>
                  </a:ext>
                </a:extLst>
              </a:tr>
            </a:tbl>
          </a:graphicData>
        </a:graphic>
      </p:graphicFrame>
      <p:sp>
        <p:nvSpPr>
          <p:cNvPr id="7195" name="TextBox 10"/>
          <p:cNvSpPr txBox="1">
            <a:spLocks noChangeArrowheads="1"/>
          </p:cNvSpPr>
          <p:nvPr/>
        </p:nvSpPr>
        <p:spPr bwMode="auto">
          <a:xfrm>
            <a:off x="1905000" y="152401"/>
            <a:ext cx="8153400" cy="523875"/>
          </a:xfrm>
          <a:prstGeom prst="rect">
            <a:avLst/>
          </a:prstGeom>
          <a:noFill/>
          <a:ln w="9525">
            <a:noFill/>
            <a:miter lim="800000"/>
            <a:headEnd/>
            <a:tailEnd/>
          </a:ln>
        </p:spPr>
        <p:txBody>
          <a:bodyPr>
            <a:spAutoFit/>
          </a:bodyPr>
          <a:lstStyle/>
          <a:p>
            <a:pPr algn="ctr"/>
            <a:r>
              <a:rPr lang="en-US" sz="2800" b="1" dirty="0">
                <a:solidFill>
                  <a:prstClr val="black"/>
                </a:solidFill>
                <a:latin typeface="Calibri" pitchFamily="34" charset="0"/>
              </a:rPr>
              <a:t>Performance Improvements over OSCAT </a:t>
            </a:r>
          </a:p>
        </p:txBody>
      </p:sp>
      <p:sp>
        <p:nvSpPr>
          <p:cNvPr id="12" name="Date Placeholder 11"/>
          <p:cNvSpPr>
            <a:spLocks noGrp="1"/>
          </p:cNvSpPr>
          <p:nvPr>
            <p:ph type="dt" sz="quarter" idx="10"/>
          </p:nvPr>
        </p:nvSpPr>
        <p:spPr>
          <a:xfrm>
            <a:off x="1981200" y="6324601"/>
            <a:ext cx="2133600" cy="365125"/>
          </a:xfrm>
        </p:spPr>
        <p:txBody>
          <a:bodyPr/>
          <a:lstStyle/>
          <a:p>
            <a:pPr>
              <a:defRPr/>
            </a:pPr>
            <a:fld id="{F1B6B30B-68DD-498D-87C3-8ADE57FEC39C}" type="datetime5">
              <a:rPr lang="en-US">
                <a:solidFill>
                  <a:prstClr val="black">
                    <a:tint val="75000"/>
                  </a:prstClr>
                </a:solidFill>
                <a:latin typeface="Calibri"/>
              </a:rPr>
              <a:pPr>
                <a:defRPr/>
              </a:pPr>
              <a:t>12-May-17</a:t>
            </a:fld>
            <a:endParaRPr lang="en-US">
              <a:solidFill>
                <a:prstClr val="black">
                  <a:tint val="75000"/>
                </a:prstClr>
              </a:solidFill>
              <a:latin typeface="Calibri"/>
            </a:endParaRPr>
          </a:p>
        </p:txBody>
      </p:sp>
      <p:sp>
        <p:nvSpPr>
          <p:cNvPr id="13" name="Slide Number Placeholder 12"/>
          <p:cNvSpPr>
            <a:spLocks noGrp="1"/>
          </p:cNvSpPr>
          <p:nvPr>
            <p:ph type="sldNum" sz="quarter" idx="12"/>
          </p:nvPr>
        </p:nvSpPr>
        <p:spPr/>
        <p:txBody>
          <a:bodyPr/>
          <a:lstStyle/>
          <a:p>
            <a:pPr>
              <a:defRPr/>
            </a:pPr>
            <a:fld id="{FA970EB5-CADF-4881-B825-B2C26308C09C}" type="slidenum">
              <a:rPr lang="en-US">
                <a:solidFill>
                  <a:prstClr val="black">
                    <a:tint val="75000"/>
                  </a:prstClr>
                </a:solidFill>
                <a:latin typeface="Calibri"/>
              </a:rPr>
              <a:pPr>
                <a:defRPr/>
              </a:pPr>
              <a:t>20</a:t>
            </a:fld>
            <a:endParaRPr lang="en-US">
              <a:solidFill>
                <a:prstClr val="black">
                  <a:tint val="75000"/>
                </a:prstClr>
              </a:solidFill>
              <a:latin typeface="Calibri"/>
            </a:endParaRPr>
          </a:p>
        </p:txBody>
      </p:sp>
      <p:sp>
        <p:nvSpPr>
          <p:cNvPr id="8" name="Footer Placeholder 7"/>
          <p:cNvSpPr>
            <a:spLocks noGrp="1"/>
          </p:cNvSpPr>
          <p:nvPr>
            <p:ph type="ftr" sz="quarter" idx="11"/>
          </p:nvPr>
        </p:nvSpPr>
        <p:spPr>
          <a:xfrm>
            <a:off x="3997570" y="6356352"/>
            <a:ext cx="3641481" cy="365125"/>
          </a:xfrm>
        </p:spPr>
        <p:txBody>
          <a:bodyPr/>
          <a:lstStyle/>
          <a:p>
            <a:r>
              <a:rPr lang="en-IN">
                <a:solidFill>
                  <a:prstClr val="black">
                    <a:tint val="75000"/>
                  </a:prstClr>
                </a:solidFill>
                <a:latin typeface="Calibri"/>
              </a:rPr>
              <a:t>Scatsat-1 InterAgency Meet at SAC</a:t>
            </a:r>
            <a:endParaRPr lang="en-US" dirty="0">
              <a:solidFill>
                <a:prstClr val="black">
                  <a:tint val="75000"/>
                </a:prstClr>
              </a:solidFill>
              <a:latin typeface="Calibri"/>
            </a:endParaRPr>
          </a:p>
        </p:txBody>
      </p:sp>
      <p:sp>
        <p:nvSpPr>
          <p:cNvPr id="9" name="Date Placeholder 3"/>
          <p:cNvSpPr txBox="1">
            <a:spLocks/>
          </p:cNvSpPr>
          <p:nvPr/>
        </p:nvSpPr>
        <p:spPr>
          <a:xfrm>
            <a:off x="8001000" y="76201"/>
            <a:ext cx="2514600" cy="288925"/>
          </a:xfrm>
          <a:prstGeom prst="rect">
            <a:avLst/>
          </a:prstGeom>
        </p:spPr>
        <p:txBody>
          <a:bodyPr vert="horz"/>
          <a:lstStyle/>
          <a:p>
            <a:pPr algn="r">
              <a:defRPr/>
            </a:pPr>
            <a:fld id="{4AB0A7BD-E6A7-44A3-AAB1-87E653230DDD}" type="datetime5">
              <a:rPr lang="en-US" sz="1200">
                <a:solidFill>
                  <a:srgbClr val="4F81BD">
                    <a:shade val="75000"/>
                  </a:srgbClr>
                </a:solidFill>
                <a:latin typeface="Calibri"/>
              </a:rPr>
              <a:pPr algn="r">
                <a:defRPr/>
              </a:pPr>
              <a:t>12-May-17</a:t>
            </a:fld>
            <a:endParaRPr lang="en-US" sz="1200" dirty="0">
              <a:solidFill>
                <a:srgbClr val="4F81BD">
                  <a:shade val="75000"/>
                </a:srgbClr>
              </a:solidFill>
              <a:latin typeface="Calibri"/>
            </a:endParaRPr>
          </a:p>
        </p:txBody>
      </p:sp>
    </p:spTree>
    <p:extLst>
      <p:ext uri="{BB962C8B-B14F-4D97-AF65-F5344CB8AC3E}">
        <p14:creationId xmlns:p14="http://schemas.microsoft.com/office/powerpoint/2010/main" val="33823005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09800" y="101610"/>
            <a:ext cx="7772400" cy="461665"/>
          </a:xfrm>
          <a:prstGeom prst="rect">
            <a:avLst/>
          </a:prstGeom>
          <a:noFill/>
        </p:spPr>
        <p:txBody>
          <a:bodyPr wrap="square" rtlCol="0">
            <a:spAutoFit/>
          </a:bodyPr>
          <a:lstStyle/>
          <a:p>
            <a:pPr algn="ctr"/>
            <a:r>
              <a:rPr lang="en-US" sz="2400" b="1" dirty="0">
                <a:solidFill>
                  <a:prstClr val="black"/>
                </a:solidFill>
                <a:latin typeface="Cambria" pitchFamily="18" charset="0"/>
              </a:rPr>
              <a:t>Scatsat-1 Radiometric Calibration</a:t>
            </a:r>
          </a:p>
        </p:txBody>
      </p:sp>
      <p:sp>
        <p:nvSpPr>
          <p:cNvPr id="9" name="Date Placeholder 8"/>
          <p:cNvSpPr>
            <a:spLocks noGrp="1"/>
          </p:cNvSpPr>
          <p:nvPr>
            <p:ph type="dt" sz="half" idx="10"/>
          </p:nvPr>
        </p:nvSpPr>
        <p:spPr/>
        <p:txBody>
          <a:bodyPr/>
          <a:lstStyle/>
          <a:p>
            <a:fld id="{5532DAC2-7B45-4365-B599-B981C4729AC9}" type="datetime5">
              <a:rPr lang="en-US">
                <a:solidFill>
                  <a:prstClr val="black">
                    <a:tint val="75000"/>
                  </a:prstClr>
                </a:solidFill>
                <a:latin typeface="Calibri"/>
              </a:rPr>
              <a:pPr/>
              <a:t>12-May-17</a:t>
            </a:fld>
            <a:endParaRPr lang="en-US">
              <a:solidFill>
                <a:prstClr val="black">
                  <a:tint val="75000"/>
                </a:prstClr>
              </a:solidFill>
              <a:latin typeface="Calibri"/>
            </a:endParaRPr>
          </a:p>
        </p:txBody>
      </p:sp>
      <p:sp>
        <p:nvSpPr>
          <p:cNvPr id="10" name="Slide Number Placeholder 9"/>
          <p:cNvSpPr>
            <a:spLocks noGrp="1"/>
          </p:cNvSpPr>
          <p:nvPr>
            <p:ph type="sldNum" sz="quarter" idx="12"/>
          </p:nvPr>
        </p:nvSpPr>
        <p:spPr/>
        <p:txBody>
          <a:bodyPr/>
          <a:lstStyle/>
          <a:p>
            <a:fld id="{6CDF0C4A-DDF5-46FF-9A6E-81444CBC0F3F}" type="slidenum">
              <a:rPr lang="en-US">
                <a:solidFill>
                  <a:prstClr val="black">
                    <a:tint val="75000"/>
                  </a:prstClr>
                </a:solidFill>
                <a:latin typeface="Calibri"/>
              </a:rPr>
              <a:pPr/>
              <a:t>21</a:t>
            </a:fld>
            <a:endParaRPr lang="en-US">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r>
              <a:rPr lang="en-IN">
                <a:solidFill>
                  <a:srgbClr val="C00000"/>
                </a:solidFill>
                <a:latin typeface="Calibri"/>
              </a:rPr>
              <a:t>Scatsat-1 InterAgency Meet at SAC</a:t>
            </a:r>
            <a:endParaRPr lang="en-US" dirty="0">
              <a:solidFill>
                <a:srgbClr val="C00000"/>
              </a:solidFill>
              <a:latin typeface="Calibri"/>
            </a:endParaRPr>
          </a:p>
        </p:txBody>
      </p:sp>
      <p:pic>
        <p:nvPicPr>
          <p:cNvPr id="12" name="Picture 11"/>
          <p:cNvPicPr/>
          <p:nvPr/>
        </p:nvPicPr>
        <p:blipFill>
          <a:blip r:embed="rId2" cstate="print"/>
          <a:stretch>
            <a:fillRect/>
          </a:stretch>
        </p:blipFill>
        <p:spPr>
          <a:xfrm>
            <a:off x="1768366" y="874435"/>
            <a:ext cx="4033600" cy="2678596"/>
          </a:xfrm>
          <a:prstGeom prst="rect">
            <a:avLst/>
          </a:prstGeom>
        </p:spPr>
      </p:pic>
      <p:pic>
        <p:nvPicPr>
          <p:cNvPr id="14" name="Picture 13" descr="\\10.61.153.47\scattsat-1-chkout\SCATSAT-1_Photos\all-photos\HOT-COLD-TEst\IMG_9600.JPG"/>
          <p:cNvPicPr/>
          <p:nvPr/>
        </p:nvPicPr>
        <p:blipFill>
          <a:blip r:embed="rId3" cstate="print"/>
          <a:srcRect l="9750" t="8331" r="6686" b="4063"/>
          <a:stretch>
            <a:fillRect/>
          </a:stretch>
        </p:blipFill>
        <p:spPr bwMode="auto">
          <a:xfrm>
            <a:off x="1768367" y="3643314"/>
            <a:ext cx="4033601" cy="2634704"/>
          </a:xfrm>
          <a:prstGeom prst="rect">
            <a:avLst/>
          </a:prstGeom>
          <a:noFill/>
          <a:ln w="9525">
            <a:noFill/>
            <a:miter lim="800000"/>
            <a:headEnd/>
            <a:tailEnd/>
          </a:ln>
        </p:spPr>
      </p:pic>
      <p:graphicFrame>
        <p:nvGraphicFramePr>
          <p:cNvPr id="15" name="Table 14"/>
          <p:cNvGraphicFramePr>
            <a:graphicFrameLocks noGrp="1"/>
          </p:cNvGraphicFramePr>
          <p:nvPr>
            <p:extLst/>
          </p:nvPr>
        </p:nvGraphicFramePr>
        <p:xfrm>
          <a:off x="6096000" y="3734573"/>
          <a:ext cx="4041114" cy="2301102"/>
        </p:xfrm>
        <a:graphic>
          <a:graphicData uri="http://schemas.openxmlformats.org/drawingml/2006/table">
            <a:tbl>
              <a:tblPr/>
              <a:tblGrid>
                <a:gridCol w="1997765">
                  <a:extLst>
                    <a:ext uri="{9D8B030D-6E8A-4147-A177-3AD203B41FA5}">
                      <a16:colId xmlns:a16="http://schemas.microsoft.com/office/drawing/2014/main" val="20000"/>
                    </a:ext>
                  </a:extLst>
                </a:gridCol>
                <a:gridCol w="2043349">
                  <a:extLst>
                    <a:ext uri="{9D8B030D-6E8A-4147-A177-3AD203B41FA5}">
                      <a16:colId xmlns:a16="http://schemas.microsoft.com/office/drawing/2014/main" val="20003"/>
                    </a:ext>
                  </a:extLst>
                </a:gridCol>
              </a:tblGrid>
              <a:tr h="480255">
                <a:tc gridSpan="2">
                  <a:txBody>
                    <a:bodyPr/>
                    <a:lstStyle/>
                    <a:p>
                      <a:pPr marL="0" marR="0" algn="ctr">
                        <a:lnSpc>
                          <a:spcPct val="115000"/>
                        </a:lnSpc>
                        <a:spcBef>
                          <a:spcPts val="0"/>
                        </a:spcBef>
                        <a:spcAft>
                          <a:spcPts val="0"/>
                        </a:spcAft>
                      </a:pPr>
                      <a:r>
                        <a:rPr lang="en-US" sz="1600" b="1" dirty="0" smtClean="0">
                          <a:latin typeface="Calibri"/>
                          <a:ea typeface="Times New Roman"/>
                          <a:cs typeface="Calibri"/>
                        </a:rPr>
                        <a:t>Radiometric </a:t>
                      </a:r>
                      <a:r>
                        <a:rPr lang="en-US" sz="1600" b="1" dirty="0">
                          <a:latin typeface="Calibri"/>
                          <a:ea typeface="Times New Roman"/>
                          <a:cs typeface="Calibri"/>
                        </a:rPr>
                        <a:t>Sensitivity of Scatsat-1 Scatterometer </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720383">
                <a:tc gridSpan="2">
                  <a:txBody>
                    <a:bodyPr/>
                    <a:lstStyle/>
                    <a:p>
                      <a:pPr marL="0" marR="0" algn="ctr">
                        <a:lnSpc>
                          <a:spcPct val="115000"/>
                        </a:lnSpc>
                        <a:spcBef>
                          <a:spcPts val="0"/>
                        </a:spcBef>
                        <a:spcAft>
                          <a:spcPts val="0"/>
                        </a:spcAft>
                      </a:pPr>
                      <a:r>
                        <a:rPr lang="en-US" sz="1600" dirty="0">
                          <a:latin typeface="Calibri"/>
                          <a:ea typeface="Times New Roman"/>
                          <a:cs typeface="Calibri"/>
                        </a:rPr>
                        <a:t>Calibration Source:  μ-wave Absorber immersed in Liquid N</a:t>
                      </a:r>
                      <a:r>
                        <a:rPr lang="en-US" sz="1600" baseline="-25000" dirty="0">
                          <a:latin typeface="Calibri"/>
                          <a:ea typeface="Times New Roman"/>
                          <a:cs typeface="Calibri"/>
                        </a:rPr>
                        <a:t>2</a:t>
                      </a:r>
                      <a:r>
                        <a:rPr lang="en-US" sz="1600" dirty="0">
                          <a:latin typeface="Calibri"/>
                          <a:ea typeface="Times New Roman"/>
                          <a:cs typeface="Calibri"/>
                        </a:rPr>
                        <a:t> as Cold Target and @ Lab Ambient as Hot Target</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1"/>
                  </a:ext>
                </a:extLst>
              </a:tr>
              <a:tr h="449511">
                <a:tc>
                  <a:txBody>
                    <a:bodyPr/>
                    <a:lstStyle/>
                    <a:p>
                      <a:pPr marL="0" marR="0" algn="ctr">
                        <a:lnSpc>
                          <a:spcPct val="115000"/>
                        </a:lnSpc>
                        <a:spcBef>
                          <a:spcPts val="0"/>
                        </a:spcBef>
                        <a:spcAft>
                          <a:spcPts val="0"/>
                        </a:spcAft>
                      </a:pPr>
                      <a:r>
                        <a:rPr lang="en-US" sz="1600" b="1" dirty="0">
                          <a:latin typeface="Calibri"/>
                          <a:ea typeface="Times New Roman"/>
                          <a:cs typeface="Calibri"/>
                        </a:rPr>
                        <a:t>NE∆</a:t>
                      </a:r>
                      <a:r>
                        <a:rPr lang="en-US" sz="1600" b="1" dirty="0" smtClean="0">
                          <a:latin typeface="Calibri"/>
                          <a:ea typeface="Times New Roman"/>
                          <a:cs typeface="Calibri"/>
                        </a:rPr>
                        <a:t>T (Hot)</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latin typeface="Calibri"/>
                          <a:ea typeface="Times New Roman"/>
                          <a:cs typeface="Calibri"/>
                        </a:rPr>
                        <a:t>NE∆</a:t>
                      </a:r>
                      <a:r>
                        <a:rPr lang="en-US" sz="1600" b="1" dirty="0" smtClean="0">
                          <a:latin typeface="Calibri"/>
                          <a:ea typeface="Times New Roman"/>
                          <a:cs typeface="Calibri"/>
                        </a:rPr>
                        <a:t>T (cold)</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49511">
                <a:tc>
                  <a:txBody>
                    <a:bodyPr/>
                    <a:lstStyle/>
                    <a:p>
                      <a:pPr marL="0" marR="0" algn="ctr">
                        <a:lnSpc>
                          <a:spcPct val="115000"/>
                        </a:lnSpc>
                        <a:spcBef>
                          <a:spcPts val="0"/>
                        </a:spcBef>
                        <a:spcAft>
                          <a:spcPts val="0"/>
                        </a:spcAft>
                      </a:pPr>
                      <a:r>
                        <a:rPr lang="en-US" sz="1600" dirty="0" smtClean="0">
                          <a:latin typeface="Calibri"/>
                          <a:ea typeface="Times New Roman"/>
                          <a:cs typeface="Calibri"/>
                        </a:rPr>
                        <a:t>22.5K</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smtClean="0">
                          <a:latin typeface="Calibri"/>
                          <a:ea typeface="Times New Roman"/>
                          <a:cs typeface="Calibri"/>
                        </a:rPr>
                        <a:t>16K</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9795331"/>
                  </a:ext>
                </a:extLst>
              </a:tr>
            </a:tbl>
          </a:graphicData>
        </a:graphic>
      </p:graphicFrame>
      <p:pic>
        <p:nvPicPr>
          <p:cNvPr id="16" name="Picture 2"/>
          <p:cNvPicPr>
            <a:picLocks noChangeAspect="1" noChangeArrowheads="1"/>
          </p:cNvPicPr>
          <p:nvPr/>
        </p:nvPicPr>
        <p:blipFill>
          <a:blip r:embed="rId4" cstate="print"/>
          <a:srcRect t="907" r="588"/>
          <a:stretch>
            <a:fillRect/>
          </a:stretch>
        </p:blipFill>
        <p:spPr bwMode="auto">
          <a:xfrm>
            <a:off x="5986288" y="634269"/>
            <a:ext cx="4333842" cy="3054719"/>
          </a:xfrm>
          <a:prstGeom prst="rect">
            <a:avLst/>
          </a:prstGeom>
          <a:noFill/>
          <a:ln w="9525">
            <a:noFill/>
            <a:miter lim="800000"/>
            <a:headEnd/>
            <a:tailEnd/>
          </a:ln>
          <a:effectLst/>
        </p:spPr>
      </p:pic>
    </p:spTree>
    <p:extLst>
      <p:ext uri="{BB962C8B-B14F-4D97-AF65-F5344CB8AC3E}">
        <p14:creationId xmlns:p14="http://schemas.microsoft.com/office/powerpoint/2010/main" val="38409952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Documents and Settings\Administrator\Desktop\payload_team_SAc\GIF\OBPwr_dsc_fore.dat_HH_Orbit16.gif"/>
          <p:cNvPicPr>
            <a:picLocks noChangeAspect="1" noChangeArrowheads="1"/>
          </p:cNvPicPr>
          <p:nvPr/>
        </p:nvPicPr>
        <p:blipFill rotWithShape="1">
          <a:blip r:embed="rId2"/>
          <a:srcRect l="3204" t="11727" b="7624"/>
          <a:stretch/>
        </p:blipFill>
        <p:spPr bwMode="auto">
          <a:xfrm>
            <a:off x="1858554" y="857232"/>
            <a:ext cx="4094570" cy="2853828"/>
          </a:xfrm>
          <a:prstGeom prst="rect">
            <a:avLst/>
          </a:prstGeom>
          <a:noFill/>
        </p:spPr>
      </p:pic>
      <p:sp>
        <p:nvSpPr>
          <p:cNvPr id="3" name="TextBox 2"/>
          <p:cNvSpPr txBox="1"/>
          <p:nvPr/>
        </p:nvSpPr>
        <p:spPr>
          <a:xfrm>
            <a:off x="2743200" y="142852"/>
            <a:ext cx="6477000" cy="523220"/>
          </a:xfrm>
          <a:prstGeom prst="rect">
            <a:avLst/>
          </a:prstGeom>
          <a:noFill/>
        </p:spPr>
        <p:txBody>
          <a:bodyPr wrap="square" rtlCol="0">
            <a:spAutoFit/>
          </a:bodyPr>
          <a:lstStyle/>
          <a:p>
            <a:pPr algn="ctr"/>
            <a:r>
              <a:rPr lang="en-US" sz="2800" b="1" dirty="0">
                <a:solidFill>
                  <a:prstClr val="black"/>
                </a:solidFill>
                <a:latin typeface="Calibri"/>
              </a:rPr>
              <a:t>Brightness Temperature : First Images</a:t>
            </a:r>
          </a:p>
        </p:txBody>
      </p:sp>
      <p:pic>
        <p:nvPicPr>
          <p:cNvPr id="4" name="Picture 2" descr="C:\Documents and Settings\Administrator\Desktop\payload_team_SAc\GIF\OBPwr_dsc_fore.dat_VV_Orbit16.gif"/>
          <p:cNvPicPr>
            <a:picLocks noChangeAspect="1" noChangeArrowheads="1"/>
          </p:cNvPicPr>
          <p:nvPr/>
        </p:nvPicPr>
        <p:blipFill rotWithShape="1">
          <a:blip r:embed="rId3"/>
          <a:srcRect l="2983" t="11783" b="7768"/>
          <a:stretch/>
        </p:blipFill>
        <p:spPr bwMode="auto">
          <a:xfrm>
            <a:off x="1843762" y="3643314"/>
            <a:ext cx="4037925" cy="2714644"/>
          </a:xfrm>
          <a:prstGeom prst="rect">
            <a:avLst/>
          </a:prstGeom>
          <a:noFill/>
        </p:spPr>
      </p:pic>
      <p:pic>
        <p:nvPicPr>
          <p:cNvPr id="5" name="Picture 2" descr="C:\Documents and Settings\Administrator\Desktop\payload_team_SAc\GIF\OBPwr_dsc_fore.dat_HH_Orbit17.gif"/>
          <p:cNvPicPr>
            <a:picLocks noChangeAspect="1" noChangeArrowheads="1"/>
          </p:cNvPicPr>
          <p:nvPr/>
        </p:nvPicPr>
        <p:blipFill rotWithShape="1">
          <a:blip r:embed="rId4"/>
          <a:srcRect t="11602" b="8973"/>
          <a:stretch/>
        </p:blipFill>
        <p:spPr bwMode="auto">
          <a:xfrm>
            <a:off x="6167439" y="857233"/>
            <a:ext cx="4071966" cy="2639469"/>
          </a:xfrm>
          <a:prstGeom prst="rect">
            <a:avLst/>
          </a:prstGeom>
          <a:noFill/>
        </p:spPr>
      </p:pic>
      <p:pic>
        <p:nvPicPr>
          <p:cNvPr id="6" name="Picture 2" descr="C:\Documents and Settings\Administrator\Desktop\payload_team_SAc\GIF\OBPwr_dsc_fore.dat_VV_Orbit17.gif"/>
          <p:cNvPicPr>
            <a:picLocks noChangeAspect="1" noChangeArrowheads="1"/>
          </p:cNvPicPr>
          <p:nvPr/>
        </p:nvPicPr>
        <p:blipFill rotWithShape="1">
          <a:blip r:embed="rId5"/>
          <a:srcRect l="2918" t="11858" b="7768"/>
          <a:stretch/>
        </p:blipFill>
        <p:spPr bwMode="auto">
          <a:xfrm>
            <a:off x="6238876" y="3500439"/>
            <a:ext cx="4023622" cy="2872019"/>
          </a:xfrm>
          <a:prstGeom prst="rect">
            <a:avLst/>
          </a:prstGeom>
          <a:noFill/>
        </p:spPr>
      </p:pic>
      <p:sp>
        <p:nvSpPr>
          <p:cNvPr id="8" name="TextBox 7"/>
          <p:cNvSpPr txBox="1"/>
          <p:nvPr/>
        </p:nvSpPr>
        <p:spPr>
          <a:xfrm>
            <a:off x="2309786" y="2000240"/>
            <a:ext cx="1000132" cy="369332"/>
          </a:xfrm>
          <a:prstGeom prst="rect">
            <a:avLst/>
          </a:prstGeom>
          <a:noFill/>
        </p:spPr>
        <p:txBody>
          <a:bodyPr wrap="square" rtlCol="0">
            <a:spAutoFit/>
          </a:bodyPr>
          <a:lstStyle/>
          <a:p>
            <a:r>
              <a:rPr lang="en-IN" b="1" dirty="0">
                <a:solidFill>
                  <a:prstClr val="black"/>
                </a:solidFill>
                <a:latin typeface="Calibri"/>
              </a:rPr>
              <a:t>H </a:t>
            </a:r>
            <a:r>
              <a:rPr lang="en-IN" b="1" dirty="0" err="1">
                <a:solidFill>
                  <a:prstClr val="black"/>
                </a:solidFill>
                <a:latin typeface="Calibri"/>
              </a:rPr>
              <a:t>Pol</a:t>
            </a:r>
            <a:endParaRPr lang="en-IN" b="1" dirty="0">
              <a:solidFill>
                <a:prstClr val="black"/>
              </a:solidFill>
              <a:latin typeface="Calibri"/>
            </a:endParaRPr>
          </a:p>
        </p:txBody>
      </p:sp>
      <p:sp>
        <p:nvSpPr>
          <p:cNvPr id="9" name="TextBox 8"/>
          <p:cNvSpPr txBox="1"/>
          <p:nvPr/>
        </p:nvSpPr>
        <p:spPr>
          <a:xfrm>
            <a:off x="8953520" y="5357826"/>
            <a:ext cx="1000132" cy="369332"/>
          </a:xfrm>
          <a:prstGeom prst="rect">
            <a:avLst/>
          </a:prstGeom>
          <a:noFill/>
        </p:spPr>
        <p:txBody>
          <a:bodyPr wrap="square" rtlCol="0">
            <a:spAutoFit/>
          </a:bodyPr>
          <a:lstStyle/>
          <a:p>
            <a:r>
              <a:rPr lang="en-IN" b="1" dirty="0">
                <a:solidFill>
                  <a:prstClr val="black"/>
                </a:solidFill>
                <a:latin typeface="Calibri"/>
              </a:rPr>
              <a:t>V </a:t>
            </a:r>
            <a:r>
              <a:rPr lang="en-IN" b="1" dirty="0" err="1">
                <a:solidFill>
                  <a:prstClr val="black"/>
                </a:solidFill>
                <a:latin typeface="Calibri"/>
              </a:rPr>
              <a:t>Pol</a:t>
            </a:r>
            <a:endParaRPr lang="en-IN" b="1" dirty="0">
              <a:solidFill>
                <a:prstClr val="black"/>
              </a:solidFill>
              <a:latin typeface="Calibri"/>
            </a:endParaRPr>
          </a:p>
        </p:txBody>
      </p:sp>
      <p:sp>
        <p:nvSpPr>
          <p:cNvPr id="10" name="TextBox 9"/>
          <p:cNvSpPr txBox="1"/>
          <p:nvPr/>
        </p:nvSpPr>
        <p:spPr>
          <a:xfrm>
            <a:off x="2238348" y="5072074"/>
            <a:ext cx="1000132" cy="369332"/>
          </a:xfrm>
          <a:prstGeom prst="rect">
            <a:avLst/>
          </a:prstGeom>
          <a:noFill/>
        </p:spPr>
        <p:txBody>
          <a:bodyPr wrap="square" rtlCol="0">
            <a:spAutoFit/>
          </a:bodyPr>
          <a:lstStyle/>
          <a:p>
            <a:r>
              <a:rPr lang="en-IN" b="1" dirty="0">
                <a:solidFill>
                  <a:prstClr val="black"/>
                </a:solidFill>
                <a:latin typeface="Calibri"/>
              </a:rPr>
              <a:t>V </a:t>
            </a:r>
            <a:r>
              <a:rPr lang="en-IN" b="1" dirty="0" err="1">
                <a:solidFill>
                  <a:prstClr val="black"/>
                </a:solidFill>
                <a:latin typeface="Calibri"/>
              </a:rPr>
              <a:t>Pol</a:t>
            </a:r>
            <a:endParaRPr lang="en-IN" b="1" dirty="0">
              <a:solidFill>
                <a:prstClr val="black"/>
              </a:solidFill>
              <a:latin typeface="Calibri"/>
            </a:endParaRPr>
          </a:p>
        </p:txBody>
      </p:sp>
      <p:sp>
        <p:nvSpPr>
          <p:cNvPr id="11" name="TextBox 10"/>
          <p:cNvSpPr txBox="1"/>
          <p:nvPr/>
        </p:nvSpPr>
        <p:spPr>
          <a:xfrm>
            <a:off x="8882082" y="2571744"/>
            <a:ext cx="1000132" cy="369332"/>
          </a:xfrm>
          <a:prstGeom prst="rect">
            <a:avLst/>
          </a:prstGeom>
          <a:noFill/>
        </p:spPr>
        <p:txBody>
          <a:bodyPr wrap="square" rtlCol="0">
            <a:spAutoFit/>
          </a:bodyPr>
          <a:lstStyle/>
          <a:p>
            <a:r>
              <a:rPr lang="en-IN" b="1" dirty="0">
                <a:solidFill>
                  <a:prstClr val="black"/>
                </a:solidFill>
                <a:latin typeface="Calibri"/>
              </a:rPr>
              <a:t>H </a:t>
            </a:r>
            <a:r>
              <a:rPr lang="en-IN" b="1" dirty="0" err="1">
                <a:solidFill>
                  <a:prstClr val="black"/>
                </a:solidFill>
                <a:latin typeface="Calibri"/>
              </a:rPr>
              <a:t>Pol</a:t>
            </a:r>
            <a:endParaRPr lang="en-IN" b="1" dirty="0">
              <a:solidFill>
                <a:prstClr val="black"/>
              </a:solidFill>
              <a:latin typeface="Calibri"/>
            </a:endParaRPr>
          </a:p>
        </p:txBody>
      </p:sp>
      <p:sp>
        <p:nvSpPr>
          <p:cNvPr id="12" name="Date Placeholder 11"/>
          <p:cNvSpPr>
            <a:spLocks noGrp="1"/>
          </p:cNvSpPr>
          <p:nvPr>
            <p:ph type="dt" sz="half" idx="10"/>
          </p:nvPr>
        </p:nvSpPr>
        <p:spPr/>
        <p:txBody>
          <a:bodyPr/>
          <a:lstStyle/>
          <a:p>
            <a:fld id="{D125112D-189C-4C40-BA81-28F9BDD62CE9}" type="datetime5">
              <a:rPr lang="en-US">
                <a:solidFill>
                  <a:prstClr val="black">
                    <a:tint val="75000"/>
                  </a:prstClr>
                </a:solidFill>
                <a:latin typeface="Calibri"/>
              </a:rPr>
              <a:pPr/>
              <a:t>12-May-17</a:t>
            </a:fld>
            <a:endParaRPr lang="en-IN">
              <a:solidFill>
                <a:prstClr val="black">
                  <a:tint val="75000"/>
                </a:prstClr>
              </a:solidFill>
              <a:latin typeface="Calibri"/>
            </a:endParaRPr>
          </a:p>
        </p:txBody>
      </p:sp>
      <p:sp>
        <p:nvSpPr>
          <p:cNvPr id="13" name="Slide Number Placeholder 12"/>
          <p:cNvSpPr>
            <a:spLocks noGrp="1"/>
          </p:cNvSpPr>
          <p:nvPr>
            <p:ph type="sldNum" sz="quarter" idx="12"/>
          </p:nvPr>
        </p:nvSpPr>
        <p:spPr/>
        <p:txBody>
          <a:bodyPr/>
          <a:lstStyle/>
          <a:p>
            <a:fld id="{BC5A2F36-E90C-4F63-B66B-C046838F8A00}" type="slidenum">
              <a:rPr lang="en-IN">
                <a:solidFill>
                  <a:prstClr val="black">
                    <a:tint val="75000"/>
                  </a:prstClr>
                </a:solidFill>
                <a:latin typeface="Calibri"/>
              </a:rPr>
              <a:pPr/>
              <a:t>22</a:t>
            </a:fld>
            <a:endParaRPr lang="en-IN">
              <a:solidFill>
                <a:prstClr val="black">
                  <a:tint val="75000"/>
                </a:prstClr>
              </a:solidFill>
              <a:latin typeface="Calibri"/>
            </a:endParaRPr>
          </a:p>
        </p:txBody>
      </p:sp>
      <p:sp>
        <p:nvSpPr>
          <p:cNvPr id="14" name="Footer Placeholder 13"/>
          <p:cNvSpPr>
            <a:spLocks noGrp="1"/>
          </p:cNvSpPr>
          <p:nvPr>
            <p:ph type="ftr" sz="quarter" idx="11"/>
          </p:nvPr>
        </p:nvSpPr>
        <p:spPr/>
        <p:txBody>
          <a:bodyPr/>
          <a:lstStyle/>
          <a:p>
            <a:r>
              <a:rPr lang="en-IN">
                <a:solidFill>
                  <a:prstClr val="black">
                    <a:tint val="75000"/>
                  </a:prstClr>
                </a:solidFill>
                <a:latin typeface="Calibri"/>
              </a:rPr>
              <a:t>Scatsat-1 InterAgency Meet at SAC</a:t>
            </a:r>
          </a:p>
        </p:txBody>
      </p:sp>
    </p:spTree>
    <p:extLst>
      <p:ext uri="{BB962C8B-B14F-4D97-AF65-F5344CB8AC3E}">
        <p14:creationId xmlns:p14="http://schemas.microsoft.com/office/powerpoint/2010/main" val="288496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8787" t="10398" r="5176" b="15852"/>
          <a:stretch/>
        </p:blipFill>
        <p:spPr>
          <a:xfrm>
            <a:off x="1936133" y="857232"/>
            <a:ext cx="4249254" cy="2733168"/>
          </a:xfrm>
          <a:prstGeom prst="rect">
            <a:avLst/>
          </a:prstGeom>
        </p:spPr>
      </p:pic>
      <p:pic>
        <p:nvPicPr>
          <p:cNvPr id="3" name="Picture 2"/>
          <p:cNvPicPr>
            <a:picLocks noChangeAspect="1"/>
          </p:cNvPicPr>
          <p:nvPr/>
        </p:nvPicPr>
        <p:blipFill rotWithShape="1">
          <a:blip r:embed="rId3"/>
          <a:srcRect l="8276" t="8693" r="6285" b="15171"/>
          <a:stretch/>
        </p:blipFill>
        <p:spPr>
          <a:xfrm>
            <a:off x="1903838" y="3629552"/>
            <a:ext cx="4187230" cy="2799845"/>
          </a:xfrm>
          <a:prstGeom prst="rect">
            <a:avLst/>
          </a:prstGeom>
        </p:spPr>
      </p:pic>
      <p:pic>
        <p:nvPicPr>
          <p:cNvPr id="4" name="Picture 3"/>
          <p:cNvPicPr>
            <a:picLocks noChangeAspect="1"/>
          </p:cNvPicPr>
          <p:nvPr/>
        </p:nvPicPr>
        <p:blipFill rotWithShape="1">
          <a:blip r:embed="rId4"/>
          <a:srcRect l="8226" t="9838" r="5621" b="13542"/>
          <a:stretch/>
        </p:blipFill>
        <p:spPr>
          <a:xfrm>
            <a:off x="6266280" y="785794"/>
            <a:ext cx="4258876" cy="2842112"/>
          </a:xfrm>
          <a:prstGeom prst="rect">
            <a:avLst/>
          </a:prstGeom>
        </p:spPr>
      </p:pic>
      <p:pic>
        <p:nvPicPr>
          <p:cNvPr id="6" name="Picture 5"/>
          <p:cNvPicPr>
            <a:picLocks noChangeAspect="1"/>
          </p:cNvPicPr>
          <p:nvPr/>
        </p:nvPicPr>
        <p:blipFill rotWithShape="1">
          <a:blip r:embed="rId5"/>
          <a:srcRect l="7358" t="7986" r="5447" b="15279"/>
          <a:stretch/>
        </p:blipFill>
        <p:spPr>
          <a:xfrm>
            <a:off x="6167439" y="3500438"/>
            <a:ext cx="4386483" cy="2848126"/>
          </a:xfrm>
          <a:prstGeom prst="rect">
            <a:avLst/>
          </a:prstGeom>
        </p:spPr>
      </p:pic>
      <p:sp>
        <p:nvSpPr>
          <p:cNvPr id="7" name="TextBox 6"/>
          <p:cNvSpPr txBox="1"/>
          <p:nvPr/>
        </p:nvSpPr>
        <p:spPr>
          <a:xfrm>
            <a:off x="2743200" y="142852"/>
            <a:ext cx="6477000" cy="523220"/>
          </a:xfrm>
          <a:prstGeom prst="rect">
            <a:avLst/>
          </a:prstGeom>
          <a:noFill/>
        </p:spPr>
        <p:txBody>
          <a:bodyPr wrap="square" rtlCol="0">
            <a:spAutoFit/>
          </a:bodyPr>
          <a:lstStyle/>
          <a:p>
            <a:pPr algn="ctr"/>
            <a:r>
              <a:rPr lang="en-US" sz="2800" b="1" dirty="0">
                <a:solidFill>
                  <a:prstClr val="black"/>
                </a:solidFill>
                <a:latin typeface="Calibri"/>
              </a:rPr>
              <a:t>Brightness Temperature from AMSR-2</a:t>
            </a:r>
          </a:p>
        </p:txBody>
      </p:sp>
      <p:sp>
        <p:nvSpPr>
          <p:cNvPr id="8" name="TextBox 7"/>
          <p:cNvSpPr txBox="1"/>
          <p:nvPr/>
        </p:nvSpPr>
        <p:spPr>
          <a:xfrm>
            <a:off x="5738810" y="3714752"/>
            <a:ext cx="1000132" cy="369332"/>
          </a:xfrm>
          <a:prstGeom prst="rect">
            <a:avLst/>
          </a:prstGeom>
          <a:noFill/>
        </p:spPr>
        <p:txBody>
          <a:bodyPr wrap="square" rtlCol="0">
            <a:spAutoFit/>
          </a:bodyPr>
          <a:lstStyle/>
          <a:p>
            <a:r>
              <a:rPr lang="en-IN" b="1" dirty="0">
                <a:solidFill>
                  <a:prstClr val="black"/>
                </a:solidFill>
                <a:latin typeface="Calibri"/>
              </a:rPr>
              <a:t>VV </a:t>
            </a:r>
            <a:r>
              <a:rPr lang="en-IN" b="1" dirty="0" err="1">
                <a:solidFill>
                  <a:prstClr val="black"/>
                </a:solidFill>
                <a:latin typeface="Calibri"/>
              </a:rPr>
              <a:t>Pol</a:t>
            </a:r>
            <a:endParaRPr lang="en-IN" b="1" dirty="0">
              <a:solidFill>
                <a:prstClr val="black"/>
              </a:solidFill>
              <a:latin typeface="Calibri"/>
            </a:endParaRPr>
          </a:p>
        </p:txBody>
      </p:sp>
      <p:sp>
        <p:nvSpPr>
          <p:cNvPr id="9" name="TextBox 8"/>
          <p:cNvSpPr txBox="1"/>
          <p:nvPr/>
        </p:nvSpPr>
        <p:spPr>
          <a:xfrm>
            <a:off x="5738810" y="857232"/>
            <a:ext cx="1000132" cy="369332"/>
          </a:xfrm>
          <a:prstGeom prst="rect">
            <a:avLst/>
          </a:prstGeom>
          <a:noFill/>
        </p:spPr>
        <p:txBody>
          <a:bodyPr wrap="square" rtlCol="0">
            <a:spAutoFit/>
          </a:bodyPr>
          <a:lstStyle/>
          <a:p>
            <a:r>
              <a:rPr lang="en-IN" b="1" dirty="0">
                <a:solidFill>
                  <a:prstClr val="black"/>
                </a:solidFill>
                <a:latin typeface="Calibri"/>
              </a:rPr>
              <a:t>HH </a:t>
            </a:r>
            <a:r>
              <a:rPr lang="en-IN" b="1" dirty="0" err="1">
                <a:solidFill>
                  <a:prstClr val="black"/>
                </a:solidFill>
                <a:latin typeface="Calibri"/>
              </a:rPr>
              <a:t>Pol</a:t>
            </a:r>
            <a:endParaRPr lang="en-IN" b="1" dirty="0">
              <a:solidFill>
                <a:prstClr val="black"/>
              </a:solidFill>
              <a:latin typeface="Calibri"/>
            </a:endParaRPr>
          </a:p>
        </p:txBody>
      </p:sp>
      <p:sp>
        <p:nvSpPr>
          <p:cNvPr id="10" name="Date Placeholder 9"/>
          <p:cNvSpPr>
            <a:spLocks noGrp="1"/>
          </p:cNvSpPr>
          <p:nvPr>
            <p:ph type="dt" sz="half" idx="10"/>
          </p:nvPr>
        </p:nvSpPr>
        <p:spPr/>
        <p:txBody>
          <a:bodyPr/>
          <a:lstStyle/>
          <a:p>
            <a:fld id="{FC9A5FC3-7B68-4DC4-AF94-0FED7CC7EAAF}" type="datetime5">
              <a:rPr lang="en-US">
                <a:solidFill>
                  <a:prstClr val="black">
                    <a:tint val="75000"/>
                  </a:prstClr>
                </a:solidFill>
                <a:latin typeface="Calibri"/>
              </a:rPr>
              <a:pPr/>
              <a:t>12-May-17</a:t>
            </a:fld>
            <a:endParaRPr lang="en-IN">
              <a:solidFill>
                <a:prstClr val="black">
                  <a:tint val="75000"/>
                </a:prstClr>
              </a:solidFill>
              <a:latin typeface="Calibri"/>
            </a:endParaRPr>
          </a:p>
        </p:txBody>
      </p:sp>
      <p:sp>
        <p:nvSpPr>
          <p:cNvPr id="11" name="Slide Number Placeholder 10"/>
          <p:cNvSpPr>
            <a:spLocks noGrp="1"/>
          </p:cNvSpPr>
          <p:nvPr>
            <p:ph type="sldNum" sz="quarter" idx="12"/>
          </p:nvPr>
        </p:nvSpPr>
        <p:spPr/>
        <p:txBody>
          <a:bodyPr/>
          <a:lstStyle/>
          <a:p>
            <a:fld id="{BC5A2F36-E90C-4F63-B66B-C046838F8A00}" type="slidenum">
              <a:rPr lang="en-IN">
                <a:solidFill>
                  <a:prstClr val="black">
                    <a:tint val="75000"/>
                  </a:prstClr>
                </a:solidFill>
                <a:latin typeface="Calibri"/>
              </a:rPr>
              <a:pPr/>
              <a:t>23</a:t>
            </a:fld>
            <a:endParaRPr lang="en-IN">
              <a:solidFill>
                <a:prstClr val="black">
                  <a:tint val="75000"/>
                </a:prstClr>
              </a:solidFill>
              <a:latin typeface="Calibri"/>
            </a:endParaRPr>
          </a:p>
        </p:txBody>
      </p:sp>
      <p:sp>
        <p:nvSpPr>
          <p:cNvPr id="12" name="Footer Placeholder 11"/>
          <p:cNvSpPr>
            <a:spLocks noGrp="1"/>
          </p:cNvSpPr>
          <p:nvPr>
            <p:ph type="ftr" sz="quarter" idx="11"/>
          </p:nvPr>
        </p:nvSpPr>
        <p:spPr/>
        <p:txBody>
          <a:bodyPr/>
          <a:lstStyle/>
          <a:p>
            <a:r>
              <a:rPr lang="en-IN">
                <a:solidFill>
                  <a:prstClr val="black">
                    <a:tint val="75000"/>
                  </a:prstClr>
                </a:solidFill>
                <a:latin typeface="Calibri"/>
              </a:rPr>
              <a:t>Scatsat-1 InterAgency Meet at SAC</a:t>
            </a:r>
          </a:p>
        </p:txBody>
      </p:sp>
    </p:spTree>
    <p:extLst>
      <p:ext uri="{BB962C8B-B14F-4D97-AF65-F5344CB8AC3E}">
        <p14:creationId xmlns:p14="http://schemas.microsoft.com/office/powerpoint/2010/main" val="55555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53241C-A093-4C54-A47F-9DEEB56F4656}" type="datetime5">
              <a:rPr lang="en-US">
                <a:solidFill>
                  <a:prstClr val="black">
                    <a:tint val="75000"/>
                  </a:prstClr>
                </a:solidFill>
                <a:latin typeface="Calibri"/>
              </a:rPr>
              <a:pPr/>
              <a:t>12-May-17</a:t>
            </a:fld>
            <a:endParaRPr lang="en-IN">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en-IN">
                <a:solidFill>
                  <a:prstClr val="black">
                    <a:tint val="75000"/>
                  </a:prstClr>
                </a:solidFill>
                <a:latin typeface="Calibri"/>
              </a:rPr>
              <a:t>Scatsat-1 InterAgency Meet at SAC</a:t>
            </a:r>
          </a:p>
        </p:txBody>
      </p:sp>
      <p:sp>
        <p:nvSpPr>
          <p:cNvPr id="4" name="Slide Number Placeholder 3"/>
          <p:cNvSpPr>
            <a:spLocks noGrp="1"/>
          </p:cNvSpPr>
          <p:nvPr>
            <p:ph type="sldNum" sz="quarter" idx="12"/>
          </p:nvPr>
        </p:nvSpPr>
        <p:spPr/>
        <p:txBody>
          <a:bodyPr/>
          <a:lstStyle/>
          <a:p>
            <a:fld id="{BC5A2F36-E90C-4F63-B66B-C046838F8A00}" type="slidenum">
              <a:rPr lang="en-IN">
                <a:solidFill>
                  <a:prstClr val="black">
                    <a:tint val="75000"/>
                  </a:prstClr>
                </a:solidFill>
                <a:latin typeface="Calibri"/>
              </a:rPr>
              <a:pPr/>
              <a:t>24</a:t>
            </a:fld>
            <a:endParaRPr lang="en-IN">
              <a:solidFill>
                <a:prstClr val="black">
                  <a:tint val="75000"/>
                </a:prstClr>
              </a:solidFill>
              <a:latin typeface="Calibri"/>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610" r="2478"/>
          <a:stretch/>
        </p:blipFill>
        <p:spPr>
          <a:xfrm>
            <a:off x="2309786" y="928671"/>
            <a:ext cx="7288226" cy="5458729"/>
          </a:xfrm>
          <a:prstGeom prst="rect">
            <a:avLst/>
          </a:prstGeom>
        </p:spPr>
      </p:pic>
      <p:sp>
        <p:nvSpPr>
          <p:cNvPr id="6" name="TextBox 5"/>
          <p:cNvSpPr txBox="1"/>
          <p:nvPr/>
        </p:nvSpPr>
        <p:spPr>
          <a:xfrm>
            <a:off x="2209800" y="252691"/>
            <a:ext cx="7772400" cy="523220"/>
          </a:xfrm>
          <a:prstGeom prst="rect">
            <a:avLst/>
          </a:prstGeom>
          <a:noFill/>
        </p:spPr>
        <p:txBody>
          <a:bodyPr wrap="square" rtlCol="0">
            <a:spAutoFit/>
          </a:bodyPr>
          <a:lstStyle/>
          <a:p>
            <a:pPr algn="ctr"/>
            <a:r>
              <a:rPr lang="en-US" sz="2800" b="1" dirty="0">
                <a:solidFill>
                  <a:prstClr val="black"/>
                </a:solidFill>
                <a:latin typeface="Cambria" pitchFamily="18" charset="0"/>
              </a:rPr>
              <a:t>Scatsat-1 System Linearity </a:t>
            </a:r>
          </a:p>
        </p:txBody>
      </p:sp>
    </p:spTree>
    <p:extLst>
      <p:ext uri="{BB962C8B-B14F-4D97-AF65-F5344CB8AC3E}">
        <p14:creationId xmlns:p14="http://schemas.microsoft.com/office/powerpoint/2010/main" val="597661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323419-59BC-4E28-944E-8757680426E5}" type="datetime5">
              <a:rPr lang="en-US">
                <a:solidFill>
                  <a:prstClr val="black">
                    <a:tint val="75000"/>
                  </a:prstClr>
                </a:solidFill>
                <a:latin typeface="Calibri"/>
              </a:rPr>
              <a:pPr/>
              <a:t>12-May-17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en-IN">
                <a:solidFill>
                  <a:prstClr val="black">
                    <a:tint val="75000"/>
                  </a:prstClr>
                </a:solidFill>
                <a:latin typeface="Calibri"/>
              </a:rPr>
              <a:t>Scatsat-1 InterAgency Meet at SAC</a:t>
            </a:r>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1188C1AC-C403-4605-9CB7-FA1C1C26599F}" type="slidenum">
              <a:rPr lang="en-US">
                <a:solidFill>
                  <a:prstClr val="black">
                    <a:tint val="75000"/>
                  </a:prstClr>
                </a:solidFill>
                <a:latin typeface="Calibri"/>
              </a:rPr>
              <a:pPr/>
              <a:t>25</a:t>
            </a:fld>
            <a:endParaRPr lang="en-US">
              <a:solidFill>
                <a:prstClr val="black">
                  <a:tint val="75000"/>
                </a:prstClr>
              </a:solidFill>
              <a:latin typeface="Calibri"/>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6845" y="1000108"/>
            <a:ext cx="4302265" cy="364333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8184" y="2571745"/>
            <a:ext cx="4323844" cy="3571900"/>
          </a:xfrm>
          <a:prstGeom prst="rect">
            <a:avLst/>
          </a:prstGeom>
        </p:spPr>
      </p:pic>
      <p:sp>
        <p:nvSpPr>
          <p:cNvPr id="7" name="TextBox 6"/>
          <p:cNvSpPr txBox="1"/>
          <p:nvPr/>
        </p:nvSpPr>
        <p:spPr>
          <a:xfrm>
            <a:off x="2252690" y="214290"/>
            <a:ext cx="7772400" cy="523220"/>
          </a:xfrm>
          <a:prstGeom prst="rect">
            <a:avLst/>
          </a:prstGeom>
          <a:noFill/>
        </p:spPr>
        <p:txBody>
          <a:bodyPr wrap="square" rtlCol="0">
            <a:spAutoFit/>
          </a:bodyPr>
          <a:lstStyle/>
          <a:p>
            <a:pPr algn="ctr"/>
            <a:r>
              <a:rPr lang="en-US" sz="2800" b="1" dirty="0">
                <a:solidFill>
                  <a:prstClr val="black"/>
                </a:solidFill>
                <a:latin typeface="Cambria" pitchFamily="18" charset="0"/>
              </a:rPr>
              <a:t>Scan-Bias from Deep-Space </a:t>
            </a:r>
            <a:r>
              <a:rPr lang="en-US" sz="2800" b="1" dirty="0" smtClean="0">
                <a:solidFill>
                  <a:prstClr val="black"/>
                </a:solidFill>
                <a:latin typeface="Cambria" pitchFamily="18" charset="0"/>
              </a:rPr>
              <a:t>Observations</a:t>
            </a:r>
            <a:endParaRPr lang="en-US" sz="2800" b="1" dirty="0">
              <a:solidFill>
                <a:prstClr val="black"/>
              </a:solidFill>
              <a:latin typeface="Cambria" pitchFamily="18" charset="0"/>
            </a:endParaRPr>
          </a:p>
        </p:txBody>
      </p:sp>
      <p:sp>
        <p:nvSpPr>
          <p:cNvPr id="9" name="Line Callout 1 8"/>
          <p:cNvSpPr/>
          <p:nvPr/>
        </p:nvSpPr>
        <p:spPr>
          <a:xfrm>
            <a:off x="6302334" y="1772816"/>
            <a:ext cx="1008112" cy="584614"/>
          </a:xfrm>
          <a:prstGeom prst="borderCallout1">
            <a:avLst>
              <a:gd name="adj1" fmla="val 43238"/>
              <a:gd name="adj2" fmla="val -1586"/>
              <a:gd name="adj3" fmla="val 109172"/>
              <a:gd name="adj4" fmla="val -8465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latin typeface="Calibri"/>
              </a:rPr>
              <a:t>H </a:t>
            </a:r>
            <a:r>
              <a:rPr lang="en-US" b="1" dirty="0" err="1">
                <a:solidFill>
                  <a:prstClr val="black"/>
                </a:solidFill>
                <a:latin typeface="Calibri"/>
              </a:rPr>
              <a:t>pol</a:t>
            </a:r>
            <a:endParaRPr lang="en-US" b="1" dirty="0">
              <a:solidFill>
                <a:prstClr val="black"/>
              </a:solidFill>
              <a:latin typeface="Calibri"/>
            </a:endParaRPr>
          </a:p>
        </p:txBody>
      </p:sp>
      <p:sp>
        <p:nvSpPr>
          <p:cNvPr id="10" name="Line Callout 1 9"/>
          <p:cNvSpPr/>
          <p:nvPr/>
        </p:nvSpPr>
        <p:spPr>
          <a:xfrm>
            <a:off x="4799856" y="5429264"/>
            <a:ext cx="1008112" cy="592024"/>
          </a:xfrm>
          <a:prstGeom prst="borderCallout1">
            <a:avLst>
              <a:gd name="adj1" fmla="val 41489"/>
              <a:gd name="adj2" fmla="val 104860"/>
              <a:gd name="adj3" fmla="val 16246"/>
              <a:gd name="adj4" fmla="val 20090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latin typeface="Calibri"/>
              </a:rPr>
              <a:t>V </a:t>
            </a:r>
            <a:r>
              <a:rPr lang="en-US" b="1" dirty="0" err="1">
                <a:solidFill>
                  <a:prstClr val="black"/>
                </a:solidFill>
                <a:latin typeface="Calibri"/>
              </a:rPr>
              <a:t>pol</a:t>
            </a:r>
            <a:endParaRPr lang="en-US" b="1" dirty="0">
              <a:solidFill>
                <a:prstClr val="black"/>
              </a:solidFill>
              <a:latin typeface="Calibri"/>
            </a:endParaRPr>
          </a:p>
        </p:txBody>
      </p:sp>
    </p:spTree>
    <p:extLst>
      <p:ext uri="{BB962C8B-B14F-4D97-AF65-F5344CB8AC3E}">
        <p14:creationId xmlns:p14="http://schemas.microsoft.com/office/powerpoint/2010/main" val="9572798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BECFD8-A5D5-4830-9403-264D07951695}" type="datetime5">
              <a:rPr lang="en-US" smtClean="0">
                <a:solidFill>
                  <a:prstClr val="black">
                    <a:tint val="75000"/>
                  </a:prstClr>
                </a:solidFill>
              </a:rPr>
              <a:pPr/>
              <a:t>12-May-17</a:t>
            </a:fld>
            <a:endParaRPr lang="en-IN">
              <a:solidFill>
                <a:prstClr val="black">
                  <a:tint val="75000"/>
                </a:prstClr>
              </a:solidFill>
            </a:endParaRPr>
          </a:p>
        </p:txBody>
      </p:sp>
      <p:sp>
        <p:nvSpPr>
          <p:cNvPr id="3" name="Footer Placeholder 2"/>
          <p:cNvSpPr>
            <a:spLocks noGrp="1"/>
          </p:cNvSpPr>
          <p:nvPr>
            <p:ph type="ftr" sz="quarter" idx="11"/>
          </p:nvPr>
        </p:nvSpPr>
        <p:spPr/>
        <p:txBody>
          <a:bodyPr/>
          <a:lstStyle/>
          <a:p>
            <a:r>
              <a:rPr lang="en-IN" smtClean="0">
                <a:solidFill>
                  <a:prstClr val="black">
                    <a:tint val="75000"/>
                  </a:prstClr>
                </a:solidFill>
              </a:rPr>
              <a:t>Scatsat-1 InterAgency Meet at SAC</a:t>
            </a:r>
            <a:endParaRPr lang="en-IN">
              <a:solidFill>
                <a:prstClr val="black">
                  <a:tint val="75000"/>
                </a:prstClr>
              </a:solidFill>
            </a:endParaRPr>
          </a:p>
        </p:txBody>
      </p:sp>
      <p:sp>
        <p:nvSpPr>
          <p:cNvPr id="4" name="Slide Number Placeholder 3"/>
          <p:cNvSpPr>
            <a:spLocks noGrp="1"/>
          </p:cNvSpPr>
          <p:nvPr>
            <p:ph type="sldNum" sz="quarter" idx="12"/>
          </p:nvPr>
        </p:nvSpPr>
        <p:spPr/>
        <p:txBody>
          <a:bodyPr/>
          <a:lstStyle/>
          <a:p>
            <a:fld id="{BC5A2F36-E90C-4F63-B66B-C046838F8A00}" type="slidenum">
              <a:rPr lang="en-IN" smtClean="0">
                <a:solidFill>
                  <a:prstClr val="black">
                    <a:tint val="75000"/>
                  </a:prstClr>
                </a:solidFill>
              </a:rPr>
              <a:pPr/>
              <a:t>26</a:t>
            </a:fld>
            <a:endParaRPr lang="en-IN">
              <a:solidFill>
                <a:prstClr val="black">
                  <a:tint val="75000"/>
                </a:prstClr>
              </a:solidFill>
            </a:endParaRPr>
          </a:p>
        </p:txBody>
      </p:sp>
      <p:pic>
        <p:nvPicPr>
          <p:cNvPr id="6" name="Picture 5"/>
          <p:cNvPicPr/>
          <p:nvPr/>
        </p:nvPicPr>
        <p:blipFill rotWithShape="1">
          <a:blip r:embed="rId2">
            <a:extLst>
              <a:ext uri="{28A0092B-C50C-407E-A947-70E740481C1C}">
                <a14:useLocalDpi xmlns:a14="http://schemas.microsoft.com/office/drawing/2010/main" val="0"/>
              </a:ext>
            </a:extLst>
          </a:blip>
          <a:srcRect l="12253" t="6453" r="3360" b="2984"/>
          <a:stretch/>
        </p:blipFill>
        <p:spPr>
          <a:xfrm>
            <a:off x="658503" y="937979"/>
            <a:ext cx="4295775" cy="2105025"/>
          </a:xfrm>
          <a:prstGeom prst="rect">
            <a:avLst/>
          </a:prstGeom>
        </p:spPr>
      </p:pic>
      <p:pic>
        <p:nvPicPr>
          <p:cNvPr id="7" name="Picture 6"/>
          <p:cNvPicPr/>
          <p:nvPr/>
        </p:nvPicPr>
        <p:blipFill rotWithShape="1">
          <a:blip r:embed="rId3">
            <a:extLst>
              <a:ext uri="{28A0092B-C50C-407E-A947-70E740481C1C}">
                <a14:useLocalDpi xmlns:a14="http://schemas.microsoft.com/office/drawing/2010/main" val="0"/>
              </a:ext>
            </a:extLst>
          </a:blip>
          <a:srcRect t="14675" r="7649" b="628"/>
          <a:stretch/>
        </p:blipFill>
        <p:spPr>
          <a:xfrm>
            <a:off x="5452946" y="937980"/>
            <a:ext cx="4088261" cy="1994792"/>
          </a:xfrm>
          <a:prstGeom prst="rect">
            <a:avLst/>
          </a:prstGeom>
        </p:spPr>
      </p:pic>
      <p:pic>
        <p:nvPicPr>
          <p:cNvPr id="8" name="Picture 7"/>
          <p:cNvPicPr/>
          <p:nvPr/>
        </p:nvPicPr>
        <p:blipFill>
          <a:blip r:embed="rId4" cstate="print">
            <a:extLst>
              <a:ext uri="{28A0092B-C50C-407E-A947-70E740481C1C}">
                <a14:useLocalDpi xmlns:a14="http://schemas.microsoft.com/office/drawing/2010/main" val="0"/>
              </a:ext>
            </a:extLst>
          </a:blip>
          <a:srcRect l="4584" t="15794" r="4893" b="11823"/>
          <a:stretch/>
        </p:blipFill>
        <p:spPr>
          <a:xfrm>
            <a:off x="798930" y="3154516"/>
            <a:ext cx="5200426" cy="2213968"/>
          </a:xfrm>
          <a:prstGeom prst="rect">
            <a:avLst/>
          </a:prstGeom>
          <a:ln>
            <a:noFill/>
          </a:ln>
        </p:spPr>
      </p:pic>
      <p:sp>
        <p:nvSpPr>
          <p:cNvPr id="9" name="Rectangle 8"/>
          <p:cNvSpPr/>
          <p:nvPr/>
        </p:nvSpPr>
        <p:spPr>
          <a:xfrm>
            <a:off x="6188927" y="3154516"/>
            <a:ext cx="3352280" cy="1877437"/>
          </a:xfrm>
          <a:prstGeom prst="rect">
            <a:avLst/>
          </a:prstGeom>
        </p:spPr>
        <p:txBody>
          <a:bodyPr wrap="square">
            <a:spAutoFit/>
          </a:bodyPr>
          <a:lstStyle/>
          <a:p>
            <a:r>
              <a:rPr lang="en-US" sz="1400" b="1" dirty="0" smtClean="0">
                <a:solidFill>
                  <a:srgbClr val="0070C0"/>
                </a:solidFill>
                <a:latin typeface="Times New Roman" panose="02020603050405020304" pitchFamily="18" charset="0"/>
                <a:ea typeface="Calibri" panose="020F0502020204030204" pitchFamily="34" charset="0"/>
              </a:rPr>
              <a:t>Figure: (a)Time </a:t>
            </a:r>
            <a:r>
              <a:rPr lang="en-US" sz="1400" b="1" dirty="0">
                <a:solidFill>
                  <a:srgbClr val="0070C0"/>
                </a:solidFill>
                <a:latin typeface="Times New Roman" panose="02020603050405020304" pitchFamily="18" charset="0"/>
                <a:ea typeface="Calibri" panose="020F0502020204030204" pitchFamily="34" charset="0"/>
              </a:rPr>
              <a:t>series of sigma-0 over Amazon and Greenland in Oct-Nov 2016 </a:t>
            </a:r>
            <a:r>
              <a:rPr lang="en-US" sz="1400" b="1" dirty="0" smtClean="0">
                <a:solidFill>
                  <a:srgbClr val="0070C0"/>
                </a:solidFill>
                <a:latin typeface="Times New Roman" panose="02020603050405020304" pitchFamily="18" charset="0"/>
                <a:ea typeface="Calibri" panose="020F0502020204030204" pitchFamily="34" charset="0"/>
              </a:rPr>
              <a:t>which </a:t>
            </a:r>
            <a:r>
              <a:rPr lang="en-US" sz="1400" b="1" dirty="0">
                <a:solidFill>
                  <a:srgbClr val="0070C0"/>
                </a:solidFill>
                <a:latin typeface="Times New Roman" panose="02020603050405020304" pitchFamily="18" charset="0"/>
                <a:ea typeface="Calibri" panose="020F0502020204030204" pitchFamily="34" charset="0"/>
              </a:rPr>
              <a:t>shows a better and smooth variability in sigma-0 </a:t>
            </a:r>
            <a:r>
              <a:rPr lang="en-US" sz="1400" b="1" dirty="0" smtClean="0">
                <a:solidFill>
                  <a:srgbClr val="0070C0"/>
                </a:solidFill>
                <a:latin typeface="Times New Roman" panose="02020603050405020304" pitchFamily="18" charset="0"/>
                <a:ea typeface="Calibri" panose="020F0502020204030204" pitchFamily="34" charset="0"/>
              </a:rPr>
              <a:t>(b</a:t>
            </a:r>
            <a:r>
              <a:rPr lang="en-US" sz="1400" b="1" dirty="0">
                <a:solidFill>
                  <a:srgbClr val="0070C0"/>
                </a:solidFill>
                <a:latin typeface="Times New Roman" panose="02020603050405020304" pitchFamily="18" charset="0"/>
                <a:ea typeface="Calibri" panose="020F0502020204030204" pitchFamily="34" charset="0"/>
              </a:rPr>
              <a:t>) The improved cross track biases in latest version </a:t>
            </a:r>
            <a:r>
              <a:rPr lang="en-US" sz="1400" b="1" dirty="0" smtClean="0">
                <a:solidFill>
                  <a:srgbClr val="0070C0"/>
                </a:solidFill>
                <a:latin typeface="Times New Roman" panose="02020603050405020304" pitchFamily="18" charset="0"/>
                <a:ea typeface="Calibri" panose="020F0502020204030204" pitchFamily="34" charset="0"/>
              </a:rPr>
              <a:t>(c</a:t>
            </a:r>
            <a:r>
              <a:rPr lang="en-US" sz="1400" b="1" dirty="0">
                <a:solidFill>
                  <a:srgbClr val="0070C0"/>
                </a:solidFill>
                <a:latin typeface="Times New Roman" panose="02020603050405020304" pitchFamily="18" charset="0"/>
                <a:ea typeface="Calibri" panose="020F0502020204030204" pitchFamily="34" charset="0"/>
              </a:rPr>
              <a:t>) The validation of SCAT wind from latest version with </a:t>
            </a:r>
            <a:r>
              <a:rPr lang="en-US" sz="1400" b="1" dirty="0">
                <a:solidFill>
                  <a:srgbClr val="0070C0"/>
                </a:solidFill>
              </a:rPr>
              <a:t>respect to ASCAT. </a:t>
            </a:r>
            <a:endParaRPr lang="en-IN" sz="1400" dirty="0">
              <a:solidFill>
                <a:srgbClr val="0070C0"/>
              </a:solidFill>
            </a:endParaRPr>
          </a:p>
          <a:p>
            <a:endParaRPr lang="en-IN" dirty="0"/>
          </a:p>
        </p:txBody>
      </p:sp>
    </p:spTree>
    <p:extLst>
      <p:ext uri="{BB962C8B-B14F-4D97-AF65-F5344CB8AC3E}">
        <p14:creationId xmlns:p14="http://schemas.microsoft.com/office/powerpoint/2010/main" val="37883189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34D0CE-C1CC-4B4D-97FD-FC1AC8B1476B}" type="datetime5">
              <a:rPr lang="en-US">
                <a:solidFill>
                  <a:prstClr val="black">
                    <a:tint val="75000"/>
                  </a:prstClr>
                </a:solidFill>
                <a:latin typeface="Calibri"/>
              </a:rPr>
              <a:pPr/>
              <a:t>12-May-17</a:t>
            </a:fld>
            <a:endParaRPr lang="en-IN">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en-IN">
                <a:solidFill>
                  <a:prstClr val="black">
                    <a:tint val="75000"/>
                  </a:prstClr>
                </a:solidFill>
                <a:latin typeface="Calibri"/>
              </a:rPr>
              <a:t>Scatsat-1 InterAgency Meet at SAC</a:t>
            </a:r>
          </a:p>
        </p:txBody>
      </p:sp>
      <p:sp>
        <p:nvSpPr>
          <p:cNvPr id="4" name="Slide Number Placeholder 3"/>
          <p:cNvSpPr>
            <a:spLocks noGrp="1"/>
          </p:cNvSpPr>
          <p:nvPr>
            <p:ph type="sldNum" sz="quarter" idx="12"/>
          </p:nvPr>
        </p:nvSpPr>
        <p:spPr/>
        <p:txBody>
          <a:bodyPr/>
          <a:lstStyle/>
          <a:p>
            <a:fld id="{BC5A2F36-E90C-4F63-B66B-C046838F8A00}" type="slidenum">
              <a:rPr lang="en-IN">
                <a:solidFill>
                  <a:prstClr val="black">
                    <a:tint val="75000"/>
                  </a:prstClr>
                </a:solidFill>
                <a:latin typeface="Calibri"/>
              </a:rPr>
              <a:pPr/>
              <a:t>27</a:t>
            </a:fld>
            <a:endParaRPr lang="en-IN">
              <a:solidFill>
                <a:prstClr val="black">
                  <a:tint val="75000"/>
                </a:prstClr>
              </a:solidFill>
              <a:latin typeface="Calibri"/>
            </a:endParaRPr>
          </a:p>
        </p:txBody>
      </p:sp>
      <p:sp>
        <p:nvSpPr>
          <p:cNvPr id="6" name="Rectangle 5"/>
          <p:cNvSpPr/>
          <p:nvPr/>
        </p:nvSpPr>
        <p:spPr>
          <a:xfrm>
            <a:off x="2197833" y="1467649"/>
            <a:ext cx="6957319" cy="3393045"/>
          </a:xfrm>
          <a:prstGeom prst="rect">
            <a:avLst/>
          </a:prstGeom>
        </p:spPr>
        <p:txBody>
          <a:bodyPr wrap="square">
            <a:spAutoFit/>
          </a:bodyPr>
          <a:lstStyle/>
          <a:p>
            <a:pPr marL="342900" indent="-342900" algn="just">
              <a:lnSpc>
                <a:spcPct val="107000"/>
              </a:lnSpc>
              <a:spcAft>
                <a:spcPts val="800"/>
              </a:spcAft>
              <a:buFont typeface="Arial" panose="020B0604020202020204" pitchFamily="34" charset="0"/>
              <a:buChar char="•"/>
            </a:pPr>
            <a:r>
              <a:rPr lang="en-US" sz="2400" b="1" dirty="0" smtClean="0">
                <a:solidFill>
                  <a:srgbClr val="00B050"/>
                </a:solidFill>
                <a:ea typeface="Calibri" panose="020F0502020204030204" pitchFamily="34" charset="0"/>
                <a:cs typeface="Aharoni" panose="02010803020104030203" pitchFamily="2" charset="-79"/>
              </a:rPr>
              <a:t>The </a:t>
            </a:r>
            <a:r>
              <a:rPr lang="en-US" sz="2400" b="1" dirty="0">
                <a:solidFill>
                  <a:srgbClr val="00B050"/>
                </a:solidFill>
                <a:ea typeface="Calibri" panose="020F0502020204030204" pitchFamily="34" charset="0"/>
                <a:cs typeface="Aharoni" panose="02010803020104030203" pitchFamily="2" charset="-79"/>
              </a:rPr>
              <a:t>entire </a:t>
            </a:r>
            <a:r>
              <a:rPr lang="en-US" sz="2400" b="1" dirty="0" err="1">
                <a:solidFill>
                  <a:srgbClr val="00B050"/>
                </a:solidFill>
                <a:ea typeface="Calibri" panose="020F0502020204030204" pitchFamily="34" charset="0"/>
                <a:cs typeface="Aharoni" panose="02010803020104030203" pitchFamily="2" charset="-79"/>
              </a:rPr>
              <a:t>cal-val</a:t>
            </a:r>
            <a:r>
              <a:rPr lang="en-US" sz="2400" b="1" dirty="0">
                <a:solidFill>
                  <a:srgbClr val="00B050"/>
                </a:solidFill>
                <a:ea typeface="Calibri" panose="020F0502020204030204" pitchFamily="34" charset="0"/>
                <a:cs typeface="Aharoni" panose="02010803020104030203" pitchFamily="2" charset="-79"/>
              </a:rPr>
              <a:t> exercise </a:t>
            </a:r>
            <a:r>
              <a:rPr lang="en-US" sz="2400" b="1" dirty="0" smtClean="0">
                <a:solidFill>
                  <a:srgbClr val="00B050"/>
                </a:solidFill>
                <a:ea typeface="Calibri" panose="020F0502020204030204" pitchFamily="34" charset="0"/>
                <a:cs typeface="Aharoni" panose="02010803020104030203" pitchFamily="2" charset="-79"/>
              </a:rPr>
              <a:t>is </a:t>
            </a:r>
            <a:r>
              <a:rPr lang="en-US" sz="2400" b="1" dirty="0">
                <a:solidFill>
                  <a:srgbClr val="00B050"/>
                </a:solidFill>
                <a:ea typeface="Calibri" panose="020F0502020204030204" pitchFamily="34" charset="0"/>
                <a:cs typeface="Aharoni" panose="02010803020104030203" pitchFamily="2" charset="-79"/>
              </a:rPr>
              <a:t>a relative calibration which is well tested, however one of the lacking component is the active calibration chain. </a:t>
            </a:r>
            <a:endParaRPr lang="en-US" sz="2400" b="1" dirty="0" smtClean="0">
              <a:solidFill>
                <a:srgbClr val="00B050"/>
              </a:solidFill>
              <a:ea typeface="Calibri" panose="020F0502020204030204" pitchFamily="34" charset="0"/>
              <a:cs typeface="Aharoni" panose="02010803020104030203" pitchFamily="2" charset="-79"/>
            </a:endParaRPr>
          </a:p>
          <a:p>
            <a:pPr marL="342900" indent="-342900" algn="just">
              <a:lnSpc>
                <a:spcPct val="107000"/>
              </a:lnSpc>
              <a:spcAft>
                <a:spcPts val="800"/>
              </a:spcAft>
              <a:buFont typeface="Arial" panose="020B0604020202020204" pitchFamily="34" charset="0"/>
              <a:buChar char="•"/>
            </a:pPr>
            <a:r>
              <a:rPr lang="en-US" sz="2400" b="1" dirty="0" smtClean="0">
                <a:solidFill>
                  <a:srgbClr val="00B050"/>
                </a:solidFill>
                <a:ea typeface="Calibri" panose="020F0502020204030204" pitchFamily="34" charset="0"/>
                <a:cs typeface="Aharoni" panose="02010803020104030203" pitchFamily="2" charset="-79"/>
              </a:rPr>
              <a:t>In </a:t>
            </a:r>
            <a:r>
              <a:rPr lang="en-US" sz="2400" b="1" dirty="0">
                <a:solidFill>
                  <a:srgbClr val="00B050"/>
                </a:solidFill>
                <a:ea typeface="Calibri" panose="020F0502020204030204" pitchFamily="34" charset="0"/>
                <a:cs typeface="Aharoni" panose="02010803020104030203" pitchFamily="2" charset="-79"/>
              </a:rPr>
              <a:t>this regard a network of transponders/ground based </a:t>
            </a:r>
            <a:r>
              <a:rPr lang="en-US" sz="2400" b="1" dirty="0" err="1">
                <a:solidFill>
                  <a:srgbClr val="00B050"/>
                </a:solidFill>
                <a:ea typeface="Calibri" panose="020F0502020204030204" pitchFamily="34" charset="0"/>
                <a:cs typeface="Aharoni" panose="02010803020104030203" pitchFamily="2" charset="-79"/>
              </a:rPr>
              <a:t>scatterometers</a:t>
            </a:r>
            <a:r>
              <a:rPr lang="en-US" sz="2400" b="1" dirty="0">
                <a:solidFill>
                  <a:srgbClr val="00B050"/>
                </a:solidFill>
                <a:ea typeface="Calibri" panose="020F0502020204030204" pitchFamily="34" charset="0"/>
                <a:cs typeface="Aharoni" panose="02010803020104030203" pitchFamily="2" charset="-79"/>
              </a:rPr>
              <a:t> </a:t>
            </a:r>
            <a:r>
              <a:rPr lang="en-US" sz="2400" b="1" dirty="0" smtClean="0">
                <a:solidFill>
                  <a:srgbClr val="00B050"/>
                </a:solidFill>
                <a:ea typeface="Calibri" panose="020F0502020204030204" pitchFamily="34" charset="0"/>
                <a:cs typeface="Aharoni" panose="02010803020104030203" pitchFamily="2" charset="-79"/>
              </a:rPr>
              <a:t>are required</a:t>
            </a:r>
            <a:r>
              <a:rPr lang="en-US" sz="2400" b="1" dirty="0">
                <a:solidFill>
                  <a:srgbClr val="00B050"/>
                </a:solidFill>
                <a:ea typeface="Calibri" panose="020F0502020204030204" pitchFamily="34" charset="0"/>
                <a:cs typeface="Aharoni" panose="02010803020104030203" pitchFamily="2" charset="-79"/>
              </a:rPr>
              <a:t>, that can operate during scat over pass and </a:t>
            </a:r>
            <a:r>
              <a:rPr lang="en-US" sz="2400" b="1" dirty="0" smtClean="0">
                <a:solidFill>
                  <a:srgbClr val="00B050"/>
                </a:solidFill>
                <a:ea typeface="Calibri" panose="020F0502020204030204" pitchFamily="34" charset="0"/>
                <a:cs typeface="Aharoni" panose="02010803020104030203" pitchFamily="2" charset="-79"/>
              </a:rPr>
              <a:t>can </a:t>
            </a:r>
            <a:r>
              <a:rPr lang="en-US" sz="2400" b="1" dirty="0">
                <a:solidFill>
                  <a:srgbClr val="00B050"/>
                </a:solidFill>
                <a:ea typeface="Calibri" panose="020F0502020204030204" pitchFamily="34" charset="0"/>
                <a:cs typeface="Aharoni" panose="02010803020104030203" pitchFamily="2" charset="-79"/>
              </a:rPr>
              <a:t>be used for calibration. </a:t>
            </a:r>
            <a:endParaRPr lang="en-IN" sz="2400" b="1" dirty="0">
              <a:solidFill>
                <a:srgbClr val="00B050"/>
              </a:solidFill>
              <a:ea typeface="Calibri" panose="020F0502020204030204" pitchFamily="34" charset="0"/>
              <a:cs typeface="Aharoni" panose="02010803020104030203" pitchFamily="2" charset="-79"/>
            </a:endParaRPr>
          </a:p>
          <a:p>
            <a:pPr marL="457200" algn="just">
              <a:lnSpc>
                <a:spcPct val="107000"/>
              </a:lnSpc>
              <a:spcAft>
                <a:spcPts val="80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973225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e Placeholder 3"/>
          <p:cNvSpPr txBox="1">
            <a:spLocks/>
          </p:cNvSpPr>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796B94-4CCA-4951-89CC-7C8D3141E625}" type="datetime1">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5/12/2017</a:t>
            </a:fld>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4" name="Slide Number Placeholder 4"/>
          <p:cNvSpPr txBox="1">
            <a:spLocks/>
          </p:cNvSpPr>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58A79D-60AB-4E93-B8DB-DA101EF4540E}" type="slidenum">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graphicFrame>
        <p:nvGraphicFramePr>
          <p:cNvPr id="5" name="Table 4"/>
          <p:cNvGraphicFramePr>
            <a:graphicFrameLocks noGrp="1"/>
          </p:cNvGraphicFramePr>
          <p:nvPr/>
        </p:nvGraphicFramePr>
        <p:xfrm>
          <a:off x="304800" y="762000"/>
          <a:ext cx="11887200" cy="5486400"/>
        </p:xfrm>
        <a:graphic>
          <a:graphicData uri="http://schemas.openxmlformats.org/drawingml/2006/table">
            <a:tbl>
              <a:tblPr/>
              <a:tblGrid>
                <a:gridCol w="6207760">
                  <a:extLst>
                    <a:ext uri="{9D8B030D-6E8A-4147-A177-3AD203B41FA5}">
                      <a16:colId xmlns:a16="http://schemas.microsoft.com/office/drawing/2014/main" val="20000"/>
                    </a:ext>
                  </a:extLst>
                </a:gridCol>
                <a:gridCol w="5679440">
                  <a:extLst>
                    <a:ext uri="{9D8B030D-6E8A-4147-A177-3AD203B41FA5}">
                      <a16:colId xmlns:a16="http://schemas.microsoft.com/office/drawing/2014/main" val="20001"/>
                    </a:ext>
                  </a:extLst>
                </a:gridCol>
              </a:tblGrid>
              <a:tr h="1134533">
                <a:tc>
                  <a:txBody>
                    <a:bodyPr/>
                    <a:lstStyle/>
                    <a:p>
                      <a:pPr marL="0" marR="0" algn="just">
                        <a:spcBef>
                          <a:spcPts val="0"/>
                        </a:spcBef>
                        <a:spcAft>
                          <a:spcPts val="0"/>
                        </a:spcAft>
                      </a:pPr>
                      <a:r>
                        <a:rPr lang="en-US" sz="2000" dirty="0">
                          <a:latin typeface="Times New Roman"/>
                          <a:ea typeface="Times New Roman"/>
                          <a:cs typeface="Times New Roman"/>
                        </a:rPr>
                        <a:t>Bands</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000" dirty="0" smtClean="0">
                          <a:latin typeface="Times New Roman"/>
                          <a:ea typeface="Times New Roman"/>
                          <a:cs typeface="Times New Roman"/>
                        </a:rPr>
                        <a:t>Band-2 </a:t>
                      </a:r>
                      <a:r>
                        <a:rPr lang="en-US" sz="2000" dirty="0">
                          <a:latin typeface="Times New Roman"/>
                          <a:ea typeface="Times New Roman"/>
                          <a:cs typeface="Times New Roman"/>
                        </a:rPr>
                        <a:t>(0.52 – 0.59) µm</a:t>
                      </a:r>
                    </a:p>
                    <a:p>
                      <a:pPr marL="0" marR="0" algn="just">
                        <a:spcBef>
                          <a:spcPts val="0"/>
                        </a:spcBef>
                        <a:spcAft>
                          <a:spcPts val="0"/>
                        </a:spcAft>
                      </a:pPr>
                      <a:r>
                        <a:rPr lang="en-US" sz="2000" dirty="0">
                          <a:latin typeface="Times New Roman"/>
                          <a:ea typeface="Times New Roman"/>
                          <a:cs typeface="Times New Roman"/>
                        </a:rPr>
                        <a:t>Band-3 (0.62-0.68) µm</a:t>
                      </a:r>
                    </a:p>
                    <a:p>
                      <a:pPr marL="0" marR="0" algn="just">
                        <a:spcBef>
                          <a:spcPts val="0"/>
                        </a:spcBef>
                        <a:spcAft>
                          <a:spcPts val="0"/>
                        </a:spcAft>
                      </a:pPr>
                      <a:r>
                        <a:rPr lang="en-US" sz="2000" dirty="0">
                          <a:latin typeface="Times New Roman"/>
                          <a:ea typeface="Times New Roman"/>
                          <a:cs typeface="Times New Roman"/>
                        </a:rPr>
                        <a:t>Band-4 (0.77-0.86) µm</a:t>
                      </a:r>
                    </a:p>
                    <a:p>
                      <a:pPr marL="0" marR="0" algn="just">
                        <a:spcBef>
                          <a:spcPts val="0"/>
                        </a:spcBef>
                        <a:spcAft>
                          <a:spcPts val="0"/>
                        </a:spcAft>
                      </a:pPr>
                      <a:r>
                        <a:rPr lang="en-US" sz="2000" dirty="0">
                          <a:latin typeface="Times New Roman"/>
                          <a:ea typeface="Times New Roman"/>
                          <a:cs typeface="Times New Roman"/>
                        </a:rPr>
                        <a:t>Band-5 (1.55-1.7) µm</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83633">
                <a:tc>
                  <a:txBody>
                    <a:bodyPr/>
                    <a:lstStyle/>
                    <a:p>
                      <a:pPr marL="0" marR="0" algn="just">
                        <a:spcBef>
                          <a:spcPts val="0"/>
                        </a:spcBef>
                        <a:spcAft>
                          <a:spcPts val="0"/>
                        </a:spcAft>
                      </a:pPr>
                      <a:r>
                        <a:rPr lang="en-US" sz="2000" dirty="0">
                          <a:latin typeface="Times New Roman"/>
                          <a:ea typeface="Times New Roman"/>
                          <a:cs typeface="Times New Roman"/>
                        </a:rPr>
                        <a:t>Quantization</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000" dirty="0">
                          <a:latin typeface="Times New Roman"/>
                          <a:ea typeface="Times New Roman"/>
                          <a:cs typeface="Times New Roman"/>
                        </a:rPr>
                        <a:t>10 Bits</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67267">
                <a:tc>
                  <a:txBody>
                    <a:bodyPr/>
                    <a:lstStyle/>
                    <a:p>
                      <a:pPr marL="0" marR="0" algn="just">
                        <a:spcBef>
                          <a:spcPts val="0"/>
                        </a:spcBef>
                        <a:spcAft>
                          <a:spcPts val="0"/>
                        </a:spcAft>
                      </a:pPr>
                      <a:r>
                        <a:rPr lang="en-US" sz="2000" dirty="0">
                          <a:latin typeface="Times New Roman"/>
                          <a:ea typeface="Times New Roman"/>
                          <a:cs typeface="Times New Roman"/>
                        </a:rPr>
                        <a:t>Ground Sampling distance at Nadir</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000" dirty="0">
                          <a:latin typeface="Times New Roman"/>
                          <a:ea typeface="Times New Roman"/>
                          <a:cs typeface="Times New Roman"/>
                        </a:rPr>
                        <a:t>Across: 23.5 m</a:t>
                      </a:r>
                    </a:p>
                    <a:p>
                      <a:pPr marL="0" marR="0" algn="just">
                        <a:spcBef>
                          <a:spcPts val="0"/>
                        </a:spcBef>
                        <a:spcAft>
                          <a:spcPts val="0"/>
                        </a:spcAft>
                      </a:pPr>
                      <a:r>
                        <a:rPr lang="en-US" sz="2000" dirty="0">
                          <a:latin typeface="Times New Roman"/>
                          <a:ea typeface="Times New Roman"/>
                          <a:cs typeface="Times New Roman"/>
                        </a:rPr>
                        <a:t>Along : 22 m</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83633">
                <a:tc>
                  <a:txBody>
                    <a:bodyPr/>
                    <a:lstStyle/>
                    <a:p>
                      <a:pPr marL="0" marR="0" algn="just">
                        <a:spcBef>
                          <a:spcPts val="0"/>
                        </a:spcBef>
                        <a:spcAft>
                          <a:spcPts val="0"/>
                        </a:spcAft>
                      </a:pPr>
                      <a:r>
                        <a:rPr lang="en-US" sz="2000">
                          <a:latin typeface="Times New Roman"/>
                          <a:ea typeface="Times New Roman"/>
                          <a:cs typeface="Times New Roman"/>
                        </a:rPr>
                        <a:t>SNR@Saturation</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000" dirty="0">
                          <a:latin typeface="Times New Roman"/>
                          <a:ea typeface="Times New Roman"/>
                          <a:cs typeface="Times New Roman"/>
                        </a:rPr>
                        <a:t>&gt;128</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134533">
                <a:tc>
                  <a:txBody>
                    <a:bodyPr/>
                    <a:lstStyle/>
                    <a:p>
                      <a:pPr marL="0" marR="0" algn="just">
                        <a:spcBef>
                          <a:spcPts val="0"/>
                        </a:spcBef>
                        <a:spcAft>
                          <a:spcPts val="0"/>
                        </a:spcAft>
                      </a:pPr>
                      <a:r>
                        <a:rPr lang="en-US" sz="2000" dirty="0">
                          <a:latin typeface="Times New Roman"/>
                          <a:ea typeface="Times New Roman"/>
                          <a:cs typeface="Times New Roman"/>
                        </a:rPr>
                        <a:t>Saturation Radiance (</a:t>
                      </a:r>
                      <a:r>
                        <a:rPr lang="en-US" sz="2000" dirty="0" err="1">
                          <a:latin typeface="Times New Roman"/>
                          <a:ea typeface="Times New Roman"/>
                          <a:cs typeface="Times New Roman"/>
                        </a:rPr>
                        <a:t>mW</a:t>
                      </a:r>
                      <a:r>
                        <a:rPr lang="en-US" sz="2000" dirty="0">
                          <a:latin typeface="Times New Roman"/>
                          <a:ea typeface="Times New Roman"/>
                          <a:cs typeface="Times New Roman"/>
                        </a:rPr>
                        <a:t>/cm2/</a:t>
                      </a:r>
                      <a:r>
                        <a:rPr lang="en-US" sz="2000" dirty="0" err="1">
                          <a:latin typeface="Times New Roman"/>
                          <a:ea typeface="Times New Roman"/>
                          <a:cs typeface="Times New Roman"/>
                        </a:rPr>
                        <a:t>Sr</a:t>
                      </a:r>
                      <a:r>
                        <a:rPr lang="en-US" sz="2000" dirty="0">
                          <a:latin typeface="Times New Roman"/>
                          <a:ea typeface="Times New Roman"/>
                          <a:cs typeface="Times New Roman"/>
                        </a:rPr>
                        <a:t>/ µm)</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000" dirty="0">
                          <a:latin typeface="Times New Roman"/>
                          <a:ea typeface="Times New Roman"/>
                          <a:cs typeface="Times New Roman"/>
                        </a:rPr>
                        <a:t>B2: 53</a:t>
                      </a:r>
                    </a:p>
                    <a:p>
                      <a:pPr marL="0" marR="0" algn="just">
                        <a:spcBef>
                          <a:spcPts val="0"/>
                        </a:spcBef>
                        <a:spcAft>
                          <a:spcPts val="0"/>
                        </a:spcAft>
                      </a:pPr>
                      <a:r>
                        <a:rPr lang="en-US" sz="2000" dirty="0">
                          <a:latin typeface="Times New Roman"/>
                          <a:ea typeface="Times New Roman"/>
                          <a:cs typeface="Times New Roman"/>
                        </a:rPr>
                        <a:t>B3: 47</a:t>
                      </a:r>
                    </a:p>
                    <a:p>
                      <a:pPr marL="0" marR="0" algn="just">
                        <a:spcBef>
                          <a:spcPts val="0"/>
                        </a:spcBef>
                        <a:spcAft>
                          <a:spcPts val="0"/>
                        </a:spcAft>
                      </a:pPr>
                      <a:r>
                        <a:rPr lang="en-US" sz="2000" dirty="0">
                          <a:latin typeface="Times New Roman"/>
                          <a:ea typeface="Times New Roman"/>
                          <a:cs typeface="Times New Roman"/>
                        </a:rPr>
                        <a:t>B4:31.5 </a:t>
                      </a:r>
                    </a:p>
                    <a:p>
                      <a:pPr marL="0" marR="0" algn="just">
                        <a:spcBef>
                          <a:spcPts val="0"/>
                        </a:spcBef>
                        <a:spcAft>
                          <a:spcPts val="0"/>
                        </a:spcAft>
                      </a:pPr>
                      <a:r>
                        <a:rPr lang="en-US" sz="2000" dirty="0">
                          <a:latin typeface="Times New Roman"/>
                          <a:ea typeface="Times New Roman"/>
                          <a:cs typeface="Times New Roman"/>
                        </a:rPr>
                        <a:t>B5: 7.5</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83633">
                <a:tc>
                  <a:txBody>
                    <a:bodyPr/>
                    <a:lstStyle/>
                    <a:p>
                      <a:pPr marL="0" marR="0" algn="just">
                        <a:spcBef>
                          <a:spcPts val="0"/>
                        </a:spcBef>
                        <a:spcAft>
                          <a:spcPts val="0"/>
                        </a:spcAft>
                      </a:pPr>
                      <a:r>
                        <a:rPr lang="en-US" sz="2000">
                          <a:latin typeface="Times New Roman"/>
                          <a:ea typeface="Times New Roman"/>
                          <a:cs typeface="Times New Roman"/>
                        </a:rPr>
                        <a:t>Operating Temperature</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000" dirty="0">
                          <a:latin typeface="Times New Roman"/>
                          <a:ea typeface="Times New Roman"/>
                          <a:cs typeface="Times New Roman"/>
                        </a:rPr>
                        <a:t>20</a:t>
                      </a:r>
                      <a:r>
                        <a:rPr lang="en-US" sz="2000" dirty="0" smtClean="0">
                          <a:latin typeface="Times New Roman"/>
                          <a:ea typeface="Times New Roman"/>
                          <a:cs typeface="Times New Roman"/>
                        </a:rPr>
                        <a:t>(+/-3) </a:t>
                      </a:r>
                      <a:r>
                        <a:rPr lang="en-US" sz="2000" dirty="0">
                          <a:latin typeface="Times New Roman"/>
                          <a:ea typeface="Times New Roman"/>
                          <a:cs typeface="Times New Roman"/>
                        </a:rPr>
                        <a:t>deg</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83633">
                <a:tc>
                  <a:txBody>
                    <a:bodyPr/>
                    <a:lstStyle/>
                    <a:p>
                      <a:pPr marL="0" marR="0" algn="just">
                        <a:spcBef>
                          <a:spcPts val="0"/>
                        </a:spcBef>
                        <a:spcAft>
                          <a:spcPts val="0"/>
                        </a:spcAft>
                      </a:pPr>
                      <a:r>
                        <a:rPr lang="en-US" sz="2000">
                          <a:latin typeface="Times New Roman"/>
                          <a:ea typeface="Times New Roman"/>
                          <a:cs typeface="Times New Roman"/>
                        </a:rPr>
                        <a:t>Active Detectors</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000" dirty="0">
                          <a:latin typeface="Times New Roman"/>
                          <a:ea typeface="Times New Roman"/>
                          <a:cs typeface="Times New Roman"/>
                        </a:rPr>
                        <a:t>6000</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67267">
                <a:tc>
                  <a:txBody>
                    <a:bodyPr/>
                    <a:lstStyle/>
                    <a:p>
                      <a:pPr marL="0" marR="0" algn="just">
                        <a:spcBef>
                          <a:spcPts val="0"/>
                        </a:spcBef>
                        <a:spcAft>
                          <a:spcPts val="0"/>
                        </a:spcAft>
                      </a:pPr>
                      <a:r>
                        <a:rPr lang="en-US" sz="2000">
                          <a:latin typeface="Times New Roman"/>
                          <a:ea typeface="Times New Roman"/>
                          <a:cs typeface="Times New Roman"/>
                        </a:rPr>
                        <a:t>Detector Size</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000" dirty="0">
                          <a:latin typeface="Times New Roman"/>
                          <a:ea typeface="Times New Roman"/>
                          <a:cs typeface="Times New Roman"/>
                        </a:rPr>
                        <a:t>10x7 µm for B-2,3,4</a:t>
                      </a:r>
                    </a:p>
                    <a:p>
                      <a:pPr marL="0" marR="0" algn="just">
                        <a:spcBef>
                          <a:spcPts val="0"/>
                        </a:spcBef>
                        <a:spcAft>
                          <a:spcPts val="0"/>
                        </a:spcAft>
                      </a:pPr>
                      <a:r>
                        <a:rPr lang="en-US" sz="2000" dirty="0">
                          <a:latin typeface="Times New Roman"/>
                          <a:ea typeface="Times New Roman"/>
                          <a:cs typeface="Times New Roman"/>
                        </a:rPr>
                        <a:t>13x13 µm for B5 with 26 µm line pitch</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83633">
                <a:tc>
                  <a:txBody>
                    <a:bodyPr/>
                    <a:lstStyle/>
                    <a:p>
                      <a:pPr marL="0" marR="0" algn="just">
                        <a:spcBef>
                          <a:spcPts val="0"/>
                        </a:spcBef>
                        <a:spcAft>
                          <a:spcPts val="0"/>
                        </a:spcAft>
                      </a:pPr>
                      <a:r>
                        <a:rPr lang="en-US" sz="2000" dirty="0">
                          <a:latin typeface="Times New Roman"/>
                          <a:ea typeface="Times New Roman"/>
                          <a:cs typeface="Times New Roman"/>
                        </a:rPr>
                        <a:t>Operating Modes</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000" dirty="0" smtClean="0">
                          <a:latin typeface="Times New Roman"/>
                          <a:ea typeface="Times New Roman"/>
                          <a:cs typeface="Times New Roman"/>
                        </a:rPr>
                        <a:t>RS2:Main/Redundant </a:t>
                      </a:r>
                      <a:r>
                        <a:rPr lang="en-US" sz="2000" dirty="0">
                          <a:latin typeface="Times New Roman"/>
                          <a:ea typeface="Times New Roman"/>
                          <a:cs typeface="Times New Roman"/>
                        </a:rPr>
                        <a:t>with DPCM </a:t>
                      </a:r>
                      <a:r>
                        <a:rPr lang="en-US" sz="2000" dirty="0" smtClean="0">
                          <a:latin typeface="Times New Roman"/>
                          <a:ea typeface="Times New Roman"/>
                          <a:cs typeface="Times New Roman"/>
                        </a:rPr>
                        <a:t>Enabled</a:t>
                      </a:r>
                    </a:p>
                    <a:p>
                      <a:pPr marL="0" marR="0" algn="just">
                        <a:spcBef>
                          <a:spcPts val="0"/>
                        </a:spcBef>
                        <a:spcAft>
                          <a:spcPts val="0"/>
                        </a:spcAft>
                      </a:pPr>
                      <a:r>
                        <a:rPr lang="en-US" sz="2000" dirty="0" smtClean="0">
                          <a:latin typeface="Times New Roman"/>
                          <a:ea typeface="Times New Roman"/>
                          <a:cs typeface="Times New Roman"/>
                        </a:rPr>
                        <a:t>RS2A: RICE NUC Enabled/Disabled</a:t>
                      </a:r>
                      <a:endParaRPr lang="en-US" sz="2000" dirty="0">
                        <a:latin typeface="Times New Roman"/>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6" name="Rectangle 70"/>
          <p:cNvSpPr txBox="1">
            <a:spLocks noChangeArrowheads="1"/>
          </p:cNvSpPr>
          <p:nvPr/>
        </p:nvSpPr>
        <p:spPr>
          <a:xfrm>
            <a:off x="1079653" y="0"/>
            <a:ext cx="10363200" cy="895120"/>
          </a:xfrm>
          <a:prstGeom prst="rect">
            <a:avLst/>
          </a:prstGeom>
        </p:spPr>
        <p:txBody>
          <a:bodyPr vert="horz" lIns="91440" tIns="45720" rIns="91440" bIns="45720" rtlCol="0" anchor="ctr">
            <a:normAutofit fontScale="90000" lnSpcReduction="2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100" b="1" dirty="0" smtClean="0">
                <a:solidFill>
                  <a:schemeClr val="bg1"/>
                </a:solidFill>
                <a:latin typeface="Cambria" panose="02040503050406030204" pitchFamily="18" charset="0"/>
              </a:rPr>
              <a:t>Major Specifications Of   RS2/RS2A LISS-3</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a:r>
            <a:br>
              <a:rPr kumimoji="0" lang="en-US" sz="4400" b="0" i="0" u="none" strike="noStrike" kern="1200" cap="none" spc="0" normalizeH="0" baseline="0" noProof="0" dirty="0" smtClean="0">
                <a:ln>
                  <a:noFill/>
                </a:ln>
                <a:solidFill>
                  <a:schemeClr val="tx1"/>
                </a:solidFill>
                <a:effectLst/>
                <a:uLnTx/>
                <a:uFillTx/>
                <a:latin typeface="+mj-lt"/>
                <a:ea typeface="+mj-ea"/>
                <a:cs typeface="+mj-cs"/>
              </a:rPr>
            </a:b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9879459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e Placeholder 3"/>
          <p:cNvSpPr txBox="1">
            <a:spLocks/>
          </p:cNvSpPr>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796B94-4CCA-4951-89CC-7C8D3141E625}" type="datetime1">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5/12/2017</a:t>
            </a:fld>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4" name="Slide Number Placeholder 4"/>
          <p:cNvSpPr txBox="1">
            <a:spLocks/>
          </p:cNvSpPr>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58A79D-60AB-4E93-B8DB-DA101EF4540E}" type="slidenum">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graphicFrame>
        <p:nvGraphicFramePr>
          <p:cNvPr id="5" name="Table 4"/>
          <p:cNvGraphicFramePr>
            <a:graphicFrameLocks noGrp="1"/>
          </p:cNvGraphicFramePr>
          <p:nvPr>
            <p:extLst>
              <p:ext uri="{D42A27DB-BD31-4B8C-83A1-F6EECF244321}">
                <p14:modId xmlns:p14="http://schemas.microsoft.com/office/powerpoint/2010/main" val="3444436572"/>
              </p:ext>
            </p:extLst>
          </p:nvPr>
        </p:nvGraphicFramePr>
        <p:xfrm>
          <a:off x="150690" y="998302"/>
          <a:ext cx="11887200" cy="4860479"/>
        </p:xfrm>
        <a:graphic>
          <a:graphicData uri="http://schemas.openxmlformats.org/drawingml/2006/table">
            <a:tbl>
              <a:tblPr/>
              <a:tblGrid>
                <a:gridCol w="6207760">
                  <a:extLst>
                    <a:ext uri="{9D8B030D-6E8A-4147-A177-3AD203B41FA5}">
                      <a16:colId xmlns:a16="http://schemas.microsoft.com/office/drawing/2014/main" val="20000"/>
                    </a:ext>
                  </a:extLst>
                </a:gridCol>
                <a:gridCol w="5679440">
                  <a:extLst>
                    <a:ext uri="{9D8B030D-6E8A-4147-A177-3AD203B41FA5}">
                      <a16:colId xmlns:a16="http://schemas.microsoft.com/office/drawing/2014/main" val="20001"/>
                    </a:ext>
                  </a:extLst>
                </a:gridCol>
              </a:tblGrid>
              <a:tr h="1134533">
                <a:tc>
                  <a:txBody>
                    <a:bodyPr/>
                    <a:lstStyle/>
                    <a:p>
                      <a:pPr marL="0" marR="0" algn="just">
                        <a:spcBef>
                          <a:spcPts val="0"/>
                        </a:spcBef>
                        <a:spcAft>
                          <a:spcPts val="0"/>
                        </a:spcAft>
                      </a:pPr>
                      <a:r>
                        <a:rPr lang="en-US" sz="2000" dirty="0">
                          <a:latin typeface="Times New Roman"/>
                          <a:ea typeface="Times New Roman"/>
                          <a:cs typeface="Times New Roman"/>
                        </a:rPr>
                        <a:t>Bands</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000" dirty="0" smtClean="0">
                          <a:latin typeface="Times New Roman"/>
                          <a:ea typeface="Times New Roman"/>
                          <a:cs typeface="Times New Roman"/>
                        </a:rPr>
                        <a:t>Band-2 </a:t>
                      </a:r>
                      <a:r>
                        <a:rPr lang="en-US" sz="2000" dirty="0">
                          <a:latin typeface="Times New Roman"/>
                          <a:ea typeface="Times New Roman"/>
                          <a:cs typeface="Times New Roman"/>
                        </a:rPr>
                        <a:t>(0.52 – 0.59) µm</a:t>
                      </a:r>
                    </a:p>
                    <a:p>
                      <a:pPr marL="0" marR="0" algn="just">
                        <a:spcBef>
                          <a:spcPts val="0"/>
                        </a:spcBef>
                        <a:spcAft>
                          <a:spcPts val="0"/>
                        </a:spcAft>
                      </a:pPr>
                      <a:r>
                        <a:rPr lang="en-US" sz="2000" dirty="0">
                          <a:latin typeface="Times New Roman"/>
                          <a:ea typeface="Times New Roman"/>
                          <a:cs typeface="Times New Roman"/>
                        </a:rPr>
                        <a:t>Band-3 (0.62-0.68) µm</a:t>
                      </a:r>
                    </a:p>
                    <a:p>
                      <a:pPr marL="0" marR="0" algn="just">
                        <a:spcBef>
                          <a:spcPts val="0"/>
                        </a:spcBef>
                        <a:spcAft>
                          <a:spcPts val="0"/>
                        </a:spcAft>
                      </a:pPr>
                      <a:r>
                        <a:rPr lang="en-US" sz="2000" dirty="0">
                          <a:latin typeface="Times New Roman"/>
                          <a:ea typeface="Times New Roman"/>
                          <a:cs typeface="Times New Roman"/>
                        </a:rPr>
                        <a:t>Band-4 (0.77-0.86) </a:t>
                      </a:r>
                      <a:r>
                        <a:rPr lang="en-US" sz="2000" dirty="0" smtClean="0">
                          <a:latin typeface="Times New Roman"/>
                          <a:ea typeface="Times New Roman"/>
                          <a:cs typeface="Times New Roman"/>
                        </a:rPr>
                        <a:t>µm</a:t>
                      </a:r>
                      <a:endParaRPr lang="en-US" sz="2000" dirty="0">
                        <a:latin typeface="Times New Roman"/>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83633">
                <a:tc>
                  <a:txBody>
                    <a:bodyPr/>
                    <a:lstStyle/>
                    <a:p>
                      <a:pPr marL="0" marR="0" algn="just">
                        <a:spcBef>
                          <a:spcPts val="0"/>
                        </a:spcBef>
                        <a:spcAft>
                          <a:spcPts val="0"/>
                        </a:spcAft>
                      </a:pPr>
                      <a:r>
                        <a:rPr lang="en-US" sz="2000" dirty="0">
                          <a:latin typeface="Times New Roman"/>
                          <a:ea typeface="Times New Roman"/>
                          <a:cs typeface="Times New Roman"/>
                        </a:rPr>
                        <a:t>Quantization</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000" dirty="0">
                          <a:latin typeface="Times New Roman"/>
                          <a:ea typeface="Times New Roman"/>
                          <a:cs typeface="Times New Roman"/>
                        </a:rPr>
                        <a:t>10 Bits</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67267">
                <a:tc>
                  <a:txBody>
                    <a:bodyPr/>
                    <a:lstStyle/>
                    <a:p>
                      <a:pPr marL="0" marR="0" algn="just">
                        <a:spcBef>
                          <a:spcPts val="0"/>
                        </a:spcBef>
                        <a:spcAft>
                          <a:spcPts val="0"/>
                        </a:spcAft>
                      </a:pPr>
                      <a:r>
                        <a:rPr lang="en-US" sz="2000" dirty="0">
                          <a:latin typeface="Times New Roman"/>
                          <a:ea typeface="Times New Roman"/>
                          <a:cs typeface="Times New Roman"/>
                        </a:rPr>
                        <a:t>Ground Sampling distance at Nadir</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000" dirty="0">
                          <a:latin typeface="Times New Roman"/>
                          <a:ea typeface="Times New Roman"/>
                          <a:cs typeface="Times New Roman"/>
                        </a:rPr>
                        <a:t>Across: </a:t>
                      </a:r>
                      <a:r>
                        <a:rPr lang="en-US" sz="2000" dirty="0" smtClean="0">
                          <a:latin typeface="Times New Roman"/>
                          <a:ea typeface="Times New Roman"/>
                          <a:cs typeface="Times New Roman"/>
                        </a:rPr>
                        <a:t>5.8 </a:t>
                      </a:r>
                      <a:r>
                        <a:rPr lang="en-US" sz="2000" dirty="0">
                          <a:latin typeface="Times New Roman"/>
                          <a:ea typeface="Times New Roman"/>
                          <a:cs typeface="Times New Roman"/>
                        </a:rPr>
                        <a:t>m</a:t>
                      </a:r>
                    </a:p>
                    <a:p>
                      <a:pPr marL="0" marR="0" algn="just">
                        <a:spcBef>
                          <a:spcPts val="0"/>
                        </a:spcBef>
                        <a:spcAft>
                          <a:spcPts val="0"/>
                        </a:spcAft>
                      </a:pPr>
                      <a:r>
                        <a:rPr lang="en-US" sz="2000" kern="1200" dirty="0">
                          <a:solidFill>
                            <a:schemeClr val="tx1"/>
                          </a:solidFill>
                          <a:latin typeface="Times New Roman"/>
                          <a:ea typeface="Times New Roman"/>
                          <a:cs typeface="Times New Roman"/>
                        </a:rPr>
                        <a:t>Along : </a:t>
                      </a:r>
                      <a:r>
                        <a:rPr lang="en-US" sz="2000" kern="1200" dirty="0" smtClean="0">
                          <a:solidFill>
                            <a:schemeClr val="tx1"/>
                          </a:solidFill>
                          <a:latin typeface="Times New Roman"/>
                          <a:ea typeface="Times New Roman"/>
                          <a:cs typeface="Times New Roman"/>
                        </a:rPr>
                        <a:t>6 </a:t>
                      </a:r>
                      <a:r>
                        <a:rPr lang="en-US" sz="2000" kern="1200" dirty="0">
                          <a:solidFill>
                            <a:schemeClr val="tx1"/>
                          </a:solidFill>
                          <a:latin typeface="Times New Roman"/>
                          <a:ea typeface="Times New Roman"/>
                          <a:cs typeface="Times New Roman"/>
                        </a:rPr>
                        <a:t>m</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83633">
                <a:tc>
                  <a:txBody>
                    <a:bodyPr/>
                    <a:lstStyle/>
                    <a:p>
                      <a:pPr marL="0" marR="0" algn="just">
                        <a:spcBef>
                          <a:spcPts val="0"/>
                        </a:spcBef>
                        <a:spcAft>
                          <a:spcPts val="0"/>
                        </a:spcAft>
                      </a:pPr>
                      <a:r>
                        <a:rPr lang="en-US" sz="2000">
                          <a:latin typeface="Times New Roman"/>
                          <a:ea typeface="Times New Roman"/>
                          <a:cs typeface="Times New Roman"/>
                        </a:rPr>
                        <a:t>SNR@Saturation</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000" dirty="0">
                          <a:latin typeface="Times New Roman"/>
                          <a:ea typeface="Times New Roman"/>
                          <a:cs typeface="Times New Roman"/>
                        </a:rPr>
                        <a:t>&gt;128</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88889">
                <a:tc>
                  <a:txBody>
                    <a:bodyPr/>
                    <a:lstStyle/>
                    <a:p>
                      <a:pPr marL="0" marR="0" algn="just">
                        <a:spcBef>
                          <a:spcPts val="0"/>
                        </a:spcBef>
                        <a:spcAft>
                          <a:spcPts val="0"/>
                        </a:spcAft>
                      </a:pPr>
                      <a:r>
                        <a:rPr lang="en-US" sz="2000" dirty="0">
                          <a:latin typeface="Times New Roman"/>
                          <a:ea typeface="Times New Roman"/>
                          <a:cs typeface="Times New Roman"/>
                        </a:rPr>
                        <a:t>Saturation Radiance (</a:t>
                      </a:r>
                      <a:r>
                        <a:rPr lang="en-US" sz="2000" dirty="0" err="1">
                          <a:latin typeface="Times New Roman"/>
                          <a:ea typeface="Times New Roman"/>
                          <a:cs typeface="Times New Roman"/>
                        </a:rPr>
                        <a:t>mW</a:t>
                      </a:r>
                      <a:r>
                        <a:rPr lang="en-US" sz="2000" dirty="0">
                          <a:latin typeface="Times New Roman"/>
                          <a:ea typeface="Times New Roman"/>
                          <a:cs typeface="Times New Roman"/>
                        </a:rPr>
                        <a:t>/cm2/</a:t>
                      </a:r>
                      <a:r>
                        <a:rPr lang="en-US" sz="2000" dirty="0" err="1">
                          <a:latin typeface="Times New Roman"/>
                          <a:ea typeface="Times New Roman"/>
                          <a:cs typeface="Times New Roman"/>
                        </a:rPr>
                        <a:t>Sr</a:t>
                      </a:r>
                      <a:r>
                        <a:rPr lang="en-US" sz="2000" dirty="0">
                          <a:latin typeface="Times New Roman"/>
                          <a:ea typeface="Times New Roman"/>
                          <a:cs typeface="Times New Roman"/>
                        </a:rPr>
                        <a:t>/ µm)</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000" dirty="0">
                          <a:latin typeface="Times New Roman"/>
                          <a:ea typeface="Times New Roman"/>
                          <a:cs typeface="Times New Roman"/>
                        </a:rPr>
                        <a:t>B2: 53</a:t>
                      </a:r>
                    </a:p>
                    <a:p>
                      <a:pPr marL="0" marR="0" algn="just">
                        <a:spcBef>
                          <a:spcPts val="0"/>
                        </a:spcBef>
                        <a:spcAft>
                          <a:spcPts val="0"/>
                        </a:spcAft>
                      </a:pPr>
                      <a:r>
                        <a:rPr lang="en-US" sz="2000" dirty="0">
                          <a:latin typeface="Times New Roman"/>
                          <a:ea typeface="Times New Roman"/>
                          <a:cs typeface="Times New Roman"/>
                        </a:rPr>
                        <a:t>B3: 47</a:t>
                      </a:r>
                    </a:p>
                    <a:p>
                      <a:pPr marL="0" marR="0" algn="just">
                        <a:spcBef>
                          <a:spcPts val="0"/>
                        </a:spcBef>
                        <a:spcAft>
                          <a:spcPts val="0"/>
                        </a:spcAft>
                      </a:pPr>
                      <a:r>
                        <a:rPr lang="en-US" sz="2000" dirty="0">
                          <a:latin typeface="Times New Roman"/>
                          <a:ea typeface="Times New Roman"/>
                          <a:cs typeface="Times New Roman"/>
                        </a:rPr>
                        <a:t>B4:31.5 </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83633">
                <a:tc>
                  <a:txBody>
                    <a:bodyPr/>
                    <a:lstStyle/>
                    <a:p>
                      <a:pPr marL="0" marR="0" algn="just">
                        <a:spcBef>
                          <a:spcPts val="0"/>
                        </a:spcBef>
                        <a:spcAft>
                          <a:spcPts val="0"/>
                        </a:spcAft>
                      </a:pPr>
                      <a:r>
                        <a:rPr lang="en-US" sz="2000">
                          <a:latin typeface="Times New Roman"/>
                          <a:ea typeface="Times New Roman"/>
                          <a:cs typeface="Times New Roman"/>
                        </a:rPr>
                        <a:t>Operating Temperature</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000" dirty="0">
                          <a:latin typeface="Times New Roman"/>
                          <a:ea typeface="Times New Roman"/>
                          <a:cs typeface="Times New Roman"/>
                        </a:rPr>
                        <a:t>20</a:t>
                      </a:r>
                      <a:r>
                        <a:rPr lang="en-US" sz="2000" dirty="0" smtClean="0">
                          <a:latin typeface="Times New Roman"/>
                          <a:ea typeface="Times New Roman"/>
                          <a:cs typeface="Times New Roman"/>
                        </a:rPr>
                        <a:t>(+/-3) </a:t>
                      </a:r>
                      <a:r>
                        <a:rPr lang="en-US" sz="2000" dirty="0">
                          <a:latin typeface="Times New Roman"/>
                          <a:ea typeface="Times New Roman"/>
                          <a:cs typeface="Times New Roman"/>
                        </a:rPr>
                        <a:t>deg</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83633">
                <a:tc>
                  <a:txBody>
                    <a:bodyPr/>
                    <a:lstStyle/>
                    <a:p>
                      <a:pPr marL="0" marR="0" algn="just">
                        <a:spcBef>
                          <a:spcPts val="0"/>
                        </a:spcBef>
                        <a:spcAft>
                          <a:spcPts val="0"/>
                        </a:spcAft>
                      </a:pPr>
                      <a:r>
                        <a:rPr lang="en-US" sz="2000">
                          <a:latin typeface="Times New Roman"/>
                          <a:ea typeface="Times New Roman"/>
                          <a:cs typeface="Times New Roman"/>
                        </a:rPr>
                        <a:t>Active Detectors</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000" dirty="0">
                          <a:latin typeface="Times New Roman"/>
                          <a:ea typeface="Times New Roman"/>
                          <a:cs typeface="Times New Roman"/>
                        </a:rPr>
                        <a:t>6000</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73146">
                <a:tc>
                  <a:txBody>
                    <a:bodyPr/>
                    <a:lstStyle/>
                    <a:p>
                      <a:pPr marL="0" marR="0" algn="just">
                        <a:spcBef>
                          <a:spcPts val="0"/>
                        </a:spcBef>
                        <a:spcAft>
                          <a:spcPts val="0"/>
                        </a:spcAft>
                      </a:pPr>
                      <a:r>
                        <a:rPr lang="en-US" sz="2000" dirty="0">
                          <a:latin typeface="Times New Roman"/>
                          <a:ea typeface="Times New Roman"/>
                          <a:cs typeface="Times New Roman"/>
                        </a:rPr>
                        <a:t>Detector Size</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000" dirty="0">
                          <a:latin typeface="Times New Roman"/>
                          <a:ea typeface="Times New Roman"/>
                          <a:cs typeface="Times New Roman"/>
                        </a:rPr>
                        <a:t>10x7 µm for </a:t>
                      </a:r>
                      <a:r>
                        <a:rPr lang="en-US" sz="2000" dirty="0" smtClean="0">
                          <a:latin typeface="Times New Roman"/>
                          <a:ea typeface="Times New Roman"/>
                          <a:cs typeface="Times New Roman"/>
                        </a:rPr>
                        <a:t>B-2,3,4</a:t>
                      </a:r>
                      <a:endParaRPr lang="en-US" sz="2000" dirty="0">
                        <a:latin typeface="Times New Roman"/>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83633">
                <a:tc>
                  <a:txBody>
                    <a:bodyPr/>
                    <a:lstStyle/>
                    <a:p>
                      <a:pPr marL="0" marR="0" algn="just">
                        <a:spcBef>
                          <a:spcPts val="0"/>
                        </a:spcBef>
                        <a:spcAft>
                          <a:spcPts val="0"/>
                        </a:spcAft>
                      </a:pPr>
                      <a:r>
                        <a:rPr lang="en-US" sz="2000" dirty="0">
                          <a:latin typeface="Times New Roman"/>
                          <a:ea typeface="Times New Roman"/>
                          <a:cs typeface="Times New Roman"/>
                        </a:rPr>
                        <a:t>Operating Modes</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000" dirty="0" smtClean="0">
                          <a:latin typeface="Times New Roman"/>
                          <a:ea typeface="Times New Roman"/>
                          <a:cs typeface="Times New Roman"/>
                        </a:rPr>
                        <a:t>RS2:Main/Redundant </a:t>
                      </a:r>
                      <a:r>
                        <a:rPr lang="en-US" sz="2000" dirty="0">
                          <a:latin typeface="Times New Roman"/>
                          <a:ea typeface="Times New Roman"/>
                          <a:cs typeface="Times New Roman"/>
                        </a:rPr>
                        <a:t>with DPCM </a:t>
                      </a:r>
                      <a:r>
                        <a:rPr lang="en-US" sz="2000" dirty="0" smtClean="0">
                          <a:latin typeface="Times New Roman"/>
                          <a:ea typeface="Times New Roman"/>
                          <a:cs typeface="Times New Roman"/>
                        </a:rPr>
                        <a:t>Enabled</a:t>
                      </a:r>
                    </a:p>
                    <a:p>
                      <a:pPr marL="0" marR="0" algn="just">
                        <a:spcBef>
                          <a:spcPts val="0"/>
                        </a:spcBef>
                        <a:spcAft>
                          <a:spcPts val="0"/>
                        </a:spcAft>
                      </a:pPr>
                      <a:r>
                        <a:rPr lang="en-US" sz="2000" dirty="0" smtClean="0">
                          <a:latin typeface="Times New Roman"/>
                          <a:ea typeface="Times New Roman"/>
                          <a:cs typeface="Times New Roman"/>
                        </a:rPr>
                        <a:t>RS2A: RICE NUC Enabled/Disabled</a:t>
                      </a:r>
                      <a:endParaRPr lang="en-US" sz="2000" dirty="0">
                        <a:latin typeface="Times New Roman"/>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6" name="Rectangle 70"/>
          <p:cNvSpPr txBox="1">
            <a:spLocks noChangeArrowheads="1"/>
          </p:cNvSpPr>
          <p:nvPr/>
        </p:nvSpPr>
        <p:spPr>
          <a:xfrm>
            <a:off x="1079653" y="0"/>
            <a:ext cx="10363200" cy="895120"/>
          </a:xfrm>
          <a:prstGeom prst="rect">
            <a:avLst/>
          </a:prstGeom>
        </p:spPr>
        <p:txBody>
          <a:bodyPr vert="horz" lIns="91440" tIns="45720" rIns="91440" bIns="45720" rtlCol="0" anchor="ctr">
            <a:normAutofit fontScale="90000" lnSpcReduction="2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100" b="1" dirty="0" smtClean="0">
                <a:solidFill>
                  <a:schemeClr val="bg1"/>
                </a:solidFill>
                <a:latin typeface="Cambria" panose="02040503050406030204" pitchFamily="18" charset="0"/>
              </a:rPr>
              <a:t>Major Specifications Of   RS2/RS2A LISS-4</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a:r>
            <a:br>
              <a:rPr kumimoji="0" lang="en-US" sz="4400" b="0" i="0" u="none" strike="noStrike" kern="1200" cap="none" spc="0" normalizeH="0" baseline="0" noProof="0" dirty="0" smtClean="0">
                <a:ln>
                  <a:noFill/>
                </a:ln>
                <a:solidFill>
                  <a:schemeClr val="tx1"/>
                </a:solidFill>
                <a:effectLst/>
                <a:uLnTx/>
                <a:uFillTx/>
                <a:latin typeface="+mj-lt"/>
                <a:ea typeface="+mj-ea"/>
                <a:cs typeface="+mj-cs"/>
              </a:rPr>
            </a:b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23345200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19135" y="149902"/>
            <a:ext cx="9009088" cy="6708098"/>
          </a:xfrm>
          <a:prstGeom prst="rect">
            <a:avLst/>
          </a:prstGeom>
        </p:spPr>
      </p:pic>
    </p:spTree>
    <p:extLst>
      <p:ext uri="{BB962C8B-B14F-4D97-AF65-F5344CB8AC3E}">
        <p14:creationId xmlns:p14="http://schemas.microsoft.com/office/powerpoint/2010/main" val="15473293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e Placeholder 3"/>
          <p:cNvSpPr txBox="1">
            <a:spLocks/>
          </p:cNvSpPr>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796B94-4CCA-4951-89CC-7C8D3141E625}" type="datetime1">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5/12/2017</a:t>
            </a:fld>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4" name="Slide Number Placeholder 4"/>
          <p:cNvSpPr txBox="1">
            <a:spLocks/>
          </p:cNvSpPr>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58A79D-60AB-4E93-B8DB-DA101EF4540E}" type="slidenum">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graphicFrame>
        <p:nvGraphicFramePr>
          <p:cNvPr id="5" name="Table 4"/>
          <p:cNvGraphicFramePr>
            <a:graphicFrameLocks noGrp="1"/>
          </p:cNvGraphicFramePr>
          <p:nvPr>
            <p:extLst>
              <p:ext uri="{D42A27DB-BD31-4B8C-83A1-F6EECF244321}">
                <p14:modId xmlns:p14="http://schemas.microsoft.com/office/powerpoint/2010/main" val="3412326030"/>
              </p:ext>
            </p:extLst>
          </p:nvPr>
        </p:nvGraphicFramePr>
        <p:xfrm>
          <a:off x="304800" y="177800"/>
          <a:ext cx="11887200" cy="6294104"/>
        </p:xfrm>
        <a:graphic>
          <a:graphicData uri="http://schemas.openxmlformats.org/drawingml/2006/table">
            <a:tbl>
              <a:tblPr/>
              <a:tblGrid>
                <a:gridCol w="6207760">
                  <a:extLst>
                    <a:ext uri="{9D8B030D-6E8A-4147-A177-3AD203B41FA5}">
                      <a16:colId xmlns:a16="http://schemas.microsoft.com/office/drawing/2014/main" val="20000"/>
                    </a:ext>
                  </a:extLst>
                </a:gridCol>
                <a:gridCol w="5679440">
                  <a:extLst>
                    <a:ext uri="{9D8B030D-6E8A-4147-A177-3AD203B41FA5}">
                      <a16:colId xmlns:a16="http://schemas.microsoft.com/office/drawing/2014/main" val="20001"/>
                    </a:ext>
                  </a:extLst>
                </a:gridCol>
              </a:tblGrid>
              <a:tr h="1283377">
                <a:tc>
                  <a:txBody>
                    <a:bodyPr/>
                    <a:lstStyle/>
                    <a:p>
                      <a:pPr marL="0" marR="0" algn="just">
                        <a:spcBef>
                          <a:spcPts val="0"/>
                        </a:spcBef>
                        <a:spcAft>
                          <a:spcPts val="0"/>
                        </a:spcAft>
                      </a:pPr>
                      <a:r>
                        <a:rPr lang="en-US" sz="2000" dirty="0">
                          <a:latin typeface="Times New Roman"/>
                          <a:ea typeface="Times New Roman"/>
                          <a:cs typeface="Times New Roman"/>
                        </a:rPr>
                        <a:t>Bands</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000" dirty="0" smtClean="0">
                          <a:latin typeface="Times New Roman"/>
                          <a:ea typeface="Times New Roman"/>
                          <a:cs typeface="Times New Roman"/>
                        </a:rPr>
                        <a:t>Band-2 </a:t>
                      </a:r>
                      <a:r>
                        <a:rPr lang="en-US" sz="2000" dirty="0">
                          <a:latin typeface="Times New Roman"/>
                          <a:ea typeface="Times New Roman"/>
                          <a:cs typeface="Times New Roman"/>
                        </a:rPr>
                        <a:t>(0.52 – 0.59) µm</a:t>
                      </a:r>
                    </a:p>
                    <a:p>
                      <a:pPr marL="0" marR="0" algn="just">
                        <a:spcBef>
                          <a:spcPts val="0"/>
                        </a:spcBef>
                        <a:spcAft>
                          <a:spcPts val="0"/>
                        </a:spcAft>
                      </a:pPr>
                      <a:r>
                        <a:rPr lang="en-US" sz="2000" dirty="0">
                          <a:latin typeface="Times New Roman"/>
                          <a:ea typeface="Times New Roman"/>
                          <a:cs typeface="Times New Roman"/>
                        </a:rPr>
                        <a:t>Band-3 (0.62-0.68) µm</a:t>
                      </a:r>
                    </a:p>
                    <a:p>
                      <a:pPr marL="0" marR="0" algn="just">
                        <a:spcBef>
                          <a:spcPts val="0"/>
                        </a:spcBef>
                        <a:spcAft>
                          <a:spcPts val="0"/>
                        </a:spcAft>
                      </a:pPr>
                      <a:r>
                        <a:rPr lang="en-US" sz="2000" dirty="0">
                          <a:latin typeface="Times New Roman"/>
                          <a:ea typeface="Times New Roman"/>
                          <a:cs typeface="Times New Roman"/>
                        </a:rPr>
                        <a:t>Band-4 (0.77-0.86) µm</a:t>
                      </a:r>
                    </a:p>
                    <a:p>
                      <a:pPr marL="0" marR="0" algn="just">
                        <a:spcBef>
                          <a:spcPts val="0"/>
                        </a:spcBef>
                        <a:spcAft>
                          <a:spcPts val="0"/>
                        </a:spcAft>
                      </a:pPr>
                      <a:r>
                        <a:rPr lang="en-US" sz="2000" dirty="0">
                          <a:latin typeface="Times New Roman"/>
                          <a:ea typeface="Times New Roman"/>
                          <a:cs typeface="Times New Roman"/>
                        </a:rPr>
                        <a:t>Band-5 (1.55-1.7) µm</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20844">
                <a:tc>
                  <a:txBody>
                    <a:bodyPr/>
                    <a:lstStyle/>
                    <a:p>
                      <a:pPr marL="0" marR="0" algn="just">
                        <a:spcBef>
                          <a:spcPts val="0"/>
                        </a:spcBef>
                        <a:spcAft>
                          <a:spcPts val="0"/>
                        </a:spcAft>
                      </a:pPr>
                      <a:r>
                        <a:rPr lang="en-US" sz="2000" dirty="0">
                          <a:latin typeface="Times New Roman"/>
                          <a:ea typeface="Times New Roman"/>
                          <a:cs typeface="Times New Roman"/>
                        </a:rPr>
                        <a:t>Quantization</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000" dirty="0" smtClean="0">
                          <a:latin typeface="Times New Roman"/>
                          <a:ea typeface="Times New Roman"/>
                          <a:cs typeface="Times New Roman"/>
                        </a:rPr>
                        <a:t>12 </a:t>
                      </a:r>
                      <a:r>
                        <a:rPr lang="en-US" sz="2000" dirty="0">
                          <a:latin typeface="Times New Roman"/>
                          <a:ea typeface="Times New Roman"/>
                          <a:cs typeface="Times New Roman"/>
                        </a:rPr>
                        <a:t>Bits</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41688">
                <a:tc>
                  <a:txBody>
                    <a:bodyPr/>
                    <a:lstStyle/>
                    <a:p>
                      <a:pPr marL="0" marR="0" algn="just">
                        <a:spcBef>
                          <a:spcPts val="0"/>
                        </a:spcBef>
                        <a:spcAft>
                          <a:spcPts val="0"/>
                        </a:spcAft>
                      </a:pPr>
                      <a:r>
                        <a:rPr lang="en-US" sz="2000" dirty="0">
                          <a:latin typeface="Times New Roman"/>
                          <a:ea typeface="Times New Roman"/>
                          <a:cs typeface="Times New Roman"/>
                        </a:rPr>
                        <a:t>Ground Sampling distance at Nadir</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000" dirty="0">
                          <a:latin typeface="Times New Roman"/>
                          <a:ea typeface="Times New Roman"/>
                          <a:cs typeface="Times New Roman"/>
                        </a:rPr>
                        <a:t>Across: </a:t>
                      </a:r>
                      <a:r>
                        <a:rPr lang="en-US" sz="2000" dirty="0" smtClean="0">
                          <a:latin typeface="Times New Roman"/>
                          <a:ea typeface="Times New Roman"/>
                          <a:cs typeface="Times New Roman"/>
                        </a:rPr>
                        <a:t>56.5 m  at Nadir and 70 m at Off Nadir</a:t>
                      </a:r>
                      <a:endParaRPr lang="en-US" sz="2000" dirty="0">
                        <a:latin typeface="Times New Roman"/>
                        <a:ea typeface="Times New Roman"/>
                        <a:cs typeface="Times New Roman"/>
                      </a:endParaRPr>
                    </a:p>
                    <a:p>
                      <a:pPr marL="0" marR="0" algn="just" defTabSz="914400" rtl="0" eaLnBrk="1" latinLnBrk="0" hangingPunct="1">
                        <a:spcBef>
                          <a:spcPts val="0"/>
                        </a:spcBef>
                        <a:spcAft>
                          <a:spcPts val="0"/>
                        </a:spcAft>
                      </a:pPr>
                      <a:r>
                        <a:rPr lang="en-US" sz="2000" kern="1200" dirty="0">
                          <a:solidFill>
                            <a:schemeClr val="tx1"/>
                          </a:solidFill>
                          <a:latin typeface="Times New Roman"/>
                          <a:ea typeface="Times New Roman"/>
                          <a:cs typeface="Times New Roman"/>
                        </a:rPr>
                        <a:t>Along : </a:t>
                      </a:r>
                      <a:r>
                        <a:rPr lang="en-US" sz="2000" kern="1200" dirty="0" smtClean="0">
                          <a:solidFill>
                            <a:schemeClr val="tx1"/>
                          </a:solidFill>
                          <a:latin typeface="Times New Roman"/>
                          <a:ea typeface="Times New Roman"/>
                          <a:cs typeface="Times New Roman"/>
                        </a:rPr>
                        <a:t>66 </a:t>
                      </a:r>
                      <a:r>
                        <a:rPr lang="en-US" sz="2000" kern="1200" dirty="0">
                          <a:solidFill>
                            <a:schemeClr val="tx1"/>
                          </a:solidFill>
                          <a:latin typeface="Times New Roman"/>
                          <a:ea typeface="Times New Roman"/>
                          <a:cs typeface="Times New Roman"/>
                        </a:rPr>
                        <a:t>m</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20844">
                <a:tc>
                  <a:txBody>
                    <a:bodyPr/>
                    <a:lstStyle/>
                    <a:p>
                      <a:pPr marL="0" marR="0" algn="just">
                        <a:spcBef>
                          <a:spcPts val="0"/>
                        </a:spcBef>
                        <a:spcAft>
                          <a:spcPts val="0"/>
                        </a:spcAft>
                      </a:pPr>
                      <a:r>
                        <a:rPr lang="en-US" sz="2000">
                          <a:latin typeface="Times New Roman"/>
                          <a:ea typeface="Times New Roman"/>
                          <a:cs typeface="Times New Roman"/>
                        </a:rPr>
                        <a:t>SNR@Saturation</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000" dirty="0" smtClean="0">
                          <a:latin typeface="Times New Roman"/>
                          <a:ea typeface="Times New Roman"/>
                          <a:cs typeface="Times New Roman"/>
                        </a:rPr>
                        <a:t>&gt;512</a:t>
                      </a:r>
                      <a:endParaRPr lang="en-US" sz="2000" dirty="0">
                        <a:latin typeface="Times New Roman"/>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18909">
                <a:tc>
                  <a:txBody>
                    <a:bodyPr/>
                    <a:lstStyle/>
                    <a:p>
                      <a:pPr marL="0" marR="0" algn="just">
                        <a:spcBef>
                          <a:spcPts val="0"/>
                        </a:spcBef>
                        <a:spcAft>
                          <a:spcPts val="0"/>
                        </a:spcAft>
                      </a:pPr>
                      <a:r>
                        <a:rPr lang="en-US" sz="2000" dirty="0">
                          <a:latin typeface="Times New Roman"/>
                          <a:ea typeface="Times New Roman"/>
                          <a:cs typeface="Times New Roman"/>
                        </a:rPr>
                        <a:t>Saturation Radiance (</a:t>
                      </a:r>
                      <a:r>
                        <a:rPr lang="en-US" sz="2000" dirty="0" err="1">
                          <a:latin typeface="Times New Roman"/>
                          <a:ea typeface="Times New Roman"/>
                          <a:cs typeface="Times New Roman"/>
                        </a:rPr>
                        <a:t>mW</a:t>
                      </a:r>
                      <a:r>
                        <a:rPr lang="en-US" sz="2000" dirty="0">
                          <a:latin typeface="Times New Roman"/>
                          <a:ea typeface="Times New Roman"/>
                          <a:cs typeface="Times New Roman"/>
                        </a:rPr>
                        <a:t>/cm2/</a:t>
                      </a:r>
                      <a:r>
                        <a:rPr lang="en-US" sz="2000" dirty="0" err="1">
                          <a:latin typeface="Times New Roman"/>
                          <a:ea typeface="Times New Roman"/>
                          <a:cs typeface="Times New Roman"/>
                        </a:rPr>
                        <a:t>Sr</a:t>
                      </a:r>
                      <a:r>
                        <a:rPr lang="en-US" sz="2000" dirty="0">
                          <a:latin typeface="Times New Roman"/>
                          <a:ea typeface="Times New Roman"/>
                          <a:cs typeface="Times New Roman"/>
                        </a:rPr>
                        <a:t>/ µm)</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000" dirty="0">
                          <a:latin typeface="Times New Roman"/>
                          <a:ea typeface="Times New Roman"/>
                          <a:cs typeface="Times New Roman"/>
                        </a:rPr>
                        <a:t>B2: </a:t>
                      </a:r>
                      <a:r>
                        <a:rPr lang="en-US" sz="2000" dirty="0" smtClean="0">
                          <a:latin typeface="Times New Roman"/>
                          <a:ea typeface="Times New Roman"/>
                          <a:cs typeface="Times New Roman"/>
                        </a:rPr>
                        <a:t>53, B3</a:t>
                      </a:r>
                      <a:r>
                        <a:rPr lang="en-US" sz="2000" dirty="0">
                          <a:latin typeface="Times New Roman"/>
                          <a:ea typeface="Times New Roman"/>
                          <a:cs typeface="Times New Roman"/>
                        </a:rPr>
                        <a:t>: </a:t>
                      </a:r>
                      <a:r>
                        <a:rPr lang="en-US" sz="2000" dirty="0" smtClean="0">
                          <a:latin typeface="Times New Roman"/>
                          <a:ea typeface="Times New Roman"/>
                          <a:cs typeface="Times New Roman"/>
                        </a:rPr>
                        <a:t>47,B4:31.5 ,B5</a:t>
                      </a:r>
                      <a:r>
                        <a:rPr lang="en-US" sz="2000" dirty="0">
                          <a:latin typeface="Times New Roman"/>
                          <a:ea typeface="Times New Roman"/>
                          <a:cs typeface="Times New Roman"/>
                        </a:rPr>
                        <a:t>: 7.5</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20844">
                <a:tc>
                  <a:txBody>
                    <a:bodyPr/>
                    <a:lstStyle/>
                    <a:p>
                      <a:pPr marL="0" marR="0" algn="just">
                        <a:spcBef>
                          <a:spcPts val="0"/>
                        </a:spcBef>
                        <a:spcAft>
                          <a:spcPts val="0"/>
                        </a:spcAft>
                      </a:pPr>
                      <a:r>
                        <a:rPr lang="en-US" sz="2000">
                          <a:latin typeface="Times New Roman"/>
                          <a:ea typeface="Times New Roman"/>
                          <a:cs typeface="Times New Roman"/>
                        </a:rPr>
                        <a:t>Operating Temperature</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000" dirty="0">
                          <a:latin typeface="Times New Roman"/>
                          <a:ea typeface="Times New Roman"/>
                          <a:cs typeface="Times New Roman"/>
                        </a:rPr>
                        <a:t>20</a:t>
                      </a:r>
                      <a:r>
                        <a:rPr lang="en-US" sz="2000" dirty="0" smtClean="0">
                          <a:latin typeface="Times New Roman"/>
                          <a:ea typeface="Times New Roman"/>
                          <a:cs typeface="Times New Roman"/>
                        </a:rPr>
                        <a:t>(+/-3) </a:t>
                      </a:r>
                      <a:r>
                        <a:rPr lang="en-US" sz="2000" dirty="0">
                          <a:latin typeface="Times New Roman"/>
                          <a:ea typeface="Times New Roman"/>
                          <a:cs typeface="Times New Roman"/>
                        </a:rPr>
                        <a:t>deg</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962533">
                <a:tc>
                  <a:txBody>
                    <a:bodyPr/>
                    <a:lstStyle/>
                    <a:p>
                      <a:pPr marL="0" marR="0" algn="just">
                        <a:spcBef>
                          <a:spcPts val="0"/>
                        </a:spcBef>
                        <a:spcAft>
                          <a:spcPts val="0"/>
                        </a:spcAft>
                      </a:pPr>
                      <a:r>
                        <a:rPr lang="en-US" sz="2000">
                          <a:latin typeface="Times New Roman"/>
                          <a:ea typeface="Times New Roman"/>
                          <a:cs typeface="Times New Roman"/>
                        </a:rPr>
                        <a:t>Active Detectors</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000" kern="1200" dirty="0" smtClean="0">
                          <a:solidFill>
                            <a:schemeClr val="tx1"/>
                          </a:solidFill>
                          <a:latin typeface="Times New Roman"/>
                          <a:ea typeface="Times New Roman"/>
                          <a:cs typeface="Times New Roman"/>
                        </a:rPr>
                        <a:t>RS2:  6000 linear detectors for all bands</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solidFill>
                            <a:schemeClr val="tx1"/>
                          </a:solidFill>
                          <a:latin typeface="Times New Roman"/>
                          <a:ea typeface="Times New Roman"/>
                          <a:cs typeface="Times New Roman"/>
                        </a:rPr>
                        <a:t>RS2A: Band2-4 is of 6000 and</a:t>
                      </a:r>
                      <a:r>
                        <a:rPr lang="en-US" sz="2000" kern="1200" baseline="0" dirty="0" smtClean="0">
                          <a:solidFill>
                            <a:schemeClr val="tx1"/>
                          </a:solidFill>
                          <a:latin typeface="Times New Roman"/>
                          <a:ea typeface="Times New Roman"/>
                          <a:cs typeface="Times New Roman"/>
                        </a:rPr>
                        <a:t> Band5 is of </a:t>
                      </a:r>
                      <a:r>
                        <a:rPr lang="en-US" sz="2000" kern="1200" dirty="0" smtClean="0">
                          <a:solidFill>
                            <a:schemeClr val="tx1"/>
                          </a:solidFill>
                          <a:latin typeface="Times New Roman"/>
                          <a:ea typeface="Times New Roman"/>
                          <a:cs typeface="Times New Roman"/>
                        </a:rPr>
                        <a:t>8 Rows × 6000 linear detectors </a:t>
                      </a:r>
                      <a:endParaRPr lang="en-US" sz="2000" kern="1200" dirty="0">
                        <a:solidFill>
                          <a:schemeClr val="tx1"/>
                        </a:solidFill>
                        <a:latin typeface="Times New Roman"/>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283377">
                <a:tc>
                  <a:txBody>
                    <a:bodyPr/>
                    <a:lstStyle/>
                    <a:p>
                      <a:pPr marL="0" marR="0" algn="just">
                        <a:spcBef>
                          <a:spcPts val="0"/>
                        </a:spcBef>
                        <a:spcAft>
                          <a:spcPts val="0"/>
                        </a:spcAft>
                      </a:pPr>
                      <a:r>
                        <a:rPr lang="en-US" sz="2000">
                          <a:latin typeface="Times New Roman"/>
                          <a:ea typeface="Times New Roman"/>
                          <a:cs typeface="Times New Roman"/>
                        </a:rPr>
                        <a:t>Detector Size</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2000" dirty="0" smtClean="0">
                          <a:latin typeface="Times New Roman"/>
                          <a:ea typeface="Times New Roman"/>
                          <a:cs typeface="Times New Roman"/>
                        </a:rPr>
                        <a:t>RS2 and RS2A: 10x7 </a:t>
                      </a:r>
                      <a:r>
                        <a:rPr lang="en-US" sz="2000" dirty="0">
                          <a:latin typeface="Times New Roman"/>
                          <a:ea typeface="Times New Roman"/>
                          <a:cs typeface="Times New Roman"/>
                        </a:rPr>
                        <a:t>µm for </a:t>
                      </a:r>
                      <a:r>
                        <a:rPr lang="en-US" sz="2000" dirty="0" smtClean="0">
                          <a:latin typeface="Times New Roman"/>
                          <a:ea typeface="Times New Roman"/>
                          <a:cs typeface="Times New Roman"/>
                        </a:rPr>
                        <a:t>Band2-4</a:t>
                      </a:r>
                      <a:br>
                        <a:rPr lang="en-US" sz="2000" dirty="0" smtClean="0">
                          <a:latin typeface="Times New Roman"/>
                          <a:ea typeface="Times New Roman"/>
                          <a:cs typeface="Times New Roman"/>
                        </a:rPr>
                      </a:br>
                      <a:r>
                        <a:rPr lang="en-US" sz="2000" dirty="0" smtClean="0">
                          <a:latin typeface="Times New Roman"/>
                          <a:ea typeface="Times New Roman"/>
                          <a:cs typeface="Times New Roman"/>
                        </a:rPr>
                        <a:t>         Band5</a:t>
                      </a:r>
                      <a:endParaRPr lang="en-US" sz="2000" dirty="0">
                        <a:latin typeface="Times New Roman"/>
                        <a:ea typeface="Times New Roman"/>
                        <a:cs typeface="Times New Roman"/>
                      </a:endParaRPr>
                    </a:p>
                    <a:p>
                      <a:pPr marL="0" marR="0" algn="l">
                        <a:spcBef>
                          <a:spcPts val="0"/>
                        </a:spcBef>
                        <a:spcAft>
                          <a:spcPts val="0"/>
                        </a:spcAft>
                      </a:pPr>
                      <a:r>
                        <a:rPr lang="en-US" sz="2000" dirty="0" smtClean="0">
                          <a:latin typeface="Times New Roman"/>
                          <a:ea typeface="Times New Roman"/>
                          <a:cs typeface="Times New Roman"/>
                        </a:rPr>
                        <a:t>RS2:13x13 </a:t>
                      </a:r>
                      <a:r>
                        <a:rPr lang="en-US" sz="2000" dirty="0">
                          <a:latin typeface="Times New Roman"/>
                          <a:ea typeface="Times New Roman"/>
                          <a:cs typeface="Times New Roman"/>
                        </a:rPr>
                        <a:t>µm for </a:t>
                      </a:r>
                      <a:r>
                        <a:rPr lang="en-US" sz="2000" dirty="0" smtClean="0">
                          <a:latin typeface="Times New Roman"/>
                          <a:ea typeface="Times New Roman"/>
                          <a:cs typeface="Times New Roman"/>
                        </a:rPr>
                        <a:t>B5 </a:t>
                      </a:r>
                      <a:r>
                        <a:rPr lang="en-US" sz="2000" dirty="0">
                          <a:latin typeface="Times New Roman"/>
                          <a:ea typeface="Times New Roman"/>
                          <a:cs typeface="Times New Roman"/>
                        </a:rPr>
                        <a:t>with 26 µm line </a:t>
                      </a:r>
                      <a:r>
                        <a:rPr lang="en-US" sz="2000" dirty="0" smtClean="0">
                          <a:latin typeface="Times New Roman"/>
                          <a:ea typeface="Times New Roman"/>
                          <a:cs typeface="Times New Roman"/>
                        </a:rPr>
                        <a:t>pitch</a:t>
                      </a:r>
                    </a:p>
                    <a:p>
                      <a:pPr marL="0" marR="0" algn="l">
                        <a:spcBef>
                          <a:spcPts val="0"/>
                        </a:spcBef>
                        <a:spcAft>
                          <a:spcPts val="0"/>
                        </a:spcAft>
                      </a:pPr>
                      <a:r>
                        <a:rPr lang="en-US" sz="2000" kern="1200" dirty="0" smtClean="0">
                          <a:solidFill>
                            <a:schemeClr val="tx1"/>
                          </a:solidFill>
                          <a:latin typeface="Times New Roman"/>
                          <a:ea typeface="Times New Roman"/>
                          <a:cs typeface="Times New Roman"/>
                        </a:rPr>
                        <a:t>RS2A: 1</a:t>
                      </a:r>
                      <a:r>
                        <a:rPr lang="en-US" sz="2000" dirty="0" smtClean="0">
                          <a:latin typeface="Times New Roman"/>
                          <a:ea typeface="Times New Roman"/>
                          <a:cs typeface="Times New Roman"/>
                        </a:rPr>
                        <a:t>3x13 µm </a:t>
                      </a:r>
                      <a:endParaRPr lang="en-US" sz="2000" kern="1200" dirty="0">
                        <a:solidFill>
                          <a:schemeClr val="tx1"/>
                        </a:solidFill>
                        <a:latin typeface="Times New Roman"/>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641688">
                <a:tc>
                  <a:txBody>
                    <a:bodyPr/>
                    <a:lstStyle/>
                    <a:p>
                      <a:pPr marL="0" marR="0" algn="just">
                        <a:spcBef>
                          <a:spcPts val="0"/>
                        </a:spcBef>
                        <a:spcAft>
                          <a:spcPts val="0"/>
                        </a:spcAft>
                      </a:pPr>
                      <a:r>
                        <a:rPr lang="en-US" sz="2000" dirty="0">
                          <a:latin typeface="Times New Roman"/>
                          <a:ea typeface="Times New Roman"/>
                          <a:cs typeface="Times New Roman"/>
                        </a:rPr>
                        <a:t>Operating Modes</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000" dirty="0" smtClean="0">
                          <a:latin typeface="Times New Roman"/>
                          <a:ea typeface="Times New Roman"/>
                          <a:cs typeface="Times New Roman"/>
                        </a:rPr>
                        <a:t>RS2:Main/Redundant </a:t>
                      </a:r>
                      <a:r>
                        <a:rPr lang="en-US" sz="2000" dirty="0">
                          <a:latin typeface="Times New Roman"/>
                          <a:ea typeface="Times New Roman"/>
                          <a:cs typeface="Times New Roman"/>
                        </a:rPr>
                        <a:t>with </a:t>
                      </a:r>
                      <a:r>
                        <a:rPr lang="en-US" sz="2000" dirty="0" smtClean="0">
                          <a:latin typeface="Times New Roman"/>
                          <a:ea typeface="Times New Roman"/>
                          <a:cs typeface="Times New Roman"/>
                        </a:rPr>
                        <a:t>MLG Enabled</a:t>
                      </a:r>
                    </a:p>
                    <a:p>
                      <a:pPr marL="0" marR="0" algn="just">
                        <a:spcBef>
                          <a:spcPts val="0"/>
                        </a:spcBef>
                        <a:spcAft>
                          <a:spcPts val="0"/>
                        </a:spcAft>
                      </a:pPr>
                      <a:r>
                        <a:rPr lang="en-US" sz="2000" dirty="0" smtClean="0">
                          <a:latin typeface="Times New Roman"/>
                          <a:ea typeface="Times New Roman"/>
                          <a:cs typeface="Times New Roman"/>
                        </a:rPr>
                        <a:t>RS2A:Main/Redundant with MLG Enabled</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6" name="Rectangle 70"/>
          <p:cNvSpPr txBox="1">
            <a:spLocks noChangeArrowheads="1"/>
          </p:cNvSpPr>
          <p:nvPr/>
        </p:nvSpPr>
        <p:spPr>
          <a:xfrm>
            <a:off x="1079653" y="0"/>
            <a:ext cx="10363200" cy="89512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100" b="1" dirty="0" smtClean="0">
                <a:solidFill>
                  <a:schemeClr val="bg1"/>
                </a:solidFill>
                <a:latin typeface="Cambria" panose="02040503050406030204" pitchFamily="18" charset="0"/>
              </a:rPr>
              <a:t>Major Specifications Of   RS2/RS2A </a:t>
            </a:r>
            <a:r>
              <a:rPr lang="en-US" sz="3100" b="1" dirty="0" err="1" smtClean="0">
                <a:solidFill>
                  <a:schemeClr val="bg1"/>
                </a:solidFill>
                <a:latin typeface="Cambria" panose="02040503050406030204" pitchFamily="18" charset="0"/>
              </a:rPr>
              <a:t>AWiFS</a:t>
            </a:r>
            <a:r>
              <a:rPr lang="en-US" sz="3100" b="1" dirty="0" smtClean="0">
                <a:solidFill>
                  <a:schemeClr val="bg1"/>
                </a:solidFill>
                <a:latin typeface="Cambria" panose="02040503050406030204" pitchFamily="18" charset="0"/>
              </a:rPr>
              <a:t>-A/B</a:t>
            </a: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4749340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e Placeholder 3"/>
          <p:cNvSpPr txBox="1">
            <a:spLocks/>
          </p:cNvSpPr>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796B94-4CCA-4951-89CC-7C8D3141E625}" type="datetime1">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5/12/2017</a:t>
            </a:fld>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4" name="Slide Number Placeholder 4"/>
          <p:cNvSpPr txBox="1">
            <a:spLocks/>
          </p:cNvSpPr>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58A79D-60AB-4E93-B8DB-DA101EF4540E}" type="slidenum">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6" name="Rectangle 70"/>
          <p:cNvSpPr txBox="1">
            <a:spLocks noChangeArrowheads="1"/>
          </p:cNvSpPr>
          <p:nvPr/>
        </p:nvSpPr>
        <p:spPr>
          <a:xfrm>
            <a:off x="1079653" y="0"/>
            <a:ext cx="10363200" cy="895120"/>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100" b="1" dirty="0" smtClean="0">
                <a:solidFill>
                  <a:schemeClr val="bg1"/>
                </a:solidFill>
                <a:latin typeface="Cambria" panose="02040503050406030204" pitchFamily="18" charset="0"/>
              </a:rPr>
              <a:t>Saturation Radiance Of  RS2/RS2A For All Sensors</a:t>
            </a: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graphicFrame>
        <p:nvGraphicFramePr>
          <p:cNvPr id="8" name="Group 116"/>
          <p:cNvGraphicFramePr>
            <a:graphicFrameLocks noGrp="1"/>
          </p:cNvGraphicFramePr>
          <p:nvPr>
            <p:extLst/>
          </p:nvPr>
        </p:nvGraphicFramePr>
        <p:xfrm>
          <a:off x="165714" y="1366413"/>
          <a:ext cx="4267200" cy="2930377"/>
        </p:xfrm>
        <a:graphic>
          <a:graphicData uri="http://schemas.openxmlformats.org/drawingml/2006/table">
            <a:tbl>
              <a:tblPr/>
              <a:tblGrid>
                <a:gridCol w="9906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itchFamily="18" charset="0"/>
                        </a:rPr>
                        <a:t>Band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itchFamily="18" charset="0"/>
                        </a:rPr>
                        <a:t>Spec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itchFamily="18" charset="0"/>
                        </a:rPr>
                        <a:t>RS2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itchFamily="18" charset="0"/>
                        </a:rPr>
                        <a:t>RS2A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51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rPr>
                        <a:t>53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rPr>
                        <a:t>52.00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rPr>
                        <a:t>52.00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pitchFamily="18"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rPr>
                        <a:t>47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rPr>
                        <a:t>47.00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rPr>
                        <a:t>47.00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pitchFamily="18"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rPr>
                        <a:t>31.5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rPr>
                        <a:t>31.5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rPr>
                        <a:t>31.5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2608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rPr>
                        <a:t>7.5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rPr>
                        <a:t>7.5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rPr>
                        <a:t>7.5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 name="TextBox 1"/>
          <p:cNvSpPr txBox="1"/>
          <p:nvPr/>
        </p:nvSpPr>
        <p:spPr>
          <a:xfrm>
            <a:off x="1338068" y="859214"/>
            <a:ext cx="1109599" cy="461665"/>
          </a:xfrm>
          <a:prstGeom prst="rect">
            <a:avLst/>
          </a:prstGeom>
          <a:noFill/>
        </p:spPr>
        <p:txBody>
          <a:bodyPr wrap="none" rtlCol="0">
            <a:spAutoFit/>
          </a:bodyPr>
          <a:lstStyle/>
          <a:p>
            <a:pPr fontAlgn="base">
              <a:spcBef>
                <a:spcPct val="20000"/>
              </a:spcBef>
              <a:spcAft>
                <a:spcPct val="0"/>
              </a:spcAft>
            </a:pPr>
            <a:r>
              <a:rPr lang="en-US" sz="2400" b="1" dirty="0">
                <a:latin typeface="Times New Roman" pitchFamily="18" charset="0"/>
              </a:rPr>
              <a:t>LISS-3</a:t>
            </a:r>
            <a:endParaRPr lang="en-IN" sz="2400" b="1" dirty="0">
              <a:latin typeface="Times New Roman" pitchFamily="18" charset="0"/>
            </a:endParaRPr>
          </a:p>
        </p:txBody>
      </p:sp>
      <p:graphicFrame>
        <p:nvGraphicFramePr>
          <p:cNvPr id="9" name="Group 116"/>
          <p:cNvGraphicFramePr>
            <a:graphicFrameLocks noGrp="1"/>
          </p:cNvGraphicFramePr>
          <p:nvPr>
            <p:extLst/>
          </p:nvPr>
        </p:nvGraphicFramePr>
        <p:xfrm>
          <a:off x="3406860" y="4506477"/>
          <a:ext cx="4267200" cy="2214998"/>
        </p:xfrm>
        <a:graphic>
          <a:graphicData uri="http://schemas.openxmlformats.org/drawingml/2006/table">
            <a:tbl>
              <a:tblPr/>
              <a:tblGrid>
                <a:gridCol w="9906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tblGrid>
              <a:tr h="52031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itchFamily="18" charset="0"/>
                        </a:rPr>
                        <a:t>Band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itchFamily="18" charset="0"/>
                        </a:rPr>
                        <a:t>Spec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itchFamily="18" charset="0"/>
                        </a:rPr>
                        <a:t>RS2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itchFamily="18" charset="0"/>
                        </a:rPr>
                        <a:t>RS2A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51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rPr>
                        <a:t>53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rPr>
                        <a:t>52.00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rPr>
                        <a:t>52.00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pitchFamily="18"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rPr>
                        <a:t>47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rPr>
                        <a:t>47.00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rPr>
                        <a:t>47.00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pitchFamily="18"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rPr>
                        <a:t>31.5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rPr>
                        <a:t>31.5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rPr>
                        <a:t>31.5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0" name="TextBox 9"/>
          <p:cNvSpPr txBox="1"/>
          <p:nvPr/>
        </p:nvSpPr>
        <p:spPr>
          <a:xfrm>
            <a:off x="5540460" y="3835125"/>
            <a:ext cx="1109599" cy="461665"/>
          </a:xfrm>
          <a:prstGeom prst="rect">
            <a:avLst/>
          </a:prstGeom>
          <a:noFill/>
        </p:spPr>
        <p:txBody>
          <a:bodyPr wrap="none" rtlCol="0">
            <a:spAutoFit/>
          </a:bodyPr>
          <a:lstStyle/>
          <a:p>
            <a:pPr fontAlgn="base">
              <a:spcBef>
                <a:spcPct val="20000"/>
              </a:spcBef>
              <a:spcAft>
                <a:spcPct val="0"/>
              </a:spcAft>
            </a:pPr>
            <a:r>
              <a:rPr lang="en-US" sz="2400" b="1" dirty="0" smtClean="0">
                <a:latin typeface="Times New Roman" pitchFamily="18" charset="0"/>
              </a:rPr>
              <a:t>LISS-4</a:t>
            </a:r>
            <a:endParaRPr lang="en-IN" sz="2400" b="1" dirty="0">
              <a:latin typeface="Times New Roman" pitchFamily="18" charset="0"/>
            </a:endParaRPr>
          </a:p>
        </p:txBody>
      </p:sp>
      <p:graphicFrame>
        <p:nvGraphicFramePr>
          <p:cNvPr id="11" name="Group 116"/>
          <p:cNvGraphicFramePr>
            <a:graphicFrameLocks noGrp="1"/>
          </p:cNvGraphicFramePr>
          <p:nvPr>
            <p:extLst/>
          </p:nvPr>
        </p:nvGraphicFramePr>
        <p:xfrm>
          <a:off x="7757605" y="1374489"/>
          <a:ext cx="4267200" cy="3215313"/>
        </p:xfrm>
        <a:graphic>
          <a:graphicData uri="http://schemas.openxmlformats.org/drawingml/2006/table">
            <a:tbl>
              <a:tblPr/>
              <a:tblGrid>
                <a:gridCol w="9906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tblGrid>
              <a:tr h="6014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itchFamily="18" charset="0"/>
                        </a:rPr>
                        <a:t>Band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itchFamily="18" charset="0"/>
                        </a:rPr>
                        <a:t>Spec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itchFamily="18" charset="0"/>
                        </a:rPr>
                        <a:t>RS2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itchFamily="18" charset="0"/>
                        </a:rPr>
                        <a:t>RS2A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51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rPr>
                        <a:t>53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rPr>
                        <a:t>52.00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rPr>
                        <a:t>52.00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pitchFamily="18"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rPr>
                        <a:t>47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rPr>
                        <a:t>47.00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rPr>
                        <a:t>47.00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pitchFamily="18"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rPr>
                        <a:t>31.5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rPr>
                        <a:t>31.5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rPr>
                        <a:t>31.5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9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rPr>
                        <a:t>7.5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rPr>
                        <a:t>7.5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rPr>
                        <a:t>7.5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2" name="TextBox 11"/>
          <p:cNvSpPr txBox="1"/>
          <p:nvPr/>
        </p:nvSpPr>
        <p:spPr>
          <a:xfrm>
            <a:off x="9409646" y="828509"/>
            <a:ext cx="1735155" cy="461665"/>
          </a:xfrm>
          <a:prstGeom prst="rect">
            <a:avLst/>
          </a:prstGeom>
          <a:noFill/>
        </p:spPr>
        <p:txBody>
          <a:bodyPr wrap="none" rtlCol="0">
            <a:spAutoFit/>
          </a:bodyPr>
          <a:lstStyle/>
          <a:p>
            <a:pPr fontAlgn="base">
              <a:spcBef>
                <a:spcPct val="20000"/>
              </a:spcBef>
              <a:spcAft>
                <a:spcPct val="0"/>
              </a:spcAft>
            </a:pPr>
            <a:r>
              <a:rPr lang="en-US" sz="2400" b="1" dirty="0" err="1" smtClean="0">
                <a:latin typeface="Times New Roman" pitchFamily="18" charset="0"/>
              </a:rPr>
              <a:t>AWiFS</a:t>
            </a:r>
            <a:r>
              <a:rPr lang="en-US" sz="2400" b="1" dirty="0" smtClean="0">
                <a:latin typeface="Times New Roman" pitchFamily="18" charset="0"/>
              </a:rPr>
              <a:t>-A/B</a:t>
            </a:r>
            <a:endParaRPr lang="en-IN" sz="2400" b="1" dirty="0">
              <a:latin typeface="Times New Roman" pitchFamily="18" charset="0"/>
            </a:endParaRPr>
          </a:p>
        </p:txBody>
      </p:sp>
    </p:spTree>
    <p:extLst>
      <p:ext uri="{BB962C8B-B14F-4D97-AF65-F5344CB8AC3E}">
        <p14:creationId xmlns:p14="http://schemas.microsoft.com/office/powerpoint/2010/main" val="24059709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5787" y="97083"/>
            <a:ext cx="5912131" cy="584775"/>
          </a:xfrm>
          <a:prstGeom prst="rect">
            <a:avLst/>
          </a:prstGeom>
        </p:spPr>
        <p:txBody>
          <a:bodyPr wrap="none">
            <a:spAutoFit/>
          </a:bodyPr>
          <a:lstStyle/>
          <a:p>
            <a:r>
              <a:rPr lang="en-US" sz="3200" b="1" dirty="0" smtClean="0">
                <a:solidFill>
                  <a:schemeClr val="bg1"/>
                </a:solidFill>
              </a:rPr>
              <a:t>RS2/RS2A </a:t>
            </a:r>
            <a:r>
              <a:rPr lang="en-US" sz="3200" b="1" dirty="0">
                <a:solidFill>
                  <a:schemeClr val="bg1"/>
                </a:solidFill>
              </a:rPr>
              <a:t>Product </a:t>
            </a:r>
            <a:r>
              <a:rPr lang="en-US" sz="3200" b="1" dirty="0" smtClean="0">
                <a:solidFill>
                  <a:schemeClr val="bg1"/>
                </a:solidFill>
              </a:rPr>
              <a:t>Specifications  </a:t>
            </a:r>
            <a:endParaRPr lang="en-IN" sz="3200" b="1" dirty="0">
              <a:solidFill>
                <a:schemeClr val="bg1"/>
              </a:solidFill>
            </a:endParaRPr>
          </a:p>
        </p:txBody>
      </p:sp>
      <p:graphicFrame>
        <p:nvGraphicFramePr>
          <p:cNvPr id="6" name="Table 5"/>
          <p:cNvGraphicFramePr>
            <a:graphicFrameLocks noGrp="1"/>
          </p:cNvGraphicFramePr>
          <p:nvPr>
            <p:extLst/>
          </p:nvPr>
        </p:nvGraphicFramePr>
        <p:xfrm>
          <a:off x="6105678" y="1128059"/>
          <a:ext cx="5615077" cy="2566686"/>
        </p:xfrm>
        <a:graphic>
          <a:graphicData uri="http://schemas.openxmlformats.org/drawingml/2006/table">
            <a:tbl>
              <a:tblPr firstRow="1" firstCol="1" bandRow="1"/>
              <a:tblGrid>
                <a:gridCol w="1402794">
                  <a:extLst>
                    <a:ext uri="{9D8B030D-6E8A-4147-A177-3AD203B41FA5}">
                      <a16:colId xmlns:a16="http://schemas.microsoft.com/office/drawing/2014/main" val="448106608"/>
                    </a:ext>
                  </a:extLst>
                </a:gridCol>
                <a:gridCol w="1404094">
                  <a:extLst>
                    <a:ext uri="{9D8B030D-6E8A-4147-A177-3AD203B41FA5}">
                      <a16:colId xmlns:a16="http://schemas.microsoft.com/office/drawing/2014/main" val="2715016438"/>
                    </a:ext>
                  </a:extLst>
                </a:gridCol>
                <a:gridCol w="1197499">
                  <a:extLst>
                    <a:ext uri="{9D8B030D-6E8A-4147-A177-3AD203B41FA5}">
                      <a16:colId xmlns:a16="http://schemas.microsoft.com/office/drawing/2014/main" val="942797293"/>
                    </a:ext>
                  </a:extLst>
                </a:gridCol>
                <a:gridCol w="1610690">
                  <a:extLst>
                    <a:ext uri="{9D8B030D-6E8A-4147-A177-3AD203B41FA5}">
                      <a16:colId xmlns:a16="http://schemas.microsoft.com/office/drawing/2014/main" val="588747056"/>
                    </a:ext>
                  </a:extLst>
                </a:gridCol>
              </a:tblGrid>
              <a:tr h="502853">
                <a:tc>
                  <a:txBody>
                    <a:bodyPr/>
                    <a:lstStyle/>
                    <a:p>
                      <a:pPr marL="0" marR="0" algn="l">
                        <a:lnSpc>
                          <a:spcPct val="100000"/>
                        </a:lnSpc>
                        <a:spcBef>
                          <a:spcPts val="0"/>
                        </a:spcBef>
                        <a:spcAft>
                          <a:spcPts val="0"/>
                        </a:spcAft>
                        <a:tabLst>
                          <a:tab pos="720090" algn="l"/>
                          <a:tab pos="857250" algn="l"/>
                          <a:tab pos="2160270" algn="l"/>
                          <a:tab pos="2880360" algn="l"/>
                          <a:tab pos="3600450" algn="l"/>
                          <a:tab pos="4320540" algn="l"/>
                          <a:tab pos="5040630" algn="l"/>
                          <a:tab pos="5760720" algn="l"/>
                          <a:tab pos="6480810" algn="l"/>
                          <a:tab pos="7200900" algn="l"/>
                          <a:tab pos="7920990" algn="l"/>
                          <a:tab pos="8641080" algn="l"/>
                          <a:tab pos="9361170" algn="l"/>
                          <a:tab pos="10081260" algn="l"/>
                          <a:tab pos="10801350" algn="l"/>
                          <a:tab pos="11521440" algn="l"/>
                          <a:tab pos="12241530" algn="l"/>
                          <a:tab pos="12961620" algn="l"/>
                          <a:tab pos="13681710" algn="l"/>
                          <a:tab pos="14401800" algn="l"/>
                          <a:tab pos="15121890" algn="l"/>
                          <a:tab pos="15841980" algn="l"/>
                          <a:tab pos="16562070" algn="l"/>
                          <a:tab pos="17282160" algn="l"/>
                          <a:tab pos="18002250" algn="l"/>
                          <a:tab pos="18722340" algn="l"/>
                          <a:tab pos="19442430" algn="l"/>
                          <a:tab pos="20116800" algn="l"/>
                        </a:tabLst>
                      </a:pPr>
                      <a:r>
                        <a:rPr lang="en-US" sz="1800" b="1" dirty="0">
                          <a:solidFill>
                            <a:schemeClr val="accent5">
                              <a:lumMod val="75000"/>
                            </a:schemeClr>
                          </a:solidFill>
                          <a:effectLst/>
                          <a:latin typeface="+mn-lt"/>
                          <a:ea typeface="Arial" panose="020B0604020202020204" pitchFamily="34" charset="0"/>
                          <a:cs typeface="Mangal"/>
                        </a:rPr>
                        <a:t>Scene Based Product</a:t>
                      </a:r>
                      <a:endParaRPr lang="en-US" sz="2400" dirty="0">
                        <a:solidFill>
                          <a:schemeClr val="accent5">
                            <a:lumMod val="75000"/>
                          </a:schemeClr>
                        </a:solidFill>
                        <a:effectLst/>
                        <a:latin typeface="+mn-lt"/>
                        <a:ea typeface="Nimbus Sans L"/>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tabLst>
                          <a:tab pos="720090" algn="l"/>
                          <a:tab pos="857250" algn="l"/>
                          <a:tab pos="2160270" algn="l"/>
                          <a:tab pos="2880360" algn="l"/>
                          <a:tab pos="3600450" algn="l"/>
                          <a:tab pos="4320540" algn="l"/>
                          <a:tab pos="5040630" algn="l"/>
                          <a:tab pos="5760720" algn="l"/>
                          <a:tab pos="6480810" algn="l"/>
                          <a:tab pos="7200900" algn="l"/>
                          <a:tab pos="7920990" algn="l"/>
                          <a:tab pos="8641080" algn="l"/>
                          <a:tab pos="9361170" algn="l"/>
                          <a:tab pos="10081260" algn="l"/>
                          <a:tab pos="10801350" algn="l"/>
                          <a:tab pos="11521440" algn="l"/>
                          <a:tab pos="12241530" algn="l"/>
                          <a:tab pos="12961620" algn="l"/>
                          <a:tab pos="13681710" algn="l"/>
                          <a:tab pos="14401800" algn="l"/>
                          <a:tab pos="15121890" algn="l"/>
                          <a:tab pos="15841980" algn="l"/>
                          <a:tab pos="16562070" algn="l"/>
                          <a:tab pos="17282160" algn="l"/>
                          <a:tab pos="18002250" algn="l"/>
                          <a:tab pos="18722340" algn="l"/>
                          <a:tab pos="19442430" algn="l"/>
                          <a:tab pos="20116800" algn="l"/>
                        </a:tabLst>
                      </a:pPr>
                      <a:r>
                        <a:rPr lang="en-US" sz="1800" b="1" dirty="0">
                          <a:solidFill>
                            <a:schemeClr val="accent5">
                              <a:lumMod val="75000"/>
                            </a:schemeClr>
                          </a:solidFill>
                          <a:effectLst/>
                          <a:latin typeface="+mn-lt"/>
                          <a:ea typeface="Arial" panose="020B0604020202020204" pitchFamily="34" charset="0"/>
                          <a:cs typeface="Mangal"/>
                        </a:rPr>
                        <a:t>LISS-3</a:t>
                      </a:r>
                      <a:endParaRPr lang="en-US" sz="2400" dirty="0">
                        <a:solidFill>
                          <a:schemeClr val="accent5">
                            <a:lumMod val="75000"/>
                          </a:schemeClr>
                        </a:solidFill>
                        <a:effectLst/>
                        <a:latin typeface="+mn-lt"/>
                        <a:ea typeface="Nimbus Sans L"/>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tabLst>
                          <a:tab pos="720090" algn="l"/>
                          <a:tab pos="857250" algn="l"/>
                          <a:tab pos="2160270" algn="l"/>
                          <a:tab pos="2880360" algn="l"/>
                          <a:tab pos="3600450" algn="l"/>
                          <a:tab pos="4320540" algn="l"/>
                          <a:tab pos="5040630" algn="l"/>
                          <a:tab pos="5760720" algn="l"/>
                          <a:tab pos="6480810" algn="l"/>
                          <a:tab pos="7200900" algn="l"/>
                          <a:tab pos="7920990" algn="l"/>
                          <a:tab pos="8641080" algn="l"/>
                          <a:tab pos="9361170" algn="l"/>
                          <a:tab pos="10081260" algn="l"/>
                          <a:tab pos="10801350" algn="l"/>
                          <a:tab pos="11521440" algn="l"/>
                          <a:tab pos="12241530" algn="l"/>
                          <a:tab pos="12961620" algn="l"/>
                          <a:tab pos="13681710" algn="l"/>
                          <a:tab pos="14401800" algn="l"/>
                          <a:tab pos="15121890" algn="l"/>
                          <a:tab pos="15841980" algn="l"/>
                          <a:tab pos="16562070" algn="l"/>
                          <a:tab pos="17282160" algn="l"/>
                          <a:tab pos="18002250" algn="l"/>
                          <a:tab pos="18722340" algn="l"/>
                          <a:tab pos="19442430" algn="l"/>
                          <a:tab pos="20116800" algn="l"/>
                        </a:tabLst>
                      </a:pPr>
                      <a:r>
                        <a:rPr lang="en-US" sz="1800" b="1" dirty="0">
                          <a:solidFill>
                            <a:schemeClr val="accent5">
                              <a:lumMod val="75000"/>
                            </a:schemeClr>
                          </a:solidFill>
                          <a:effectLst/>
                          <a:latin typeface="+mn-lt"/>
                          <a:ea typeface="Arial" panose="020B0604020202020204" pitchFamily="34" charset="0"/>
                          <a:cs typeface="Mangal"/>
                        </a:rPr>
                        <a:t>AWiFS</a:t>
                      </a:r>
                      <a:endParaRPr lang="en-US" sz="2400" dirty="0">
                        <a:solidFill>
                          <a:schemeClr val="accent5">
                            <a:lumMod val="75000"/>
                          </a:schemeClr>
                        </a:solidFill>
                        <a:effectLst/>
                        <a:latin typeface="+mn-lt"/>
                        <a:ea typeface="Nimbus Sans L"/>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tabLst>
                          <a:tab pos="720090" algn="l"/>
                          <a:tab pos="857250" algn="l"/>
                          <a:tab pos="2160270" algn="l"/>
                          <a:tab pos="2880360" algn="l"/>
                          <a:tab pos="3600450" algn="l"/>
                          <a:tab pos="4320540" algn="l"/>
                          <a:tab pos="5040630" algn="l"/>
                          <a:tab pos="5760720" algn="l"/>
                          <a:tab pos="6480810" algn="l"/>
                          <a:tab pos="7200900" algn="l"/>
                          <a:tab pos="7920990" algn="l"/>
                          <a:tab pos="8641080" algn="l"/>
                          <a:tab pos="9361170" algn="l"/>
                          <a:tab pos="10081260" algn="l"/>
                          <a:tab pos="10801350" algn="l"/>
                          <a:tab pos="11521440" algn="l"/>
                          <a:tab pos="12241530" algn="l"/>
                          <a:tab pos="12961620" algn="l"/>
                          <a:tab pos="13681710" algn="l"/>
                          <a:tab pos="14401800" algn="l"/>
                          <a:tab pos="15121890" algn="l"/>
                          <a:tab pos="15841980" algn="l"/>
                          <a:tab pos="16562070" algn="l"/>
                          <a:tab pos="17282160" algn="l"/>
                          <a:tab pos="18002250" algn="l"/>
                          <a:tab pos="18722340" algn="l"/>
                          <a:tab pos="19442430" algn="l"/>
                          <a:tab pos="20116800" algn="l"/>
                        </a:tabLst>
                      </a:pPr>
                      <a:r>
                        <a:rPr lang="en-US" sz="1800" b="1" dirty="0" smtClean="0">
                          <a:solidFill>
                            <a:schemeClr val="accent5">
                              <a:lumMod val="75000"/>
                            </a:schemeClr>
                          </a:solidFill>
                          <a:effectLst/>
                          <a:latin typeface="+mn-lt"/>
                          <a:ea typeface="Arial" panose="020B0604020202020204" pitchFamily="34" charset="0"/>
                          <a:cs typeface="Mangal"/>
                        </a:rPr>
                        <a:t>L4-MX</a:t>
                      </a:r>
                      <a:endParaRPr lang="en-US" sz="2400" dirty="0">
                        <a:solidFill>
                          <a:schemeClr val="accent5">
                            <a:lumMod val="75000"/>
                          </a:schemeClr>
                        </a:solidFill>
                        <a:effectLst/>
                        <a:latin typeface="+mn-lt"/>
                        <a:ea typeface="Nimbus Sans L"/>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8675167"/>
                  </a:ext>
                </a:extLst>
              </a:tr>
              <a:tr h="754279">
                <a:tc>
                  <a:txBody>
                    <a:bodyPr/>
                    <a:lstStyle/>
                    <a:p>
                      <a:pPr marL="0" marR="0" algn="l">
                        <a:lnSpc>
                          <a:spcPct val="100000"/>
                        </a:lnSpc>
                        <a:spcBef>
                          <a:spcPts val="0"/>
                        </a:spcBef>
                        <a:spcAft>
                          <a:spcPts val="0"/>
                        </a:spcAft>
                      </a:pPr>
                      <a:r>
                        <a:rPr lang="en-US" sz="1800" dirty="0">
                          <a:effectLst/>
                          <a:latin typeface="+mn-lt"/>
                          <a:ea typeface="Calibri" panose="020F0502020204030204" pitchFamily="34" charset="0"/>
                          <a:cs typeface="Mangal"/>
                        </a:rPr>
                        <a:t>Improved Location Accuracy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dirty="0">
                          <a:effectLst/>
                          <a:latin typeface="+mn-lt"/>
                          <a:ea typeface="Calibri" panose="020F0502020204030204" pitchFamily="34" charset="0"/>
                          <a:cs typeface="Mangal"/>
                        </a:rPr>
                        <a:t>&lt;50M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dirty="0" smtClean="0">
                          <a:effectLst/>
                          <a:latin typeface="+mn-lt"/>
                          <a:ea typeface="Calibri" panose="020F0502020204030204" pitchFamily="34" charset="0"/>
                          <a:cs typeface="Mangal"/>
                        </a:rPr>
                        <a:t>&lt;100M</a:t>
                      </a:r>
                      <a:endParaRPr lang="en-US" sz="1800" dirty="0">
                        <a:effectLst/>
                        <a:latin typeface="+mn-lt"/>
                        <a:ea typeface="Calibri" panose="020F0502020204030204" pitchFamily="34" charset="0"/>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dirty="0" smtClean="0">
                          <a:effectLst/>
                          <a:latin typeface="+mn-lt"/>
                          <a:ea typeface="Arial" panose="020B0604020202020204" pitchFamily="34" charset="0"/>
                          <a:cs typeface="Mangal"/>
                        </a:rPr>
                        <a:t>&lt;50M</a:t>
                      </a:r>
                      <a:endParaRPr lang="en-US" sz="1800" dirty="0">
                        <a:effectLst/>
                        <a:latin typeface="+mn-lt"/>
                        <a:ea typeface="Calibri" panose="020F0502020204030204" pitchFamily="34" charset="0"/>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5555308"/>
                  </a:ext>
                </a:extLst>
              </a:tr>
              <a:tr h="372126">
                <a:tc>
                  <a:txBody>
                    <a:bodyPr/>
                    <a:lstStyle/>
                    <a:p>
                      <a:pPr marL="0" marR="0" algn="l">
                        <a:lnSpc>
                          <a:spcPct val="100000"/>
                        </a:lnSpc>
                        <a:spcBef>
                          <a:spcPts val="0"/>
                        </a:spcBef>
                        <a:spcAft>
                          <a:spcPts val="0"/>
                        </a:spcAft>
                      </a:pPr>
                      <a:r>
                        <a:rPr lang="en-US" sz="1800" dirty="0">
                          <a:effectLst/>
                          <a:latin typeface="+mn-lt"/>
                          <a:ea typeface="Calibri" panose="020F0502020204030204" pitchFamily="34" charset="0"/>
                          <a:cs typeface="Mangal"/>
                        </a:rPr>
                        <a:t>BBR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dirty="0" smtClean="0">
                          <a:effectLst/>
                          <a:latin typeface="+mn-lt"/>
                          <a:ea typeface="Calibri" panose="020F0502020204030204" pitchFamily="34" charset="0"/>
                          <a:cs typeface="Mangal"/>
                        </a:rPr>
                        <a:t>±0.25 </a:t>
                      </a:r>
                      <a:r>
                        <a:rPr lang="en-US" sz="1800" dirty="0">
                          <a:effectLst/>
                          <a:latin typeface="+mn-lt"/>
                          <a:ea typeface="Calibri" panose="020F0502020204030204" pitchFamily="34" charset="0"/>
                          <a:cs typeface="Mangal"/>
                        </a:rPr>
                        <a:t>pixel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dirty="0" smtClean="0">
                          <a:effectLst/>
                          <a:latin typeface="+mn-lt"/>
                          <a:ea typeface="Calibri" panose="020F0502020204030204" pitchFamily="34" charset="0"/>
                          <a:cs typeface="Mangal"/>
                        </a:rPr>
                        <a:t>±0.25 </a:t>
                      </a:r>
                      <a:r>
                        <a:rPr lang="en-US" sz="1800" dirty="0">
                          <a:effectLst/>
                          <a:latin typeface="+mn-lt"/>
                          <a:ea typeface="Calibri" panose="020F0502020204030204" pitchFamily="34" charset="0"/>
                          <a:cs typeface="Mangal"/>
                        </a:rPr>
                        <a:t>pixel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dirty="0" smtClean="0">
                          <a:effectLst/>
                          <a:latin typeface="+mn-lt"/>
                          <a:ea typeface="Calibri" panose="020F0502020204030204" pitchFamily="34" charset="0"/>
                          <a:cs typeface="Mangal"/>
                        </a:rPr>
                        <a:t>±</a:t>
                      </a:r>
                      <a:r>
                        <a:rPr lang="en-US" sz="1800" dirty="0" smtClean="0">
                          <a:effectLst/>
                          <a:latin typeface="+mn-lt"/>
                          <a:ea typeface="Arial" panose="020B0604020202020204" pitchFamily="34" charset="0"/>
                          <a:cs typeface="Mangal"/>
                        </a:rPr>
                        <a:t>0.25 </a:t>
                      </a:r>
                      <a:r>
                        <a:rPr lang="en-US" sz="1800" dirty="0">
                          <a:effectLst/>
                          <a:latin typeface="+mn-lt"/>
                          <a:ea typeface="Arial" panose="020B0604020202020204" pitchFamily="34" charset="0"/>
                          <a:cs typeface="Mangal"/>
                        </a:rPr>
                        <a:t>pixel</a:t>
                      </a:r>
                      <a:endParaRPr lang="en-US" sz="1800" dirty="0">
                        <a:effectLst/>
                        <a:latin typeface="+mn-lt"/>
                        <a:ea typeface="Calibri" panose="020F0502020204030204" pitchFamily="34" charset="0"/>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3151919"/>
                  </a:ext>
                </a:extLst>
              </a:tr>
              <a:tr h="754279">
                <a:tc>
                  <a:txBody>
                    <a:bodyPr/>
                    <a:lstStyle/>
                    <a:p>
                      <a:pPr marL="0" marR="0" algn="l">
                        <a:lnSpc>
                          <a:spcPct val="100000"/>
                        </a:lnSpc>
                        <a:spcBef>
                          <a:spcPts val="0"/>
                        </a:spcBef>
                        <a:spcAft>
                          <a:spcPts val="0"/>
                        </a:spcAft>
                      </a:pPr>
                      <a:r>
                        <a:rPr lang="en-US" sz="1800" dirty="0">
                          <a:effectLst/>
                          <a:latin typeface="+mn-lt"/>
                          <a:ea typeface="Calibri" panose="020F0502020204030204" pitchFamily="34" charset="0"/>
                          <a:cs typeface="Mangal"/>
                        </a:rPr>
                        <a:t>Improved Internal Distortion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dirty="0">
                          <a:effectLst/>
                          <a:latin typeface="+mn-lt"/>
                          <a:ea typeface="Calibri" panose="020F0502020204030204" pitchFamily="34" charset="0"/>
                          <a:cs typeface="Mangal"/>
                        </a:rPr>
                        <a:t>~</a:t>
                      </a:r>
                      <a:r>
                        <a:rPr lang="en-US" sz="1800" dirty="0" smtClean="0">
                          <a:effectLst/>
                          <a:latin typeface="+mn-lt"/>
                          <a:ea typeface="Calibri" panose="020F0502020204030204" pitchFamily="34" charset="0"/>
                          <a:cs typeface="Mangal"/>
                        </a:rPr>
                        <a:t>1 </a:t>
                      </a:r>
                      <a:r>
                        <a:rPr lang="en-US" sz="1800" dirty="0">
                          <a:effectLst/>
                          <a:latin typeface="+mn-lt"/>
                          <a:ea typeface="Calibri" panose="020F0502020204030204" pitchFamily="34" charset="0"/>
                          <a:cs typeface="Mangal"/>
                        </a:rPr>
                        <a:t>pixel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dirty="0">
                          <a:effectLst/>
                          <a:latin typeface="+mn-lt"/>
                          <a:ea typeface="Calibri" panose="020F0502020204030204" pitchFamily="34" charset="0"/>
                          <a:cs typeface="Mangal"/>
                        </a:rPr>
                        <a:t>~</a:t>
                      </a:r>
                      <a:r>
                        <a:rPr lang="en-US" sz="1800" dirty="0" smtClean="0">
                          <a:effectLst/>
                          <a:latin typeface="+mn-lt"/>
                          <a:ea typeface="Calibri" panose="020F0502020204030204" pitchFamily="34" charset="0"/>
                          <a:cs typeface="Mangal"/>
                        </a:rPr>
                        <a:t>1 </a:t>
                      </a:r>
                      <a:r>
                        <a:rPr lang="en-US" sz="1800" dirty="0">
                          <a:effectLst/>
                          <a:latin typeface="+mn-lt"/>
                          <a:ea typeface="Calibri" panose="020F0502020204030204" pitchFamily="34" charset="0"/>
                          <a:cs typeface="Mangal"/>
                        </a:rPr>
                        <a:t>pixel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dirty="0">
                          <a:effectLst/>
                          <a:latin typeface="+mn-lt"/>
                          <a:ea typeface="Calibri" panose="020F0502020204030204" pitchFamily="34" charset="0"/>
                          <a:cs typeface="Mangal"/>
                        </a:rPr>
                        <a:t>~2 to 3 pixel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7617702"/>
                  </a:ext>
                </a:extLst>
              </a:tr>
            </a:tbl>
          </a:graphicData>
        </a:graphic>
      </p:graphicFrame>
      <p:graphicFrame>
        <p:nvGraphicFramePr>
          <p:cNvPr id="4" name="Table 3"/>
          <p:cNvGraphicFramePr>
            <a:graphicFrameLocks noGrp="1"/>
          </p:cNvGraphicFramePr>
          <p:nvPr>
            <p:extLst/>
          </p:nvPr>
        </p:nvGraphicFramePr>
        <p:xfrm>
          <a:off x="68610" y="1100446"/>
          <a:ext cx="4901972" cy="3051748"/>
        </p:xfrm>
        <a:graphic>
          <a:graphicData uri="http://schemas.openxmlformats.org/drawingml/2006/table">
            <a:tbl>
              <a:tblPr firstRow="1" firstCol="1" bandRow="1"/>
              <a:tblGrid>
                <a:gridCol w="1421181">
                  <a:extLst>
                    <a:ext uri="{9D8B030D-6E8A-4147-A177-3AD203B41FA5}">
                      <a16:colId xmlns:a16="http://schemas.microsoft.com/office/drawing/2014/main" val="448106608"/>
                    </a:ext>
                  </a:extLst>
                </a:gridCol>
                <a:gridCol w="1029237">
                  <a:extLst>
                    <a:ext uri="{9D8B030D-6E8A-4147-A177-3AD203B41FA5}">
                      <a16:colId xmlns:a16="http://schemas.microsoft.com/office/drawing/2014/main" val="2715016438"/>
                    </a:ext>
                  </a:extLst>
                </a:gridCol>
                <a:gridCol w="1225777">
                  <a:extLst>
                    <a:ext uri="{9D8B030D-6E8A-4147-A177-3AD203B41FA5}">
                      <a16:colId xmlns:a16="http://schemas.microsoft.com/office/drawing/2014/main" val="942797293"/>
                    </a:ext>
                  </a:extLst>
                </a:gridCol>
                <a:gridCol w="1225777">
                  <a:extLst>
                    <a:ext uri="{9D8B030D-6E8A-4147-A177-3AD203B41FA5}">
                      <a16:colId xmlns:a16="http://schemas.microsoft.com/office/drawing/2014/main" val="588747056"/>
                    </a:ext>
                  </a:extLst>
                </a:gridCol>
              </a:tblGrid>
              <a:tr h="667931">
                <a:tc>
                  <a:txBody>
                    <a:bodyPr/>
                    <a:lstStyle/>
                    <a:p>
                      <a:pPr marL="0" marR="0" algn="l">
                        <a:lnSpc>
                          <a:spcPct val="100000"/>
                        </a:lnSpc>
                        <a:spcBef>
                          <a:spcPts val="0"/>
                        </a:spcBef>
                        <a:spcAft>
                          <a:spcPts val="0"/>
                        </a:spcAft>
                        <a:tabLst>
                          <a:tab pos="720090" algn="l"/>
                          <a:tab pos="857250" algn="l"/>
                          <a:tab pos="2160270" algn="l"/>
                          <a:tab pos="2880360" algn="l"/>
                          <a:tab pos="3600450" algn="l"/>
                          <a:tab pos="4320540" algn="l"/>
                          <a:tab pos="5040630" algn="l"/>
                          <a:tab pos="5760720" algn="l"/>
                          <a:tab pos="6480810" algn="l"/>
                          <a:tab pos="7200900" algn="l"/>
                          <a:tab pos="7920990" algn="l"/>
                          <a:tab pos="8641080" algn="l"/>
                          <a:tab pos="9361170" algn="l"/>
                          <a:tab pos="10081260" algn="l"/>
                          <a:tab pos="10801350" algn="l"/>
                          <a:tab pos="11521440" algn="l"/>
                          <a:tab pos="12241530" algn="l"/>
                          <a:tab pos="12961620" algn="l"/>
                          <a:tab pos="13681710" algn="l"/>
                          <a:tab pos="14401800" algn="l"/>
                          <a:tab pos="15121890" algn="l"/>
                          <a:tab pos="15841980" algn="l"/>
                          <a:tab pos="16562070" algn="l"/>
                          <a:tab pos="17282160" algn="l"/>
                          <a:tab pos="18002250" algn="l"/>
                          <a:tab pos="18722340" algn="l"/>
                          <a:tab pos="19442430" algn="l"/>
                          <a:tab pos="20116800" algn="l"/>
                        </a:tabLst>
                      </a:pPr>
                      <a:r>
                        <a:rPr lang="en-US" sz="1800" b="1" dirty="0">
                          <a:solidFill>
                            <a:schemeClr val="accent5">
                              <a:lumMod val="75000"/>
                            </a:schemeClr>
                          </a:solidFill>
                          <a:effectLst/>
                          <a:latin typeface="+mn-lt"/>
                          <a:ea typeface="Arial" panose="020B0604020202020204" pitchFamily="34" charset="0"/>
                          <a:cs typeface="Mangal"/>
                        </a:rPr>
                        <a:t>Scene Based Product</a:t>
                      </a:r>
                      <a:endParaRPr lang="en-US" sz="2400" dirty="0">
                        <a:solidFill>
                          <a:schemeClr val="accent5">
                            <a:lumMod val="75000"/>
                          </a:schemeClr>
                        </a:solidFill>
                        <a:effectLst/>
                        <a:latin typeface="+mn-lt"/>
                        <a:ea typeface="Nimbus Sans L"/>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tabLst>
                          <a:tab pos="720090" algn="l"/>
                          <a:tab pos="857250" algn="l"/>
                          <a:tab pos="2160270" algn="l"/>
                          <a:tab pos="2880360" algn="l"/>
                          <a:tab pos="3600450" algn="l"/>
                          <a:tab pos="4320540" algn="l"/>
                          <a:tab pos="5040630" algn="l"/>
                          <a:tab pos="5760720" algn="l"/>
                          <a:tab pos="6480810" algn="l"/>
                          <a:tab pos="7200900" algn="l"/>
                          <a:tab pos="7920990" algn="l"/>
                          <a:tab pos="8641080" algn="l"/>
                          <a:tab pos="9361170" algn="l"/>
                          <a:tab pos="10081260" algn="l"/>
                          <a:tab pos="10801350" algn="l"/>
                          <a:tab pos="11521440" algn="l"/>
                          <a:tab pos="12241530" algn="l"/>
                          <a:tab pos="12961620" algn="l"/>
                          <a:tab pos="13681710" algn="l"/>
                          <a:tab pos="14401800" algn="l"/>
                          <a:tab pos="15121890" algn="l"/>
                          <a:tab pos="15841980" algn="l"/>
                          <a:tab pos="16562070" algn="l"/>
                          <a:tab pos="17282160" algn="l"/>
                          <a:tab pos="18002250" algn="l"/>
                          <a:tab pos="18722340" algn="l"/>
                          <a:tab pos="19442430" algn="l"/>
                          <a:tab pos="20116800" algn="l"/>
                        </a:tabLst>
                      </a:pPr>
                      <a:r>
                        <a:rPr lang="en-US" sz="1800" b="1" dirty="0">
                          <a:solidFill>
                            <a:schemeClr val="accent5">
                              <a:lumMod val="75000"/>
                            </a:schemeClr>
                          </a:solidFill>
                          <a:effectLst/>
                          <a:latin typeface="+mn-lt"/>
                          <a:ea typeface="Arial" panose="020B0604020202020204" pitchFamily="34" charset="0"/>
                          <a:cs typeface="Mangal"/>
                        </a:rPr>
                        <a:t>LISS-3</a:t>
                      </a:r>
                      <a:endParaRPr lang="en-US" sz="2400" dirty="0">
                        <a:solidFill>
                          <a:schemeClr val="accent5">
                            <a:lumMod val="75000"/>
                          </a:schemeClr>
                        </a:solidFill>
                        <a:effectLst/>
                        <a:latin typeface="+mn-lt"/>
                        <a:ea typeface="Nimbus Sans L"/>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tabLst>
                          <a:tab pos="720090" algn="l"/>
                          <a:tab pos="857250" algn="l"/>
                          <a:tab pos="2160270" algn="l"/>
                          <a:tab pos="2880360" algn="l"/>
                          <a:tab pos="3600450" algn="l"/>
                          <a:tab pos="4320540" algn="l"/>
                          <a:tab pos="5040630" algn="l"/>
                          <a:tab pos="5760720" algn="l"/>
                          <a:tab pos="6480810" algn="l"/>
                          <a:tab pos="7200900" algn="l"/>
                          <a:tab pos="7920990" algn="l"/>
                          <a:tab pos="8641080" algn="l"/>
                          <a:tab pos="9361170" algn="l"/>
                          <a:tab pos="10081260" algn="l"/>
                          <a:tab pos="10801350" algn="l"/>
                          <a:tab pos="11521440" algn="l"/>
                          <a:tab pos="12241530" algn="l"/>
                          <a:tab pos="12961620" algn="l"/>
                          <a:tab pos="13681710" algn="l"/>
                          <a:tab pos="14401800" algn="l"/>
                          <a:tab pos="15121890" algn="l"/>
                          <a:tab pos="15841980" algn="l"/>
                          <a:tab pos="16562070" algn="l"/>
                          <a:tab pos="17282160" algn="l"/>
                          <a:tab pos="18002250" algn="l"/>
                          <a:tab pos="18722340" algn="l"/>
                          <a:tab pos="19442430" algn="l"/>
                          <a:tab pos="20116800" algn="l"/>
                        </a:tabLst>
                      </a:pPr>
                      <a:r>
                        <a:rPr lang="en-US" sz="1800" b="1" dirty="0">
                          <a:solidFill>
                            <a:schemeClr val="accent5">
                              <a:lumMod val="75000"/>
                            </a:schemeClr>
                          </a:solidFill>
                          <a:effectLst/>
                          <a:latin typeface="+mn-lt"/>
                          <a:ea typeface="Arial" panose="020B0604020202020204" pitchFamily="34" charset="0"/>
                          <a:cs typeface="Mangal"/>
                        </a:rPr>
                        <a:t>AWiFS</a:t>
                      </a:r>
                      <a:endParaRPr lang="en-US" sz="2400" dirty="0">
                        <a:solidFill>
                          <a:schemeClr val="accent5">
                            <a:lumMod val="75000"/>
                          </a:schemeClr>
                        </a:solidFill>
                        <a:effectLst/>
                        <a:latin typeface="+mn-lt"/>
                        <a:ea typeface="Nimbus Sans L"/>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tabLst>
                          <a:tab pos="720090" algn="l"/>
                          <a:tab pos="857250" algn="l"/>
                          <a:tab pos="2160270" algn="l"/>
                          <a:tab pos="2880360" algn="l"/>
                          <a:tab pos="3600450" algn="l"/>
                          <a:tab pos="4320540" algn="l"/>
                          <a:tab pos="5040630" algn="l"/>
                          <a:tab pos="5760720" algn="l"/>
                          <a:tab pos="6480810" algn="l"/>
                          <a:tab pos="7200900" algn="l"/>
                          <a:tab pos="7920990" algn="l"/>
                          <a:tab pos="8641080" algn="l"/>
                          <a:tab pos="9361170" algn="l"/>
                          <a:tab pos="10081260" algn="l"/>
                          <a:tab pos="10801350" algn="l"/>
                          <a:tab pos="11521440" algn="l"/>
                          <a:tab pos="12241530" algn="l"/>
                          <a:tab pos="12961620" algn="l"/>
                          <a:tab pos="13681710" algn="l"/>
                          <a:tab pos="14401800" algn="l"/>
                          <a:tab pos="15121890" algn="l"/>
                          <a:tab pos="15841980" algn="l"/>
                          <a:tab pos="16562070" algn="l"/>
                          <a:tab pos="17282160" algn="l"/>
                          <a:tab pos="18002250" algn="l"/>
                          <a:tab pos="18722340" algn="l"/>
                          <a:tab pos="19442430" algn="l"/>
                          <a:tab pos="20116800" algn="l"/>
                        </a:tabLst>
                      </a:pPr>
                      <a:r>
                        <a:rPr lang="en-US" sz="1800" b="1" dirty="0" smtClean="0">
                          <a:solidFill>
                            <a:schemeClr val="accent5">
                              <a:lumMod val="75000"/>
                            </a:schemeClr>
                          </a:solidFill>
                          <a:effectLst/>
                          <a:latin typeface="+mn-lt"/>
                          <a:ea typeface="Arial" panose="020B0604020202020204" pitchFamily="34" charset="0"/>
                          <a:cs typeface="Mangal"/>
                        </a:rPr>
                        <a:t>L4-MX</a:t>
                      </a:r>
                      <a:endParaRPr lang="en-US" sz="2400" dirty="0">
                        <a:solidFill>
                          <a:schemeClr val="accent5">
                            <a:lumMod val="75000"/>
                          </a:schemeClr>
                        </a:solidFill>
                        <a:effectLst/>
                        <a:latin typeface="+mn-lt"/>
                        <a:ea typeface="Nimbus Sans L"/>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8675167"/>
                  </a:ext>
                </a:extLst>
              </a:tr>
              <a:tr h="943634">
                <a:tc>
                  <a:txBody>
                    <a:bodyPr/>
                    <a:lstStyle/>
                    <a:p>
                      <a:pPr marL="0" marR="0" algn="l">
                        <a:lnSpc>
                          <a:spcPct val="100000"/>
                        </a:lnSpc>
                        <a:spcBef>
                          <a:spcPts val="0"/>
                        </a:spcBef>
                        <a:spcAft>
                          <a:spcPts val="0"/>
                        </a:spcAft>
                      </a:pPr>
                      <a:r>
                        <a:rPr lang="en-US" sz="1800" dirty="0">
                          <a:effectLst/>
                          <a:latin typeface="+mn-lt"/>
                          <a:ea typeface="Calibri" panose="020F0502020204030204" pitchFamily="34" charset="0"/>
                          <a:cs typeface="Mangal"/>
                        </a:rPr>
                        <a:t>System Level Location Accuracy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dirty="0">
                          <a:effectLst/>
                          <a:latin typeface="+mn-lt"/>
                          <a:ea typeface="Calibri" panose="020F0502020204030204" pitchFamily="34" charset="0"/>
                          <a:cs typeface="Mangal"/>
                        </a:rPr>
                        <a:t>&lt;200M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dirty="0">
                          <a:effectLst/>
                          <a:latin typeface="+mn-lt"/>
                          <a:ea typeface="Calibri" panose="020F0502020204030204" pitchFamily="34" charset="0"/>
                          <a:cs typeface="Mangal"/>
                        </a:rPr>
                        <a:t>&lt;200M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a:effectLst/>
                          <a:latin typeface="+mn-lt"/>
                          <a:ea typeface="Calibri" panose="020F0502020204030204" pitchFamily="34" charset="0"/>
                          <a:cs typeface="Mangal"/>
                        </a:rPr>
                        <a:t>&lt;200M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6481115"/>
                  </a:ext>
                </a:extLst>
              </a:tr>
              <a:tr h="617223">
                <a:tc>
                  <a:txBody>
                    <a:bodyPr/>
                    <a:lstStyle/>
                    <a:p>
                      <a:pPr marL="0" marR="0" algn="l">
                        <a:lnSpc>
                          <a:spcPct val="100000"/>
                        </a:lnSpc>
                        <a:spcBef>
                          <a:spcPts val="0"/>
                        </a:spcBef>
                        <a:spcAft>
                          <a:spcPts val="0"/>
                        </a:spcAft>
                      </a:pPr>
                      <a:r>
                        <a:rPr lang="en-US" sz="1800" dirty="0">
                          <a:effectLst/>
                          <a:latin typeface="+mn-lt"/>
                          <a:ea typeface="Calibri" panose="020F0502020204030204" pitchFamily="34" charset="0"/>
                          <a:cs typeface="Mangal"/>
                        </a:rPr>
                        <a:t>BBR </a:t>
                      </a:r>
                      <a:r>
                        <a:rPr lang="en-US" sz="1800" dirty="0" smtClean="0">
                          <a:effectLst/>
                          <a:latin typeface="+mn-lt"/>
                          <a:ea typeface="Calibri" panose="020F0502020204030204" pitchFamily="34" charset="0"/>
                          <a:cs typeface="Mangal"/>
                        </a:rPr>
                        <a:t> Goal</a:t>
                      </a:r>
                      <a:endParaRPr lang="en-US" sz="1800" dirty="0">
                        <a:effectLst/>
                        <a:latin typeface="+mn-lt"/>
                        <a:ea typeface="Calibri" panose="020F0502020204030204" pitchFamily="34" charset="0"/>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dirty="0" smtClean="0">
                          <a:effectLst/>
                          <a:latin typeface="+mn-lt"/>
                          <a:ea typeface="Calibri" panose="020F0502020204030204" pitchFamily="34" charset="0"/>
                          <a:cs typeface="Mangal"/>
                        </a:rPr>
                        <a:t>±0.25 </a:t>
                      </a:r>
                      <a:r>
                        <a:rPr lang="en-US" sz="1800" dirty="0">
                          <a:effectLst/>
                          <a:latin typeface="+mn-lt"/>
                          <a:ea typeface="Calibri" panose="020F0502020204030204" pitchFamily="34" charset="0"/>
                          <a:cs typeface="Mangal"/>
                        </a:rPr>
                        <a:t>pixel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dirty="0" smtClean="0">
                          <a:effectLst/>
                          <a:latin typeface="+mn-lt"/>
                          <a:ea typeface="Calibri" panose="020F0502020204030204" pitchFamily="34" charset="0"/>
                          <a:cs typeface="Mangal"/>
                        </a:rPr>
                        <a:t>±0.25 </a:t>
                      </a:r>
                      <a:r>
                        <a:rPr lang="en-US" sz="1800" dirty="0">
                          <a:effectLst/>
                          <a:latin typeface="+mn-lt"/>
                          <a:ea typeface="Calibri" panose="020F0502020204030204" pitchFamily="34" charset="0"/>
                          <a:cs typeface="Mangal"/>
                        </a:rPr>
                        <a:t>pixel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dirty="0" smtClean="0">
                          <a:effectLst/>
                          <a:latin typeface="+mn-lt"/>
                          <a:ea typeface="Calibri" panose="020F0502020204030204" pitchFamily="34" charset="0"/>
                          <a:cs typeface="Mangal"/>
                        </a:rPr>
                        <a:t>±</a:t>
                      </a:r>
                      <a:r>
                        <a:rPr lang="en-US" sz="1800" dirty="0" smtClean="0">
                          <a:effectLst/>
                          <a:latin typeface="+mn-lt"/>
                          <a:ea typeface="Arial" panose="020B0604020202020204" pitchFamily="34" charset="0"/>
                          <a:cs typeface="Mangal"/>
                        </a:rPr>
                        <a:t>0.25 </a:t>
                      </a:r>
                      <a:r>
                        <a:rPr lang="en-US" sz="1800" dirty="0">
                          <a:effectLst/>
                          <a:latin typeface="+mn-lt"/>
                          <a:ea typeface="Arial" panose="020B0604020202020204" pitchFamily="34" charset="0"/>
                          <a:cs typeface="Mangal"/>
                        </a:rPr>
                        <a:t>pixel</a:t>
                      </a:r>
                      <a:endParaRPr lang="en-US" sz="1800" dirty="0">
                        <a:effectLst/>
                        <a:latin typeface="+mn-lt"/>
                        <a:ea typeface="Calibri" panose="020F0502020204030204" pitchFamily="34" charset="0"/>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3151919"/>
                  </a:ext>
                </a:extLst>
              </a:tr>
              <a:tr h="539274">
                <a:tc>
                  <a:txBody>
                    <a:bodyPr/>
                    <a:lstStyle/>
                    <a:p>
                      <a:pPr marL="0" marR="0" algn="l">
                        <a:lnSpc>
                          <a:spcPct val="100000"/>
                        </a:lnSpc>
                        <a:spcBef>
                          <a:spcPts val="0"/>
                        </a:spcBef>
                        <a:spcAft>
                          <a:spcPts val="0"/>
                        </a:spcAft>
                      </a:pPr>
                      <a:r>
                        <a:rPr lang="en-US" sz="1800">
                          <a:effectLst/>
                          <a:latin typeface="+mn-lt"/>
                          <a:ea typeface="Calibri" panose="020F0502020204030204" pitchFamily="34" charset="0"/>
                          <a:cs typeface="Mangal"/>
                        </a:rPr>
                        <a:t>System Level Internal Distortion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dirty="0">
                          <a:effectLst/>
                          <a:latin typeface="+mn-lt"/>
                          <a:ea typeface="Calibri" panose="020F0502020204030204" pitchFamily="34" charset="0"/>
                          <a:cs typeface="Mangal"/>
                        </a:rPr>
                        <a:t>&lt; 3 pixels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dirty="0">
                          <a:effectLst/>
                          <a:latin typeface="+mn-lt"/>
                          <a:ea typeface="Calibri" panose="020F0502020204030204" pitchFamily="34" charset="0"/>
                          <a:cs typeface="Mangal"/>
                        </a:rPr>
                        <a:t>&lt;3 pixels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dirty="0">
                          <a:effectLst/>
                          <a:latin typeface="+mn-lt"/>
                          <a:ea typeface="Arial" panose="020B0604020202020204" pitchFamily="34" charset="0"/>
                          <a:cs typeface="Mangal"/>
                        </a:rPr>
                        <a:t>&lt;5 </a:t>
                      </a:r>
                      <a:r>
                        <a:rPr lang="en-US" sz="1800" dirty="0">
                          <a:effectLst/>
                          <a:latin typeface="+mn-lt"/>
                          <a:ea typeface="Calibri" panose="020F0502020204030204" pitchFamily="34" charset="0"/>
                          <a:cs typeface="Mangal"/>
                        </a:rPr>
                        <a:t>pixel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9492911"/>
                  </a:ext>
                </a:extLst>
              </a:tr>
            </a:tbl>
          </a:graphicData>
        </a:graphic>
      </p:graphicFrame>
      <p:sp>
        <p:nvSpPr>
          <p:cNvPr id="2" name="TextBox 1"/>
          <p:cNvSpPr txBox="1"/>
          <p:nvPr/>
        </p:nvSpPr>
        <p:spPr>
          <a:xfrm>
            <a:off x="8522028" y="669969"/>
            <a:ext cx="1709507" cy="584775"/>
          </a:xfrm>
          <a:prstGeom prst="rect">
            <a:avLst/>
          </a:prstGeom>
          <a:noFill/>
        </p:spPr>
        <p:txBody>
          <a:bodyPr wrap="none" rtlCol="0">
            <a:spAutoFit/>
          </a:bodyPr>
          <a:lstStyle/>
          <a:p>
            <a:r>
              <a:rPr lang="en-US" sz="3200" dirty="0" smtClean="0"/>
              <a:t>Achieved</a:t>
            </a:r>
            <a:endParaRPr lang="en-IN" sz="3200" dirty="0"/>
          </a:p>
        </p:txBody>
      </p:sp>
      <p:sp>
        <p:nvSpPr>
          <p:cNvPr id="7" name="TextBox 6"/>
          <p:cNvSpPr txBox="1"/>
          <p:nvPr/>
        </p:nvSpPr>
        <p:spPr>
          <a:xfrm>
            <a:off x="793055" y="624255"/>
            <a:ext cx="2513830" cy="584775"/>
          </a:xfrm>
          <a:prstGeom prst="rect">
            <a:avLst/>
          </a:prstGeom>
          <a:noFill/>
        </p:spPr>
        <p:txBody>
          <a:bodyPr wrap="none" rtlCol="0">
            <a:spAutoFit/>
          </a:bodyPr>
          <a:lstStyle/>
          <a:p>
            <a:r>
              <a:rPr lang="en-US" sz="3200" dirty="0" smtClean="0"/>
              <a:t>Mission Specs</a:t>
            </a:r>
            <a:endParaRPr lang="en-IN" sz="3200" dirty="0"/>
          </a:p>
        </p:txBody>
      </p:sp>
      <p:graphicFrame>
        <p:nvGraphicFramePr>
          <p:cNvPr id="8" name="Table 7"/>
          <p:cNvGraphicFramePr>
            <a:graphicFrameLocks noGrp="1"/>
          </p:cNvGraphicFramePr>
          <p:nvPr>
            <p:extLst/>
          </p:nvPr>
        </p:nvGraphicFramePr>
        <p:xfrm>
          <a:off x="6406755" y="4152194"/>
          <a:ext cx="5615077" cy="2263143"/>
        </p:xfrm>
        <a:graphic>
          <a:graphicData uri="http://schemas.openxmlformats.org/drawingml/2006/table">
            <a:tbl>
              <a:tblPr firstRow="1" firstCol="1" bandRow="1"/>
              <a:tblGrid>
                <a:gridCol w="1402794">
                  <a:extLst>
                    <a:ext uri="{9D8B030D-6E8A-4147-A177-3AD203B41FA5}">
                      <a16:colId xmlns:a16="http://schemas.microsoft.com/office/drawing/2014/main" val="448106608"/>
                    </a:ext>
                  </a:extLst>
                </a:gridCol>
                <a:gridCol w="1404094">
                  <a:extLst>
                    <a:ext uri="{9D8B030D-6E8A-4147-A177-3AD203B41FA5}">
                      <a16:colId xmlns:a16="http://schemas.microsoft.com/office/drawing/2014/main" val="2715016438"/>
                    </a:ext>
                  </a:extLst>
                </a:gridCol>
                <a:gridCol w="1197499">
                  <a:extLst>
                    <a:ext uri="{9D8B030D-6E8A-4147-A177-3AD203B41FA5}">
                      <a16:colId xmlns:a16="http://schemas.microsoft.com/office/drawing/2014/main" val="942797293"/>
                    </a:ext>
                  </a:extLst>
                </a:gridCol>
                <a:gridCol w="1610690">
                  <a:extLst>
                    <a:ext uri="{9D8B030D-6E8A-4147-A177-3AD203B41FA5}">
                      <a16:colId xmlns:a16="http://schemas.microsoft.com/office/drawing/2014/main" val="588747056"/>
                    </a:ext>
                  </a:extLst>
                </a:gridCol>
              </a:tblGrid>
              <a:tr h="0">
                <a:tc>
                  <a:txBody>
                    <a:bodyPr/>
                    <a:lstStyle/>
                    <a:p>
                      <a:pPr marL="0" marR="0" algn="l">
                        <a:lnSpc>
                          <a:spcPct val="100000"/>
                        </a:lnSpc>
                        <a:spcBef>
                          <a:spcPts val="0"/>
                        </a:spcBef>
                        <a:spcAft>
                          <a:spcPts val="0"/>
                        </a:spcAft>
                        <a:tabLst>
                          <a:tab pos="720090" algn="l"/>
                          <a:tab pos="857250" algn="l"/>
                          <a:tab pos="2160270" algn="l"/>
                          <a:tab pos="2880360" algn="l"/>
                          <a:tab pos="3600450" algn="l"/>
                          <a:tab pos="4320540" algn="l"/>
                          <a:tab pos="5040630" algn="l"/>
                          <a:tab pos="5760720" algn="l"/>
                          <a:tab pos="6480810" algn="l"/>
                          <a:tab pos="7200900" algn="l"/>
                          <a:tab pos="7920990" algn="l"/>
                          <a:tab pos="8641080" algn="l"/>
                          <a:tab pos="9361170" algn="l"/>
                          <a:tab pos="10081260" algn="l"/>
                          <a:tab pos="10801350" algn="l"/>
                          <a:tab pos="11521440" algn="l"/>
                          <a:tab pos="12241530" algn="l"/>
                          <a:tab pos="12961620" algn="l"/>
                          <a:tab pos="13681710" algn="l"/>
                          <a:tab pos="14401800" algn="l"/>
                          <a:tab pos="15121890" algn="l"/>
                          <a:tab pos="15841980" algn="l"/>
                          <a:tab pos="16562070" algn="l"/>
                          <a:tab pos="17282160" algn="l"/>
                          <a:tab pos="18002250" algn="l"/>
                          <a:tab pos="18722340" algn="l"/>
                          <a:tab pos="19442430" algn="l"/>
                          <a:tab pos="20116800" algn="l"/>
                        </a:tabLst>
                      </a:pPr>
                      <a:r>
                        <a:rPr lang="en-US" sz="1800" b="1" dirty="0">
                          <a:solidFill>
                            <a:schemeClr val="accent5">
                              <a:lumMod val="75000"/>
                            </a:schemeClr>
                          </a:solidFill>
                          <a:effectLst/>
                          <a:latin typeface="+mn-lt"/>
                          <a:ea typeface="Arial" panose="020B0604020202020204" pitchFamily="34" charset="0"/>
                          <a:cs typeface="Mangal"/>
                        </a:rPr>
                        <a:t>Scene Based Product</a:t>
                      </a:r>
                      <a:endParaRPr lang="en-US" sz="2400" dirty="0">
                        <a:solidFill>
                          <a:schemeClr val="accent5">
                            <a:lumMod val="75000"/>
                          </a:schemeClr>
                        </a:solidFill>
                        <a:effectLst/>
                        <a:latin typeface="+mn-lt"/>
                        <a:ea typeface="Nimbus Sans L"/>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tabLst>
                          <a:tab pos="720090" algn="l"/>
                          <a:tab pos="857250" algn="l"/>
                          <a:tab pos="2160270" algn="l"/>
                          <a:tab pos="2880360" algn="l"/>
                          <a:tab pos="3600450" algn="l"/>
                          <a:tab pos="4320540" algn="l"/>
                          <a:tab pos="5040630" algn="l"/>
                          <a:tab pos="5760720" algn="l"/>
                          <a:tab pos="6480810" algn="l"/>
                          <a:tab pos="7200900" algn="l"/>
                          <a:tab pos="7920990" algn="l"/>
                          <a:tab pos="8641080" algn="l"/>
                          <a:tab pos="9361170" algn="l"/>
                          <a:tab pos="10081260" algn="l"/>
                          <a:tab pos="10801350" algn="l"/>
                          <a:tab pos="11521440" algn="l"/>
                          <a:tab pos="12241530" algn="l"/>
                          <a:tab pos="12961620" algn="l"/>
                          <a:tab pos="13681710" algn="l"/>
                          <a:tab pos="14401800" algn="l"/>
                          <a:tab pos="15121890" algn="l"/>
                          <a:tab pos="15841980" algn="l"/>
                          <a:tab pos="16562070" algn="l"/>
                          <a:tab pos="17282160" algn="l"/>
                          <a:tab pos="18002250" algn="l"/>
                          <a:tab pos="18722340" algn="l"/>
                          <a:tab pos="19442430" algn="l"/>
                          <a:tab pos="20116800" algn="l"/>
                        </a:tabLst>
                      </a:pPr>
                      <a:r>
                        <a:rPr lang="en-US" sz="1800" b="1" dirty="0">
                          <a:solidFill>
                            <a:schemeClr val="accent5">
                              <a:lumMod val="75000"/>
                            </a:schemeClr>
                          </a:solidFill>
                          <a:effectLst/>
                          <a:latin typeface="+mn-lt"/>
                          <a:ea typeface="Arial" panose="020B0604020202020204" pitchFamily="34" charset="0"/>
                          <a:cs typeface="Mangal"/>
                        </a:rPr>
                        <a:t>LISS-3</a:t>
                      </a:r>
                      <a:endParaRPr lang="en-US" sz="2400" dirty="0">
                        <a:solidFill>
                          <a:schemeClr val="accent5">
                            <a:lumMod val="75000"/>
                          </a:schemeClr>
                        </a:solidFill>
                        <a:effectLst/>
                        <a:latin typeface="+mn-lt"/>
                        <a:ea typeface="Nimbus Sans L"/>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tabLst>
                          <a:tab pos="720090" algn="l"/>
                          <a:tab pos="857250" algn="l"/>
                          <a:tab pos="2160270" algn="l"/>
                          <a:tab pos="2880360" algn="l"/>
                          <a:tab pos="3600450" algn="l"/>
                          <a:tab pos="4320540" algn="l"/>
                          <a:tab pos="5040630" algn="l"/>
                          <a:tab pos="5760720" algn="l"/>
                          <a:tab pos="6480810" algn="l"/>
                          <a:tab pos="7200900" algn="l"/>
                          <a:tab pos="7920990" algn="l"/>
                          <a:tab pos="8641080" algn="l"/>
                          <a:tab pos="9361170" algn="l"/>
                          <a:tab pos="10081260" algn="l"/>
                          <a:tab pos="10801350" algn="l"/>
                          <a:tab pos="11521440" algn="l"/>
                          <a:tab pos="12241530" algn="l"/>
                          <a:tab pos="12961620" algn="l"/>
                          <a:tab pos="13681710" algn="l"/>
                          <a:tab pos="14401800" algn="l"/>
                          <a:tab pos="15121890" algn="l"/>
                          <a:tab pos="15841980" algn="l"/>
                          <a:tab pos="16562070" algn="l"/>
                          <a:tab pos="17282160" algn="l"/>
                          <a:tab pos="18002250" algn="l"/>
                          <a:tab pos="18722340" algn="l"/>
                          <a:tab pos="19442430" algn="l"/>
                          <a:tab pos="20116800" algn="l"/>
                        </a:tabLst>
                      </a:pPr>
                      <a:r>
                        <a:rPr lang="en-US" sz="1800" b="1" dirty="0">
                          <a:solidFill>
                            <a:schemeClr val="accent5">
                              <a:lumMod val="75000"/>
                            </a:schemeClr>
                          </a:solidFill>
                          <a:effectLst/>
                          <a:latin typeface="+mn-lt"/>
                          <a:ea typeface="Arial" panose="020B0604020202020204" pitchFamily="34" charset="0"/>
                          <a:cs typeface="Mangal"/>
                        </a:rPr>
                        <a:t>AWiFS</a:t>
                      </a:r>
                      <a:endParaRPr lang="en-US" sz="2400" dirty="0">
                        <a:solidFill>
                          <a:schemeClr val="accent5">
                            <a:lumMod val="75000"/>
                          </a:schemeClr>
                        </a:solidFill>
                        <a:effectLst/>
                        <a:latin typeface="+mn-lt"/>
                        <a:ea typeface="Nimbus Sans L"/>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tabLst>
                          <a:tab pos="720090" algn="l"/>
                          <a:tab pos="857250" algn="l"/>
                          <a:tab pos="2160270" algn="l"/>
                          <a:tab pos="2880360" algn="l"/>
                          <a:tab pos="3600450" algn="l"/>
                          <a:tab pos="4320540" algn="l"/>
                          <a:tab pos="5040630" algn="l"/>
                          <a:tab pos="5760720" algn="l"/>
                          <a:tab pos="6480810" algn="l"/>
                          <a:tab pos="7200900" algn="l"/>
                          <a:tab pos="7920990" algn="l"/>
                          <a:tab pos="8641080" algn="l"/>
                          <a:tab pos="9361170" algn="l"/>
                          <a:tab pos="10081260" algn="l"/>
                          <a:tab pos="10801350" algn="l"/>
                          <a:tab pos="11521440" algn="l"/>
                          <a:tab pos="12241530" algn="l"/>
                          <a:tab pos="12961620" algn="l"/>
                          <a:tab pos="13681710" algn="l"/>
                          <a:tab pos="14401800" algn="l"/>
                          <a:tab pos="15121890" algn="l"/>
                          <a:tab pos="15841980" algn="l"/>
                          <a:tab pos="16562070" algn="l"/>
                          <a:tab pos="17282160" algn="l"/>
                          <a:tab pos="18002250" algn="l"/>
                          <a:tab pos="18722340" algn="l"/>
                          <a:tab pos="19442430" algn="l"/>
                          <a:tab pos="20116800" algn="l"/>
                        </a:tabLst>
                      </a:pPr>
                      <a:r>
                        <a:rPr lang="en-US" sz="1800" b="1" dirty="0" smtClean="0">
                          <a:solidFill>
                            <a:schemeClr val="accent5">
                              <a:lumMod val="75000"/>
                            </a:schemeClr>
                          </a:solidFill>
                          <a:effectLst/>
                          <a:latin typeface="+mn-lt"/>
                          <a:ea typeface="Arial" panose="020B0604020202020204" pitchFamily="34" charset="0"/>
                          <a:cs typeface="Mangal"/>
                        </a:rPr>
                        <a:t>L4-MX</a:t>
                      </a:r>
                      <a:endParaRPr lang="en-US" sz="2400" dirty="0">
                        <a:solidFill>
                          <a:schemeClr val="accent5">
                            <a:lumMod val="75000"/>
                          </a:schemeClr>
                        </a:solidFill>
                        <a:effectLst/>
                        <a:latin typeface="+mn-lt"/>
                        <a:ea typeface="Nimbus Sans L"/>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8675167"/>
                  </a:ext>
                </a:extLst>
              </a:tr>
              <a:tr h="655166">
                <a:tc>
                  <a:txBody>
                    <a:bodyPr/>
                    <a:lstStyle/>
                    <a:p>
                      <a:pPr marL="0" marR="0" algn="l">
                        <a:lnSpc>
                          <a:spcPct val="100000"/>
                        </a:lnSpc>
                        <a:spcBef>
                          <a:spcPts val="0"/>
                        </a:spcBef>
                        <a:spcAft>
                          <a:spcPts val="0"/>
                        </a:spcAft>
                      </a:pPr>
                      <a:r>
                        <a:rPr lang="en-US" sz="1800" dirty="0" smtClean="0">
                          <a:effectLst/>
                          <a:latin typeface="+mn-lt"/>
                          <a:ea typeface="Calibri" panose="020F0502020204030204" pitchFamily="34" charset="0"/>
                          <a:cs typeface="Mangal"/>
                        </a:rPr>
                        <a:t>Radiometric Accuracy</a:t>
                      </a:r>
                      <a:endParaRPr lang="en-US" sz="1800" dirty="0">
                        <a:effectLst/>
                        <a:latin typeface="+mn-lt"/>
                        <a:ea typeface="Calibri" panose="020F0502020204030204" pitchFamily="34" charset="0"/>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dirty="0" smtClean="0">
                          <a:latin typeface="+mn-lt"/>
                        </a:rPr>
                        <a:t>Within 90%</a:t>
                      </a:r>
                      <a:br>
                        <a:rPr lang="en-US" dirty="0" smtClean="0">
                          <a:latin typeface="+mn-lt"/>
                        </a:rPr>
                      </a:br>
                      <a:r>
                        <a:rPr lang="en-US" dirty="0" smtClean="0">
                          <a:latin typeface="+mn-lt"/>
                        </a:rPr>
                        <a:t>(B2-B4)</a:t>
                      </a:r>
                    </a:p>
                    <a:p>
                      <a:pPr marL="0" marR="0" algn="ctr">
                        <a:lnSpc>
                          <a:spcPct val="100000"/>
                        </a:lnSpc>
                        <a:spcBef>
                          <a:spcPts val="0"/>
                        </a:spcBef>
                        <a:spcAft>
                          <a:spcPts val="0"/>
                        </a:spcAft>
                      </a:pPr>
                      <a:r>
                        <a:rPr lang="en-US" sz="1800" dirty="0" smtClean="0">
                          <a:effectLst/>
                          <a:latin typeface="+mn-lt"/>
                          <a:ea typeface="Calibri" panose="020F0502020204030204" pitchFamily="34" charset="0"/>
                          <a:cs typeface="Mangal"/>
                        </a:rPr>
                        <a:t># Within 80% (B5)</a:t>
                      </a:r>
                      <a:endParaRPr lang="en-US" sz="1800" dirty="0">
                        <a:effectLst/>
                        <a:latin typeface="+mn-lt"/>
                        <a:ea typeface="Calibri" panose="020F0502020204030204" pitchFamily="34" charset="0"/>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dirty="0" smtClean="0">
                          <a:effectLst/>
                          <a:latin typeface="+mn-lt"/>
                          <a:ea typeface="Calibri" panose="020F0502020204030204" pitchFamily="34" charset="0"/>
                          <a:cs typeface="Mangal"/>
                        </a:rPr>
                        <a:t># Within 85% agreement</a:t>
                      </a:r>
                      <a:endParaRPr lang="en-US" sz="1800" dirty="0">
                        <a:effectLst/>
                        <a:latin typeface="+mn-lt"/>
                        <a:ea typeface="Calibri" panose="020F0502020204030204" pitchFamily="34" charset="0"/>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dirty="0" smtClean="0">
                          <a:latin typeface="+mn-lt"/>
                        </a:rPr>
                        <a:t>Within 90%</a:t>
                      </a:r>
                      <a:endParaRPr lang="en-US" sz="1800" dirty="0">
                        <a:effectLst/>
                        <a:latin typeface="+mn-lt"/>
                        <a:ea typeface="Calibri" panose="020F0502020204030204" pitchFamily="34" charset="0"/>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5555308"/>
                  </a:ext>
                </a:extLst>
              </a:tr>
              <a:tr h="617223">
                <a:tc>
                  <a:txBody>
                    <a:bodyPr/>
                    <a:lstStyle/>
                    <a:p>
                      <a:pPr marL="0" marR="0" algn="l">
                        <a:lnSpc>
                          <a:spcPct val="100000"/>
                        </a:lnSpc>
                        <a:spcBef>
                          <a:spcPts val="0"/>
                        </a:spcBef>
                        <a:spcAft>
                          <a:spcPts val="0"/>
                        </a:spcAft>
                      </a:pPr>
                      <a:r>
                        <a:rPr lang="en-US" dirty="0" smtClean="0">
                          <a:latin typeface="+mn-lt"/>
                        </a:rPr>
                        <a:t>Multispectral response </a:t>
                      </a:r>
                      <a:endParaRPr lang="en-US" sz="1800" dirty="0">
                        <a:effectLst/>
                        <a:latin typeface="+mn-lt"/>
                        <a:ea typeface="Calibri" panose="020F0502020204030204" pitchFamily="34" charset="0"/>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dirty="0" smtClean="0">
                          <a:effectLst/>
                          <a:latin typeface="+mn-lt"/>
                          <a:ea typeface="Calibri" panose="020F0502020204030204" pitchFamily="34" charset="0"/>
                          <a:cs typeface="Mangal"/>
                        </a:rPr>
                        <a:t>OK</a:t>
                      </a:r>
                      <a:endParaRPr lang="en-US" sz="1800" dirty="0">
                        <a:effectLst/>
                        <a:latin typeface="+mn-lt"/>
                        <a:ea typeface="Calibri" panose="020F0502020204030204" pitchFamily="34" charset="0"/>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dirty="0" smtClean="0">
                          <a:effectLst/>
                          <a:latin typeface="+mn-lt"/>
                          <a:ea typeface="Calibri" panose="020F0502020204030204" pitchFamily="34" charset="0"/>
                          <a:cs typeface="Mangal"/>
                        </a:rPr>
                        <a:t>OK</a:t>
                      </a:r>
                      <a:endParaRPr lang="en-US" sz="1800" dirty="0">
                        <a:effectLst/>
                        <a:latin typeface="+mn-lt"/>
                        <a:ea typeface="Calibri" panose="020F0502020204030204" pitchFamily="34" charset="0"/>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dirty="0" smtClean="0">
                          <a:effectLst/>
                          <a:latin typeface="+mn-lt"/>
                          <a:ea typeface="Calibri" panose="020F0502020204030204" pitchFamily="34" charset="0"/>
                          <a:cs typeface="Mangal"/>
                        </a:rPr>
                        <a:t>OK</a:t>
                      </a:r>
                      <a:endParaRPr lang="en-US" sz="1800" dirty="0">
                        <a:effectLst/>
                        <a:latin typeface="+mn-lt"/>
                        <a:ea typeface="Calibri" panose="020F0502020204030204" pitchFamily="34" charset="0"/>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3151919"/>
                  </a:ext>
                </a:extLst>
              </a:tr>
            </a:tbl>
          </a:graphicData>
        </a:graphic>
      </p:graphicFrame>
      <p:sp>
        <p:nvSpPr>
          <p:cNvPr id="9" name="TextBox 8"/>
          <p:cNvSpPr txBox="1"/>
          <p:nvPr/>
        </p:nvSpPr>
        <p:spPr>
          <a:xfrm>
            <a:off x="4314935" y="627285"/>
            <a:ext cx="3525965" cy="584775"/>
          </a:xfrm>
          <a:prstGeom prst="rect">
            <a:avLst/>
          </a:prstGeom>
          <a:noFill/>
        </p:spPr>
        <p:txBody>
          <a:bodyPr wrap="none" rtlCol="0">
            <a:spAutoFit/>
          </a:bodyPr>
          <a:lstStyle/>
          <a:p>
            <a:r>
              <a:rPr lang="en-US" sz="3200" dirty="0" smtClean="0"/>
              <a:t>Geometric Accuracy</a:t>
            </a:r>
            <a:endParaRPr lang="en-IN" sz="3200" dirty="0"/>
          </a:p>
        </p:txBody>
      </p:sp>
      <p:sp>
        <p:nvSpPr>
          <p:cNvPr id="10" name="TextBox 9"/>
          <p:cNvSpPr txBox="1"/>
          <p:nvPr/>
        </p:nvSpPr>
        <p:spPr>
          <a:xfrm>
            <a:off x="6791992" y="3639662"/>
            <a:ext cx="3793667" cy="584775"/>
          </a:xfrm>
          <a:prstGeom prst="rect">
            <a:avLst/>
          </a:prstGeom>
          <a:noFill/>
        </p:spPr>
        <p:txBody>
          <a:bodyPr wrap="none" rtlCol="0">
            <a:spAutoFit/>
          </a:bodyPr>
          <a:lstStyle/>
          <a:p>
            <a:r>
              <a:rPr lang="en-US" sz="3200" dirty="0" smtClean="0"/>
              <a:t>Radiometric Accuracy</a:t>
            </a:r>
            <a:endParaRPr lang="en-IN" sz="3200" dirty="0"/>
          </a:p>
        </p:txBody>
      </p:sp>
      <p:sp>
        <p:nvSpPr>
          <p:cNvPr id="11" name="TextBox 10"/>
          <p:cNvSpPr txBox="1"/>
          <p:nvPr/>
        </p:nvSpPr>
        <p:spPr>
          <a:xfrm>
            <a:off x="-11256" y="4152194"/>
            <a:ext cx="6116933" cy="2677656"/>
          </a:xfrm>
          <a:prstGeom prst="rect">
            <a:avLst/>
          </a:prstGeom>
          <a:noFill/>
        </p:spPr>
        <p:txBody>
          <a:bodyPr wrap="square" rtlCol="0">
            <a:spAutoFit/>
          </a:bodyPr>
          <a:lstStyle/>
          <a:p>
            <a:r>
              <a:rPr lang="en-US" sz="2400" dirty="0" smtClean="0"/>
              <a:t>Radiometric Accuracy:</a:t>
            </a:r>
          </a:p>
          <a:p>
            <a:r>
              <a:rPr lang="en-IN" sz="2400" dirty="0"/>
              <a:t>Radiometeric Calibration using various </a:t>
            </a:r>
            <a:br>
              <a:rPr lang="en-IN" sz="2400" dirty="0"/>
            </a:br>
            <a:r>
              <a:rPr lang="en-IN" sz="2400" dirty="0"/>
              <a:t>vicarious sites are </a:t>
            </a:r>
            <a:r>
              <a:rPr lang="en-IN" sz="2400" dirty="0" smtClean="0"/>
              <a:t>going on. RS2A is </a:t>
            </a:r>
            <a:r>
              <a:rPr lang="en-US" sz="2400" dirty="0" smtClean="0"/>
              <a:t>Cross calibrated  with OLI-8. </a:t>
            </a:r>
            <a:br>
              <a:rPr lang="en-US" sz="2400" dirty="0" smtClean="0"/>
            </a:br>
            <a:r>
              <a:rPr lang="en-US" sz="2400" dirty="0" smtClean="0"/>
              <a:t>RS2 cross calibration with OLI8 is in Progress. </a:t>
            </a:r>
            <a:br>
              <a:rPr lang="en-US" sz="2400" dirty="0" smtClean="0"/>
            </a:br>
            <a:r>
              <a:rPr lang="en-US" sz="2400" dirty="0" smtClean="0"/>
              <a:t>#: Fine tuning of RS2/RS2A is going on. </a:t>
            </a:r>
            <a:br>
              <a:rPr lang="en-US" sz="2400" dirty="0" smtClean="0"/>
            </a:br>
            <a:r>
              <a:rPr lang="en-US" sz="2400" dirty="0" smtClean="0"/>
              <a:t>Targeted is RS2 and RS2A all sensors</a:t>
            </a:r>
            <a:r>
              <a:rPr lang="en-US" sz="2400" dirty="0"/>
              <a:t> </a:t>
            </a:r>
            <a:r>
              <a:rPr lang="en-US" sz="2400" dirty="0" smtClean="0"/>
              <a:t>within 90%</a:t>
            </a:r>
            <a:endParaRPr lang="en-IN" sz="2400" dirty="0"/>
          </a:p>
        </p:txBody>
      </p:sp>
    </p:spTree>
    <p:extLst>
      <p:ext uri="{BB962C8B-B14F-4D97-AF65-F5344CB8AC3E}">
        <p14:creationId xmlns:p14="http://schemas.microsoft.com/office/powerpoint/2010/main" val="313935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39252_rl0"/>
          <p:cNvPicPr preferRelativeResize="0">
            <a:picLocks/>
          </p:cNvPicPr>
          <p:nvPr/>
        </p:nvPicPr>
        <p:blipFill>
          <a:blip r:embed="rId2" cstate="print">
            <a:lum bright="18000"/>
          </a:blip>
          <a:stretch>
            <a:fillRect/>
          </a:stretch>
        </p:blipFill>
        <p:spPr>
          <a:xfrm>
            <a:off x="81175" y="1038897"/>
            <a:ext cx="3364239" cy="2565407"/>
          </a:xfrm>
          <a:prstGeom prst="rect">
            <a:avLst/>
          </a:prstGeom>
          <a:ln w="9525">
            <a:solidFill>
              <a:schemeClr val="tx1"/>
            </a:solidFill>
          </a:ln>
        </p:spPr>
      </p:pic>
      <p:pic>
        <p:nvPicPr>
          <p:cNvPr id="8" name="Picture 7" descr="l3_9252_rad"/>
          <p:cNvPicPr preferRelativeResize="0">
            <a:picLocks/>
          </p:cNvPicPr>
          <p:nvPr/>
        </p:nvPicPr>
        <p:blipFill>
          <a:blip r:embed="rId3" cstate="print">
            <a:lum bright="18000"/>
          </a:blip>
          <a:stretch>
            <a:fillRect/>
          </a:stretch>
        </p:blipFill>
        <p:spPr>
          <a:xfrm>
            <a:off x="1874117" y="3604304"/>
            <a:ext cx="3345953" cy="2566800"/>
          </a:xfrm>
          <a:prstGeom prst="rect">
            <a:avLst/>
          </a:prstGeom>
          <a:ln w="9525">
            <a:solidFill>
              <a:schemeClr val="tx1"/>
            </a:solidFill>
          </a:ln>
        </p:spPr>
      </p:pic>
      <p:sp>
        <p:nvSpPr>
          <p:cNvPr id="10" name="Text Box 8"/>
          <p:cNvSpPr txBox="1"/>
          <p:nvPr/>
        </p:nvSpPr>
        <p:spPr>
          <a:xfrm>
            <a:off x="2021521" y="6171104"/>
            <a:ext cx="2667397" cy="553998"/>
          </a:xfrm>
          <a:prstGeom prst="rect">
            <a:avLst/>
          </a:prstGeom>
          <a:noFill/>
        </p:spPr>
        <p:txBody>
          <a:bodyPr wrap="none" rtlCol="0">
            <a:spAutoFit/>
          </a:bodyPr>
          <a:lstStyle/>
          <a:p>
            <a:r>
              <a:rPr lang="en-US" altLang="en-US" b="1" dirty="0" smtClean="0"/>
              <a:t>Radiometrically Corrected</a:t>
            </a:r>
            <a:endParaRPr lang="x-none" altLang="en-US" b="1" dirty="0"/>
          </a:p>
          <a:p>
            <a:endParaRPr lang="x-none" altLang="en-US" sz="1200" b="1" dirty="0"/>
          </a:p>
        </p:txBody>
      </p:sp>
      <p:pic>
        <p:nvPicPr>
          <p:cNvPr id="11" name="Picture 10" descr="std_ls3_9258_raw_vs_rad"/>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 contrast="19000"/>
                    </a14:imgEffect>
                  </a14:imgLayer>
                </a14:imgProps>
              </a:ext>
            </a:extLst>
          </a:blip>
          <a:srcRect l="9147" r="7511"/>
          <a:stretch>
            <a:fillRect/>
          </a:stretch>
        </p:blipFill>
        <p:spPr>
          <a:xfrm>
            <a:off x="5450890" y="3791270"/>
            <a:ext cx="6507332" cy="2756732"/>
          </a:xfrm>
          <a:prstGeom prst="rect">
            <a:avLst/>
          </a:prstGeom>
          <a:ln w="88900" cap="sq" cmpd="thickThin">
            <a:solidFill>
              <a:srgbClr val="000000"/>
            </a:solidFill>
            <a:prstDash val="solid"/>
            <a:miter lim="800000"/>
          </a:ln>
          <a:effectLst>
            <a:innerShdw blurRad="76200">
              <a:srgbClr val="000000"/>
            </a:innerShdw>
          </a:effectLst>
        </p:spPr>
      </p:pic>
      <p:cxnSp>
        <p:nvCxnSpPr>
          <p:cNvPr id="12" name="Straight Arrow Connector 11"/>
          <p:cNvCxnSpPr/>
          <p:nvPr/>
        </p:nvCxnSpPr>
        <p:spPr>
          <a:xfrm>
            <a:off x="252248" y="3142211"/>
            <a:ext cx="1769273" cy="2460567"/>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89175" y="3009207"/>
            <a:ext cx="635223" cy="576766"/>
          </a:xfrm>
          <a:prstGeom prst="rect">
            <a:avLst/>
          </a:prstGeom>
          <a:noFill/>
          <a:ln>
            <a:solidFill>
              <a:srgbClr val="FF0000"/>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861648" y="5602778"/>
            <a:ext cx="673732" cy="538788"/>
          </a:xfrm>
          <a:prstGeom prst="rect">
            <a:avLst/>
          </a:prstGeom>
          <a:noFill/>
          <a:ln>
            <a:solidFill>
              <a:srgbClr val="FF0000"/>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8"/>
          <p:cNvSpPr txBox="1"/>
          <p:nvPr/>
        </p:nvSpPr>
        <p:spPr>
          <a:xfrm>
            <a:off x="147830" y="3762621"/>
            <a:ext cx="1153136" cy="553998"/>
          </a:xfrm>
          <a:prstGeom prst="rect">
            <a:avLst/>
          </a:prstGeom>
          <a:noFill/>
        </p:spPr>
        <p:txBody>
          <a:bodyPr wrap="none" rtlCol="0">
            <a:spAutoFit/>
          </a:bodyPr>
          <a:lstStyle/>
          <a:p>
            <a:r>
              <a:rPr lang="en-US" altLang="en-US" b="1" dirty="0" smtClean="0"/>
              <a:t>Raw Data </a:t>
            </a:r>
            <a:endParaRPr lang="x-none" altLang="en-US" b="1" dirty="0"/>
          </a:p>
          <a:p>
            <a:endParaRPr lang="x-none" altLang="en-US" sz="1200" b="1" dirty="0"/>
          </a:p>
        </p:txBody>
      </p:sp>
      <p:sp>
        <p:nvSpPr>
          <p:cNvPr id="16" name="Title 1"/>
          <p:cNvSpPr txBox="1">
            <a:spLocks/>
          </p:cNvSpPr>
          <p:nvPr/>
        </p:nvSpPr>
        <p:spPr>
          <a:xfrm>
            <a:off x="89175" y="-181163"/>
            <a:ext cx="11479576" cy="1161764"/>
          </a:xfrm>
          <a:prstGeom prst="rect">
            <a:avLst/>
          </a:prstGeom>
        </p:spPr>
        <p:txBody>
          <a:bodyPr/>
          <a:lstStyle/>
          <a:p>
            <a:pPr algn="ctr" eaLnBrk="0" hangingPunct="0">
              <a:defRPr/>
            </a:pPr>
            <a:r>
              <a:rPr lang="en-US" sz="3600" dirty="0">
                <a:solidFill>
                  <a:schemeClr val="bg1"/>
                </a:solidFill>
                <a:latin typeface="+mj-lt"/>
                <a:ea typeface="+mj-ea"/>
                <a:cs typeface="+mj-cs"/>
              </a:rPr>
              <a:t>Transect Analysis Of </a:t>
            </a:r>
            <a:r>
              <a:rPr lang="en-US" sz="3600" dirty="0" smtClean="0">
                <a:solidFill>
                  <a:schemeClr val="bg1"/>
                </a:solidFill>
                <a:latin typeface="+mj-lt"/>
                <a:ea typeface="+mj-ea"/>
                <a:cs typeface="+mj-cs"/>
              </a:rPr>
              <a:t>LISS-3 Radiometrically Corrected</a:t>
            </a:r>
            <a:br>
              <a:rPr lang="en-US" sz="3600" dirty="0" smtClean="0">
                <a:solidFill>
                  <a:schemeClr val="bg1"/>
                </a:solidFill>
                <a:latin typeface="+mj-lt"/>
                <a:ea typeface="+mj-ea"/>
                <a:cs typeface="+mj-cs"/>
              </a:rPr>
            </a:br>
            <a:r>
              <a:rPr lang="en-US" sz="3600" dirty="0" smtClean="0">
                <a:solidFill>
                  <a:schemeClr val="bg1"/>
                </a:solidFill>
                <a:latin typeface="+mj-lt"/>
                <a:ea typeface="+mj-ea"/>
                <a:cs typeface="+mj-cs"/>
              </a:rPr>
              <a:t> </a:t>
            </a:r>
            <a:r>
              <a:rPr lang="en-US" sz="3600" dirty="0">
                <a:solidFill>
                  <a:schemeClr val="bg1"/>
                </a:solidFill>
                <a:latin typeface="+mj-lt"/>
                <a:ea typeface="+mj-ea"/>
                <a:cs typeface="+mj-cs"/>
              </a:rPr>
              <a:t>Band3 data </a:t>
            </a:r>
            <a:r>
              <a:rPr lang="en-US" sz="3600" dirty="0" smtClean="0">
                <a:solidFill>
                  <a:schemeClr val="bg1"/>
                </a:solidFill>
                <a:latin typeface="+mj-lt"/>
                <a:ea typeface="+mj-ea"/>
                <a:cs typeface="+mj-cs"/>
              </a:rPr>
              <a:t>(Result Of Radiometric Look-up-table)</a:t>
            </a:r>
            <a:endParaRPr lang="en-US" sz="3600" dirty="0">
              <a:solidFill>
                <a:schemeClr val="bg1"/>
              </a:solidFill>
              <a:latin typeface="+mj-lt"/>
              <a:ea typeface="+mj-ea"/>
              <a:cs typeface="+mj-cs"/>
            </a:endParaRPr>
          </a:p>
        </p:txBody>
      </p:sp>
      <p:pic>
        <p:nvPicPr>
          <p:cNvPr id="17" name="Picture 16"/>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9642" t="2370" r="5932" b="4087"/>
          <a:stretch/>
        </p:blipFill>
        <p:spPr>
          <a:xfrm>
            <a:off x="3932808" y="1002535"/>
            <a:ext cx="8025413" cy="245975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0865483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5459" y="172995"/>
            <a:ext cx="4940904" cy="523220"/>
          </a:xfrm>
          <a:prstGeom prst="rect">
            <a:avLst/>
          </a:prstGeom>
          <a:noFill/>
        </p:spPr>
        <p:txBody>
          <a:bodyPr wrap="none" rtlCol="0">
            <a:spAutoFit/>
          </a:bodyPr>
          <a:lstStyle/>
          <a:p>
            <a:r>
              <a:rPr lang="en-US" sz="2800" b="1" dirty="0">
                <a:solidFill>
                  <a:schemeClr val="bg1"/>
                </a:solidFill>
                <a:latin typeface="Cambria" panose="02040503050406030204" pitchFamily="18" charset="0"/>
              </a:rPr>
              <a:t>LISS – </a:t>
            </a:r>
            <a:r>
              <a:rPr lang="en-US" sz="2800" b="1" dirty="0" smtClean="0">
                <a:solidFill>
                  <a:schemeClr val="bg1"/>
                </a:solidFill>
                <a:latin typeface="Cambria" panose="02040503050406030204" pitchFamily="18" charset="0"/>
              </a:rPr>
              <a:t>3    </a:t>
            </a:r>
            <a:r>
              <a:rPr lang="en-US" sz="2800" b="1" i="1" dirty="0" smtClean="0">
                <a:solidFill>
                  <a:schemeClr val="bg1"/>
                </a:solidFill>
                <a:latin typeface="Cambria" panose="02040503050406030204" pitchFamily="18" charset="0"/>
              </a:rPr>
              <a:t>DEBLUR + DENOISE</a:t>
            </a:r>
            <a:endParaRPr lang="en-US" sz="2800" b="1" i="1" dirty="0">
              <a:solidFill>
                <a:schemeClr val="bg1"/>
              </a:solidFill>
              <a:latin typeface="Cambria" panose="02040503050406030204" pitchFamily="18" charset="0"/>
            </a:endParaRPr>
          </a:p>
        </p:txBody>
      </p:sp>
      <p:sp>
        <p:nvSpPr>
          <p:cNvPr id="3" name="TextBox 2"/>
          <p:cNvSpPr txBox="1"/>
          <p:nvPr/>
        </p:nvSpPr>
        <p:spPr>
          <a:xfrm>
            <a:off x="4169979" y="5382824"/>
            <a:ext cx="4408635" cy="1138773"/>
          </a:xfrm>
          <a:prstGeom prst="rect">
            <a:avLst/>
          </a:prstGeom>
          <a:noFill/>
        </p:spPr>
        <p:txBody>
          <a:bodyPr wrap="square" rtlCol="0">
            <a:spAutoFit/>
          </a:bodyPr>
          <a:lstStyle/>
          <a:p>
            <a:pPr algn="ctr"/>
            <a:r>
              <a:rPr lang="en-US" sz="1400" b="1" dirty="0">
                <a:latin typeface="Cambria" panose="02040503050406030204" pitchFamily="18" charset="0"/>
              </a:rPr>
              <a:t>Band:</a:t>
            </a:r>
            <a:r>
              <a:rPr lang="en-US" sz="1400" dirty="0">
                <a:latin typeface="Cambria" panose="02040503050406030204" pitchFamily="18" charset="0"/>
              </a:rPr>
              <a:t> </a:t>
            </a:r>
            <a:r>
              <a:rPr lang="en-US" sz="1400" dirty="0" smtClean="0">
                <a:latin typeface="Cambria" panose="02040503050406030204" pitchFamily="18" charset="0"/>
              </a:rPr>
              <a:t>5</a:t>
            </a:r>
            <a:endParaRPr lang="en-US" sz="1400" dirty="0">
              <a:latin typeface="Cambria" panose="02040503050406030204" pitchFamily="18" charset="0"/>
            </a:endParaRPr>
          </a:p>
          <a:p>
            <a:pPr algn="ctr"/>
            <a:endParaRPr lang="en-US" sz="1400" b="1" dirty="0" smtClean="0">
              <a:latin typeface="Cambria" panose="02040503050406030204" pitchFamily="18" charset="0"/>
            </a:endParaRPr>
          </a:p>
          <a:p>
            <a:pPr algn="ctr"/>
            <a:endParaRPr lang="en-US" sz="1400" b="1" dirty="0" smtClean="0">
              <a:latin typeface="Cambria" panose="02040503050406030204" pitchFamily="18" charset="0"/>
            </a:endParaRPr>
          </a:p>
          <a:p>
            <a:pPr algn="ctr"/>
            <a:r>
              <a:rPr lang="en-US" sz="1400" b="1" dirty="0" smtClean="0">
                <a:latin typeface="Cambria" panose="02040503050406030204" pitchFamily="18" charset="0"/>
              </a:rPr>
              <a:t>Scene ID: </a:t>
            </a:r>
            <a:r>
              <a:rPr lang="en-US" sz="1400" dirty="0">
                <a:latin typeface="Cambria" panose="02040503050406030204" pitchFamily="18" charset="0"/>
              </a:rPr>
              <a:t>R2ALS300037017010210956 </a:t>
            </a:r>
            <a:endParaRPr lang="en-US" sz="1400" dirty="0" smtClean="0">
              <a:latin typeface="Cambria" panose="02040503050406030204" pitchFamily="18" charset="0"/>
            </a:endParaRPr>
          </a:p>
          <a:p>
            <a:pPr algn="ctr"/>
            <a:r>
              <a:rPr lang="en-US" sz="1200" b="1" dirty="0" smtClean="0">
                <a:latin typeface="Cambria" panose="02040503050406030204" pitchFamily="18" charset="0"/>
              </a:rPr>
              <a:t>Path</a:t>
            </a:r>
            <a:r>
              <a:rPr lang="en-US" sz="1200" b="1" dirty="0">
                <a:latin typeface="Cambria" panose="02040503050406030204" pitchFamily="18" charset="0"/>
              </a:rPr>
              <a:t>: </a:t>
            </a:r>
            <a:r>
              <a:rPr lang="en-US" sz="1200" dirty="0" smtClean="0">
                <a:latin typeface="Cambria" panose="02040503050406030204" pitchFamily="18" charset="0"/>
              </a:rPr>
              <a:t>109     </a:t>
            </a:r>
            <a:r>
              <a:rPr lang="en-US" sz="1200" b="1" dirty="0">
                <a:latin typeface="Cambria" panose="02040503050406030204" pitchFamily="18" charset="0"/>
              </a:rPr>
              <a:t>Row: </a:t>
            </a:r>
            <a:r>
              <a:rPr lang="en-US" sz="1200" dirty="0" smtClean="0">
                <a:latin typeface="Cambria" panose="02040503050406030204" pitchFamily="18" charset="0"/>
              </a:rPr>
              <a:t>56    </a:t>
            </a:r>
            <a:r>
              <a:rPr lang="en-US" sz="1200" b="1" dirty="0">
                <a:latin typeface="Cambria" panose="02040503050406030204" pitchFamily="18" charset="0"/>
              </a:rPr>
              <a:t>DOP: </a:t>
            </a:r>
            <a:r>
              <a:rPr lang="en-US" sz="1200" dirty="0" smtClean="0">
                <a:latin typeface="Cambria" panose="02040503050406030204" pitchFamily="18" charset="0"/>
              </a:rPr>
              <a:t>02</a:t>
            </a:r>
            <a:r>
              <a:rPr lang="en-US" sz="1200" baseline="30000" dirty="0" smtClean="0">
                <a:latin typeface="Cambria" panose="02040503050406030204" pitchFamily="18" charset="0"/>
              </a:rPr>
              <a:t>nd</a:t>
            </a:r>
            <a:r>
              <a:rPr lang="en-US" sz="1200" dirty="0" smtClean="0">
                <a:latin typeface="Cambria" panose="02040503050406030204" pitchFamily="18" charset="0"/>
              </a:rPr>
              <a:t> January, 2017</a:t>
            </a:r>
            <a:endParaRPr lang="en-US" sz="1200" dirty="0">
              <a:latin typeface="Cambria" panose="02040503050406030204" pitchFamily="18" charset="0"/>
            </a:endParaRPr>
          </a:p>
        </p:txBody>
      </p:sp>
      <p:sp>
        <p:nvSpPr>
          <p:cNvPr id="6" name="Rectangle 5"/>
          <p:cNvSpPr/>
          <p:nvPr/>
        </p:nvSpPr>
        <p:spPr>
          <a:xfrm>
            <a:off x="158867" y="5119646"/>
            <a:ext cx="4281493" cy="307777"/>
          </a:xfrm>
          <a:prstGeom prst="rect">
            <a:avLst/>
          </a:prstGeom>
        </p:spPr>
        <p:txBody>
          <a:bodyPr wrap="none">
            <a:spAutoFit/>
          </a:bodyPr>
          <a:lstStyle/>
          <a:p>
            <a:pPr algn="r"/>
            <a:r>
              <a:rPr lang="en-US" sz="1400" b="1" dirty="0" smtClean="0">
                <a:latin typeface="Cambria" panose="02040503050406030204" pitchFamily="18" charset="0"/>
              </a:rPr>
              <a:t>(</a:t>
            </a:r>
            <a:r>
              <a:rPr lang="en-US" sz="1400" b="1" dirty="0">
                <a:latin typeface="Cambria" panose="02040503050406030204" pitchFamily="18" charset="0"/>
              </a:rPr>
              <a:t>NORMAL </a:t>
            </a:r>
            <a:r>
              <a:rPr lang="en-US" sz="1400" b="1" dirty="0" smtClean="0">
                <a:latin typeface="Cambria" panose="02040503050406030204" pitchFamily="18" charset="0"/>
              </a:rPr>
              <a:t>NON  UNIFORMITY CORRECTED </a:t>
            </a:r>
            <a:r>
              <a:rPr lang="en-US" sz="1400" b="1" dirty="0">
                <a:latin typeface="Cambria" panose="02040503050406030204" pitchFamily="18" charset="0"/>
              </a:rPr>
              <a:t>IMAGE)</a:t>
            </a:r>
          </a:p>
        </p:txBody>
      </p:sp>
      <p:sp>
        <p:nvSpPr>
          <p:cNvPr id="7" name="Rectangle 6"/>
          <p:cNvSpPr/>
          <p:nvPr/>
        </p:nvSpPr>
        <p:spPr>
          <a:xfrm>
            <a:off x="8959801" y="5228936"/>
            <a:ext cx="3110210" cy="307777"/>
          </a:xfrm>
          <a:prstGeom prst="rect">
            <a:avLst/>
          </a:prstGeom>
        </p:spPr>
        <p:txBody>
          <a:bodyPr wrap="none">
            <a:spAutoFit/>
          </a:bodyPr>
          <a:lstStyle/>
          <a:p>
            <a:pPr algn="r"/>
            <a:r>
              <a:rPr lang="en-US" sz="1400" b="1" dirty="0" smtClean="0">
                <a:latin typeface="Cambria" panose="02040503050406030204" pitchFamily="18" charset="0"/>
              </a:rPr>
              <a:t>(DEBLUR + DENOISE APPLIED RAD)</a:t>
            </a:r>
            <a:endParaRPr lang="en-US" sz="1400" dirty="0"/>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r="35869" b="22448"/>
          <a:stretch/>
        </p:blipFill>
        <p:spPr>
          <a:xfrm>
            <a:off x="188487" y="1043787"/>
            <a:ext cx="4978317" cy="3830594"/>
          </a:xfrm>
          <a:prstGeom prst="rect">
            <a:avLst/>
          </a:prstGeom>
          <a:effectLst>
            <a:outerShdw blurRad="50800" dist="38100" dir="5400000" algn="t" rotWithShape="0">
              <a:prstClr val="black">
                <a:alpha val="40000"/>
              </a:prstClr>
            </a:outerShdw>
          </a:effectLst>
        </p:spPr>
      </p:pic>
      <p:pic>
        <p:nvPicPr>
          <p:cNvPr id="12" name="Picture 11"/>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0000"/>
                    </a14:imgEffect>
                  </a14:imgLayer>
                </a14:imgProps>
              </a:ext>
              <a:ext uri="{28A0092B-C50C-407E-A947-70E740481C1C}">
                <a14:useLocalDpi xmlns:a14="http://schemas.microsoft.com/office/drawing/2010/main" val="0"/>
              </a:ext>
            </a:extLst>
          </a:blip>
          <a:srcRect r="33872" b="26504"/>
          <a:stretch/>
        </p:blipFill>
        <p:spPr>
          <a:xfrm>
            <a:off x="6014092" y="1043787"/>
            <a:ext cx="5180650" cy="372352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3250852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90095" y="923081"/>
            <a:ext cx="5722938" cy="5661930"/>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p:cNvPicPr preferRelativeResize="0">
            <a:picLocks/>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225866" y="923080"/>
            <a:ext cx="5825720" cy="5661931"/>
          </a:xfrm>
          <a:prstGeom prst="rect">
            <a:avLst/>
          </a:prstGeom>
          <a:ln w="88900" cap="sq" cmpd="thickThin">
            <a:solidFill>
              <a:srgbClr val="000000"/>
            </a:solidFill>
            <a:prstDash val="solid"/>
            <a:miter lim="800000"/>
          </a:ln>
          <a:effectLst>
            <a:innerShdw blurRad="76200">
              <a:srgbClr val="000000"/>
            </a:innerShdw>
          </a:effectLst>
        </p:spPr>
      </p:pic>
      <p:sp>
        <p:nvSpPr>
          <p:cNvPr id="9" name="Rectangle 8"/>
          <p:cNvSpPr/>
          <p:nvPr/>
        </p:nvSpPr>
        <p:spPr>
          <a:xfrm>
            <a:off x="-68407" y="-143836"/>
            <a:ext cx="12344854" cy="1077218"/>
          </a:xfrm>
          <a:prstGeom prst="rect">
            <a:avLst/>
          </a:prstGeom>
        </p:spPr>
        <p:txBody>
          <a:bodyPr wrap="none">
            <a:spAutoFit/>
          </a:bodyPr>
          <a:lstStyle/>
          <a:p>
            <a:pPr algn="ctr"/>
            <a:r>
              <a:rPr lang="en-US" sz="3200" dirty="0" smtClean="0">
                <a:solidFill>
                  <a:schemeClr val="bg1"/>
                </a:solidFill>
              </a:rPr>
              <a:t>Cross Calibration of RS2A w.r.t OLI8</a:t>
            </a:r>
            <a:endParaRPr lang="en-US" sz="3200" dirty="0">
              <a:solidFill>
                <a:schemeClr val="bg1"/>
              </a:solidFill>
            </a:endParaRPr>
          </a:p>
          <a:p>
            <a:pPr algn="ctr"/>
            <a:r>
              <a:rPr lang="en-US" sz="3200" dirty="0" smtClean="0">
                <a:solidFill>
                  <a:schemeClr val="bg1"/>
                </a:solidFill>
              </a:rPr>
              <a:t>Spectral response comparison </a:t>
            </a:r>
            <a:r>
              <a:rPr lang="en-US" sz="3200" dirty="0">
                <a:solidFill>
                  <a:schemeClr val="bg1"/>
                </a:solidFill>
              </a:rPr>
              <a:t>of </a:t>
            </a:r>
            <a:r>
              <a:rPr lang="en-US" sz="3200" dirty="0" smtClean="0">
                <a:solidFill>
                  <a:schemeClr val="bg1"/>
                </a:solidFill>
              </a:rPr>
              <a:t>L3/AWIFS </a:t>
            </a:r>
            <a:r>
              <a:rPr lang="en-US" sz="3200" dirty="0">
                <a:solidFill>
                  <a:schemeClr val="bg1"/>
                </a:solidFill>
              </a:rPr>
              <a:t>with LANDSAT-8 </a:t>
            </a:r>
            <a:r>
              <a:rPr lang="en-US" sz="3200" dirty="0" smtClean="0">
                <a:solidFill>
                  <a:schemeClr val="bg1"/>
                </a:solidFill>
              </a:rPr>
              <a:t>OLI Radiance </a:t>
            </a:r>
            <a:endParaRPr lang="en-IN" sz="3200" dirty="0">
              <a:solidFill>
                <a:schemeClr val="bg1"/>
              </a:solidFill>
            </a:endParaRPr>
          </a:p>
        </p:txBody>
      </p:sp>
    </p:spTree>
    <p:extLst>
      <p:ext uri="{BB962C8B-B14F-4D97-AF65-F5344CB8AC3E}">
        <p14:creationId xmlns:p14="http://schemas.microsoft.com/office/powerpoint/2010/main" val="1764943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504289" y="0"/>
            <a:ext cx="11547297" cy="1025466"/>
          </a:xfrm>
          <a:prstGeom prst="rect">
            <a:avLst/>
          </a:prstGeom>
        </p:spPr>
        <p:txBody>
          <a:bodyPr rtlCol="0">
            <a:normAutofit fontScale="90000"/>
          </a:bodyPr>
          <a:lstStyle/>
          <a:p>
            <a:pPr algn="ctr">
              <a:lnSpc>
                <a:spcPct val="90000"/>
              </a:lnSpc>
              <a:spcBef>
                <a:spcPct val="0"/>
              </a:spcBef>
              <a:defRPr/>
            </a:pPr>
            <a:r>
              <a:rPr lang="en-US" sz="4400" b="1" dirty="0" smtClean="0">
                <a:solidFill>
                  <a:schemeClr val="bg1"/>
                </a:solidFill>
              </a:rPr>
              <a:t>Multispectral Radiometric Response Of RS2A Sensors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3" name="Picture 2"/>
          <p:cNvPicPr>
            <a:picLocks noChangeAspect="1"/>
          </p:cNvPicPr>
          <p:nvPr/>
        </p:nvPicPr>
        <p:blipFill>
          <a:blip r:embed="rId2"/>
          <a:stretch>
            <a:fillRect/>
          </a:stretch>
        </p:blipFill>
        <p:spPr>
          <a:xfrm>
            <a:off x="1447879" y="4114562"/>
            <a:ext cx="8212024" cy="2743438"/>
          </a:xfrm>
          <a:prstGeom prst="rect">
            <a:avLst/>
          </a:prstGeom>
        </p:spPr>
      </p:pic>
      <p:pic>
        <p:nvPicPr>
          <p:cNvPr id="4" name="Picture 3"/>
          <p:cNvPicPr>
            <a:picLocks noChangeAspect="1"/>
          </p:cNvPicPr>
          <p:nvPr/>
        </p:nvPicPr>
        <p:blipFill>
          <a:blip r:embed="rId3"/>
          <a:stretch>
            <a:fillRect/>
          </a:stretch>
        </p:blipFill>
        <p:spPr>
          <a:xfrm>
            <a:off x="51370" y="1025466"/>
            <a:ext cx="5133277" cy="2816596"/>
          </a:xfrm>
          <a:prstGeom prst="rect">
            <a:avLst/>
          </a:prstGeom>
        </p:spPr>
      </p:pic>
      <p:pic>
        <p:nvPicPr>
          <p:cNvPr id="5" name="Picture 4"/>
          <p:cNvPicPr>
            <a:picLocks noChangeAspect="1"/>
          </p:cNvPicPr>
          <p:nvPr/>
        </p:nvPicPr>
        <p:blipFill>
          <a:blip r:embed="rId4"/>
          <a:stretch>
            <a:fillRect/>
          </a:stretch>
        </p:blipFill>
        <p:spPr>
          <a:xfrm>
            <a:off x="5848513" y="1119903"/>
            <a:ext cx="5919729" cy="2712955"/>
          </a:xfrm>
          <a:prstGeom prst="rect">
            <a:avLst/>
          </a:prstGeom>
        </p:spPr>
      </p:pic>
    </p:spTree>
    <p:extLst>
      <p:ext uri="{BB962C8B-B14F-4D97-AF65-F5344CB8AC3E}">
        <p14:creationId xmlns:p14="http://schemas.microsoft.com/office/powerpoint/2010/main" val="40187645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504289" y="0"/>
            <a:ext cx="11547297" cy="1025466"/>
          </a:xfrm>
          <a:prstGeom prst="rect">
            <a:avLst/>
          </a:prstGeom>
        </p:spPr>
        <p:txBody>
          <a:bodyPr rtlCol="0">
            <a:normAutofit fontScale="97500"/>
          </a:bodyPr>
          <a:lstStyle/>
          <a:p>
            <a:pPr algn="ctr">
              <a:lnSpc>
                <a:spcPct val="90000"/>
              </a:lnSpc>
              <a:spcBef>
                <a:spcPct val="0"/>
              </a:spcBef>
              <a:defRPr/>
            </a:pPr>
            <a:r>
              <a:rPr lang="en-US" sz="4400" dirty="0">
                <a:solidFill>
                  <a:schemeClr val="bg1"/>
                </a:solidFill>
              </a:rPr>
              <a:t>RS2 and RS2A LISS-3 Data</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9474" t="27255" r="45954" b="10892"/>
          <a:stretch/>
        </p:blipFill>
        <p:spPr>
          <a:xfrm>
            <a:off x="257952" y="1569851"/>
            <a:ext cx="5261397" cy="4953739"/>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p:cNvPicPr preferRelativeResize="0">
            <a:picLocks/>
          </p:cNvPicPr>
          <p:nvPr/>
        </p:nvPicPr>
        <p:blipFill rotWithShape="1">
          <a:blip r:embed="rId2" cstate="print">
            <a:extLst>
              <a:ext uri="{28A0092B-C50C-407E-A947-70E740481C1C}">
                <a14:useLocalDpi xmlns:a14="http://schemas.microsoft.com/office/drawing/2010/main" val="0"/>
              </a:ext>
            </a:extLst>
          </a:blip>
          <a:srcRect l="58900" t="29091" r="941" b="9479"/>
          <a:stretch/>
        </p:blipFill>
        <p:spPr>
          <a:xfrm>
            <a:off x="6142038" y="1569851"/>
            <a:ext cx="5356041" cy="4942800"/>
          </a:xfrm>
          <a:prstGeom prst="rect">
            <a:avLst/>
          </a:prstGeom>
          <a:ln w="88900" cap="sq" cmpd="thickThin">
            <a:solidFill>
              <a:srgbClr val="000000"/>
            </a:solidFill>
            <a:prstDash val="solid"/>
            <a:miter lim="800000"/>
          </a:ln>
          <a:effectLst>
            <a:innerShdw blurRad="76200">
              <a:srgbClr val="000000"/>
            </a:innerShdw>
          </a:effectLst>
        </p:spPr>
      </p:pic>
      <p:sp>
        <p:nvSpPr>
          <p:cNvPr id="9" name="TextBox 8"/>
          <p:cNvSpPr txBox="1"/>
          <p:nvPr/>
        </p:nvSpPr>
        <p:spPr>
          <a:xfrm>
            <a:off x="1154796" y="868910"/>
            <a:ext cx="1261242" cy="584775"/>
          </a:xfrm>
          <a:prstGeom prst="rect">
            <a:avLst/>
          </a:prstGeom>
          <a:noFill/>
        </p:spPr>
        <p:txBody>
          <a:bodyPr wrap="square" rtlCol="0">
            <a:spAutoFit/>
          </a:bodyPr>
          <a:lstStyle/>
          <a:p>
            <a:pPr algn="ctr"/>
            <a:r>
              <a:rPr lang="en-US" sz="3200" dirty="0" smtClean="0"/>
              <a:t>RS2</a:t>
            </a:r>
            <a:endParaRPr lang="en-IN" sz="3200" dirty="0"/>
          </a:p>
        </p:txBody>
      </p:sp>
      <p:sp>
        <p:nvSpPr>
          <p:cNvPr id="10" name="TextBox 9"/>
          <p:cNvSpPr txBox="1"/>
          <p:nvPr/>
        </p:nvSpPr>
        <p:spPr>
          <a:xfrm>
            <a:off x="7913480" y="868909"/>
            <a:ext cx="1261242" cy="584775"/>
          </a:xfrm>
          <a:prstGeom prst="rect">
            <a:avLst/>
          </a:prstGeom>
          <a:noFill/>
        </p:spPr>
        <p:txBody>
          <a:bodyPr wrap="square" rtlCol="0">
            <a:spAutoFit/>
          </a:bodyPr>
          <a:lstStyle/>
          <a:p>
            <a:pPr algn="ctr"/>
            <a:r>
              <a:rPr lang="en-US" sz="3200" dirty="0" smtClean="0"/>
              <a:t>RS2A</a:t>
            </a:r>
            <a:endParaRPr lang="en-IN" sz="3200" dirty="0"/>
          </a:p>
        </p:txBody>
      </p:sp>
    </p:spTree>
    <p:extLst>
      <p:ext uri="{BB962C8B-B14F-4D97-AF65-F5344CB8AC3E}">
        <p14:creationId xmlns:p14="http://schemas.microsoft.com/office/powerpoint/2010/main" val="38807441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4289" y="0"/>
            <a:ext cx="11547297" cy="1025466"/>
          </a:xfrm>
          <a:prstGeom prst="rect">
            <a:avLst/>
          </a:prstGeom>
        </p:spPr>
        <p:txBody>
          <a:bodyPr rtlCol="0">
            <a:normAutofit fontScale="97500"/>
          </a:bodyPr>
          <a:lstStyle/>
          <a:p>
            <a:pPr algn="ctr">
              <a:lnSpc>
                <a:spcPct val="90000"/>
              </a:lnSpc>
              <a:spcBef>
                <a:spcPct val="0"/>
              </a:spcBef>
              <a:defRPr/>
            </a:pPr>
            <a:r>
              <a:rPr lang="en-US" sz="4000" b="1" dirty="0" err="1">
                <a:solidFill>
                  <a:schemeClr val="bg1"/>
                </a:solidFill>
              </a:rPr>
              <a:t>CalVal</a:t>
            </a:r>
            <a:endParaRPr lang="en-US" sz="4000" b="1" dirty="0">
              <a:solidFill>
                <a:schemeClr val="bg1"/>
              </a:solidFill>
            </a:endParaRPr>
          </a:p>
        </p:txBody>
      </p:sp>
      <p:sp>
        <p:nvSpPr>
          <p:cNvPr id="3" name="Title 1"/>
          <p:cNvSpPr txBox="1">
            <a:spLocks/>
          </p:cNvSpPr>
          <p:nvPr/>
        </p:nvSpPr>
        <p:spPr>
          <a:xfrm>
            <a:off x="838200" y="365125"/>
            <a:ext cx="10515600" cy="75799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900" b="1" dirty="0">
                <a:solidFill>
                  <a:schemeClr val="bg1"/>
                </a:solidFill>
                <a:latin typeface="+mn-lt"/>
                <a:ea typeface="+mn-ea"/>
                <a:cs typeface="+mn-cs"/>
              </a:rPr>
              <a:t>Important characteristics (of a </a:t>
            </a:r>
            <a:r>
              <a:rPr lang="en-US" sz="3900" b="1" dirty="0" err="1">
                <a:solidFill>
                  <a:schemeClr val="bg1"/>
                </a:solidFill>
                <a:latin typeface="+mn-lt"/>
                <a:ea typeface="+mn-ea"/>
                <a:cs typeface="+mn-cs"/>
              </a:rPr>
              <a:t>calval</a:t>
            </a:r>
            <a:r>
              <a:rPr lang="en-US" sz="3900" b="1" dirty="0">
                <a:solidFill>
                  <a:schemeClr val="bg1"/>
                </a:solidFill>
                <a:latin typeface="+mn-lt"/>
                <a:ea typeface="+mn-ea"/>
                <a:cs typeface="+mn-cs"/>
              </a:rPr>
              <a:t> site)</a:t>
            </a:r>
          </a:p>
        </p:txBody>
      </p:sp>
      <p:sp>
        <p:nvSpPr>
          <p:cNvPr id="4" name="TextBox 3"/>
          <p:cNvSpPr txBox="1"/>
          <p:nvPr/>
        </p:nvSpPr>
        <p:spPr>
          <a:xfrm>
            <a:off x="4895332" y="6435978"/>
            <a:ext cx="3074776"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Bap test site, Rajasthan, India</a:t>
            </a:r>
            <a:endParaRPr lang="en-US" dirty="0"/>
          </a:p>
        </p:txBody>
      </p:sp>
      <p:sp>
        <p:nvSpPr>
          <p:cNvPr id="5" name="TextBox 4"/>
          <p:cNvSpPr txBox="1"/>
          <p:nvPr/>
        </p:nvSpPr>
        <p:spPr>
          <a:xfrm>
            <a:off x="838200" y="1550504"/>
            <a:ext cx="7841973" cy="4401205"/>
          </a:xfrm>
          <a:prstGeom prst="rect">
            <a:avLst/>
          </a:prstGeom>
          <a:noFill/>
        </p:spPr>
        <p:txBody>
          <a:bodyPr wrap="square" rtlCol="0">
            <a:spAutoFit/>
          </a:bodyPr>
          <a:lstStyle/>
          <a:p>
            <a:pPr marL="285750" indent="-285750">
              <a:buFont typeface="Arial" panose="020B0604020202020204" pitchFamily="34" charset="0"/>
              <a:buChar char="•"/>
            </a:pPr>
            <a:r>
              <a:rPr lang="en-US" sz="2800" i="1" dirty="0" smtClean="0"/>
              <a:t>Essential </a:t>
            </a:r>
          </a:p>
          <a:p>
            <a:pPr marL="742950" lvl="1" indent="-285750">
              <a:buFont typeface="Arial" panose="020B0604020202020204" pitchFamily="34" charset="0"/>
              <a:buChar char="•"/>
            </a:pPr>
            <a:r>
              <a:rPr lang="en-US" sz="2800" dirty="0"/>
              <a:t>Spatial Flatness &amp; </a:t>
            </a:r>
            <a:r>
              <a:rPr lang="en-US" sz="2800" dirty="0" smtClean="0"/>
              <a:t>Uniformity</a:t>
            </a:r>
          </a:p>
          <a:p>
            <a:pPr marL="742950" lvl="1" indent="-285750">
              <a:buFont typeface="Arial" panose="020B0604020202020204" pitchFamily="34" charset="0"/>
              <a:buChar char="•"/>
            </a:pPr>
            <a:r>
              <a:rPr lang="en-US" sz="2800" dirty="0"/>
              <a:t>Situated in Arid &amp; Continental </a:t>
            </a:r>
            <a:r>
              <a:rPr lang="en-US" sz="2800" dirty="0" smtClean="0"/>
              <a:t>Zone</a:t>
            </a:r>
          </a:p>
          <a:p>
            <a:pPr marL="742950" lvl="1" indent="-285750">
              <a:buFont typeface="Arial" panose="020B0604020202020204" pitchFamily="34" charset="0"/>
              <a:buChar char="•"/>
            </a:pPr>
            <a:r>
              <a:rPr lang="en-US" sz="2800" dirty="0" smtClean="0"/>
              <a:t>Reflectance</a:t>
            </a:r>
          </a:p>
          <a:p>
            <a:pPr marL="742950" lvl="1" indent="-285750">
              <a:buFont typeface="Arial" panose="020B0604020202020204" pitchFamily="34" charset="0"/>
              <a:buChar char="•"/>
            </a:pPr>
            <a:r>
              <a:rPr lang="en-US" sz="2800" dirty="0"/>
              <a:t>Lambertian Surface</a:t>
            </a:r>
            <a:endParaRPr lang="en-US" sz="2800" dirty="0" smtClean="0"/>
          </a:p>
          <a:p>
            <a:pPr marL="285750" indent="-285750">
              <a:buFont typeface="Arial" panose="020B0604020202020204" pitchFamily="34" charset="0"/>
              <a:buChar char="•"/>
            </a:pPr>
            <a:r>
              <a:rPr lang="en-US" sz="2800" i="1" dirty="0" smtClean="0"/>
              <a:t>Desirable </a:t>
            </a:r>
          </a:p>
          <a:p>
            <a:pPr marL="742950" lvl="1" indent="-285750">
              <a:buFont typeface="Arial" panose="020B0604020202020204" pitchFamily="34" charset="0"/>
              <a:buChar char="•"/>
            </a:pPr>
            <a:r>
              <a:rPr lang="en-US" sz="2800" dirty="0"/>
              <a:t>Spectral </a:t>
            </a:r>
            <a:r>
              <a:rPr lang="en-US" sz="2800" dirty="0" smtClean="0"/>
              <a:t>Uniformity</a:t>
            </a:r>
          </a:p>
          <a:p>
            <a:pPr marL="742950" lvl="1" indent="-285750">
              <a:buFont typeface="Arial" panose="020B0604020202020204" pitchFamily="34" charset="0"/>
              <a:buChar char="•"/>
            </a:pPr>
            <a:r>
              <a:rPr lang="en-US" sz="2800" dirty="0"/>
              <a:t>High </a:t>
            </a:r>
            <a:r>
              <a:rPr lang="en-US" sz="2800" dirty="0" smtClean="0"/>
              <a:t>Altitude</a:t>
            </a:r>
          </a:p>
          <a:p>
            <a:pPr marL="742950" lvl="1" indent="-285750">
              <a:buFont typeface="Arial" panose="020B0604020202020204" pitchFamily="34" charset="0"/>
              <a:buChar char="•"/>
            </a:pPr>
            <a:r>
              <a:rPr lang="en-US" sz="2800" dirty="0"/>
              <a:t>Temporal </a:t>
            </a:r>
            <a:r>
              <a:rPr lang="en-US" sz="2800" dirty="0" smtClean="0"/>
              <a:t>Stability</a:t>
            </a:r>
          </a:p>
          <a:p>
            <a:pPr marL="742950" lvl="1" indent="-285750">
              <a:buFont typeface="Arial" panose="020B0604020202020204" pitchFamily="34" charset="0"/>
              <a:buChar char="•"/>
            </a:pPr>
            <a:r>
              <a:rPr lang="en-US" sz="2800" dirty="0"/>
              <a:t>Proximity of Site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8414" y="1123121"/>
            <a:ext cx="4858059" cy="4709267"/>
          </a:xfrm>
          <a:prstGeom prst="rect">
            <a:avLst/>
          </a:prstGeom>
        </p:spPr>
      </p:pic>
      <p:pic>
        <p:nvPicPr>
          <p:cNvPr id="7"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2242" y="3150705"/>
            <a:ext cx="2022593" cy="3219847"/>
          </a:xfrm>
          <a:prstGeom prst="rect">
            <a:avLst/>
          </a:prstGeom>
          <a:effectLst>
            <a:glow rad="127000">
              <a:schemeClr val="tx1"/>
            </a:glow>
          </a:effectLst>
        </p:spPr>
      </p:pic>
      <p:cxnSp>
        <p:nvCxnSpPr>
          <p:cNvPr id="8" name="Straight Arrow Connector 7"/>
          <p:cNvCxnSpPr/>
          <p:nvPr/>
        </p:nvCxnSpPr>
        <p:spPr>
          <a:xfrm flipH="1">
            <a:off x="6623222" y="2842054"/>
            <a:ext cx="2224217" cy="716692"/>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6409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4289" y="0"/>
            <a:ext cx="11547297" cy="1025466"/>
          </a:xfrm>
          <a:prstGeom prst="rect">
            <a:avLst/>
          </a:prstGeom>
        </p:spPr>
        <p:txBody>
          <a:bodyPr rtlCol="0">
            <a:normAutofit fontScale="97500"/>
          </a:bodyPr>
          <a:lstStyle/>
          <a:p>
            <a:pPr algn="ctr">
              <a:lnSpc>
                <a:spcPct val="90000"/>
              </a:lnSpc>
              <a:spcBef>
                <a:spcPct val="0"/>
              </a:spcBef>
              <a:defRPr/>
            </a:pPr>
            <a:endParaRPr lang="en-US" sz="4000" b="1" dirty="0">
              <a:solidFill>
                <a:schemeClr val="bg1"/>
              </a:solidFill>
            </a:endParaRPr>
          </a:p>
        </p:txBody>
      </p:sp>
      <p:sp>
        <p:nvSpPr>
          <p:cNvPr id="3" name="Title 1"/>
          <p:cNvSpPr txBox="1">
            <a:spLocks/>
          </p:cNvSpPr>
          <p:nvPr/>
        </p:nvSpPr>
        <p:spPr>
          <a:xfrm>
            <a:off x="838200" y="189413"/>
            <a:ext cx="10515600" cy="75799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900" b="1" dirty="0" smtClean="0">
                <a:solidFill>
                  <a:schemeClr val="bg1"/>
                </a:solidFill>
                <a:latin typeface="+mn-lt"/>
                <a:ea typeface="+mn-ea"/>
                <a:cs typeface="+mn-cs"/>
              </a:rPr>
              <a:t>Instrument Used</a:t>
            </a:r>
            <a:endParaRPr lang="en-US" sz="3900" b="1" dirty="0">
              <a:solidFill>
                <a:schemeClr val="bg1"/>
              </a:solidFill>
              <a:latin typeface="+mn-lt"/>
              <a:ea typeface="+mn-ea"/>
              <a:cs typeface="+mn-cs"/>
            </a:endParaRPr>
          </a:p>
        </p:txBody>
      </p:sp>
      <p:sp>
        <p:nvSpPr>
          <p:cNvPr id="9" name="Content Placeholder 4"/>
          <p:cNvSpPr txBox="1">
            <a:spLocks/>
          </p:cNvSpPr>
          <p:nvPr/>
        </p:nvSpPr>
        <p:spPr>
          <a:xfrm>
            <a:off x="139557" y="1025466"/>
            <a:ext cx="10515600" cy="5033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400" b="1" dirty="0" smtClean="0"/>
              <a:t>SVC Spectroradiometer: </a:t>
            </a:r>
            <a:r>
              <a:rPr lang="en-US" sz="2000" dirty="0" smtClean="0"/>
              <a:t>HR 1024 covers the UV, visible and NIR wavelength from 350 nm to 2500 nm. It uses 3 diffraction grating spectroradiometer with 1 silicon and 2 GaAs diode arrays.  It has a capability to read in 1024 spectral bands. It gives the output in Signature (SIG) File Format which is a text file that contains the a header followed by spectral data information (wavelength, reference radiance, target radiance and reflectance).</a:t>
            </a:r>
          </a:p>
          <a:p>
            <a:pPr algn="just"/>
            <a:r>
              <a:rPr lang="en-US" sz="2400" b="1" dirty="0" err="1" smtClean="0"/>
              <a:t>Microtops</a:t>
            </a:r>
            <a:r>
              <a:rPr lang="en-US" sz="2400" b="1" dirty="0" smtClean="0"/>
              <a:t> II </a:t>
            </a:r>
            <a:r>
              <a:rPr lang="en-US" sz="2400" b="1" dirty="0" err="1" smtClean="0"/>
              <a:t>Ozonometer</a:t>
            </a:r>
            <a:r>
              <a:rPr lang="en-US" sz="2400" b="1" dirty="0" smtClean="0"/>
              <a:t>: </a:t>
            </a:r>
            <a:r>
              <a:rPr lang="en-US" sz="2000" dirty="0"/>
              <a:t>It is 5-channel hand held device which allow  measurement of the total ozone column and water vapor column.   </a:t>
            </a:r>
          </a:p>
          <a:p>
            <a:pPr algn="just"/>
            <a:r>
              <a:rPr lang="en-US" sz="2400" b="1" dirty="0" err="1" smtClean="0"/>
              <a:t>Microtop</a:t>
            </a:r>
            <a:r>
              <a:rPr lang="en-US" sz="2400" b="1" dirty="0" smtClean="0"/>
              <a:t> II </a:t>
            </a:r>
            <a:r>
              <a:rPr lang="en-US" sz="2400" b="1" dirty="0" err="1" smtClean="0"/>
              <a:t>Sunphotometer</a:t>
            </a:r>
            <a:r>
              <a:rPr lang="en-US" sz="2400" b="1" dirty="0" smtClean="0"/>
              <a:t>: </a:t>
            </a:r>
            <a:r>
              <a:rPr lang="en-US" sz="2000" dirty="0"/>
              <a:t>It is a 5-channel hand held device which measure the Aerosol Optical Thickness. </a:t>
            </a:r>
          </a:p>
        </p:txBody>
      </p:sp>
      <p:pic>
        <p:nvPicPr>
          <p:cNvPr id="10" name="Content Placeholder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147353" y="3657601"/>
            <a:ext cx="5507804" cy="3102796"/>
          </a:xfrm>
          <a:prstGeom prst="rect">
            <a:avLst/>
          </a:prstGeom>
        </p:spPr>
      </p:pic>
      <p:sp>
        <p:nvSpPr>
          <p:cNvPr id="11" name="Rectangle 10"/>
          <p:cNvSpPr/>
          <p:nvPr/>
        </p:nvSpPr>
        <p:spPr>
          <a:xfrm>
            <a:off x="7751801" y="6575730"/>
            <a:ext cx="1695336" cy="369332"/>
          </a:xfrm>
          <a:prstGeom prst="rect">
            <a:avLst/>
          </a:prstGeom>
        </p:spPr>
        <p:txBody>
          <a:bodyPr wrap="none">
            <a:spAutoFit/>
          </a:bodyPr>
          <a:lstStyle/>
          <a:p>
            <a:r>
              <a:rPr lang="en-US" dirty="0" smtClean="0"/>
              <a:t>SVC Radiometer</a:t>
            </a:r>
            <a:endParaRPr lang="en-IN" dirty="0"/>
          </a:p>
        </p:txBody>
      </p:sp>
    </p:spTree>
    <p:extLst>
      <p:ext uri="{BB962C8B-B14F-4D97-AF65-F5344CB8AC3E}">
        <p14:creationId xmlns:p14="http://schemas.microsoft.com/office/powerpoint/2010/main" val="3061340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0392" y="248320"/>
            <a:ext cx="10691120" cy="6323168"/>
          </a:xfrm>
        </p:spPr>
        <p:txBody>
          <a:bodyPr/>
          <a:lstStyle/>
          <a:p>
            <a:pPr marL="0" indent="0" algn="just">
              <a:buNone/>
            </a:pPr>
            <a:endParaRPr lang="en-US" dirty="0" smtClean="0"/>
          </a:p>
          <a:p>
            <a:pPr marL="0" indent="0" algn="just">
              <a:buNone/>
            </a:pPr>
            <a:r>
              <a:rPr lang="en-US" dirty="0" smtClean="0"/>
              <a:t>Vicarious calibration and Validation of ISRO’s Earth Observation satellites and their products viz. RESOURCESAT, CARTOSAT, OCEANSAT, SACTSAT INSAT, MEGHA-TROPIQUES, SARAL, RISAT-1, also ASAR …</a:t>
            </a:r>
            <a:endParaRPr lang="en-US" dirty="0"/>
          </a:p>
        </p:txBody>
      </p:sp>
      <p:pic>
        <p:nvPicPr>
          <p:cNvPr id="4" name="Picture 3"/>
          <p:cNvPicPr>
            <a:picLocks noChangeAspect="1"/>
          </p:cNvPicPr>
          <p:nvPr/>
        </p:nvPicPr>
        <p:blipFill rotWithShape="1">
          <a:blip r:embed="rId2"/>
          <a:srcRect l="53220"/>
          <a:stretch/>
        </p:blipFill>
        <p:spPr>
          <a:xfrm>
            <a:off x="6851904" y="1899864"/>
            <a:ext cx="3719107" cy="3424483"/>
          </a:xfrm>
          <a:prstGeom prst="rect">
            <a:avLst/>
          </a:prstGeom>
        </p:spPr>
      </p:pic>
      <p:pic>
        <p:nvPicPr>
          <p:cNvPr id="5" name="Picture 4"/>
          <p:cNvPicPr>
            <a:picLocks noChangeAspect="1"/>
          </p:cNvPicPr>
          <p:nvPr/>
        </p:nvPicPr>
        <p:blipFill>
          <a:blip r:embed="rId3"/>
          <a:stretch>
            <a:fillRect/>
          </a:stretch>
        </p:blipFill>
        <p:spPr>
          <a:xfrm>
            <a:off x="1567332" y="4932476"/>
            <a:ext cx="4115374" cy="1656705"/>
          </a:xfrm>
          <a:prstGeom prst="rect">
            <a:avLst/>
          </a:prstGeom>
        </p:spPr>
      </p:pic>
      <p:pic>
        <p:nvPicPr>
          <p:cNvPr id="6" name="Picture 5" descr="P5010031"/>
          <p:cNvPicPr>
            <a:picLocks noChangeAspect="1" noChangeArrowheads="1"/>
          </p:cNvPicPr>
          <p:nvPr/>
        </p:nvPicPr>
        <p:blipFill>
          <a:blip r:embed="rId4" cstate="print"/>
          <a:srcRect l="18124" t="10333" b="8501"/>
          <a:stretch>
            <a:fillRect/>
          </a:stretch>
        </p:blipFill>
        <p:spPr bwMode="auto">
          <a:xfrm>
            <a:off x="334230" y="2136347"/>
            <a:ext cx="3742944" cy="2783594"/>
          </a:xfrm>
          <a:prstGeom prst="ellipse">
            <a:avLst/>
          </a:prstGeom>
          <a:ln>
            <a:noFill/>
          </a:ln>
          <a:effectLst>
            <a:softEdge rad="112500"/>
          </a:effectLst>
        </p:spPr>
      </p:pic>
      <p:pic>
        <p:nvPicPr>
          <p:cNvPr id="7" name="Picture 84" descr="satlantic-hyperpro"/>
          <p:cNvPicPr>
            <a:picLocks noChangeAspect="1" noChangeArrowheads="1"/>
          </p:cNvPicPr>
          <p:nvPr/>
        </p:nvPicPr>
        <p:blipFill>
          <a:blip r:embed="rId5" cstate="print"/>
          <a:srcRect/>
          <a:stretch>
            <a:fillRect/>
          </a:stretch>
        </p:blipFill>
        <p:spPr bwMode="auto">
          <a:xfrm>
            <a:off x="4394165" y="2076134"/>
            <a:ext cx="1962911" cy="2579678"/>
          </a:xfrm>
          <a:prstGeom prst="ellipse">
            <a:avLst/>
          </a:prstGeom>
          <a:ln>
            <a:noFill/>
          </a:ln>
          <a:effectLst>
            <a:softEdge rad="112500"/>
          </a:effectLst>
        </p:spPr>
      </p:pic>
    </p:spTree>
    <p:extLst>
      <p:ext uri="{BB962C8B-B14F-4D97-AF65-F5344CB8AC3E}">
        <p14:creationId xmlns:p14="http://schemas.microsoft.com/office/powerpoint/2010/main" val="27097967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4289" y="0"/>
            <a:ext cx="11547297" cy="1025466"/>
          </a:xfrm>
          <a:prstGeom prst="rect">
            <a:avLst/>
          </a:prstGeom>
        </p:spPr>
        <p:txBody>
          <a:bodyPr rtlCol="0">
            <a:normAutofit fontScale="90000" lnSpcReduction="10000"/>
          </a:bodyPr>
          <a:lstStyle/>
          <a:p>
            <a:pPr algn="ctr">
              <a:lnSpc>
                <a:spcPct val="90000"/>
              </a:lnSpc>
              <a:spcBef>
                <a:spcPct val="0"/>
              </a:spcBef>
              <a:defRPr/>
            </a:pPr>
            <a:r>
              <a:rPr lang="en-US" sz="4000" b="1" dirty="0" smtClean="0">
                <a:solidFill>
                  <a:schemeClr val="bg1"/>
                </a:solidFill>
              </a:rPr>
              <a:t>CARTOSAT OVER SRC GROUND</a:t>
            </a:r>
            <a:br>
              <a:rPr lang="en-US" sz="4000" b="1" dirty="0" smtClean="0">
                <a:solidFill>
                  <a:schemeClr val="bg1"/>
                </a:solidFill>
              </a:rPr>
            </a:br>
            <a:r>
              <a:rPr lang="en-US" sz="4000" b="1" dirty="0" smtClean="0">
                <a:solidFill>
                  <a:schemeClr val="bg1"/>
                </a:solidFill>
              </a:rPr>
              <a:t>SAC,AHMEDABAD</a:t>
            </a:r>
            <a:endParaRPr lang="en-US" sz="4000" b="1" dirty="0">
              <a:solidFill>
                <a:schemeClr val="bg1"/>
              </a:solidFill>
            </a:endParaRPr>
          </a:p>
        </p:txBody>
      </p:sp>
      <p:pic>
        <p:nvPicPr>
          <p:cNvPr id="4" name="Picture 3"/>
          <p:cNvPicPr>
            <a:picLocks noChangeAspect="1"/>
          </p:cNvPicPr>
          <p:nvPr/>
        </p:nvPicPr>
        <p:blipFill rotWithShape="1">
          <a:blip r:embed="rId2"/>
          <a:srcRect l="708" t="7438" r="50571" b="41304"/>
          <a:stretch/>
        </p:blipFill>
        <p:spPr>
          <a:xfrm>
            <a:off x="154112" y="1345914"/>
            <a:ext cx="4890499" cy="3945275"/>
          </a:xfrm>
          <a:prstGeom prst="rect">
            <a:avLst/>
          </a:prstGeom>
        </p:spPr>
      </p:pic>
      <p:pic>
        <p:nvPicPr>
          <p:cNvPr id="5" name="Picture 4"/>
          <p:cNvPicPr>
            <a:picLocks noChangeAspect="1"/>
          </p:cNvPicPr>
          <p:nvPr/>
        </p:nvPicPr>
        <p:blipFill rotWithShape="1">
          <a:blip r:embed="rId2"/>
          <a:srcRect t="58366" r="76152" b="1611"/>
          <a:stretch/>
        </p:blipFill>
        <p:spPr>
          <a:xfrm>
            <a:off x="7541231" y="4135038"/>
            <a:ext cx="2393879" cy="2286310"/>
          </a:xfrm>
          <a:prstGeom prst="rect">
            <a:avLst/>
          </a:prstGeom>
        </p:spPr>
      </p:pic>
      <p:pic>
        <p:nvPicPr>
          <p:cNvPr id="6" name="Picture 5"/>
          <p:cNvPicPr>
            <a:picLocks noChangeAspect="1"/>
          </p:cNvPicPr>
          <p:nvPr/>
        </p:nvPicPr>
        <p:blipFill rotWithShape="1">
          <a:blip r:embed="rId2"/>
          <a:srcRect l="50461" t="21706" r="4708"/>
          <a:stretch/>
        </p:blipFill>
        <p:spPr>
          <a:xfrm>
            <a:off x="6503541" y="844668"/>
            <a:ext cx="4500080" cy="2964903"/>
          </a:xfrm>
          <a:prstGeom prst="rect">
            <a:avLst/>
          </a:prstGeom>
        </p:spPr>
      </p:pic>
      <p:sp>
        <p:nvSpPr>
          <p:cNvPr id="8" name="TextBox 7"/>
          <p:cNvSpPr txBox="1"/>
          <p:nvPr/>
        </p:nvSpPr>
        <p:spPr>
          <a:xfrm>
            <a:off x="6503541" y="3807430"/>
            <a:ext cx="4613699" cy="369332"/>
          </a:xfrm>
          <a:prstGeom prst="rect">
            <a:avLst/>
          </a:prstGeom>
          <a:noFill/>
        </p:spPr>
        <p:txBody>
          <a:bodyPr wrap="none" rtlCol="0">
            <a:spAutoFit/>
          </a:bodyPr>
          <a:lstStyle/>
          <a:p>
            <a:r>
              <a:rPr lang="en-US" dirty="0" smtClean="0"/>
              <a:t>Surface plot of Sensor response to Grey Targets</a:t>
            </a:r>
            <a:endParaRPr lang="en-IN" dirty="0"/>
          </a:p>
        </p:txBody>
      </p:sp>
      <p:cxnSp>
        <p:nvCxnSpPr>
          <p:cNvPr id="10" name="Straight Arrow Connector 9"/>
          <p:cNvCxnSpPr>
            <a:stCxn id="4" idx="3"/>
          </p:cNvCxnSpPr>
          <p:nvPr/>
        </p:nvCxnSpPr>
        <p:spPr>
          <a:xfrm flipV="1">
            <a:off x="5044611" y="2137025"/>
            <a:ext cx="1458930" cy="11815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4" idx="3"/>
          </p:cNvCxnSpPr>
          <p:nvPr/>
        </p:nvCxnSpPr>
        <p:spPr>
          <a:xfrm>
            <a:off x="5044611" y="3318552"/>
            <a:ext cx="2363056" cy="18801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060184" y="6421348"/>
            <a:ext cx="1500411" cy="369332"/>
          </a:xfrm>
          <a:prstGeom prst="rect">
            <a:avLst/>
          </a:prstGeom>
          <a:noFill/>
        </p:spPr>
        <p:txBody>
          <a:bodyPr wrap="none" rtlCol="0">
            <a:spAutoFit/>
          </a:bodyPr>
          <a:lstStyle/>
          <a:p>
            <a:r>
              <a:rPr lang="en-US" dirty="0" smtClean="0"/>
              <a:t> Sensor </a:t>
            </a:r>
            <a:r>
              <a:rPr lang="en-US" dirty="0" smtClean="0"/>
              <a:t>Image</a:t>
            </a:r>
            <a:endParaRPr lang="en-IN" dirty="0"/>
          </a:p>
        </p:txBody>
      </p:sp>
      <p:sp>
        <p:nvSpPr>
          <p:cNvPr id="15" name="TextBox 14"/>
          <p:cNvSpPr txBox="1"/>
          <p:nvPr/>
        </p:nvSpPr>
        <p:spPr>
          <a:xfrm>
            <a:off x="713751" y="5426971"/>
            <a:ext cx="3930691" cy="369332"/>
          </a:xfrm>
          <a:prstGeom prst="rect">
            <a:avLst/>
          </a:prstGeom>
          <a:noFill/>
        </p:spPr>
        <p:txBody>
          <a:bodyPr wrap="none" rtlCol="0">
            <a:spAutoFit/>
          </a:bodyPr>
          <a:lstStyle/>
          <a:p>
            <a:r>
              <a:rPr lang="en-US" dirty="0" smtClean="0"/>
              <a:t>Deployed cloths of variable grey targets</a:t>
            </a:r>
            <a:endParaRPr lang="en-IN" dirty="0"/>
          </a:p>
        </p:txBody>
      </p:sp>
    </p:spTree>
    <p:extLst>
      <p:ext uri="{BB962C8B-B14F-4D97-AF65-F5344CB8AC3E}">
        <p14:creationId xmlns:p14="http://schemas.microsoft.com/office/powerpoint/2010/main" val="20354965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4289" y="0"/>
            <a:ext cx="11547297" cy="1025466"/>
          </a:xfrm>
          <a:prstGeom prst="rect">
            <a:avLst/>
          </a:prstGeom>
        </p:spPr>
        <p:txBody>
          <a:bodyPr rtlCol="0">
            <a:normAutofit fontScale="90000" lnSpcReduction="10000"/>
          </a:bodyPr>
          <a:lstStyle/>
          <a:p>
            <a:pPr algn="ctr">
              <a:lnSpc>
                <a:spcPct val="90000"/>
              </a:lnSpc>
              <a:spcBef>
                <a:spcPct val="0"/>
              </a:spcBef>
              <a:defRPr/>
            </a:pPr>
            <a:r>
              <a:rPr lang="en-US" sz="4000" b="1" dirty="0" smtClean="0">
                <a:solidFill>
                  <a:schemeClr val="bg1"/>
                </a:solidFill>
              </a:rPr>
              <a:t>CARTOSAT </a:t>
            </a:r>
            <a:br>
              <a:rPr lang="en-US" sz="4000" b="1" dirty="0" smtClean="0">
                <a:solidFill>
                  <a:schemeClr val="bg1"/>
                </a:solidFill>
              </a:rPr>
            </a:br>
            <a:r>
              <a:rPr lang="en-US" sz="4000" b="1" dirty="0" smtClean="0">
                <a:solidFill>
                  <a:schemeClr val="bg1"/>
                </a:solidFill>
              </a:rPr>
              <a:t>Convex Mirror Target On Dark Background</a:t>
            </a:r>
            <a:endParaRPr lang="en-US" sz="4000" b="1" dirty="0">
              <a:solidFill>
                <a:schemeClr val="bg1"/>
              </a:solidFill>
            </a:endParaRPr>
          </a:p>
        </p:txBody>
      </p:sp>
      <p:sp>
        <p:nvSpPr>
          <p:cNvPr id="8" name="TextBox 7"/>
          <p:cNvSpPr txBox="1"/>
          <p:nvPr/>
        </p:nvSpPr>
        <p:spPr>
          <a:xfrm>
            <a:off x="7315200" y="4296848"/>
            <a:ext cx="4613699" cy="369332"/>
          </a:xfrm>
          <a:prstGeom prst="rect">
            <a:avLst/>
          </a:prstGeom>
          <a:noFill/>
        </p:spPr>
        <p:txBody>
          <a:bodyPr wrap="none" rtlCol="0">
            <a:spAutoFit/>
          </a:bodyPr>
          <a:lstStyle/>
          <a:p>
            <a:r>
              <a:rPr lang="en-US" dirty="0" smtClean="0"/>
              <a:t>Surface plot of Sensor response to Grey Targets</a:t>
            </a:r>
            <a:endParaRPr lang="en-IN" dirty="0"/>
          </a:p>
        </p:txBody>
      </p:sp>
      <p:cxnSp>
        <p:nvCxnSpPr>
          <p:cNvPr id="10" name="Straight Arrow Connector 9"/>
          <p:cNvCxnSpPr/>
          <p:nvPr/>
        </p:nvCxnSpPr>
        <p:spPr>
          <a:xfrm flipV="1">
            <a:off x="5044611" y="1746607"/>
            <a:ext cx="2547113" cy="15719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4" idx="3"/>
          </p:cNvCxnSpPr>
          <p:nvPr/>
        </p:nvCxnSpPr>
        <p:spPr>
          <a:xfrm>
            <a:off x="5044611" y="3318552"/>
            <a:ext cx="2363056" cy="18801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506124" y="6385607"/>
            <a:ext cx="1659109" cy="369332"/>
          </a:xfrm>
          <a:prstGeom prst="rect">
            <a:avLst/>
          </a:prstGeom>
          <a:noFill/>
        </p:spPr>
        <p:txBody>
          <a:bodyPr wrap="none" rtlCol="0">
            <a:spAutoFit/>
          </a:bodyPr>
          <a:lstStyle/>
          <a:p>
            <a:r>
              <a:rPr lang="en-US" dirty="0" smtClean="0"/>
              <a:t> </a:t>
            </a:r>
            <a:r>
              <a:rPr lang="en-US" dirty="0" smtClean="0"/>
              <a:t>Sensor Image   </a:t>
            </a:r>
            <a:endParaRPr lang="en-IN" dirty="0"/>
          </a:p>
        </p:txBody>
      </p:sp>
      <p:sp>
        <p:nvSpPr>
          <p:cNvPr id="15" name="TextBox 14"/>
          <p:cNvSpPr txBox="1"/>
          <p:nvPr/>
        </p:nvSpPr>
        <p:spPr>
          <a:xfrm>
            <a:off x="261688" y="5198724"/>
            <a:ext cx="4105996" cy="369332"/>
          </a:xfrm>
          <a:prstGeom prst="rect">
            <a:avLst/>
          </a:prstGeom>
          <a:noFill/>
        </p:spPr>
        <p:txBody>
          <a:bodyPr wrap="none" rtlCol="0">
            <a:spAutoFit/>
          </a:bodyPr>
          <a:lstStyle/>
          <a:p>
            <a:r>
              <a:rPr lang="en-US" dirty="0" smtClean="0"/>
              <a:t>Convex Mirror Target on Dark Background</a:t>
            </a:r>
            <a:endParaRPr lang="en-IN" dirty="0"/>
          </a:p>
        </p:txBody>
      </p:sp>
      <p:pic>
        <p:nvPicPr>
          <p:cNvPr id="7" name="Picture 6"/>
          <p:cNvPicPr>
            <a:picLocks noChangeAspect="1"/>
          </p:cNvPicPr>
          <p:nvPr/>
        </p:nvPicPr>
        <p:blipFill rotWithShape="1">
          <a:blip r:embed="rId2"/>
          <a:srcRect l="660" r="1385"/>
          <a:stretch/>
        </p:blipFill>
        <p:spPr>
          <a:xfrm>
            <a:off x="184935" y="1636988"/>
            <a:ext cx="4469258" cy="3458994"/>
          </a:xfrm>
          <a:prstGeom prst="rect">
            <a:avLst/>
          </a:prstGeom>
        </p:spPr>
      </p:pic>
      <p:pic>
        <p:nvPicPr>
          <p:cNvPr id="9" name="Picture 8"/>
          <p:cNvPicPr>
            <a:picLocks noChangeAspect="1"/>
          </p:cNvPicPr>
          <p:nvPr/>
        </p:nvPicPr>
        <p:blipFill rotWithShape="1">
          <a:blip r:embed="rId3"/>
          <a:srcRect t="3947" r="1709"/>
          <a:stretch/>
        </p:blipFill>
        <p:spPr>
          <a:xfrm>
            <a:off x="7407667" y="4777482"/>
            <a:ext cx="4202131" cy="1583719"/>
          </a:xfrm>
          <a:prstGeom prst="rect">
            <a:avLst/>
          </a:prstGeom>
        </p:spPr>
      </p:pic>
      <p:pic>
        <p:nvPicPr>
          <p:cNvPr id="12" name="Picture 11"/>
          <p:cNvPicPr>
            <a:picLocks noChangeAspect="1"/>
          </p:cNvPicPr>
          <p:nvPr/>
        </p:nvPicPr>
        <p:blipFill>
          <a:blip r:embed="rId4"/>
          <a:stretch>
            <a:fillRect/>
          </a:stretch>
        </p:blipFill>
        <p:spPr>
          <a:xfrm>
            <a:off x="7591724" y="834188"/>
            <a:ext cx="3822864" cy="3462660"/>
          </a:xfrm>
          <a:prstGeom prst="rect">
            <a:avLst/>
          </a:prstGeom>
        </p:spPr>
      </p:pic>
    </p:spTree>
    <p:extLst>
      <p:ext uri="{BB962C8B-B14F-4D97-AF65-F5344CB8AC3E}">
        <p14:creationId xmlns:p14="http://schemas.microsoft.com/office/powerpoint/2010/main" val="27656319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4448" t="14009" r="8062" b="7187"/>
          <a:stretch/>
        </p:blipFill>
        <p:spPr>
          <a:xfrm>
            <a:off x="2735314" y="4593600"/>
            <a:ext cx="1769999" cy="1350000"/>
          </a:xfrm>
        </p:spPr>
      </p:pic>
      <p:sp>
        <p:nvSpPr>
          <p:cNvPr id="8" name="TextBox 7"/>
          <p:cNvSpPr txBox="1"/>
          <p:nvPr/>
        </p:nvSpPr>
        <p:spPr>
          <a:xfrm>
            <a:off x="7631821" y="3911699"/>
            <a:ext cx="2426579" cy="369332"/>
          </a:xfrm>
          <a:prstGeom prst="rect">
            <a:avLst/>
          </a:prstGeom>
          <a:noFill/>
        </p:spPr>
        <p:txBody>
          <a:bodyPr wrap="square" rtlCol="0">
            <a:spAutoFit/>
          </a:bodyPr>
          <a:lstStyle/>
          <a:p>
            <a:pPr algn="ctr">
              <a:defRPr/>
            </a:pPr>
            <a:r>
              <a:rPr lang="en-IN" dirty="0">
                <a:solidFill>
                  <a:srgbClr val="FF0000"/>
                </a:solidFill>
                <a:latin typeface="Lucida Sans Unicode"/>
              </a:rPr>
              <a:t>MTF Compensated</a:t>
            </a: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0416" t="12500" r="11459" b="5556"/>
          <a:stretch/>
        </p:blipFill>
        <p:spPr>
          <a:xfrm>
            <a:off x="5058712" y="4593600"/>
            <a:ext cx="1716102" cy="1350000"/>
          </a:xfrm>
          <a:prstGeom prst="rect">
            <a:avLst/>
          </a:prstGeom>
        </p:spPr>
      </p:pic>
      <p:sp>
        <p:nvSpPr>
          <p:cNvPr id="13" name="TextBox 12"/>
          <p:cNvSpPr txBox="1"/>
          <p:nvPr/>
        </p:nvSpPr>
        <p:spPr>
          <a:xfrm>
            <a:off x="1787876" y="3892551"/>
            <a:ext cx="3698525" cy="646331"/>
          </a:xfrm>
          <a:prstGeom prst="rect">
            <a:avLst/>
          </a:prstGeom>
          <a:noFill/>
        </p:spPr>
        <p:txBody>
          <a:bodyPr wrap="square" rtlCol="0">
            <a:spAutoFit/>
          </a:bodyPr>
          <a:lstStyle/>
          <a:p>
            <a:pPr algn="ctr">
              <a:defRPr/>
            </a:pPr>
            <a:r>
              <a:rPr lang="en-IN" dirty="0">
                <a:solidFill>
                  <a:srgbClr val="FF0000"/>
                </a:solidFill>
                <a:latin typeface="Lucida Sans Unicode"/>
              </a:rPr>
              <a:t>Pattern Noise and Port Wise Noise Removed</a:t>
            </a:r>
          </a:p>
        </p:txBody>
      </p:sp>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10000"/>
                    </a14:imgEffect>
                    <a14:imgEffect>
                      <a14:brightnessContrast bright="10000" contrast="-20000"/>
                    </a14:imgEffect>
                  </a14:imgLayer>
                </a14:imgProps>
              </a:ext>
              <a:ext uri="{28A0092B-C50C-407E-A947-70E740481C1C}">
                <a14:useLocalDpi xmlns:a14="http://schemas.microsoft.com/office/drawing/2010/main" val="0"/>
              </a:ext>
            </a:extLst>
          </a:blip>
          <a:srcRect l="30653" t="19134" r="1" b="-2047"/>
          <a:stretch/>
        </p:blipFill>
        <p:spPr>
          <a:xfrm>
            <a:off x="2018098" y="975026"/>
            <a:ext cx="3204428" cy="2970000"/>
          </a:xfrm>
          <a:prstGeom prst="rect">
            <a:avLst/>
          </a:prstGeom>
        </p:spPr>
      </p:pic>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30082" t="18201" r="183" b="660"/>
          <a:stretch/>
        </p:blipFill>
        <p:spPr>
          <a:xfrm>
            <a:off x="6899808" y="903425"/>
            <a:ext cx="3292826" cy="2970000"/>
          </a:xfrm>
          <a:prstGeom prst="rect">
            <a:avLst/>
          </a:prstGeom>
        </p:spPr>
      </p:pic>
      <p:pic>
        <p:nvPicPr>
          <p:cNvPr id="4" name="Picture 3"/>
          <p:cNvPicPr>
            <a:picLocks noChangeAspect="1"/>
          </p:cNvPicPr>
          <p:nvPr/>
        </p:nvPicPr>
        <p:blipFill rotWithShape="1">
          <a:blip r:embed="rId8" cstate="print">
            <a:extLst>
              <a:ext uri="{28A0092B-C50C-407E-A947-70E740481C1C}">
                <a14:useLocalDpi xmlns:a14="http://schemas.microsoft.com/office/drawing/2010/main" val="0"/>
              </a:ext>
            </a:extLst>
          </a:blip>
          <a:srcRect l="4264" t="4813" r="6783"/>
          <a:stretch/>
        </p:blipFill>
        <p:spPr>
          <a:xfrm>
            <a:off x="7592000" y="4361186"/>
            <a:ext cx="2161601" cy="1734815"/>
          </a:xfrm>
          <a:prstGeom prst="rect">
            <a:avLst/>
          </a:prstGeom>
        </p:spPr>
      </p:pic>
      <p:sp>
        <p:nvSpPr>
          <p:cNvPr id="9" name="TextBox 8"/>
          <p:cNvSpPr txBox="1"/>
          <p:nvPr/>
        </p:nvSpPr>
        <p:spPr>
          <a:xfrm>
            <a:off x="3108253" y="5753545"/>
            <a:ext cx="898451" cy="219291"/>
          </a:xfrm>
          <a:prstGeom prst="rect">
            <a:avLst/>
          </a:prstGeom>
          <a:noFill/>
        </p:spPr>
        <p:txBody>
          <a:bodyPr wrap="square" rtlCol="0">
            <a:spAutoFit/>
          </a:bodyPr>
          <a:lstStyle/>
          <a:p>
            <a:pPr algn="ctr">
              <a:defRPr/>
            </a:pPr>
            <a:r>
              <a:rPr lang="en-IN" sz="825" dirty="0">
                <a:solidFill>
                  <a:prstClr val="black"/>
                </a:solidFill>
                <a:latin typeface="Lucida Sans Unicode"/>
              </a:rPr>
              <a:t>Original PSF</a:t>
            </a:r>
          </a:p>
        </p:txBody>
      </p:sp>
      <p:sp>
        <p:nvSpPr>
          <p:cNvPr id="16" name="TextBox 15"/>
          <p:cNvSpPr txBox="1"/>
          <p:nvPr/>
        </p:nvSpPr>
        <p:spPr>
          <a:xfrm>
            <a:off x="5396910" y="5672752"/>
            <a:ext cx="1108445" cy="346249"/>
          </a:xfrm>
          <a:prstGeom prst="rect">
            <a:avLst/>
          </a:prstGeom>
          <a:noFill/>
        </p:spPr>
        <p:txBody>
          <a:bodyPr wrap="square" rtlCol="0">
            <a:spAutoFit/>
          </a:bodyPr>
          <a:lstStyle/>
          <a:p>
            <a:pPr algn="ctr">
              <a:defRPr/>
            </a:pPr>
            <a:r>
              <a:rPr lang="en-IN" sz="825" dirty="0">
                <a:solidFill>
                  <a:prstClr val="black"/>
                </a:solidFill>
                <a:latin typeface="Lucida Sans Unicode"/>
              </a:rPr>
              <a:t>Corrected Image PSF</a:t>
            </a:r>
          </a:p>
        </p:txBody>
      </p:sp>
      <p:sp>
        <p:nvSpPr>
          <p:cNvPr id="17" name="TextBox 16"/>
          <p:cNvSpPr txBox="1"/>
          <p:nvPr/>
        </p:nvSpPr>
        <p:spPr>
          <a:xfrm>
            <a:off x="9559556" y="4812312"/>
            <a:ext cx="1108445" cy="473206"/>
          </a:xfrm>
          <a:prstGeom prst="rect">
            <a:avLst/>
          </a:prstGeom>
          <a:noFill/>
        </p:spPr>
        <p:txBody>
          <a:bodyPr wrap="square" rtlCol="0">
            <a:spAutoFit/>
          </a:bodyPr>
          <a:lstStyle/>
          <a:p>
            <a:pPr algn="ctr">
              <a:defRPr/>
            </a:pPr>
            <a:r>
              <a:rPr lang="en-IN" sz="825" dirty="0">
                <a:solidFill>
                  <a:prstClr val="black"/>
                </a:solidFill>
                <a:latin typeface="Lucida Sans Unicode"/>
              </a:rPr>
              <a:t>Improvement in MTF at all frequencies</a:t>
            </a:r>
          </a:p>
        </p:txBody>
      </p:sp>
      <p:sp>
        <p:nvSpPr>
          <p:cNvPr id="3" name="Title 2"/>
          <p:cNvSpPr>
            <a:spLocks noGrp="1"/>
          </p:cNvSpPr>
          <p:nvPr>
            <p:ph type="title"/>
          </p:nvPr>
        </p:nvSpPr>
        <p:spPr>
          <a:xfrm>
            <a:off x="1" y="160131"/>
            <a:ext cx="12192000" cy="826507"/>
          </a:xfrm>
        </p:spPr>
        <p:txBody>
          <a:bodyPr>
            <a:normAutofit fontScale="90000"/>
          </a:bodyPr>
          <a:lstStyle/>
          <a:p>
            <a:r>
              <a:rPr lang="en-IN" dirty="0">
                <a:solidFill>
                  <a:schemeClr val="bg1"/>
                </a:solidFill>
                <a:latin typeface="Arial" panose="020B0604020202020204" pitchFamily="34" charset="0"/>
                <a:cs typeface="Arial" panose="020B0604020202020204" pitchFamily="34" charset="0"/>
              </a:rPr>
              <a:t>PSF Estimation  </a:t>
            </a:r>
            <a:r>
              <a:rPr lang="en-IN" dirty="0" smtClean="0">
                <a:solidFill>
                  <a:schemeClr val="bg1"/>
                </a:solidFill>
                <a:latin typeface="Arial" panose="020B0604020202020204" pitchFamily="34" charset="0"/>
                <a:cs typeface="Arial" panose="020B0604020202020204" pitchFamily="34" charset="0"/>
              </a:rPr>
              <a:t>and Compensation Of </a:t>
            </a:r>
            <a:r>
              <a:rPr lang="en-IN" dirty="0" err="1" smtClean="0">
                <a:solidFill>
                  <a:schemeClr val="bg1"/>
                </a:solidFill>
                <a:latin typeface="Arial" panose="020B0604020202020204" pitchFamily="34" charset="0"/>
                <a:cs typeface="Arial" panose="020B0604020202020204" pitchFamily="34" charset="0"/>
              </a:rPr>
              <a:t>Cartosat</a:t>
            </a:r>
            <a:r>
              <a:rPr lang="en-IN" dirty="0" smtClean="0">
                <a:solidFill>
                  <a:schemeClr val="bg1"/>
                </a:solidFill>
                <a:latin typeface="Arial" panose="020B0604020202020204" pitchFamily="34" charset="0"/>
                <a:cs typeface="Arial" panose="020B0604020202020204" pitchFamily="34" charset="0"/>
              </a:rPr>
              <a:t/>
            </a:r>
            <a:br>
              <a:rPr lang="en-IN" dirty="0" smtClean="0">
                <a:solidFill>
                  <a:schemeClr val="bg1"/>
                </a:solidFill>
                <a:latin typeface="Arial" panose="020B0604020202020204" pitchFamily="34" charset="0"/>
                <a:cs typeface="Arial" panose="020B0604020202020204" pitchFamily="34" charset="0"/>
              </a:rPr>
            </a:br>
            <a:endParaRPr lang="en-IN" dirty="0">
              <a:solidFill>
                <a:schemeClr val="bg1"/>
              </a:solidFill>
            </a:endParaRPr>
          </a:p>
        </p:txBody>
      </p:sp>
      <p:sp>
        <p:nvSpPr>
          <p:cNvPr id="18" name="TextBox 17"/>
          <p:cNvSpPr txBox="1"/>
          <p:nvPr/>
        </p:nvSpPr>
        <p:spPr>
          <a:xfrm>
            <a:off x="2017552" y="6096001"/>
            <a:ext cx="6082319" cy="369332"/>
          </a:xfrm>
          <a:prstGeom prst="rect">
            <a:avLst/>
          </a:prstGeom>
          <a:noFill/>
        </p:spPr>
        <p:txBody>
          <a:bodyPr wrap="square" rtlCol="0">
            <a:spAutoFit/>
          </a:bodyPr>
          <a:lstStyle/>
          <a:p>
            <a:pPr>
              <a:defRPr/>
            </a:pPr>
            <a:r>
              <a:rPr lang="en-US" dirty="0">
                <a:solidFill>
                  <a:srgbClr val="FF0000"/>
                </a:solidFill>
                <a:latin typeface="Lucida Sans Unicode"/>
              </a:rPr>
              <a:t>MTF curves indicate boost in contrast and sharpness</a:t>
            </a:r>
            <a:endParaRPr lang="en-IN" dirty="0">
              <a:solidFill>
                <a:srgbClr val="FF0000"/>
              </a:solidFill>
              <a:latin typeface="Lucida Sans Unicode"/>
            </a:endParaRPr>
          </a:p>
        </p:txBody>
      </p:sp>
    </p:spTree>
    <p:extLst>
      <p:ext uri="{BB962C8B-B14F-4D97-AF65-F5344CB8AC3E}">
        <p14:creationId xmlns:p14="http://schemas.microsoft.com/office/powerpoint/2010/main" val="27043634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BECFD8-A5D5-4830-9403-264D07951695}" type="datetime5">
              <a:rPr lang="en-US" smtClean="0">
                <a:solidFill>
                  <a:prstClr val="black">
                    <a:tint val="75000"/>
                  </a:prstClr>
                </a:solidFill>
              </a:rPr>
              <a:pPr/>
              <a:t>12-May-17</a:t>
            </a:fld>
            <a:endParaRPr lang="en-IN">
              <a:solidFill>
                <a:prstClr val="black">
                  <a:tint val="75000"/>
                </a:prstClr>
              </a:solidFill>
            </a:endParaRPr>
          </a:p>
        </p:txBody>
      </p:sp>
      <p:sp>
        <p:nvSpPr>
          <p:cNvPr id="3" name="Footer Placeholder 2"/>
          <p:cNvSpPr>
            <a:spLocks noGrp="1"/>
          </p:cNvSpPr>
          <p:nvPr>
            <p:ph type="ftr" sz="quarter" idx="11"/>
          </p:nvPr>
        </p:nvSpPr>
        <p:spPr/>
        <p:txBody>
          <a:bodyPr/>
          <a:lstStyle/>
          <a:p>
            <a:r>
              <a:rPr lang="en-IN" smtClean="0">
                <a:solidFill>
                  <a:prstClr val="black">
                    <a:tint val="75000"/>
                  </a:prstClr>
                </a:solidFill>
              </a:rPr>
              <a:t>Scatsat-1 InterAgency Meet at SAC</a:t>
            </a:r>
            <a:endParaRPr lang="en-IN">
              <a:solidFill>
                <a:prstClr val="black">
                  <a:tint val="75000"/>
                </a:prstClr>
              </a:solidFill>
            </a:endParaRPr>
          </a:p>
        </p:txBody>
      </p:sp>
      <p:sp>
        <p:nvSpPr>
          <p:cNvPr id="4" name="Slide Number Placeholder 3"/>
          <p:cNvSpPr>
            <a:spLocks noGrp="1"/>
          </p:cNvSpPr>
          <p:nvPr>
            <p:ph type="sldNum" sz="quarter" idx="12"/>
          </p:nvPr>
        </p:nvSpPr>
        <p:spPr/>
        <p:txBody>
          <a:bodyPr/>
          <a:lstStyle/>
          <a:p>
            <a:fld id="{BC5A2F36-E90C-4F63-B66B-C046838F8A00}" type="slidenum">
              <a:rPr lang="en-IN" smtClean="0">
                <a:solidFill>
                  <a:prstClr val="black">
                    <a:tint val="75000"/>
                  </a:prstClr>
                </a:solidFill>
              </a:rPr>
              <a:pPr/>
              <a:t>43</a:t>
            </a:fld>
            <a:endParaRPr lang="en-IN">
              <a:solidFill>
                <a:prstClr val="black">
                  <a:tint val="75000"/>
                </a:prstClr>
              </a:solidFill>
            </a:endParaRPr>
          </a:p>
        </p:txBody>
      </p:sp>
      <p:sp>
        <p:nvSpPr>
          <p:cNvPr id="5" name="TextBox 4"/>
          <p:cNvSpPr txBox="1"/>
          <p:nvPr/>
        </p:nvSpPr>
        <p:spPr>
          <a:xfrm>
            <a:off x="2997815" y="3088284"/>
            <a:ext cx="6267126" cy="1938992"/>
          </a:xfrm>
          <a:prstGeom prst="rect">
            <a:avLst/>
          </a:prstGeom>
          <a:noFill/>
          <a:ln>
            <a:solidFill>
              <a:schemeClr val="tx1"/>
            </a:solidFill>
          </a:ln>
        </p:spPr>
        <p:txBody>
          <a:bodyPr wrap="square" rtlCol="0">
            <a:spAutoFit/>
          </a:bodyPr>
          <a:lstStyle/>
          <a:p>
            <a:pPr algn="just"/>
            <a:r>
              <a:rPr lang="en-IN" sz="2000" b="1" dirty="0" smtClean="0">
                <a:solidFill>
                  <a:srgbClr val="FF0000"/>
                </a:solidFill>
              </a:rPr>
              <a:t>Physical basis: </a:t>
            </a:r>
            <a:endParaRPr lang="en-IN" sz="2000" b="1" dirty="0" smtClean="0">
              <a:solidFill>
                <a:srgbClr val="FF0000"/>
              </a:solidFill>
            </a:endParaRPr>
          </a:p>
          <a:p>
            <a:pPr algn="just"/>
            <a:r>
              <a:rPr lang="en-IN" sz="2000" b="1" i="1" dirty="0" smtClean="0">
                <a:solidFill>
                  <a:schemeClr val="accent2">
                    <a:lumMod val="50000"/>
                  </a:schemeClr>
                </a:solidFill>
              </a:rPr>
              <a:t>Over </a:t>
            </a:r>
            <a:r>
              <a:rPr lang="en-IN" sz="2000" b="1" i="1" dirty="0" smtClean="0">
                <a:solidFill>
                  <a:schemeClr val="accent2">
                    <a:lumMod val="50000"/>
                  </a:schemeClr>
                </a:solidFill>
              </a:rPr>
              <a:t>vegetated land surfaces, aerosol properties can be retrieved by taking advantage of the spectral relationship between surface reflectance in visible &amp; NIR bands of </a:t>
            </a:r>
            <a:r>
              <a:rPr lang="en-IN" sz="2000" b="1" i="1" dirty="0" err="1" smtClean="0">
                <a:solidFill>
                  <a:schemeClr val="accent2">
                    <a:lumMod val="50000"/>
                  </a:schemeClr>
                </a:solidFill>
              </a:rPr>
              <a:t>Cartosat</a:t>
            </a:r>
            <a:r>
              <a:rPr lang="en-IN" sz="2000" b="1" i="1" dirty="0" smtClean="0">
                <a:solidFill>
                  <a:schemeClr val="accent2">
                    <a:lumMod val="50000"/>
                  </a:schemeClr>
                </a:solidFill>
              </a:rPr>
              <a:t> </a:t>
            </a:r>
            <a:r>
              <a:rPr lang="en-IN" sz="2000" b="1" i="1" dirty="0" smtClean="0">
                <a:solidFill>
                  <a:schemeClr val="accent2">
                    <a:lumMod val="50000"/>
                  </a:schemeClr>
                </a:solidFill>
              </a:rPr>
              <a:t>to account for effect of ever-changing dynamics of vegetation on surface reﬂectance</a:t>
            </a:r>
            <a:r>
              <a:rPr lang="en-IN" sz="1500" b="1" i="1" dirty="0" smtClean="0">
                <a:solidFill>
                  <a:schemeClr val="accent2">
                    <a:lumMod val="50000"/>
                  </a:schemeClr>
                </a:solidFill>
              </a:rPr>
              <a:t>.</a:t>
            </a:r>
            <a:endParaRPr lang="en-US" sz="1500" b="1" i="1" dirty="0">
              <a:solidFill>
                <a:schemeClr val="accent2">
                  <a:lumMod val="50000"/>
                </a:schemeClr>
              </a:solidFill>
            </a:endParaRPr>
          </a:p>
        </p:txBody>
      </p:sp>
      <p:sp>
        <p:nvSpPr>
          <p:cNvPr id="6" name="TextBox 5"/>
          <p:cNvSpPr txBox="1"/>
          <p:nvPr/>
        </p:nvSpPr>
        <p:spPr>
          <a:xfrm>
            <a:off x="3356517" y="1170879"/>
            <a:ext cx="4967676" cy="523220"/>
          </a:xfrm>
          <a:prstGeom prst="rect">
            <a:avLst/>
          </a:prstGeom>
          <a:noFill/>
        </p:spPr>
        <p:txBody>
          <a:bodyPr wrap="square" rtlCol="0">
            <a:spAutoFit/>
          </a:bodyPr>
          <a:lstStyle/>
          <a:p>
            <a:r>
              <a:rPr lang="en-IN" sz="2800" b="1" dirty="0" err="1" smtClean="0">
                <a:solidFill>
                  <a:srgbClr val="002060"/>
                </a:solidFill>
              </a:rPr>
              <a:t>Cartosat</a:t>
            </a:r>
            <a:r>
              <a:rPr lang="en-IN" sz="2800" b="1" dirty="0" smtClean="0">
                <a:solidFill>
                  <a:srgbClr val="002060"/>
                </a:solidFill>
              </a:rPr>
              <a:t> Data Correction   </a:t>
            </a:r>
            <a:endParaRPr lang="en-IN" sz="2800" b="1" dirty="0">
              <a:solidFill>
                <a:srgbClr val="002060"/>
              </a:solidFill>
            </a:endParaRPr>
          </a:p>
        </p:txBody>
      </p:sp>
    </p:spTree>
    <p:extLst>
      <p:ext uri="{BB962C8B-B14F-4D97-AF65-F5344CB8AC3E}">
        <p14:creationId xmlns:p14="http://schemas.microsoft.com/office/powerpoint/2010/main" val="40019154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44365" y="960839"/>
            <a:ext cx="5786344" cy="5040000"/>
          </a:xfrm>
          <a:prstGeom prst="rect">
            <a:avLst/>
          </a:prstGeom>
        </p:spPr>
      </p:pic>
      <p:sp>
        <p:nvSpPr>
          <p:cNvPr id="6" name="TextBox 5"/>
          <p:cNvSpPr txBox="1"/>
          <p:nvPr/>
        </p:nvSpPr>
        <p:spPr>
          <a:xfrm>
            <a:off x="996134" y="464636"/>
            <a:ext cx="4094328" cy="523220"/>
          </a:xfrm>
          <a:prstGeom prst="rect">
            <a:avLst/>
          </a:prstGeom>
          <a:noFill/>
        </p:spPr>
        <p:txBody>
          <a:bodyPr wrap="square" rtlCol="0">
            <a:spAutoFit/>
          </a:bodyPr>
          <a:lstStyle/>
          <a:p>
            <a:pPr algn="ctr"/>
            <a:r>
              <a:rPr lang="en-US" sz="1400" b="1" dirty="0" smtClean="0">
                <a:solidFill>
                  <a:srgbClr val="FF0000"/>
                </a:solidFill>
                <a:effectLst>
                  <a:outerShdw blurRad="38100" dist="38100" dir="2700000" algn="tl">
                    <a:srgbClr val="000000">
                      <a:alpha val="43137"/>
                    </a:srgbClr>
                  </a:outerShdw>
                </a:effectLst>
              </a:rPr>
              <a:t>Top of the Atmosphere (TOA) reflectance</a:t>
            </a:r>
          </a:p>
          <a:p>
            <a:pPr algn="ctr"/>
            <a:r>
              <a:rPr lang="en-US" sz="1400" b="1" dirty="0" smtClean="0">
                <a:solidFill>
                  <a:srgbClr val="002060"/>
                </a:solidFill>
                <a:effectLst>
                  <a:outerShdw blurRad="38100" dist="38100" dir="2700000" algn="tl">
                    <a:srgbClr val="000000">
                      <a:alpha val="43137"/>
                    </a:srgbClr>
                  </a:outerShdw>
                </a:effectLst>
              </a:rPr>
              <a:t>DN --&gt; Radiance --&gt; TOA </a:t>
            </a:r>
            <a:r>
              <a:rPr lang="en-US" sz="1400" b="1" dirty="0" smtClean="0">
                <a:solidFill>
                  <a:srgbClr val="002060"/>
                </a:solidFill>
                <a:effectLst>
                  <a:outerShdw blurRad="38100" dist="38100" dir="2700000" algn="tl">
                    <a:srgbClr val="000000">
                      <a:alpha val="43137"/>
                    </a:srgbClr>
                  </a:outerShdw>
                </a:effectLst>
                <a:sym typeface="Wingdings" panose="05000000000000000000" pitchFamily="2" charset="2"/>
              </a:rPr>
              <a:t>Reflectance</a:t>
            </a:r>
            <a:endParaRPr lang="en-US" sz="1400" b="1" dirty="0">
              <a:solidFill>
                <a:srgbClr val="002060"/>
              </a:solidFill>
              <a:effectLst>
                <a:outerShdw blurRad="38100" dist="38100" dir="2700000" algn="tl">
                  <a:srgbClr val="000000">
                    <a:alpha val="43137"/>
                  </a:srgbClr>
                </a:outerShdw>
              </a:effectLst>
            </a:endParaRPr>
          </a:p>
        </p:txBody>
      </p:sp>
      <p:sp>
        <p:nvSpPr>
          <p:cNvPr id="7" name="TextBox 6"/>
          <p:cNvSpPr txBox="1"/>
          <p:nvPr/>
        </p:nvSpPr>
        <p:spPr>
          <a:xfrm>
            <a:off x="5936470" y="414083"/>
            <a:ext cx="5994239" cy="523220"/>
          </a:xfrm>
          <a:prstGeom prst="rect">
            <a:avLst/>
          </a:prstGeom>
          <a:noFill/>
        </p:spPr>
        <p:txBody>
          <a:bodyPr wrap="square" rtlCol="0">
            <a:spAutoFit/>
          </a:bodyPr>
          <a:lstStyle/>
          <a:p>
            <a:pPr algn="ctr"/>
            <a:r>
              <a:rPr lang="en-US" sz="1400" b="1" dirty="0" smtClean="0">
                <a:solidFill>
                  <a:srgbClr val="FF0000"/>
                </a:solidFill>
                <a:effectLst>
                  <a:outerShdw blurRad="38100" dist="38100" dir="2700000" algn="tl">
                    <a:srgbClr val="000000">
                      <a:alpha val="43137"/>
                    </a:srgbClr>
                  </a:outerShdw>
                </a:effectLst>
              </a:rPr>
              <a:t>Atmospheric scattering and absorption corrected reflectance</a:t>
            </a:r>
          </a:p>
          <a:p>
            <a:pPr algn="ctr"/>
            <a:r>
              <a:rPr lang="en-US" sz="1400" b="1" dirty="0" smtClean="0">
                <a:solidFill>
                  <a:srgbClr val="002060"/>
                </a:solidFill>
                <a:effectLst>
                  <a:outerShdw blurRad="38100" dist="38100" dir="2700000" algn="tl">
                    <a:srgbClr val="000000">
                      <a:alpha val="43137"/>
                    </a:srgbClr>
                  </a:outerShdw>
                </a:effectLst>
              </a:rPr>
              <a:t>--&gt; Gas (O</a:t>
            </a:r>
            <a:r>
              <a:rPr lang="en-US" sz="1400" b="1" baseline="-25000" dirty="0" smtClean="0">
                <a:solidFill>
                  <a:srgbClr val="002060"/>
                </a:solidFill>
                <a:effectLst>
                  <a:outerShdw blurRad="38100" dist="38100" dir="2700000" algn="tl">
                    <a:srgbClr val="000000">
                      <a:alpha val="43137"/>
                    </a:srgbClr>
                  </a:outerShdw>
                </a:effectLst>
              </a:rPr>
              <a:t>x</a:t>
            </a:r>
            <a:r>
              <a:rPr lang="en-US" sz="1400" b="1" dirty="0" smtClean="0">
                <a:solidFill>
                  <a:srgbClr val="002060"/>
                </a:solidFill>
                <a:effectLst>
                  <a:outerShdw blurRad="38100" dist="38100" dir="2700000" algn="tl">
                    <a:srgbClr val="000000">
                      <a:alpha val="43137"/>
                    </a:srgbClr>
                  </a:outerShdw>
                </a:effectLst>
              </a:rPr>
              <a:t>, H</a:t>
            </a:r>
            <a:r>
              <a:rPr lang="en-US" sz="1400" b="1" baseline="-25000" dirty="0" smtClean="0">
                <a:solidFill>
                  <a:srgbClr val="002060"/>
                </a:solidFill>
                <a:effectLst>
                  <a:outerShdw blurRad="38100" dist="38100" dir="2700000" algn="tl">
                    <a:srgbClr val="000000">
                      <a:alpha val="43137"/>
                    </a:srgbClr>
                  </a:outerShdw>
                </a:effectLst>
              </a:rPr>
              <a:t>2</a:t>
            </a:r>
            <a:r>
              <a:rPr lang="en-US" sz="1400" b="1" dirty="0" smtClean="0">
                <a:solidFill>
                  <a:srgbClr val="002060"/>
                </a:solidFill>
                <a:effectLst>
                  <a:outerShdw blurRad="38100" dist="38100" dir="2700000" algn="tl">
                    <a:srgbClr val="000000">
                      <a:alpha val="43137"/>
                    </a:srgbClr>
                  </a:outerShdw>
                </a:effectLst>
              </a:rPr>
              <a:t>O) abs. --&gt; aerosol corr. --&gt; Surface </a:t>
            </a:r>
            <a:r>
              <a:rPr lang="en-US" sz="1400" b="1" dirty="0">
                <a:solidFill>
                  <a:srgbClr val="002060"/>
                </a:solidFill>
                <a:effectLst>
                  <a:outerShdw blurRad="38100" dist="38100" dir="2700000" algn="tl">
                    <a:srgbClr val="000000">
                      <a:alpha val="43137"/>
                    </a:srgbClr>
                  </a:outerShdw>
                </a:effectLst>
              </a:rPr>
              <a:t>r</a:t>
            </a:r>
            <a:r>
              <a:rPr lang="en-US" sz="1400" b="1" dirty="0" smtClean="0">
                <a:solidFill>
                  <a:srgbClr val="002060"/>
                </a:solidFill>
                <a:effectLst>
                  <a:outerShdw blurRad="38100" dist="38100" dir="2700000" algn="tl">
                    <a:srgbClr val="000000">
                      <a:alpha val="43137"/>
                    </a:srgbClr>
                  </a:outerShdw>
                </a:effectLst>
              </a:rPr>
              <a:t>eflectance</a:t>
            </a:r>
            <a:endParaRPr lang="en-US" sz="1400" b="1" dirty="0">
              <a:solidFill>
                <a:srgbClr val="002060"/>
              </a:solidFill>
              <a:effectLst>
                <a:outerShdw blurRad="38100" dist="38100" dir="2700000" algn="tl">
                  <a:srgbClr val="000000">
                    <a:alpha val="43137"/>
                  </a:srgbClr>
                </a:outerShdw>
              </a:effectLst>
            </a:endParaRPr>
          </a:p>
        </p:txBody>
      </p:sp>
      <p:sp>
        <p:nvSpPr>
          <p:cNvPr id="8" name="TextBox 7"/>
          <p:cNvSpPr txBox="1"/>
          <p:nvPr/>
        </p:nvSpPr>
        <p:spPr>
          <a:xfrm>
            <a:off x="150126" y="40944"/>
            <a:ext cx="11780583" cy="369332"/>
          </a:xfrm>
          <a:prstGeom prst="rect">
            <a:avLst/>
          </a:prstGeom>
          <a:solidFill>
            <a:schemeClr val="tx1"/>
          </a:solidFill>
        </p:spPr>
        <p:txBody>
          <a:bodyPr wrap="square" rtlCol="0">
            <a:spAutoFit/>
          </a:bodyPr>
          <a:lstStyle/>
          <a:p>
            <a:pPr algn="ctr"/>
            <a:r>
              <a:rPr lang="en-US" b="1" dirty="0" smtClean="0">
                <a:solidFill>
                  <a:schemeClr val="bg1"/>
                </a:solidFill>
                <a:effectLst>
                  <a:outerShdw blurRad="38100" dist="38100" dir="2700000" algn="tl">
                    <a:srgbClr val="000000">
                      <a:alpha val="43137"/>
                    </a:srgbClr>
                  </a:outerShdw>
                </a:effectLst>
              </a:rPr>
              <a:t>2 % Linear stretched images from CARTOSAT-2S MX acquired on 1 NOV 2016</a:t>
            </a:r>
            <a:endParaRPr lang="en-US" b="1" dirty="0">
              <a:solidFill>
                <a:schemeClr val="bg1"/>
              </a:solidFill>
              <a:effectLst>
                <a:outerShdw blurRad="38100" dist="38100" dir="2700000" algn="tl">
                  <a:srgbClr val="000000">
                    <a:alpha val="43137"/>
                  </a:srgbClr>
                </a:outerShdw>
              </a:effectLst>
            </a:endParaRPr>
          </a:p>
        </p:txBody>
      </p:sp>
      <p:sp>
        <p:nvSpPr>
          <p:cNvPr id="9" name="TextBox 8"/>
          <p:cNvSpPr txBox="1"/>
          <p:nvPr/>
        </p:nvSpPr>
        <p:spPr>
          <a:xfrm>
            <a:off x="996134" y="5973131"/>
            <a:ext cx="4367603" cy="738664"/>
          </a:xfrm>
          <a:prstGeom prst="rect">
            <a:avLst/>
          </a:prstGeom>
          <a:noFill/>
        </p:spPr>
        <p:txBody>
          <a:bodyPr wrap="square" rtlCol="0">
            <a:spAutoFit/>
          </a:bodyPr>
          <a:lstStyle/>
          <a:p>
            <a:r>
              <a:rPr lang="en-US" sz="1400" b="1" dirty="0" smtClean="0"/>
              <a:t>B3: Min = 0.0, Max = 1.00, Mean = 0.161, STD = 0.024</a:t>
            </a:r>
          </a:p>
          <a:p>
            <a:r>
              <a:rPr lang="en-US" sz="1400" b="1" dirty="0" smtClean="0"/>
              <a:t>B2: </a:t>
            </a:r>
            <a:r>
              <a:rPr lang="en-US" sz="1400" b="1" dirty="0"/>
              <a:t>Min = </a:t>
            </a:r>
            <a:r>
              <a:rPr lang="en-US" sz="1400" b="1" dirty="0" smtClean="0"/>
              <a:t>0.0, </a:t>
            </a:r>
            <a:r>
              <a:rPr lang="en-US" sz="1400" b="1" dirty="0"/>
              <a:t>Max = </a:t>
            </a:r>
            <a:r>
              <a:rPr lang="en-US" sz="1400" b="1" dirty="0" smtClean="0"/>
              <a:t>0.81, Mean = 0.199, STD </a:t>
            </a:r>
            <a:r>
              <a:rPr lang="en-US" sz="1400" b="1" dirty="0"/>
              <a:t>= </a:t>
            </a:r>
            <a:r>
              <a:rPr lang="en-US" sz="1400" b="1" dirty="0" smtClean="0"/>
              <a:t>0.017</a:t>
            </a:r>
            <a:endParaRPr lang="en-US" sz="1400" b="1" dirty="0"/>
          </a:p>
          <a:p>
            <a:r>
              <a:rPr lang="en-US" sz="1400" b="1" dirty="0" smtClean="0"/>
              <a:t>B1: </a:t>
            </a:r>
            <a:r>
              <a:rPr lang="en-US" sz="1400" b="1" dirty="0"/>
              <a:t>Min = </a:t>
            </a:r>
            <a:r>
              <a:rPr lang="en-US" sz="1400" b="1" dirty="0" smtClean="0"/>
              <a:t>0.0, </a:t>
            </a:r>
            <a:r>
              <a:rPr lang="en-US" sz="1400" b="1" dirty="0"/>
              <a:t>Max = </a:t>
            </a:r>
            <a:r>
              <a:rPr lang="en-US" sz="1400" b="1" dirty="0" smtClean="0"/>
              <a:t>0.59, Mean = 0.229, STD </a:t>
            </a:r>
            <a:r>
              <a:rPr lang="en-US" sz="1400" b="1" dirty="0"/>
              <a:t>= </a:t>
            </a:r>
            <a:r>
              <a:rPr lang="en-US" sz="1400" b="1" dirty="0" smtClean="0"/>
              <a:t>0.014</a:t>
            </a:r>
            <a:endParaRPr lang="en-US" sz="1400" b="1" dirty="0"/>
          </a:p>
        </p:txBody>
      </p:sp>
      <p:sp>
        <p:nvSpPr>
          <p:cNvPr id="10" name="TextBox 9"/>
          <p:cNvSpPr txBox="1"/>
          <p:nvPr/>
        </p:nvSpPr>
        <p:spPr>
          <a:xfrm>
            <a:off x="6474506" y="5973131"/>
            <a:ext cx="4490266" cy="738664"/>
          </a:xfrm>
          <a:prstGeom prst="rect">
            <a:avLst/>
          </a:prstGeom>
          <a:noFill/>
        </p:spPr>
        <p:txBody>
          <a:bodyPr wrap="square" rtlCol="0">
            <a:spAutoFit/>
          </a:bodyPr>
          <a:lstStyle/>
          <a:p>
            <a:r>
              <a:rPr lang="en-US" sz="1400" b="1" dirty="0" smtClean="0"/>
              <a:t>B3: Min = 0.0, Max = 1.00, Mean = 0.075, STD = 0.056</a:t>
            </a:r>
          </a:p>
          <a:p>
            <a:r>
              <a:rPr lang="en-US" sz="1400" b="1" dirty="0" smtClean="0"/>
              <a:t>B2: </a:t>
            </a:r>
            <a:r>
              <a:rPr lang="en-US" sz="1400" b="1" dirty="0"/>
              <a:t>Min = </a:t>
            </a:r>
            <a:r>
              <a:rPr lang="en-US" sz="1400" b="1" dirty="0" smtClean="0"/>
              <a:t>0.0, </a:t>
            </a:r>
            <a:r>
              <a:rPr lang="en-US" sz="1400" b="1" dirty="0"/>
              <a:t>Max = 1.00</a:t>
            </a:r>
            <a:r>
              <a:rPr lang="en-US" sz="1400" b="1" dirty="0" smtClean="0"/>
              <a:t>, Mean = 0.101, STD </a:t>
            </a:r>
            <a:r>
              <a:rPr lang="en-US" sz="1400" b="1" dirty="0"/>
              <a:t>= </a:t>
            </a:r>
            <a:r>
              <a:rPr lang="en-US" sz="1400" b="1" dirty="0" smtClean="0"/>
              <a:t>0.046</a:t>
            </a:r>
            <a:endParaRPr lang="en-US" sz="1400" b="1" dirty="0"/>
          </a:p>
          <a:p>
            <a:r>
              <a:rPr lang="en-US" sz="1400" b="1" dirty="0" smtClean="0"/>
              <a:t>B1: </a:t>
            </a:r>
            <a:r>
              <a:rPr lang="en-US" sz="1400" b="1" dirty="0"/>
              <a:t>Min = </a:t>
            </a:r>
            <a:r>
              <a:rPr lang="en-US" sz="1400" b="1" dirty="0" smtClean="0"/>
              <a:t>0.0, Max </a:t>
            </a:r>
            <a:r>
              <a:rPr lang="en-US" sz="1400" b="1" dirty="0"/>
              <a:t>= </a:t>
            </a:r>
            <a:r>
              <a:rPr lang="en-US" sz="1400" b="1" dirty="0" smtClean="0"/>
              <a:t>1.00, Mean = 0.102, STD </a:t>
            </a:r>
            <a:r>
              <a:rPr lang="en-US" sz="1400" b="1" dirty="0"/>
              <a:t>= </a:t>
            </a:r>
            <a:r>
              <a:rPr lang="en-US" sz="1400" b="1" dirty="0" smtClean="0"/>
              <a:t>0.039</a:t>
            </a:r>
            <a:endParaRPr lang="en-US" sz="1400" b="1" dirty="0"/>
          </a:p>
        </p:txBody>
      </p:sp>
      <p:pic>
        <p:nvPicPr>
          <p:cNvPr id="2" name="Picture 1"/>
          <p:cNvPicPr>
            <a:picLocks noChangeAspect="1"/>
          </p:cNvPicPr>
          <p:nvPr/>
        </p:nvPicPr>
        <p:blipFill>
          <a:blip r:embed="rId3"/>
          <a:stretch>
            <a:fillRect/>
          </a:stretch>
        </p:blipFill>
        <p:spPr>
          <a:xfrm>
            <a:off x="256837" y="958619"/>
            <a:ext cx="5783580" cy="5044440"/>
          </a:xfrm>
          <a:prstGeom prst="rect">
            <a:avLst/>
          </a:prstGeom>
        </p:spPr>
      </p:pic>
    </p:spTree>
    <p:extLst>
      <p:ext uri="{BB962C8B-B14F-4D97-AF65-F5344CB8AC3E}">
        <p14:creationId xmlns:p14="http://schemas.microsoft.com/office/powerpoint/2010/main" val="12048760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32408" y="930859"/>
            <a:ext cx="5405542" cy="5040000"/>
          </a:xfrm>
          <a:prstGeom prst="rect">
            <a:avLst/>
          </a:prstGeom>
        </p:spPr>
      </p:pic>
      <p:sp>
        <p:nvSpPr>
          <p:cNvPr id="6" name="TextBox 5"/>
          <p:cNvSpPr txBox="1"/>
          <p:nvPr/>
        </p:nvSpPr>
        <p:spPr>
          <a:xfrm>
            <a:off x="996134" y="464636"/>
            <a:ext cx="4094328" cy="523220"/>
          </a:xfrm>
          <a:prstGeom prst="rect">
            <a:avLst/>
          </a:prstGeom>
          <a:noFill/>
        </p:spPr>
        <p:txBody>
          <a:bodyPr wrap="square" rtlCol="0">
            <a:spAutoFit/>
          </a:bodyPr>
          <a:lstStyle/>
          <a:p>
            <a:pPr algn="ctr"/>
            <a:r>
              <a:rPr lang="en-US" sz="1400" b="1" dirty="0" smtClean="0">
                <a:solidFill>
                  <a:srgbClr val="FF0000"/>
                </a:solidFill>
                <a:effectLst>
                  <a:outerShdw blurRad="38100" dist="38100" dir="2700000" algn="tl">
                    <a:srgbClr val="000000">
                      <a:alpha val="43137"/>
                    </a:srgbClr>
                  </a:outerShdw>
                </a:effectLst>
              </a:rPr>
              <a:t>Top of the Atmosphere (TOA) reflectance</a:t>
            </a:r>
          </a:p>
          <a:p>
            <a:pPr algn="ctr"/>
            <a:r>
              <a:rPr lang="en-US" sz="1400" b="1" dirty="0" smtClean="0">
                <a:solidFill>
                  <a:srgbClr val="002060"/>
                </a:solidFill>
                <a:effectLst>
                  <a:outerShdw blurRad="38100" dist="38100" dir="2700000" algn="tl">
                    <a:srgbClr val="000000">
                      <a:alpha val="43137"/>
                    </a:srgbClr>
                  </a:outerShdw>
                </a:effectLst>
              </a:rPr>
              <a:t>DN --&gt; Radiance --&gt; TOA </a:t>
            </a:r>
            <a:r>
              <a:rPr lang="en-US" sz="1400" b="1" dirty="0" smtClean="0">
                <a:solidFill>
                  <a:srgbClr val="002060"/>
                </a:solidFill>
                <a:effectLst>
                  <a:outerShdw blurRad="38100" dist="38100" dir="2700000" algn="tl">
                    <a:srgbClr val="000000">
                      <a:alpha val="43137"/>
                    </a:srgbClr>
                  </a:outerShdw>
                </a:effectLst>
                <a:sym typeface="Wingdings" panose="05000000000000000000" pitchFamily="2" charset="2"/>
              </a:rPr>
              <a:t>Reflectance</a:t>
            </a:r>
            <a:endParaRPr lang="en-US" sz="1400" b="1" dirty="0">
              <a:solidFill>
                <a:srgbClr val="002060"/>
              </a:solidFill>
              <a:effectLst>
                <a:outerShdw blurRad="38100" dist="38100" dir="2700000" algn="tl">
                  <a:srgbClr val="000000">
                    <a:alpha val="43137"/>
                  </a:srgbClr>
                </a:outerShdw>
              </a:effectLst>
            </a:endParaRPr>
          </a:p>
        </p:txBody>
      </p:sp>
      <p:sp>
        <p:nvSpPr>
          <p:cNvPr id="7" name="TextBox 6"/>
          <p:cNvSpPr txBox="1"/>
          <p:nvPr/>
        </p:nvSpPr>
        <p:spPr>
          <a:xfrm>
            <a:off x="5936470" y="414083"/>
            <a:ext cx="5994239" cy="523220"/>
          </a:xfrm>
          <a:prstGeom prst="rect">
            <a:avLst/>
          </a:prstGeom>
          <a:noFill/>
        </p:spPr>
        <p:txBody>
          <a:bodyPr wrap="square" rtlCol="0">
            <a:spAutoFit/>
          </a:bodyPr>
          <a:lstStyle/>
          <a:p>
            <a:pPr algn="ctr"/>
            <a:r>
              <a:rPr lang="en-US" sz="1400" b="1" dirty="0" smtClean="0">
                <a:solidFill>
                  <a:srgbClr val="FF0000"/>
                </a:solidFill>
                <a:effectLst>
                  <a:outerShdw blurRad="38100" dist="38100" dir="2700000" algn="tl">
                    <a:srgbClr val="000000">
                      <a:alpha val="43137"/>
                    </a:srgbClr>
                  </a:outerShdw>
                </a:effectLst>
              </a:rPr>
              <a:t>Atmospheric scattering and absorption corrected reflectance</a:t>
            </a:r>
          </a:p>
          <a:p>
            <a:pPr algn="ctr"/>
            <a:r>
              <a:rPr lang="en-US" sz="1400" b="1" dirty="0" smtClean="0">
                <a:solidFill>
                  <a:srgbClr val="002060"/>
                </a:solidFill>
                <a:effectLst>
                  <a:outerShdw blurRad="38100" dist="38100" dir="2700000" algn="tl">
                    <a:srgbClr val="000000">
                      <a:alpha val="43137"/>
                    </a:srgbClr>
                  </a:outerShdw>
                </a:effectLst>
              </a:rPr>
              <a:t>--&gt; Gas (O</a:t>
            </a:r>
            <a:r>
              <a:rPr lang="en-US" sz="1400" b="1" baseline="-25000" dirty="0" smtClean="0">
                <a:solidFill>
                  <a:srgbClr val="002060"/>
                </a:solidFill>
                <a:effectLst>
                  <a:outerShdw blurRad="38100" dist="38100" dir="2700000" algn="tl">
                    <a:srgbClr val="000000">
                      <a:alpha val="43137"/>
                    </a:srgbClr>
                  </a:outerShdw>
                </a:effectLst>
              </a:rPr>
              <a:t>x</a:t>
            </a:r>
            <a:r>
              <a:rPr lang="en-US" sz="1400" b="1" dirty="0" smtClean="0">
                <a:solidFill>
                  <a:srgbClr val="002060"/>
                </a:solidFill>
                <a:effectLst>
                  <a:outerShdw blurRad="38100" dist="38100" dir="2700000" algn="tl">
                    <a:srgbClr val="000000">
                      <a:alpha val="43137"/>
                    </a:srgbClr>
                  </a:outerShdw>
                </a:effectLst>
              </a:rPr>
              <a:t>, H</a:t>
            </a:r>
            <a:r>
              <a:rPr lang="en-US" sz="1400" b="1" baseline="-25000" dirty="0" smtClean="0">
                <a:solidFill>
                  <a:srgbClr val="002060"/>
                </a:solidFill>
                <a:effectLst>
                  <a:outerShdw blurRad="38100" dist="38100" dir="2700000" algn="tl">
                    <a:srgbClr val="000000">
                      <a:alpha val="43137"/>
                    </a:srgbClr>
                  </a:outerShdw>
                </a:effectLst>
              </a:rPr>
              <a:t>2</a:t>
            </a:r>
            <a:r>
              <a:rPr lang="en-US" sz="1400" b="1" dirty="0" smtClean="0">
                <a:solidFill>
                  <a:srgbClr val="002060"/>
                </a:solidFill>
                <a:effectLst>
                  <a:outerShdw blurRad="38100" dist="38100" dir="2700000" algn="tl">
                    <a:srgbClr val="000000">
                      <a:alpha val="43137"/>
                    </a:srgbClr>
                  </a:outerShdw>
                </a:effectLst>
              </a:rPr>
              <a:t>O) abs. --&gt; aerosol corr. --&gt; Surface </a:t>
            </a:r>
            <a:r>
              <a:rPr lang="en-US" sz="1400" b="1" dirty="0">
                <a:solidFill>
                  <a:srgbClr val="002060"/>
                </a:solidFill>
                <a:effectLst>
                  <a:outerShdw blurRad="38100" dist="38100" dir="2700000" algn="tl">
                    <a:srgbClr val="000000">
                      <a:alpha val="43137"/>
                    </a:srgbClr>
                  </a:outerShdw>
                </a:effectLst>
              </a:rPr>
              <a:t>r</a:t>
            </a:r>
            <a:r>
              <a:rPr lang="en-US" sz="1400" b="1" dirty="0" smtClean="0">
                <a:solidFill>
                  <a:srgbClr val="002060"/>
                </a:solidFill>
                <a:effectLst>
                  <a:outerShdw blurRad="38100" dist="38100" dir="2700000" algn="tl">
                    <a:srgbClr val="000000">
                      <a:alpha val="43137"/>
                    </a:srgbClr>
                  </a:outerShdw>
                </a:effectLst>
              </a:rPr>
              <a:t>eflectance</a:t>
            </a:r>
            <a:endParaRPr lang="en-US" sz="1400" b="1" dirty="0">
              <a:solidFill>
                <a:srgbClr val="002060"/>
              </a:solidFill>
              <a:effectLst>
                <a:outerShdw blurRad="38100" dist="38100" dir="2700000" algn="tl">
                  <a:srgbClr val="000000">
                    <a:alpha val="43137"/>
                  </a:srgbClr>
                </a:outerShdw>
              </a:effectLst>
            </a:endParaRPr>
          </a:p>
        </p:txBody>
      </p:sp>
      <p:sp>
        <p:nvSpPr>
          <p:cNvPr id="8" name="TextBox 7"/>
          <p:cNvSpPr txBox="1"/>
          <p:nvPr/>
        </p:nvSpPr>
        <p:spPr>
          <a:xfrm>
            <a:off x="150126" y="40944"/>
            <a:ext cx="11780583" cy="369332"/>
          </a:xfrm>
          <a:prstGeom prst="rect">
            <a:avLst/>
          </a:prstGeom>
          <a:solidFill>
            <a:schemeClr val="tx1"/>
          </a:solidFill>
        </p:spPr>
        <p:txBody>
          <a:bodyPr wrap="square" rtlCol="0">
            <a:spAutoFit/>
          </a:bodyPr>
          <a:lstStyle/>
          <a:p>
            <a:pPr algn="ctr"/>
            <a:r>
              <a:rPr lang="en-US" b="1" dirty="0" smtClean="0">
                <a:solidFill>
                  <a:schemeClr val="bg1"/>
                </a:solidFill>
                <a:effectLst>
                  <a:outerShdw blurRad="38100" dist="38100" dir="2700000" algn="tl">
                    <a:srgbClr val="000000">
                      <a:alpha val="43137"/>
                    </a:srgbClr>
                  </a:outerShdw>
                </a:effectLst>
              </a:rPr>
              <a:t>2 % Linear stretched images from CARTOSAT-2S MX acquired on 1 NOV 2016</a:t>
            </a:r>
            <a:endParaRPr lang="en-US" b="1" dirty="0">
              <a:solidFill>
                <a:schemeClr val="bg1"/>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3"/>
          <a:stretch>
            <a:fillRect/>
          </a:stretch>
        </p:blipFill>
        <p:spPr>
          <a:xfrm>
            <a:off x="731859" y="937303"/>
            <a:ext cx="5402580" cy="5036820"/>
          </a:xfrm>
          <a:prstGeom prst="rect">
            <a:avLst/>
          </a:prstGeom>
        </p:spPr>
      </p:pic>
    </p:spTree>
    <p:extLst>
      <p:ext uri="{BB962C8B-B14F-4D97-AF65-F5344CB8AC3E}">
        <p14:creationId xmlns:p14="http://schemas.microsoft.com/office/powerpoint/2010/main" val="23093061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2184" y="260648"/>
            <a:ext cx="2724763"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0207" y="2128390"/>
            <a:ext cx="3208715" cy="2562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991544" y="-99392"/>
            <a:ext cx="8229600" cy="609422"/>
          </a:xfrm>
        </p:spPr>
        <p:txBody>
          <a:bodyPr>
            <a:normAutofit fontScale="90000"/>
          </a:bodyPr>
          <a:lstStyle/>
          <a:p>
            <a:r>
              <a:rPr lang="en-US" sz="3600" dirty="0"/>
              <a:t>Onboard Calibration for constellation of sensors</a:t>
            </a:r>
            <a:endParaRPr lang="en-IN" sz="3600" dirty="0"/>
          </a:p>
        </p:txBody>
      </p:sp>
      <p:sp>
        <p:nvSpPr>
          <p:cNvPr id="3" name="Content Placeholder 2"/>
          <p:cNvSpPr>
            <a:spLocks noGrp="1"/>
          </p:cNvSpPr>
          <p:nvPr>
            <p:ph idx="1"/>
          </p:nvPr>
        </p:nvSpPr>
        <p:spPr>
          <a:xfrm>
            <a:off x="1524000" y="476672"/>
            <a:ext cx="6516216" cy="6480720"/>
          </a:xfrm>
        </p:spPr>
        <p:txBody>
          <a:bodyPr>
            <a:noAutofit/>
          </a:bodyPr>
          <a:lstStyle/>
          <a:p>
            <a:pPr marL="85725" indent="-85725"/>
            <a:r>
              <a:rPr lang="en-US" sz="1600" b="1" dirty="0"/>
              <a:t>Techniques for onboard </a:t>
            </a:r>
            <a:r>
              <a:rPr lang="en-US" sz="1600" b="1"/>
              <a:t>calibration </a:t>
            </a:r>
            <a:endParaRPr lang="en-US" sz="1600" b="1" dirty="0"/>
          </a:p>
          <a:p>
            <a:pPr marL="85725" indent="-85725"/>
            <a:r>
              <a:rPr lang="en-US" sz="1600" dirty="0"/>
              <a:t>Standard lamp or LED</a:t>
            </a:r>
          </a:p>
          <a:p>
            <a:pPr marL="531813" lvl="2">
              <a:spcBef>
                <a:spcPts val="150"/>
              </a:spcBef>
            </a:pPr>
            <a:r>
              <a:rPr lang="en-US" sz="1600" dirty="0"/>
              <a:t>Compact and easy to realize </a:t>
            </a:r>
          </a:p>
          <a:p>
            <a:pPr marL="531813" lvl="2">
              <a:spcBef>
                <a:spcPts val="150"/>
              </a:spcBef>
            </a:pPr>
            <a:r>
              <a:rPr lang="en-US" sz="1600" dirty="0"/>
              <a:t>Relative calibration </a:t>
            </a:r>
          </a:p>
          <a:p>
            <a:pPr marL="531813" lvl="2">
              <a:spcBef>
                <a:spcPts val="150"/>
              </a:spcBef>
            </a:pPr>
            <a:r>
              <a:rPr lang="en-US" sz="1600" dirty="0"/>
              <a:t>Degradation of lamp over period of operation</a:t>
            </a:r>
          </a:p>
          <a:p>
            <a:pPr marL="531813" lvl="2">
              <a:spcBef>
                <a:spcPts val="150"/>
              </a:spcBef>
            </a:pPr>
            <a:r>
              <a:rPr lang="en-US" sz="1600" dirty="0"/>
              <a:t>Illumination only in certain field of the payload.</a:t>
            </a:r>
          </a:p>
          <a:p>
            <a:pPr marL="531813" lvl="2">
              <a:spcBef>
                <a:spcPts val="150"/>
              </a:spcBef>
            </a:pPr>
            <a:r>
              <a:rPr lang="en-US" sz="1600" dirty="0"/>
              <a:t>Sometimes standard sources will be clubbed with integrating sphere.</a:t>
            </a:r>
          </a:p>
          <a:p>
            <a:pPr marL="357188" lvl="1" indent="-179388">
              <a:spcBef>
                <a:spcPts val="150"/>
              </a:spcBef>
            </a:pPr>
            <a:r>
              <a:rPr lang="en-US" sz="1600" b="1" dirty="0"/>
              <a:t>Solar calibration using diffuser</a:t>
            </a:r>
          </a:p>
          <a:p>
            <a:pPr marL="531813" lvl="2">
              <a:spcBef>
                <a:spcPts val="150"/>
              </a:spcBef>
            </a:pPr>
            <a:r>
              <a:rPr lang="en-US" sz="1600" dirty="0"/>
              <a:t>Largest then the clear aperture size of the payload</a:t>
            </a:r>
          </a:p>
          <a:p>
            <a:pPr marL="531813" lvl="2">
              <a:spcBef>
                <a:spcPts val="150"/>
              </a:spcBef>
            </a:pPr>
            <a:r>
              <a:rPr lang="en-US" sz="1600" dirty="0"/>
              <a:t>Absolute calibration</a:t>
            </a:r>
          </a:p>
          <a:p>
            <a:pPr marL="531813" lvl="2">
              <a:spcBef>
                <a:spcPts val="150"/>
              </a:spcBef>
            </a:pPr>
            <a:r>
              <a:rPr lang="en-IN" sz="1600" dirty="0"/>
              <a:t>The main error is due the instability diffuser plate, intense ultraviolet radiation and spacecraft contamination will change the diffuse reflectance, </a:t>
            </a:r>
            <a:r>
              <a:rPr lang="en-US" sz="1600" dirty="0"/>
              <a:t>but diffuser plate will take long time to become instable</a:t>
            </a:r>
          </a:p>
          <a:p>
            <a:pPr marL="531813" lvl="2">
              <a:spcBef>
                <a:spcPts val="150"/>
              </a:spcBef>
            </a:pPr>
            <a:r>
              <a:rPr lang="en-US" sz="1600" dirty="0"/>
              <a:t>As an alternative perforated plates are proposed but this technique lacks uniformity across the plate so  it  is not preferred.</a:t>
            </a:r>
          </a:p>
          <a:p>
            <a:pPr marL="357188" lvl="1" indent="-179388">
              <a:spcBef>
                <a:spcPts val="150"/>
              </a:spcBef>
            </a:pPr>
            <a:r>
              <a:rPr lang="en-US" sz="1600" b="1" dirty="0"/>
              <a:t>Vicarious calibration</a:t>
            </a:r>
          </a:p>
          <a:p>
            <a:pPr marL="531813" lvl="2">
              <a:spcBef>
                <a:spcPts val="150"/>
              </a:spcBef>
            </a:pPr>
            <a:r>
              <a:rPr lang="en-IN" sz="1600" dirty="0"/>
              <a:t>Spatially and temporally invariant terrestrial targets are required.</a:t>
            </a:r>
          </a:p>
          <a:p>
            <a:pPr marL="531813" lvl="2">
              <a:spcBef>
                <a:spcPts val="150"/>
              </a:spcBef>
            </a:pPr>
            <a:r>
              <a:rPr lang="en-IN" sz="1600" dirty="0"/>
              <a:t>Atmosphere model plays major role in vicarious calibration as at sensor level radiance is not known and can only be modelled. To avoid this some time moon is used for calibration.</a:t>
            </a:r>
          </a:p>
          <a:p>
            <a:pPr marL="531813" lvl="2">
              <a:spcBef>
                <a:spcPts val="150"/>
              </a:spcBef>
            </a:pPr>
            <a:r>
              <a:rPr lang="en-IN" sz="1600" dirty="0"/>
              <a:t>This technique can be used for inter-calibration between constellation of satellites.</a:t>
            </a:r>
          </a:p>
          <a:p>
            <a:pPr marL="531813" lvl="2">
              <a:spcBef>
                <a:spcPts val="150"/>
              </a:spcBef>
            </a:pPr>
            <a:r>
              <a:rPr lang="en-IN" sz="1600" dirty="0"/>
              <a:t>Such areas for large FOV sensors are highly unlikely.</a:t>
            </a:r>
          </a:p>
          <a:p>
            <a:pPr lvl="2"/>
            <a:endParaRPr lang="en-US" sz="1600" dirty="0"/>
          </a:p>
          <a:p>
            <a:pPr lvl="2"/>
            <a:endParaRPr lang="en-US" sz="1200" dirty="0"/>
          </a:p>
          <a:p>
            <a:pPr lvl="2"/>
            <a:endParaRPr lang="en-US" sz="1200" dirty="0"/>
          </a:p>
        </p:txBody>
      </p:sp>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385" r="26757"/>
          <a:stretch/>
        </p:blipFill>
        <p:spPr bwMode="auto">
          <a:xfrm>
            <a:off x="8468991" y="4671393"/>
            <a:ext cx="2249930" cy="2435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055154" y="6290851"/>
            <a:ext cx="1728193" cy="461665"/>
          </a:xfrm>
          <a:prstGeom prst="rect">
            <a:avLst/>
          </a:prstGeom>
          <a:noFill/>
        </p:spPr>
        <p:txBody>
          <a:bodyPr wrap="square" rtlCol="0">
            <a:spAutoFit/>
          </a:bodyPr>
          <a:lstStyle/>
          <a:p>
            <a:r>
              <a:rPr lang="en-IN" sz="1200" b="1" dirty="0"/>
              <a:t>Vicarious calibration site at NRSC</a:t>
            </a:r>
          </a:p>
        </p:txBody>
      </p:sp>
      <p:sp>
        <p:nvSpPr>
          <p:cNvPr id="6" name="Right Arrow 5"/>
          <p:cNvSpPr/>
          <p:nvPr/>
        </p:nvSpPr>
        <p:spPr>
          <a:xfrm>
            <a:off x="8040216" y="6597352"/>
            <a:ext cx="288032"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4714447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p:nvPr/>
        </p:nvPicPr>
        <p:blipFill>
          <a:blip r:embed="rId2"/>
          <a:stretch/>
        </p:blipFill>
        <p:spPr>
          <a:xfrm>
            <a:off x="1371600" y="457200"/>
            <a:ext cx="9258120" cy="6237000"/>
          </a:xfrm>
          <a:prstGeom prst="rect">
            <a:avLst/>
          </a:prstGeom>
          <a:ln>
            <a:noFill/>
          </a:ln>
        </p:spPr>
      </p:pic>
      <p:sp>
        <p:nvSpPr>
          <p:cNvPr id="3" name="CustomShape 1"/>
          <p:cNvSpPr/>
          <p:nvPr/>
        </p:nvSpPr>
        <p:spPr>
          <a:xfrm rot="20500800">
            <a:off x="1599840" y="1411920"/>
            <a:ext cx="6237000" cy="1004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1" normalizeH="0" baseline="0" noProof="0" dirty="0">
                <a:ln>
                  <a:noFill/>
                </a:ln>
                <a:solidFill>
                  <a:srgbClr val="FFFF00"/>
                </a:solidFill>
                <a:effectLst/>
                <a:uLnTx/>
                <a:uFill>
                  <a:solidFill>
                    <a:srgbClr val="FFFFFF"/>
                  </a:solidFill>
                </a:uFill>
                <a:latin typeface="Bradley Hand ITC" panose="03070402050302030203" pitchFamily="66" charset="0"/>
                <a:ea typeface="+mn-ea"/>
                <a:cs typeface="+mn-cs"/>
              </a:rPr>
              <a:t>THANK YOU</a:t>
            </a:r>
            <a:endParaRPr kumimoji="0" lang="en-US" sz="1800" b="0" i="0" u="none" strike="noStrike" kern="1200" cap="none" spc="-1" normalizeH="0" baseline="0" noProof="0" dirty="0">
              <a:ln>
                <a:noFill/>
              </a:ln>
              <a:solidFill>
                <a:srgbClr val="000000"/>
              </a:solidFill>
              <a:effectLst/>
              <a:uLnTx/>
              <a:uFill>
                <a:solidFill>
                  <a:srgbClr val="FFFFFF"/>
                </a:solidFill>
              </a:uFill>
              <a:latin typeface="Bradley Hand ITC" panose="03070402050302030203" pitchFamily="66" charset="0"/>
              <a:ea typeface="+mn-ea"/>
              <a:cs typeface="+mn-cs"/>
            </a:endParaRPr>
          </a:p>
        </p:txBody>
      </p:sp>
    </p:spTree>
    <p:extLst>
      <p:ext uri="{BB962C8B-B14F-4D97-AF65-F5344CB8AC3E}">
        <p14:creationId xmlns:p14="http://schemas.microsoft.com/office/powerpoint/2010/main" val="15476241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Sea Surface Height from SARAL/</a:t>
            </a:r>
            <a:r>
              <a:rPr lang="en-US" dirty="0" err="1" smtClean="0"/>
              <a:t>AltiKa</a:t>
            </a:r>
            <a:endParaRPr lang="en-US" dirty="0"/>
          </a:p>
        </p:txBody>
      </p:sp>
      <p:pic>
        <p:nvPicPr>
          <p:cNvPr id="4" name="Content Placeholder 3"/>
          <p:cNvPicPr>
            <a:picLocks noGrp="1" noChangeAspect="1"/>
          </p:cNvPicPr>
          <p:nvPr>
            <p:ph idx="1"/>
          </p:nvPr>
        </p:nvPicPr>
        <p:blipFill>
          <a:blip r:embed="rId2"/>
          <a:stretch>
            <a:fillRect/>
          </a:stretch>
        </p:blipFill>
        <p:spPr>
          <a:xfrm>
            <a:off x="4809616" y="2904992"/>
            <a:ext cx="5937759" cy="2314524"/>
          </a:xfrm>
          <a:prstGeom prst="rect">
            <a:avLst/>
          </a:prstGeom>
        </p:spPr>
      </p:pic>
      <p:pic>
        <p:nvPicPr>
          <p:cNvPr id="5" name="Picture 4"/>
          <p:cNvPicPr>
            <a:picLocks noChangeAspect="1"/>
          </p:cNvPicPr>
          <p:nvPr/>
        </p:nvPicPr>
        <p:blipFill>
          <a:blip r:embed="rId3"/>
          <a:stretch>
            <a:fillRect/>
          </a:stretch>
        </p:blipFill>
        <p:spPr>
          <a:xfrm>
            <a:off x="1267968" y="2121409"/>
            <a:ext cx="3134847" cy="2872954"/>
          </a:xfrm>
          <a:prstGeom prst="rect">
            <a:avLst/>
          </a:prstGeom>
        </p:spPr>
      </p:pic>
    </p:spTree>
    <p:extLst>
      <p:ext uri="{BB962C8B-B14F-4D97-AF65-F5344CB8AC3E}">
        <p14:creationId xmlns:p14="http://schemas.microsoft.com/office/powerpoint/2010/main" val="1847165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98495" y="289035"/>
            <a:ext cx="8030696" cy="759894"/>
          </a:xfrm>
          <a:prstGeom prst="rect">
            <a:avLst/>
          </a:prstGeom>
          <a:solidFill>
            <a:schemeClr val="accent1"/>
          </a:solidFill>
        </p:spPr>
      </p:pic>
      <p:pic>
        <p:nvPicPr>
          <p:cNvPr id="5" name="Picture 4"/>
          <p:cNvPicPr>
            <a:picLocks noChangeAspect="1"/>
          </p:cNvPicPr>
          <p:nvPr/>
        </p:nvPicPr>
        <p:blipFill>
          <a:blip r:embed="rId3"/>
          <a:stretch>
            <a:fillRect/>
          </a:stretch>
        </p:blipFill>
        <p:spPr>
          <a:xfrm>
            <a:off x="722673" y="2225730"/>
            <a:ext cx="6647619" cy="2343477"/>
          </a:xfrm>
          <a:prstGeom prst="rect">
            <a:avLst/>
          </a:prstGeom>
          <a:solidFill>
            <a:schemeClr val="accent1"/>
          </a:solidFill>
        </p:spPr>
      </p:pic>
      <p:pic>
        <p:nvPicPr>
          <p:cNvPr id="6" name="Picture 5"/>
          <p:cNvPicPr>
            <a:picLocks noChangeAspect="1"/>
          </p:cNvPicPr>
          <p:nvPr/>
        </p:nvPicPr>
        <p:blipFill>
          <a:blip r:embed="rId4"/>
          <a:stretch>
            <a:fillRect/>
          </a:stretch>
        </p:blipFill>
        <p:spPr>
          <a:xfrm>
            <a:off x="7882759" y="1198179"/>
            <a:ext cx="3419125" cy="3678126"/>
          </a:xfrm>
          <a:prstGeom prst="rect">
            <a:avLst/>
          </a:prstGeom>
        </p:spPr>
      </p:pic>
      <p:pic>
        <p:nvPicPr>
          <p:cNvPr id="7" name="Picture 6"/>
          <p:cNvPicPr>
            <a:picLocks noChangeAspect="1" noChangeArrowheads="1"/>
          </p:cNvPicPr>
          <p:nvPr/>
        </p:nvPicPr>
        <p:blipFill>
          <a:blip r:embed="rId5" cstate="print"/>
          <a:srcRect/>
          <a:stretch>
            <a:fillRect/>
          </a:stretch>
        </p:blipFill>
        <p:spPr bwMode="auto">
          <a:xfrm>
            <a:off x="251178" y="5051778"/>
            <a:ext cx="2316480" cy="1737360"/>
          </a:xfrm>
          <a:prstGeom prst="ellipse">
            <a:avLst/>
          </a:prstGeom>
          <a:ln>
            <a:noFill/>
          </a:ln>
          <a:effectLst>
            <a:softEdge rad="112500"/>
          </a:effectLst>
        </p:spPr>
      </p:pic>
      <p:pic>
        <p:nvPicPr>
          <p:cNvPr id="8" name="Picture 85"/>
          <p:cNvPicPr>
            <a:picLocks noChangeAspect="1" noChangeArrowheads="1"/>
          </p:cNvPicPr>
          <p:nvPr/>
        </p:nvPicPr>
        <p:blipFill>
          <a:blip r:embed="rId6"/>
          <a:srcRect/>
          <a:stretch>
            <a:fillRect/>
          </a:stretch>
        </p:blipFill>
        <p:spPr bwMode="auto">
          <a:xfrm rot="16200000">
            <a:off x="3151000" y="5360257"/>
            <a:ext cx="1577079" cy="960120"/>
          </a:xfrm>
          <a:prstGeom prst="ellipse">
            <a:avLst/>
          </a:prstGeom>
          <a:ln>
            <a:noFill/>
          </a:ln>
          <a:effectLst>
            <a:softEdge rad="112500"/>
          </a:effectLst>
        </p:spPr>
      </p:pic>
    </p:spTree>
    <p:extLst>
      <p:ext uri="{BB962C8B-B14F-4D97-AF65-F5344CB8AC3E}">
        <p14:creationId xmlns:p14="http://schemas.microsoft.com/office/powerpoint/2010/main" val="1042830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50427" y="331076"/>
            <a:ext cx="9565122" cy="457199"/>
          </a:xfrm>
          <a:prstGeom prst="rect">
            <a:avLst/>
          </a:prstGeom>
          <a:solidFill>
            <a:schemeClr val="accent1"/>
          </a:solidFill>
        </p:spPr>
      </p:pic>
      <p:pic>
        <p:nvPicPr>
          <p:cNvPr id="5" name="Picture 4"/>
          <p:cNvPicPr>
            <a:picLocks noChangeAspect="1"/>
          </p:cNvPicPr>
          <p:nvPr/>
        </p:nvPicPr>
        <p:blipFill>
          <a:blip r:embed="rId3"/>
          <a:stretch>
            <a:fillRect/>
          </a:stretch>
        </p:blipFill>
        <p:spPr>
          <a:xfrm>
            <a:off x="710375" y="905710"/>
            <a:ext cx="4579114" cy="2908125"/>
          </a:xfrm>
          <a:prstGeom prst="rect">
            <a:avLst/>
          </a:prstGeom>
        </p:spPr>
      </p:pic>
      <p:pic>
        <p:nvPicPr>
          <p:cNvPr id="6" name="Picture 5"/>
          <p:cNvPicPr>
            <a:picLocks noChangeAspect="1"/>
          </p:cNvPicPr>
          <p:nvPr/>
        </p:nvPicPr>
        <p:blipFill>
          <a:blip r:embed="rId4"/>
          <a:stretch>
            <a:fillRect/>
          </a:stretch>
        </p:blipFill>
        <p:spPr>
          <a:xfrm>
            <a:off x="6658657" y="905710"/>
            <a:ext cx="4475475" cy="2862247"/>
          </a:xfrm>
          <a:prstGeom prst="rect">
            <a:avLst/>
          </a:prstGeom>
        </p:spPr>
      </p:pic>
      <p:pic>
        <p:nvPicPr>
          <p:cNvPr id="7" name="Picture 6"/>
          <p:cNvPicPr>
            <a:picLocks noChangeAspect="1"/>
          </p:cNvPicPr>
          <p:nvPr/>
        </p:nvPicPr>
        <p:blipFill>
          <a:blip r:embed="rId5"/>
          <a:stretch>
            <a:fillRect/>
          </a:stretch>
        </p:blipFill>
        <p:spPr>
          <a:xfrm>
            <a:off x="7147719" y="3885392"/>
            <a:ext cx="3130711" cy="2732340"/>
          </a:xfrm>
          <a:prstGeom prst="rect">
            <a:avLst/>
          </a:prstGeom>
        </p:spPr>
      </p:pic>
      <p:pic>
        <p:nvPicPr>
          <p:cNvPr id="8" name="Picture 7"/>
          <p:cNvPicPr>
            <a:picLocks noChangeAspect="1"/>
          </p:cNvPicPr>
          <p:nvPr/>
        </p:nvPicPr>
        <p:blipFill>
          <a:blip r:embed="rId6"/>
          <a:stretch>
            <a:fillRect/>
          </a:stretch>
        </p:blipFill>
        <p:spPr>
          <a:xfrm>
            <a:off x="252248" y="4846959"/>
            <a:ext cx="6406409" cy="734034"/>
          </a:xfrm>
          <a:prstGeom prst="rect">
            <a:avLst/>
          </a:prstGeom>
        </p:spPr>
      </p:pic>
    </p:spTree>
    <p:extLst>
      <p:ext uri="{BB962C8B-B14F-4D97-AF65-F5344CB8AC3E}">
        <p14:creationId xmlns:p14="http://schemas.microsoft.com/office/powerpoint/2010/main" val="3865356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10"/>
          <p:cNvPicPr/>
          <p:nvPr/>
        </p:nvPicPr>
        <p:blipFill>
          <a:blip r:embed="rId2"/>
          <a:srcRect b="12824"/>
          <a:stretch/>
        </p:blipFill>
        <p:spPr>
          <a:xfrm>
            <a:off x="859392" y="816840"/>
            <a:ext cx="10369440" cy="5904360"/>
          </a:xfrm>
          <a:prstGeom prst="rect">
            <a:avLst/>
          </a:prstGeom>
          <a:ln>
            <a:noFill/>
          </a:ln>
        </p:spPr>
      </p:pic>
      <p:sp>
        <p:nvSpPr>
          <p:cNvPr id="80" name="TextShape 1"/>
          <p:cNvSpPr txBox="1"/>
          <p:nvPr/>
        </p:nvSpPr>
        <p:spPr>
          <a:xfrm>
            <a:off x="8610480" y="6356520"/>
            <a:ext cx="2742840" cy="364680"/>
          </a:xfrm>
          <a:prstGeom prst="rect">
            <a:avLst/>
          </a:prstGeom>
          <a:noFill/>
          <a:ln>
            <a:noFill/>
          </a:ln>
        </p:spPr>
        <p:txBody>
          <a:bodyPr anchor="ctr"/>
          <a:lstStyle/>
          <a:p>
            <a:pPr algn="r">
              <a:lnSpc>
                <a:spcPct val="100000"/>
              </a:lnSpc>
            </a:pPr>
            <a:fld id="{578A3734-7DD6-4F87-9B7B-AA54F3DDA38A}" type="slidenum">
              <a:rPr lang="en-US" sz="1200" b="0" strike="noStrike" spc="-1">
                <a:solidFill>
                  <a:srgbClr val="8B8B8B"/>
                </a:solidFill>
                <a:uFill>
                  <a:solidFill>
                    <a:srgbClr val="FFFFFF"/>
                  </a:solidFill>
                </a:uFill>
                <a:latin typeface="Calibri"/>
              </a:rPr>
              <a:pPr algn="r">
                <a:lnSpc>
                  <a:spcPct val="100000"/>
                </a:lnSpc>
              </a:pPr>
              <a:t>8</a:t>
            </a:fld>
            <a:endParaRPr lang="en-US" sz="1400" b="0" strike="noStrike" spc="-1">
              <a:solidFill>
                <a:srgbClr val="000000"/>
              </a:solidFill>
              <a:uFill>
                <a:solidFill>
                  <a:srgbClr val="FFFFFF"/>
                </a:solidFill>
              </a:uFill>
              <a:latin typeface="Times New Roman"/>
            </a:endParaRPr>
          </a:p>
        </p:txBody>
      </p:sp>
      <p:sp>
        <p:nvSpPr>
          <p:cNvPr id="81" name="CustomShape 2"/>
          <p:cNvSpPr/>
          <p:nvPr/>
        </p:nvSpPr>
        <p:spPr>
          <a:xfrm>
            <a:off x="0" y="326520"/>
            <a:ext cx="12191760" cy="1831320"/>
          </a:xfrm>
          <a:prstGeom prst="rect">
            <a:avLst/>
          </a:prstGeom>
          <a:noFill/>
          <a:ln>
            <a:noFill/>
          </a:ln>
        </p:spPr>
        <p:style>
          <a:lnRef idx="0">
            <a:scrgbClr r="0" g="0" b="0"/>
          </a:lnRef>
          <a:fillRef idx="0">
            <a:scrgbClr r="0" g="0" b="0"/>
          </a:fillRef>
          <a:effectRef idx="0">
            <a:scrgbClr r="0" g="0" b="0"/>
          </a:effectRef>
          <a:fontRef idx="minor"/>
        </p:style>
        <p:txBody>
          <a:bodyPr anchor="ctr"/>
          <a:lstStyle/>
          <a:p>
            <a:pPr algn="ctr">
              <a:lnSpc>
                <a:spcPct val="100000"/>
              </a:lnSpc>
            </a:pPr>
            <a:r>
              <a:rPr lang="en-US" sz="3600" b="1" strike="noStrike" spc="-1">
                <a:solidFill>
                  <a:srgbClr val="660033"/>
                </a:solidFill>
                <a:uFill>
                  <a:solidFill>
                    <a:srgbClr val="FFFFFF"/>
                  </a:solidFill>
                </a:uFill>
                <a:latin typeface="Berlin Sans FB Demi"/>
              </a:rPr>
              <a:t>Radiometric and Geometric calibration of </a:t>
            </a:r>
            <a:endParaRPr lang="en-US" sz="4400" b="0" strike="noStrike" spc="-1">
              <a:solidFill>
                <a:srgbClr val="000000"/>
              </a:solidFill>
              <a:uFill>
                <a:solidFill>
                  <a:srgbClr val="FFFFFF"/>
                </a:solidFill>
              </a:uFill>
              <a:latin typeface="Arial"/>
            </a:endParaRPr>
          </a:p>
          <a:p>
            <a:pPr algn="ctr">
              <a:lnSpc>
                <a:spcPct val="100000"/>
              </a:lnSpc>
            </a:pPr>
            <a:r>
              <a:rPr lang="en-US" sz="3600" b="1" strike="noStrike" spc="-1">
                <a:solidFill>
                  <a:srgbClr val="660033"/>
                </a:solidFill>
                <a:uFill>
                  <a:solidFill>
                    <a:srgbClr val="FFFFFF"/>
                  </a:solidFill>
                </a:uFill>
                <a:latin typeface="Berlin Sans FB Demi"/>
              </a:rPr>
              <a:t>RISAT-1 MRS/FRS Data</a:t>
            </a:r>
            <a:endParaRPr lang="en-US" sz="4400" b="0" strike="noStrike" spc="-1">
              <a:solidFill>
                <a:srgbClr val="000000"/>
              </a:solidFill>
              <a:uFill>
                <a:solidFill>
                  <a:srgbClr val="FFFFFF"/>
                </a:solidFill>
              </a:uFill>
              <a:latin typeface="Arial"/>
            </a:endParaRPr>
          </a:p>
        </p:txBody>
      </p:sp>
      <p:pic>
        <p:nvPicPr>
          <p:cNvPr id="5" name="Picture 8"/>
          <p:cNvPicPr/>
          <p:nvPr/>
        </p:nvPicPr>
        <p:blipFill>
          <a:blip r:embed="rId3"/>
          <a:stretch/>
        </p:blipFill>
        <p:spPr>
          <a:xfrm>
            <a:off x="627840" y="203760"/>
            <a:ext cx="761760" cy="734400"/>
          </a:xfrm>
          <a:prstGeom prst="rect">
            <a:avLst/>
          </a:prstGeom>
          <a:ln>
            <a:noFill/>
          </a:ln>
        </p:spPr>
      </p:pic>
      <p:pic>
        <p:nvPicPr>
          <p:cNvPr id="6" name="Picture 3"/>
          <p:cNvPicPr/>
          <p:nvPr/>
        </p:nvPicPr>
        <p:blipFill>
          <a:blip r:embed="rId4"/>
          <a:stretch/>
        </p:blipFill>
        <p:spPr>
          <a:xfrm>
            <a:off x="10424160" y="136440"/>
            <a:ext cx="1005840" cy="680400"/>
          </a:xfrm>
          <a:prstGeom prst="rect">
            <a:avLst/>
          </a:prstGeom>
          <a:ln>
            <a:noFill/>
          </a:ln>
        </p:spPr>
      </p:pic>
    </p:spTree>
    <p:extLst>
      <p:ext uri="{BB962C8B-B14F-4D97-AF65-F5344CB8AC3E}">
        <p14:creationId xmlns:p14="http://schemas.microsoft.com/office/powerpoint/2010/main" val="58457650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5"/>
          <p:cNvPicPr/>
          <p:nvPr/>
        </p:nvPicPr>
        <p:blipFill>
          <a:blip r:embed="rId2"/>
          <a:stretch/>
        </p:blipFill>
        <p:spPr>
          <a:xfrm>
            <a:off x="4959433" y="1135179"/>
            <a:ext cx="2204280" cy="1833840"/>
          </a:xfrm>
          <a:prstGeom prst="rect">
            <a:avLst/>
          </a:prstGeom>
          <a:ln>
            <a:noFill/>
          </a:ln>
        </p:spPr>
      </p:pic>
      <p:sp>
        <p:nvSpPr>
          <p:cNvPr id="6" name="CustomShape 4"/>
          <p:cNvSpPr/>
          <p:nvPr/>
        </p:nvSpPr>
        <p:spPr>
          <a:xfrm>
            <a:off x="4902659" y="538392"/>
            <a:ext cx="2453400" cy="364680"/>
          </a:xfrm>
          <a:prstGeom prst="rect">
            <a:avLst/>
          </a:prstGeom>
          <a:solidFill>
            <a:schemeClr val="bg1"/>
          </a:solidFill>
          <a:ln/>
        </p:spPr>
        <p:style>
          <a:lnRef idx="3">
            <a:schemeClr val="lt1"/>
          </a:lnRef>
          <a:fillRef idx="1">
            <a:schemeClr val="dk1"/>
          </a:fillRef>
          <a:effectRef idx="1">
            <a:schemeClr val="dk1"/>
          </a:effectRef>
          <a:fontRef idx="minor"/>
        </p:style>
        <p:txBody>
          <a:bodyPr lIns="90000" tIns="45000" rIns="90000" bIns="45000"/>
          <a:lstStyle/>
          <a:p>
            <a:pPr algn="ctr">
              <a:lnSpc>
                <a:spcPct val="100000"/>
              </a:lnSpc>
            </a:pPr>
            <a:r>
              <a:rPr lang="en-US" sz="1800" b="1" strike="noStrike" spc="-1" dirty="0" err="1">
                <a:uFill>
                  <a:solidFill>
                    <a:srgbClr val="FFFFFF"/>
                  </a:solidFill>
                </a:uFill>
                <a:latin typeface="Calibri"/>
              </a:rPr>
              <a:t>Desalpar</a:t>
            </a:r>
            <a:r>
              <a:rPr lang="en-US" sz="1800" b="1" strike="noStrike" spc="-1" dirty="0">
                <a:uFill>
                  <a:solidFill>
                    <a:srgbClr val="FFFFFF"/>
                  </a:solidFill>
                </a:uFill>
                <a:latin typeface="Calibri"/>
              </a:rPr>
              <a:t>, </a:t>
            </a:r>
            <a:r>
              <a:rPr lang="en-US" sz="1800" b="1" strike="noStrike" spc="-1" dirty="0" err="1">
                <a:uFill>
                  <a:solidFill>
                    <a:srgbClr val="FFFFFF"/>
                  </a:solidFill>
                </a:uFill>
                <a:latin typeface="Calibri"/>
              </a:rPr>
              <a:t>Rann</a:t>
            </a:r>
            <a:r>
              <a:rPr lang="en-US" sz="1800" b="1" strike="noStrike" spc="-1" dirty="0">
                <a:uFill>
                  <a:solidFill>
                    <a:srgbClr val="FFFFFF"/>
                  </a:solidFill>
                </a:uFill>
                <a:latin typeface="Calibri"/>
              </a:rPr>
              <a:t> of Kutch</a:t>
            </a:r>
            <a:endParaRPr lang="en-US" sz="1800" b="1" strike="noStrike" spc="-1" dirty="0">
              <a:uFill>
                <a:solidFill>
                  <a:srgbClr val="FFFFFF"/>
                </a:solidFill>
              </a:uFill>
              <a:latin typeface="Arial"/>
            </a:endParaRPr>
          </a:p>
        </p:txBody>
      </p:sp>
      <p:pic>
        <p:nvPicPr>
          <p:cNvPr id="7" name="Image6"/>
          <p:cNvPicPr/>
          <p:nvPr/>
        </p:nvPicPr>
        <p:blipFill>
          <a:blip r:embed="rId3"/>
          <a:srcRect l="50498" t="22823" r="5321"/>
          <a:stretch/>
        </p:blipFill>
        <p:spPr>
          <a:xfrm>
            <a:off x="4959433" y="4054948"/>
            <a:ext cx="2204280" cy="1833840"/>
          </a:xfrm>
          <a:prstGeom prst="rect">
            <a:avLst/>
          </a:prstGeom>
          <a:ln>
            <a:noFill/>
          </a:ln>
        </p:spPr>
      </p:pic>
      <p:sp>
        <p:nvSpPr>
          <p:cNvPr id="8" name="CustomShape 9"/>
          <p:cNvSpPr/>
          <p:nvPr/>
        </p:nvSpPr>
        <p:spPr>
          <a:xfrm>
            <a:off x="4922113" y="3466948"/>
            <a:ext cx="2278919" cy="31922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b="1" strike="noStrike" spc="-1" dirty="0">
                <a:solidFill>
                  <a:srgbClr val="000000"/>
                </a:solidFill>
                <a:uFill>
                  <a:solidFill>
                    <a:srgbClr val="FFFFFF"/>
                  </a:solidFill>
                </a:uFill>
                <a:latin typeface="Calibri"/>
              </a:rPr>
              <a:t>MG Science Institute Grounds</a:t>
            </a:r>
            <a:endParaRPr lang="en-US" b="0" strike="noStrike" spc="-1" dirty="0">
              <a:solidFill>
                <a:srgbClr val="000000"/>
              </a:solidFill>
              <a:uFill>
                <a:solidFill>
                  <a:srgbClr val="FFFFFF"/>
                </a:solidFill>
              </a:uFill>
              <a:latin typeface="Arial"/>
            </a:endParaRPr>
          </a:p>
        </p:txBody>
      </p:sp>
      <p:pic>
        <p:nvPicPr>
          <p:cNvPr id="9" name="Image4"/>
          <p:cNvPicPr/>
          <p:nvPr/>
        </p:nvPicPr>
        <p:blipFill>
          <a:blip r:embed="rId4"/>
          <a:srcRect b="16352"/>
          <a:stretch/>
        </p:blipFill>
        <p:spPr>
          <a:xfrm>
            <a:off x="8256254" y="1135179"/>
            <a:ext cx="2263403" cy="1784638"/>
          </a:xfrm>
          <a:prstGeom prst="rect">
            <a:avLst/>
          </a:prstGeom>
          <a:ln>
            <a:noFill/>
          </a:ln>
        </p:spPr>
      </p:pic>
      <p:sp>
        <p:nvSpPr>
          <p:cNvPr id="10" name="CustomShape 5"/>
          <p:cNvSpPr/>
          <p:nvPr/>
        </p:nvSpPr>
        <p:spPr>
          <a:xfrm>
            <a:off x="8367577" y="564475"/>
            <a:ext cx="2152080" cy="364680"/>
          </a:xfrm>
          <a:prstGeom prst="rect">
            <a:avLst/>
          </a:prstGeom>
          <a:solidFill>
            <a:schemeClr val="bg1"/>
          </a:solidFill>
          <a:ln/>
        </p:spPr>
        <p:style>
          <a:lnRef idx="3">
            <a:schemeClr val="lt1"/>
          </a:lnRef>
          <a:fillRef idx="1">
            <a:schemeClr val="dk1"/>
          </a:fillRef>
          <a:effectRef idx="1">
            <a:schemeClr val="dk1"/>
          </a:effectRef>
          <a:fontRef idx="minor"/>
        </p:style>
        <p:txBody>
          <a:bodyPr lIns="90000" tIns="45000" rIns="90000" bIns="45000"/>
          <a:lstStyle/>
          <a:p>
            <a:pPr algn="ctr">
              <a:lnSpc>
                <a:spcPct val="100000"/>
              </a:lnSpc>
            </a:pPr>
            <a:r>
              <a:rPr lang="en-US" sz="1800" b="1" strike="noStrike" spc="-1" dirty="0" err="1" smtClean="0">
                <a:uFill>
                  <a:solidFill>
                    <a:srgbClr val="FFFFFF"/>
                  </a:solidFill>
                </a:uFill>
                <a:latin typeface="Calibri"/>
              </a:rPr>
              <a:t>Bopal</a:t>
            </a:r>
            <a:r>
              <a:rPr lang="en-US" sz="1800" b="1" strike="noStrike" spc="-1" dirty="0" smtClean="0">
                <a:uFill>
                  <a:solidFill>
                    <a:srgbClr val="FFFFFF"/>
                  </a:solidFill>
                </a:uFill>
                <a:latin typeface="Calibri"/>
              </a:rPr>
              <a:t>, Ahmedabad</a:t>
            </a:r>
            <a:endParaRPr lang="en-US" sz="1800" b="1" strike="noStrike" spc="-1" dirty="0">
              <a:uFill>
                <a:solidFill>
                  <a:srgbClr val="FFFFFF"/>
                </a:solidFill>
              </a:uFill>
              <a:latin typeface="Arial"/>
            </a:endParaRPr>
          </a:p>
        </p:txBody>
      </p:sp>
      <p:pic>
        <p:nvPicPr>
          <p:cNvPr id="11" name="Image7"/>
          <p:cNvPicPr/>
          <p:nvPr/>
        </p:nvPicPr>
        <p:blipFill>
          <a:blip r:embed="rId5"/>
          <a:srcRect l="20285" t="16166" r="36945" b="32761"/>
          <a:stretch/>
        </p:blipFill>
        <p:spPr>
          <a:xfrm>
            <a:off x="8367578" y="4054948"/>
            <a:ext cx="2220848" cy="1833840"/>
          </a:xfrm>
          <a:prstGeom prst="rect">
            <a:avLst/>
          </a:prstGeom>
          <a:ln>
            <a:noFill/>
          </a:ln>
        </p:spPr>
      </p:pic>
      <p:sp>
        <p:nvSpPr>
          <p:cNvPr id="12" name="CustomShape 10"/>
          <p:cNvSpPr/>
          <p:nvPr/>
        </p:nvSpPr>
        <p:spPr>
          <a:xfrm>
            <a:off x="8256254" y="3466948"/>
            <a:ext cx="2504201" cy="38545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b="1" strike="noStrike" spc="-1" dirty="0" err="1">
                <a:solidFill>
                  <a:srgbClr val="000000"/>
                </a:solidFill>
                <a:uFill>
                  <a:solidFill>
                    <a:srgbClr val="FFFFFF"/>
                  </a:solidFill>
                </a:uFill>
                <a:latin typeface="Calibri"/>
              </a:rPr>
              <a:t>Nirma</a:t>
            </a:r>
            <a:r>
              <a:rPr lang="en-US" b="1" strike="noStrike" spc="-1" dirty="0">
                <a:solidFill>
                  <a:srgbClr val="000000"/>
                </a:solidFill>
                <a:uFill>
                  <a:solidFill>
                    <a:srgbClr val="FFFFFF"/>
                  </a:solidFill>
                </a:uFill>
                <a:latin typeface="Calibri"/>
              </a:rPr>
              <a:t> University Ground</a:t>
            </a:r>
            <a:endParaRPr lang="en-US" b="0" strike="noStrike" spc="-1" dirty="0">
              <a:solidFill>
                <a:srgbClr val="000000"/>
              </a:solidFill>
              <a:uFill>
                <a:solidFill>
                  <a:srgbClr val="FFFFFF"/>
                </a:solidFill>
              </a:uFill>
              <a:latin typeface="Arial"/>
            </a:endParaRPr>
          </a:p>
        </p:txBody>
      </p:sp>
      <p:sp>
        <p:nvSpPr>
          <p:cNvPr id="13" name="CustomShape 16"/>
          <p:cNvSpPr/>
          <p:nvPr/>
        </p:nvSpPr>
        <p:spPr>
          <a:xfrm>
            <a:off x="883783" y="2798620"/>
            <a:ext cx="3343624" cy="98755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2800" b="1" strike="noStrike" spc="-1" dirty="0">
                <a:solidFill>
                  <a:srgbClr val="002060"/>
                </a:solidFill>
                <a:uFill>
                  <a:solidFill>
                    <a:srgbClr val="FFFFFF"/>
                  </a:solidFill>
                </a:uFill>
                <a:latin typeface="Times New Roman"/>
              </a:rPr>
              <a:t>Operational </a:t>
            </a:r>
            <a:r>
              <a:rPr lang="en-US" sz="2800" b="1" strike="noStrike" spc="-1" dirty="0" smtClean="0">
                <a:solidFill>
                  <a:srgbClr val="002060"/>
                </a:solidFill>
                <a:uFill>
                  <a:solidFill>
                    <a:srgbClr val="FFFFFF"/>
                  </a:solidFill>
                </a:uFill>
                <a:latin typeface="Times New Roman"/>
              </a:rPr>
              <a:t>Calibration Sites</a:t>
            </a:r>
            <a:endParaRPr lang="en-US" sz="2800" b="0" strike="noStrike" spc="-1" dirty="0">
              <a:solidFill>
                <a:srgbClr val="000000"/>
              </a:solidFill>
              <a:uFill>
                <a:solidFill>
                  <a:srgbClr val="FFFFFF"/>
                </a:solidFill>
              </a:uFill>
              <a:latin typeface="Arial"/>
            </a:endParaRPr>
          </a:p>
        </p:txBody>
      </p:sp>
      <p:sp>
        <p:nvSpPr>
          <p:cNvPr id="2" name="TextBox 1"/>
          <p:cNvSpPr txBox="1"/>
          <p:nvPr/>
        </p:nvSpPr>
        <p:spPr>
          <a:xfrm>
            <a:off x="477395" y="6139299"/>
            <a:ext cx="11303928" cy="646331"/>
          </a:xfrm>
          <a:prstGeom prst="rect">
            <a:avLst/>
          </a:prstGeom>
          <a:noFill/>
        </p:spPr>
        <p:txBody>
          <a:bodyPr wrap="none" rtlCol="0">
            <a:spAutoFit/>
          </a:bodyPr>
          <a:lstStyle/>
          <a:p>
            <a:r>
              <a:rPr lang="en-US" dirty="0" smtClean="0"/>
              <a:t>Additionally, we are planning for various distributed target sites like near </a:t>
            </a:r>
            <a:r>
              <a:rPr lang="en-US" dirty="0" err="1" smtClean="0"/>
              <a:t>Kavaratti</a:t>
            </a:r>
            <a:r>
              <a:rPr lang="en-US" dirty="0" smtClean="0"/>
              <a:t> coast, forest fields, Greater </a:t>
            </a:r>
            <a:r>
              <a:rPr lang="en-US" dirty="0" err="1" smtClean="0"/>
              <a:t>Rann</a:t>
            </a:r>
            <a:r>
              <a:rPr lang="en-US" dirty="0" smtClean="0"/>
              <a:t> </a:t>
            </a:r>
            <a:r>
              <a:rPr lang="en-US" dirty="0" err="1" smtClean="0"/>
              <a:t>etc</a:t>
            </a:r>
            <a:endParaRPr lang="en-US" dirty="0" smtClean="0"/>
          </a:p>
          <a:p>
            <a:r>
              <a:rPr lang="en-US" dirty="0" smtClean="0"/>
              <a:t>To cover SAR signal response over various surfaces</a:t>
            </a:r>
            <a:endParaRPr lang="en-US" dirty="0"/>
          </a:p>
        </p:txBody>
      </p:sp>
    </p:spTree>
    <p:extLst>
      <p:ext uri="{BB962C8B-B14F-4D97-AF65-F5344CB8AC3E}">
        <p14:creationId xmlns:p14="http://schemas.microsoft.com/office/powerpoint/2010/main" val="9490941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546</TotalTime>
  <Words>2496</Words>
  <Application>Microsoft Office PowerPoint</Application>
  <PresentationFormat>Widescreen</PresentationFormat>
  <Paragraphs>460</Paragraphs>
  <Slides>47</Slides>
  <Notes>1</Notes>
  <HiddenSlides>4</HiddenSlides>
  <MMClips>0</MMClips>
  <ScaleCrop>false</ScaleCrop>
  <HeadingPairs>
    <vt:vector size="8" baseType="variant">
      <vt:variant>
        <vt:lpstr>Fonts Used</vt:lpstr>
      </vt:variant>
      <vt:variant>
        <vt:i4>15</vt:i4>
      </vt:variant>
      <vt:variant>
        <vt:lpstr>Theme</vt:lpstr>
      </vt:variant>
      <vt:variant>
        <vt:i4>3</vt:i4>
      </vt:variant>
      <vt:variant>
        <vt:lpstr>Embedded OLE Servers</vt:lpstr>
      </vt:variant>
      <vt:variant>
        <vt:i4>0</vt:i4>
      </vt:variant>
      <vt:variant>
        <vt:lpstr>Slide Titles</vt:lpstr>
      </vt:variant>
      <vt:variant>
        <vt:i4>47</vt:i4>
      </vt:variant>
    </vt:vector>
  </HeadingPairs>
  <TitlesOfParts>
    <vt:vector size="65" baseType="lpstr">
      <vt:lpstr>Microsoft YaHei</vt:lpstr>
      <vt:lpstr>Aharoni</vt:lpstr>
      <vt:lpstr>Arial</vt:lpstr>
      <vt:lpstr>Arial Narrow</vt:lpstr>
      <vt:lpstr>Berlin Sans FB Demi</vt:lpstr>
      <vt:lpstr>Bradley Hand ITC</vt:lpstr>
      <vt:lpstr>Calibri</vt:lpstr>
      <vt:lpstr>Calibri Light</vt:lpstr>
      <vt:lpstr>Cambria</vt:lpstr>
      <vt:lpstr>Lucida Sans Unicode</vt:lpstr>
      <vt:lpstr>Mangal</vt:lpstr>
      <vt:lpstr>Nimbus Sans L</vt:lpstr>
      <vt:lpstr>Symbol</vt:lpstr>
      <vt:lpstr>Times New Roman</vt:lpstr>
      <vt:lpstr>Wingdings</vt:lpstr>
      <vt:lpstr>Office Theme</vt:lpstr>
      <vt:lpstr>1_Office Theme</vt:lpstr>
      <vt:lpstr>2_Office Theme</vt:lpstr>
      <vt:lpstr>Cal/Val Activities: ISRO</vt:lpstr>
      <vt:lpstr>PowerPoint Presentation</vt:lpstr>
      <vt:lpstr>PowerPoint Presentation</vt:lpstr>
      <vt:lpstr>PowerPoint Presentation</vt:lpstr>
      <vt:lpstr>Sea Surface Height from SARAL/AltiKa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Able to capture progress of monsoon and unseasonal events like Mumbai &amp; Chennai flood,  Hailstorms, very heavy rainfall due to cyclone etc.</vt:lpstr>
      <vt:lpstr>PowerPoint Presentation</vt:lpstr>
      <vt:lpstr>PowerPoint Presentation</vt:lpstr>
      <vt:lpstr>Fog Product using INSAT-3D/3DR and its validation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PSF Estimation  and Compensation Of Cartosat </vt:lpstr>
      <vt:lpstr>PowerPoint Presentation</vt:lpstr>
      <vt:lpstr>PowerPoint Presentation</vt:lpstr>
      <vt:lpstr>PowerPoint Presentation</vt:lpstr>
      <vt:lpstr>Onboard Calibration for constellation of sensors</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 Cal/V</dc:title>
  <dc:creator>Hewlett-Packard Company</dc:creator>
  <cp:lastModifiedBy>Hewlett-Packard Company</cp:lastModifiedBy>
  <cp:revision>24</cp:revision>
  <dcterms:created xsi:type="dcterms:W3CDTF">2017-05-08T10:25:37Z</dcterms:created>
  <dcterms:modified xsi:type="dcterms:W3CDTF">2017-05-12T12:11:08Z</dcterms:modified>
</cp:coreProperties>
</file>