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15" r:id="rId3"/>
    <p:sldId id="294" r:id="rId4"/>
    <p:sldId id="300" r:id="rId5"/>
    <p:sldId id="316" r:id="rId6"/>
    <p:sldId id="322" r:id="rId7"/>
    <p:sldId id="321" r:id="rId8"/>
    <p:sldId id="324" r:id="rId9"/>
    <p:sldId id="325" r:id="rId10"/>
  </p:sldIdLst>
  <p:sldSz cx="9144000" cy="6858000" type="screen4x3"/>
  <p:notesSz cx="7010400" cy="9296400"/>
  <p:custShowLst>
    <p:custShow name="AC Processor List" id="0">
      <p:sldLst/>
    </p:custShow>
    <p:custShow name="Participants" id="1">
      <p:sldLst/>
    </p:custShow>
    <p:custShow name="Test Sites" id="2">
      <p:sldLst/>
    </p:custShow>
    <p:custShow name="Metrcis" id="3">
      <p:sldLst/>
    </p:custShow>
    <p:custShow name="AOT" id="4">
      <p:sldLst/>
    </p:custShow>
    <p:custShow name="Water Vapour" id="5">
      <p:sldLst/>
    </p:custShow>
    <p:custShow name="Intercomparison BOA products" id="6">
      <p:sldLst/>
    </p:custShow>
    <p:custShow name="Comparison with AERO corr data" id="7">
      <p:sldLst/>
    </p:custShow>
    <p:custShow name="MODIS SR" id="8">
      <p:sldLst/>
    </p:custShow>
    <p:custShow name="Metrics Introduction" id="9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9" autoAdjust="0"/>
  </p:normalViewPr>
  <p:slideViewPr>
    <p:cSldViewPr>
      <p:cViewPr varScale="1">
        <p:scale>
          <a:sx n="60" d="100"/>
          <a:sy n="60" d="100"/>
        </p:scale>
        <p:origin x="2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F060CC-23FE-417B-AD1D-09708E5F1477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E257B3-7DE7-432F-A165-83BF38390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7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The inter-comparison of the derived Bottom-of-Atmosphere (BOA) products is expected to contribute to the understanding of the different uncertainty contributors and help in improving the AC processors.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7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257B3-7DE7-432F-A165-83BF383900A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2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257B3-7DE7-432F-A165-83BF383900A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2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257B3-7DE7-432F-A165-83BF383900A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2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nasa-logo-meatba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1" t="12322" r="24284" b="13096"/>
          <a:stretch/>
        </p:blipFill>
        <p:spPr>
          <a:xfrm>
            <a:off x="8273559" y="44624"/>
            <a:ext cx="663612" cy="579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975" y="151003"/>
            <a:ext cx="1050775" cy="416107"/>
          </a:xfrm>
          <a:prstGeom prst="rect">
            <a:avLst/>
          </a:prstGeom>
        </p:spPr>
      </p:pic>
      <p:pic>
        <p:nvPicPr>
          <p:cNvPr id="9" name="Picture 2" descr="C:\Users\gdoxani\Pictures\03_logo_dark_blue.bmp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19104" r="7069" b="18621"/>
          <a:stretch/>
        </p:blipFill>
        <p:spPr bwMode="auto">
          <a:xfrm>
            <a:off x="7013048" y="177378"/>
            <a:ext cx="1063787" cy="38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179512" y="692696"/>
            <a:ext cx="8771239" cy="1"/>
          </a:xfrm>
          <a:prstGeom prst="line">
            <a:avLst/>
          </a:prstGeom>
          <a:ln w="1905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67544" y="6357600"/>
            <a:ext cx="4104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7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2nd ACIX Workshop – 11-12 April 2017 - ESRIN, Frascati (Italy)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6EE3-B7B7-40AE-A308-33AAEAE7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88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2nd ACIX Workshop – 11-12 April 2017 - ESRIN, Frascati (Italy)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6EE3-B7B7-40AE-A308-33AAEAE7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3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870504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/>
          <p:nvPr userDrawn="1"/>
        </p:nvSpPr>
        <p:spPr>
          <a:xfrm>
            <a:off x="2133600" y="0"/>
            <a:ext cx="29718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ACIX update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WGCV-42</a:t>
            </a:r>
          </a:p>
        </p:txBody>
      </p:sp>
    </p:spTree>
    <p:extLst>
      <p:ext uri="{BB962C8B-B14F-4D97-AF65-F5344CB8AC3E}">
        <p14:creationId xmlns:p14="http://schemas.microsoft.com/office/powerpoint/2010/main" val="41807948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3581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ACIX Update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WGCV-42</a:t>
            </a:r>
          </a:p>
        </p:txBody>
      </p:sp>
    </p:spTree>
    <p:extLst>
      <p:ext uri="{BB962C8B-B14F-4D97-AF65-F5344CB8AC3E}">
        <p14:creationId xmlns:p14="http://schemas.microsoft.com/office/powerpoint/2010/main" val="30944375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3581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ACIX Update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WGCV-42</a:t>
            </a:r>
          </a:p>
        </p:txBody>
      </p:sp>
    </p:spTree>
    <p:extLst>
      <p:ext uri="{BB962C8B-B14F-4D97-AF65-F5344CB8AC3E}">
        <p14:creationId xmlns:p14="http://schemas.microsoft.com/office/powerpoint/2010/main" val="15043487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57600"/>
            <a:ext cx="4104456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6EE3-B7B7-40AE-A308-33AAEAE7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5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2nd ACIX Workshop – 11-12 April 2017 - ESRIN, </a:t>
            </a:r>
            <a:r>
              <a:rPr lang="en-GB" dirty="0" err="1"/>
              <a:t>Frascati</a:t>
            </a:r>
            <a:r>
              <a:rPr lang="en-GB" dirty="0"/>
              <a:t> (Italy)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6EE3-B7B7-40AE-A308-33AAEAE7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0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2nd ACIX Workshop – 11-12 April 2017 - ESRIN, </a:t>
            </a:r>
            <a:r>
              <a:rPr lang="en-GB" dirty="0" err="1"/>
              <a:t>Frascati</a:t>
            </a:r>
            <a:r>
              <a:rPr lang="en-GB" dirty="0"/>
              <a:t> (Italy)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6EE3-B7B7-40AE-A308-33AAEAE7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2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2nd ACIX Workshop – 11-12 April 2017 - ESRIN, Frascati (Italy)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6EE3-B7B7-40AE-A308-33AAEAE7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2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2nd ACIX Workshop – 11-12 April 2017 - ESRIN, Frascati (Italy)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6EE3-B7B7-40AE-A308-33AAEAE7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6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2nd ACIX Workshop – 11-12 April 2017 - ESRIN, Frascati (Italy)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6EE3-B7B7-40AE-A308-33AAEAE7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53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6EE3-B7B7-40AE-A308-33AAEAE7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3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2nd ACIX Workshop – 11-12 April 2017 - ESRIN, Frascati (Italy)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6EE3-B7B7-40AE-A308-33AAEAE7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1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A6EE3-B7B7-40AE-A308-33AAEAE7356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 descr="nasa-logo-meatball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1" t="12322" r="24284" b="13096"/>
          <a:stretch/>
        </p:blipFill>
        <p:spPr>
          <a:xfrm>
            <a:off x="8273559" y="44624"/>
            <a:ext cx="663612" cy="579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96975" y="151003"/>
            <a:ext cx="1050775" cy="416107"/>
          </a:xfrm>
          <a:prstGeom prst="rect">
            <a:avLst/>
          </a:prstGeom>
        </p:spPr>
      </p:pic>
      <p:pic>
        <p:nvPicPr>
          <p:cNvPr id="13" name="Picture 2" descr="C:\Users\gdoxani\Pictures\03_logo_dark_blue.bmp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19104" r="7069" b="18621"/>
          <a:stretch/>
        </p:blipFill>
        <p:spPr bwMode="auto">
          <a:xfrm>
            <a:off x="7013048" y="177378"/>
            <a:ext cx="1063787" cy="38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179512" y="692696"/>
            <a:ext cx="8771239" cy="1"/>
          </a:xfrm>
          <a:prstGeom prst="line">
            <a:avLst/>
          </a:prstGeom>
          <a:ln w="1905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67544" y="6357600"/>
            <a:ext cx="4104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95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153400" y="6504801"/>
            <a:ext cx="97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D9245422-3BB8-6D4A-8024-718D9EB8D280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140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37311"/>
            <a:ext cx="9144000" cy="62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83170"/>
            <a:ext cx="9144000" cy="55541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238" y="2768514"/>
            <a:ext cx="2627807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98" y="2781208"/>
            <a:ext cx="2627807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0" y="1714173"/>
            <a:ext cx="9144000" cy="1138763"/>
          </a:xfrm>
          <a:noFill/>
        </p:spPr>
        <p:txBody>
          <a:bodyPr>
            <a:noAutofit/>
          </a:bodyPr>
          <a:lstStyle/>
          <a:p>
            <a:pPr algn="ctr"/>
            <a:r>
              <a:rPr lang="en-US" b="1" spc="150" dirty="0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en-US" sz="2400" b="1" spc="150" dirty="0">
                <a:solidFill>
                  <a:schemeClr val="bg1"/>
                </a:solidFill>
                <a:latin typeface="Calibri" panose="020F0502020204030204" pitchFamily="34" charset="0"/>
              </a:rPr>
              <a:t>tmospheric </a:t>
            </a:r>
            <a:r>
              <a:rPr lang="en-US" b="1" spc="150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US" sz="2400" b="1" spc="150" dirty="0">
                <a:solidFill>
                  <a:schemeClr val="bg1"/>
                </a:solidFill>
                <a:latin typeface="Calibri" panose="020F0502020204030204" pitchFamily="34" charset="0"/>
              </a:rPr>
              <a:t>orrection </a:t>
            </a:r>
            <a:r>
              <a:rPr lang="en-US" b="1" spc="150" dirty="0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  <a:r>
              <a:rPr lang="en-US" sz="2400" b="1" spc="150" dirty="0">
                <a:solidFill>
                  <a:schemeClr val="bg1"/>
                </a:solidFill>
                <a:latin typeface="Calibri" panose="020F0502020204030204" pitchFamily="34" charset="0"/>
              </a:rPr>
              <a:t>nter-comparison </a:t>
            </a:r>
            <a:r>
              <a:rPr lang="en-US" sz="2400" b="1" spc="150" dirty="0" err="1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en-US" b="1" spc="150" dirty="0" err="1">
                <a:solidFill>
                  <a:schemeClr val="bg1"/>
                </a:solidFill>
                <a:latin typeface="Calibri" panose="020F0502020204030204" pitchFamily="34" charset="0"/>
              </a:rPr>
              <a:t>X</a:t>
            </a:r>
            <a:r>
              <a:rPr lang="en-US" sz="2400" b="1" spc="150" dirty="0" err="1">
                <a:solidFill>
                  <a:schemeClr val="bg1"/>
                </a:solidFill>
                <a:latin typeface="Calibri" panose="020F0502020204030204" pitchFamily="34" charset="0"/>
              </a:rPr>
              <a:t>ercise</a:t>
            </a:r>
            <a:endParaRPr lang="en-US" sz="2400" b="1" spc="1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896" y="1301859"/>
            <a:ext cx="1599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ACIX</a:t>
            </a:r>
            <a:r>
              <a:rPr lang="en-US" sz="4400" b="1" spc="30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081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360000" y="764704"/>
            <a:ext cx="5528969" cy="584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>
                <a:solidFill>
                  <a:srgbClr val="00338D"/>
                </a:solidFill>
                <a:latin typeface="Calibri" panose="020F0502020204030204" pitchFamily="34" charset="0"/>
              </a:rPr>
              <a:t> </a:t>
            </a:r>
            <a:r>
              <a:rPr lang="en-US" sz="32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en-US" sz="32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523047"/>
            <a:ext cx="7884000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collaborative initiative to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inter-compare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set of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correction (AC) processors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Sentinel-2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Landsat-8 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imagery</a:t>
            </a:r>
          </a:p>
        </p:txBody>
      </p:sp>
      <p:sp>
        <p:nvSpPr>
          <p:cNvPr id="9" name="Down Arrow 8"/>
          <p:cNvSpPr/>
          <p:nvPr/>
        </p:nvSpPr>
        <p:spPr>
          <a:xfrm>
            <a:off x="752708" y="2196604"/>
            <a:ext cx="252000" cy="288000"/>
          </a:xfrm>
          <a:prstGeom prst="downArrow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559207"/>
            <a:ext cx="7884000" cy="65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understanding 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different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contributors and help in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processors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60000" y="1412776"/>
            <a:ext cx="2952328" cy="0"/>
          </a:xfrm>
          <a:prstGeom prst="line">
            <a:avLst/>
          </a:prstGeom>
          <a:ln w="6985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6528" y="3935958"/>
            <a:ext cx="499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600" b="1" u="sng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the inter-comparison protocol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008" y="4931170"/>
            <a:ext cx="500007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GB" sz="1600" b="1" u="sng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the AC processors </a:t>
            </a:r>
          </a:p>
          <a:p>
            <a:pPr marL="361950" algn="just"/>
            <a:r>
              <a:rPr lang="en-GB" sz="14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n-GB" sz="14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applied their AC schemes for a set of test sites keeping the processing parameters constant.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235" y="5733837"/>
            <a:ext cx="5012851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000" indent="-342000" algn="just">
              <a:spcAft>
                <a:spcPts val="600"/>
              </a:spcAft>
              <a:buFont typeface="+mj-lt"/>
              <a:buAutoNum type="arabicPeriod" startAt="3"/>
            </a:pPr>
            <a:r>
              <a:rPr lang="en-GB" sz="1600" b="1" u="sng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the results </a:t>
            </a:r>
          </a:p>
          <a:p>
            <a:pPr marL="361950" algn="just"/>
            <a:r>
              <a:rPr lang="en-GB" sz="14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ACIX coordinators </a:t>
            </a:r>
            <a:r>
              <a:rPr lang="en-GB" sz="14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processed the results submitted by all participants. All the results were presented and discussed during the 2</a:t>
            </a:r>
            <a:r>
              <a:rPr lang="en-GB" sz="1400" baseline="300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14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ACIX workshop.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095" y="4221088"/>
            <a:ext cx="4605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proposals were discussed at the 1st workshop and the </a:t>
            </a:r>
            <a:r>
              <a:rPr lang="en-US" sz="14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inter-comparison procedure was agreed by all participants</a:t>
            </a:r>
            <a:r>
              <a:rPr lang="en-US" sz="14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388350"/>
            <a:ext cx="3336414" cy="339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360000" y="3204265"/>
            <a:ext cx="5528969" cy="584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>
                <a:solidFill>
                  <a:srgbClr val="00338D"/>
                </a:solidFill>
                <a:latin typeface="Calibri" panose="020F0502020204030204" pitchFamily="34" charset="0"/>
              </a:rPr>
              <a:t> </a:t>
            </a:r>
            <a:r>
              <a:rPr lang="en-US" sz="32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  <a:r>
              <a:rPr lang="en-US" sz="32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60000" y="3861048"/>
            <a:ext cx="2952328" cy="0"/>
          </a:xfrm>
          <a:prstGeom prst="line">
            <a:avLst/>
          </a:prstGeom>
          <a:ln w="6985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36512" y="764704"/>
            <a:ext cx="9144000" cy="252028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55736"/>
              </p:ext>
            </p:extLst>
          </p:nvPr>
        </p:nvGraphicFramePr>
        <p:xfrm>
          <a:off x="359999" y="2016341"/>
          <a:ext cx="7199586" cy="416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6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Sensors</a:t>
                      </a:r>
                      <a:endParaRPr lang="en-GB" sz="105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1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Processors</a:t>
                      </a:r>
                    </a:p>
                  </a:txBody>
                  <a:tcPr marL="36000" marR="36000" marT="0" marB="7200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r"/>
                      <a:endParaRPr lang="en-GB" sz="14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Sentinel-2 (MSI)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</a:rPr>
                        <a:t>Landsat-8 (OLI)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Mandatory</a:t>
                      </a:r>
                      <a:r>
                        <a:rPr lang="en-GB" sz="1050" b="1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Run</a:t>
                      </a:r>
                      <a:endParaRPr lang="en-GB" sz="105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Optional </a:t>
                      </a:r>
                      <a:r>
                        <a:rPr lang="en-GB" sz="1050" b="1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Run</a:t>
                      </a:r>
                      <a:endParaRPr lang="en-GB" sz="105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Mandatory</a:t>
                      </a:r>
                      <a:r>
                        <a:rPr lang="en-GB" sz="1050" b="1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Run</a:t>
                      </a:r>
                      <a:endParaRPr lang="en-GB" sz="105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Optional </a:t>
                      </a:r>
                      <a:r>
                        <a:rPr lang="en-GB" sz="1050" b="1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Run</a:t>
                      </a:r>
                      <a:endParaRPr lang="en-GB" sz="105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ts val="172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ts val="172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ACOLITE [Belgium]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ATCOR [Germany]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046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Brockmann</a:t>
                      </a:r>
                      <a:r>
                        <a:rPr lang="en-GB" sz="1100" b="1" kern="1200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[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Germany]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FORCE </a:t>
                      </a:r>
                      <a:r>
                        <a:rPr lang="en-GB" sz="1100" b="1" kern="1200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Germany]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GA-PABT [Australia]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 (Only Canberra)</a:t>
                      </a:r>
                      <a:endParaRPr lang="en-GB" sz="105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en-GB" sz="1050" kern="12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(Only Canberra)</a:t>
                      </a:r>
                      <a:endParaRPr lang="en-GB" sz="105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LaSRC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[USA]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LAC  [France]</a:t>
                      </a:r>
                      <a:endParaRPr lang="en-GB" sz="11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MACCS [France]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OPERA [Belgium]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SCAPE-M [Germany]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SeaDAS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[USA]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rgbClr val="747678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Sen2Cor [</a:t>
                      </a:r>
                      <a:r>
                        <a:rPr lang="en-GB" sz="1100" b="1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France&amp;Germany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ltUpDiag">
                      <a:fgClr>
                        <a:schemeClr val="tx2"/>
                      </a:fgClr>
                      <a:bgClr>
                        <a:srgbClr val="D0D8E8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" name="Title 3"/>
          <p:cNvSpPr txBox="1">
            <a:spLocks/>
          </p:cNvSpPr>
          <p:nvPr/>
        </p:nvSpPr>
        <p:spPr>
          <a:xfrm>
            <a:off x="360000" y="764704"/>
            <a:ext cx="5528969" cy="584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>
                <a:solidFill>
                  <a:srgbClr val="00338D"/>
                </a:solidFill>
                <a:latin typeface="Calibri" panose="020F0502020204030204" pitchFamily="34" charset="0"/>
              </a:rPr>
              <a:t> </a:t>
            </a:r>
            <a:r>
              <a:rPr lang="en-US" sz="32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US" sz="32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60000" y="1412776"/>
            <a:ext cx="2952328" cy="0"/>
          </a:xfrm>
          <a:prstGeom prst="line">
            <a:avLst/>
          </a:prstGeom>
          <a:ln w="6985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143700"/>
              </p:ext>
            </p:extLst>
          </p:nvPr>
        </p:nvGraphicFramePr>
        <p:xfrm>
          <a:off x="7631832" y="3384493"/>
          <a:ext cx="1442508" cy="52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002060"/>
                          </a:solidFill>
                        </a:rPr>
                        <a:t>Data</a:t>
                      </a:r>
                      <a:r>
                        <a:rPr lang="en-GB" sz="9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900" dirty="0">
                          <a:solidFill>
                            <a:srgbClr val="002060"/>
                          </a:solidFill>
                        </a:rPr>
                        <a:t>provided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2060"/>
                      </a:fgClr>
                      <a:bgClr>
                        <a:srgbClr val="E9EDF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 NOT provided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73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>
          <a:xfrm>
            <a:off x="360000" y="764704"/>
            <a:ext cx="5528969" cy="584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>
                <a:solidFill>
                  <a:srgbClr val="00338D"/>
                </a:solidFill>
                <a:latin typeface="Calibri" panose="020F0502020204030204" pitchFamily="34" charset="0"/>
              </a:rPr>
              <a:t> </a:t>
            </a:r>
            <a:r>
              <a:rPr lang="en-US" sz="32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onclusions</a:t>
            </a:r>
            <a:endParaRPr lang="en-US" sz="3200" b="1" kern="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0000" y="1412776"/>
            <a:ext cx="2952328" cy="0"/>
          </a:xfrm>
          <a:prstGeom prst="line">
            <a:avLst/>
          </a:prstGeom>
          <a:ln w="6985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0386" y="1484784"/>
            <a:ext cx="8192053" cy="208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 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processors that will help in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other processors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flagging pixels 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(cloud/high-aerosol) to guarantee a good AC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ACIX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 to be further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analysed and quality controlled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per-pixel uncertainties 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hampered by the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cloud/high-aerosol masks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39175" y="3481302"/>
            <a:ext cx="5528969" cy="584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>
                <a:solidFill>
                  <a:srgbClr val="00338D"/>
                </a:solidFill>
                <a:latin typeface="Calibri" panose="020F0502020204030204" pitchFamily="34" charset="0"/>
              </a:rPr>
              <a:t> </a:t>
            </a:r>
            <a:r>
              <a:rPr lang="en-US" sz="32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ecommendations</a:t>
            </a:r>
            <a:endParaRPr lang="en-US" sz="3200" b="1" kern="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9175" y="4129374"/>
            <a:ext cx="2952328" cy="0"/>
          </a:xfrm>
          <a:prstGeom prst="line">
            <a:avLst/>
          </a:prstGeom>
          <a:ln w="6985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0635" y="4201382"/>
            <a:ext cx="8151804" cy="244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terms of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difference 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(combining mean and </a:t>
            </a:r>
            <a:r>
              <a:rPr lang="en-GB" sz="1600" dirty="0" err="1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Results’ 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each test site, per band all the processors, time series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in usage of sun irradiance model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 to indicate that processors switch to default values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Harmonisation of the data 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processed by all participants to have conclusions over the same sites/same dates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supporting the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validation of the processors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8" y="782075"/>
            <a:ext cx="9144000" cy="2804497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3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6EE3-B7B7-40AE-A308-33AAEAE7356A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75656" y="19168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56694" y="28515411"/>
            <a:ext cx="678933" cy="1309230"/>
          </a:xfrm>
          <a:prstGeom prst="rect">
            <a:avLst/>
          </a:prstGeom>
          <a:noFill/>
        </p:spPr>
        <p:txBody>
          <a:bodyPr wrap="square" lIns="77367" tIns="38684" rIns="77367" bIns="38684" rtlCol="0">
            <a:spAutoFit/>
          </a:bodyPr>
          <a:lstStyle/>
          <a:p>
            <a:r>
              <a:rPr lang="en-US" sz="8000" b="1" dirty="0">
                <a:solidFill>
                  <a:srgbClr val="990000"/>
                </a:solidFill>
              </a:rPr>
              <a:t>! </a:t>
            </a:r>
            <a:endParaRPr lang="en-GB" sz="8000" b="1" dirty="0">
              <a:solidFill>
                <a:srgbClr val="99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39096" y="28947458"/>
            <a:ext cx="11325500" cy="693677"/>
          </a:xfrm>
          <a:prstGeom prst="rect">
            <a:avLst/>
          </a:prstGeom>
          <a:noFill/>
        </p:spPr>
        <p:txBody>
          <a:bodyPr wrap="square" lIns="77367" tIns="38684" rIns="77367" bIns="38684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All the plots and results of ACIX will be available soon on </a:t>
            </a:r>
            <a:r>
              <a:rPr lang="en-US" sz="2000" b="1" u="sng" dirty="0">
                <a:solidFill>
                  <a:srgbClr val="002060"/>
                </a:solidFill>
              </a:rPr>
              <a:t>CEOS Cal/Val portal {</a:t>
            </a:r>
            <a:r>
              <a:rPr lang="en-US" sz="2000" b="1" u="sng" dirty="0">
                <a:solidFill>
                  <a:srgbClr val="990000"/>
                </a:solidFill>
              </a:rPr>
              <a:t>http://calvalportal.ceos.org/home</a:t>
            </a:r>
            <a:r>
              <a:rPr lang="en-US" sz="2000" b="1" u="sng" dirty="0">
                <a:solidFill>
                  <a:srgbClr val="002060"/>
                </a:solidFill>
              </a:rPr>
              <a:t>}  </a:t>
            </a:r>
            <a:endParaRPr lang="en-GB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554605"/>
            <a:ext cx="678933" cy="1093786"/>
          </a:xfrm>
          <a:prstGeom prst="rect">
            <a:avLst/>
          </a:prstGeom>
          <a:noFill/>
        </p:spPr>
        <p:txBody>
          <a:bodyPr wrap="square" lIns="77367" tIns="38684" rIns="77367" bIns="38684" rtlCol="0">
            <a:spAutoFit/>
          </a:bodyPr>
          <a:lstStyle/>
          <a:p>
            <a:r>
              <a:rPr lang="en-US" sz="6600" b="1" dirty="0">
                <a:solidFill>
                  <a:srgbClr val="990000"/>
                </a:solidFill>
              </a:rPr>
              <a:t>! </a:t>
            </a:r>
            <a:endParaRPr lang="en-GB" sz="6600" b="1" dirty="0">
              <a:solidFill>
                <a:srgbClr val="99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1314" y="1816215"/>
            <a:ext cx="7333094" cy="570566"/>
          </a:xfrm>
          <a:prstGeom prst="rect">
            <a:avLst/>
          </a:prstGeom>
          <a:noFill/>
        </p:spPr>
        <p:txBody>
          <a:bodyPr wrap="square" lIns="77367" tIns="38684" rIns="77367" bIns="38684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plots and results of ACIX will be available soon on </a:t>
            </a:r>
            <a: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Cal/Val portal {</a:t>
            </a:r>
            <a:r>
              <a:rPr lang="en-US" sz="1600" u="sng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http://calvalportal.ceos.org/home</a:t>
            </a:r>
            <a: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 </a:t>
            </a:r>
            <a:endParaRPr lang="en-GB" sz="1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2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1364" y="3251854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plots and results of ACIX will be available on CEOS Cal/Val portal   {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http://calvalportal.ceos.org/home</a:t>
            </a:r>
            <a:r>
              <a:rPr lang="en-US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 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360000" y="764704"/>
            <a:ext cx="5528969" cy="584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>
                <a:solidFill>
                  <a:srgbClr val="00338D"/>
                </a:solidFill>
                <a:latin typeface="Calibri" panose="020F0502020204030204" pitchFamily="34" charset="0"/>
              </a:rPr>
              <a:t> </a:t>
            </a:r>
            <a:r>
              <a:rPr lang="en-US" sz="32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en-US" sz="32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20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orward</a:t>
            </a:r>
            <a:endParaRPr lang="en-US" sz="3200" b="1" kern="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0000" y="1412776"/>
            <a:ext cx="2952328" cy="0"/>
          </a:xfrm>
          <a:prstGeom prst="line">
            <a:avLst/>
          </a:prstGeom>
          <a:ln w="6985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0386" y="1877580"/>
            <a:ext cx="840807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00338D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 results/metrics </a:t>
            </a:r>
            <a:r>
              <a:rPr lang="en-US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(organizing committee) considering conclusions/feedback</a:t>
            </a:r>
          </a:p>
          <a:p>
            <a:pPr marL="342900" indent="-342900" algn="just">
              <a:spcAft>
                <a:spcPts val="600"/>
              </a:spcAft>
              <a:buClr>
                <a:srgbClr val="00338D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</a:t>
            </a:r>
            <a:r>
              <a:rPr lang="en-US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ACIX </a:t>
            </a:r>
            <a:r>
              <a:rPr lang="en-US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en-US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all participants &amp; </a:t>
            </a:r>
            <a:r>
              <a:rPr lang="en-US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en-US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 </a:t>
            </a:r>
            <a:r>
              <a:rPr lang="en-US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US" sz="1600" dirty="0">
              <a:solidFill>
                <a:srgbClr val="4D4F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338D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Videoconference</a:t>
            </a:r>
            <a:r>
              <a:rPr lang="en-US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 and agree on the final report </a:t>
            </a:r>
            <a:r>
              <a:rPr lang="en-US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(target September)</a:t>
            </a:r>
          </a:p>
          <a:p>
            <a:pPr marL="342900" indent="-342900" algn="just">
              <a:spcAft>
                <a:spcPts val="600"/>
              </a:spcAft>
              <a:buClr>
                <a:srgbClr val="00338D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in a scientific journal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0000" y="148478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Next steps for ACIX</a:t>
            </a:r>
            <a:endParaRPr lang="en-US" sz="3200" b="1" kern="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386" y="4300452"/>
            <a:ext cx="85520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42900" algn="just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time series 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L8/S2A/S2B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at least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 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</a:p>
          <a:p>
            <a:pPr marL="360000" lvl="1" indent="-342900" algn="just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sites to be refined</a:t>
            </a:r>
          </a:p>
          <a:p>
            <a:pPr marL="360000" lvl="1" indent="-342900" algn="just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Metrics: 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of the 1</a:t>
            </a:r>
            <a:r>
              <a:rPr lang="en-GB" sz="1600" baseline="300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ACIX + comparison with </a:t>
            </a:r>
            <a:r>
              <a:rPr lang="en-GB" sz="1600" dirty="0" err="1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RadCalNet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AeroNet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OC, smoothness in time series, consistency across tiles</a:t>
            </a:r>
          </a:p>
          <a:p>
            <a:pPr marL="360000" lvl="1" indent="-342900" algn="just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cloud/shadows masks</a:t>
            </a:r>
          </a:p>
          <a:p>
            <a:pPr marL="360000" lvl="1" indent="-342900" algn="just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spatial resolution (pixel scale)</a:t>
            </a:r>
          </a:p>
          <a:p>
            <a:pPr marL="360000" lvl="1" indent="-342900" algn="just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run </a:t>
            </a:r>
            <a:r>
              <a:rPr lang="en-GB" sz="16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adjacency, without BRDF/topography corrections)</a:t>
            </a:r>
          </a:p>
          <a:p>
            <a:pPr marL="360000" lvl="1" indent="-342900" algn="just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Harmonise the datasets between participants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0386" y="39330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Plans for ACIX 2</a:t>
            </a:r>
            <a:endParaRPr lang="en-US" sz="3200" b="1" kern="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189295"/>
            <a:ext cx="39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12" y="1506197"/>
            <a:ext cx="9144000" cy="2376264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Perspective of WGCV 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0" y="1676400"/>
            <a:ext cx="8839200" cy="4572000"/>
          </a:xfrm>
        </p:spPr>
        <p:txBody>
          <a:bodyPr/>
          <a:lstStyle/>
          <a:p>
            <a:r>
              <a:rPr lang="en-US" dirty="0"/>
              <a:t>Teams learned many lessons of where to improve their schemes while at the same time increasing their confidence in their schemes</a:t>
            </a:r>
          </a:p>
          <a:p>
            <a:r>
              <a:rPr lang="en-US" dirty="0"/>
              <a:t>Will be difficult for some of the tailored schemes to go broader</a:t>
            </a:r>
          </a:p>
          <a:p>
            <a:r>
              <a:rPr lang="en-US" dirty="0"/>
              <a:t>Flagging of results improved</a:t>
            </a:r>
          </a:p>
          <a:p>
            <a:r>
              <a:rPr lang="en-US" dirty="0"/>
              <a:t>Many lessons learned during the first exercise that will help any follow-on activities</a:t>
            </a:r>
          </a:p>
          <a:p>
            <a:r>
              <a:rPr lang="en-US" dirty="0"/>
              <a:t>Cloud mask characterization is needed</a:t>
            </a:r>
          </a:p>
          <a:p>
            <a:r>
              <a:rPr lang="en-US" dirty="0"/>
              <a:t>DEM at global scale with SRTM quality for processing is sufficient </a:t>
            </a:r>
          </a:p>
          <a:p>
            <a:r>
              <a:rPr lang="en-US" dirty="0"/>
              <a:t>Pixel-by-pixel uncertainty reporting for interoperability is not feasible right now</a:t>
            </a:r>
          </a:p>
          <a:p>
            <a:pPr lvl="1"/>
            <a:r>
              <a:rPr lang="en-US" dirty="0"/>
              <a:t>Complexity of the problem prevents any confidence in a result developed </a:t>
            </a:r>
          </a:p>
          <a:p>
            <a:pPr lvl="1"/>
            <a:r>
              <a:rPr lang="en-US" dirty="0"/>
              <a:t>More resources needed to develop a pixel-by-pixel and to validate that uncertainty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Uncertainties with view angle? - Solar zenith angle &gt;75 is </a:t>
            </a:r>
          </a:p>
          <a:p>
            <a:pPr lvl="1"/>
            <a:r>
              <a:rPr lang="en-US" dirty="0"/>
              <a:t>	suspect.  </a:t>
            </a:r>
          </a:p>
          <a:p>
            <a:pPr lvl="1"/>
            <a:r>
              <a:rPr lang="en-US" dirty="0"/>
              <a:t>	View angle is not an issue out to MODIS scan angles.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BRDF? - diffuse light included in code - not typically.  </a:t>
            </a:r>
          </a:p>
          <a:p>
            <a:pPr lvl="1"/>
            <a:r>
              <a:rPr lang="en-US" dirty="0"/>
              <a:t>	The correction to an equivalent nadir reflectance is not </a:t>
            </a:r>
          </a:p>
          <a:p>
            <a:pPr lvl="1"/>
            <a:r>
              <a:rPr lang="en-US" dirty="0"/>
              <a:t>	recommended because knowledge of surface type limits accuracy </a:t>
            </a:r>
          </a:p>
          <a:p>
            <a:pPr lvl="1"/>
            <a:r>
              <a:rPr lang="en-US" dirty="0"/>
              <a:t>	ant the DEM is limitation for surface slope correction.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Ground truth reflectance? - </a:t>
            </a:r>
            <a:r>
              <a:rPr lang="en-US" dirty="0" err="1"/>
              <a:t>LandValNet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482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Perspective of WGCV 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0" y="1676400"/>
            <a:ext cx="8839200" cy="4572000"/>
          </a:xfrm>
        </p:spPr>
        <p:txBody>
          <a:bodyPr/>
          <a:lstStyle/>
          <a:p>
            <a:r>
              <a:rPr lang="en-US" dirty="0"/>
              <a:t>Uncertainties from angle</a:t>
            </a:r>
          </a:p>
          <a:p>
            <a:pPr lvl="1"/>
            <a:r>
              <a:rPr lang="en-US" dirty="0"/>
              <a:t>Results at solar zenith angle &gt;75 are suspect  </a:t>
            </a:r>
          </a:p>
          <a:p>
            <a:pPr lvl="1"/>
            <a:r>
              <a:rPr lang="en-US" dirty="0"/>
              <a:t>View angle is not an issue out to MODIS scan angles</a:t>
            </a:r>
          </a:p>
          <a:p>
            <a:r>
              <a:rPr lang="en-US" dirty="0"/>
              <a:t>BRDF</a:t>
            </a:r>
          </a:p>
          <a:p>
            <a:pPr lvl="1"/>
            <a:r>
              <a:rPr lang="en-US" dirty="0"/>
              <a:t>Diffuse light effects typically not included</a:t>
            </a:r>
          </a:p>
          <a:p>
            <a:pPr lvl="1"/>
            <a:r>
              <a:rPr lang="en-US" dirty="0"/>
              <a:t>Correction to an equivalent nadir reflectance is not recommended because knowledge of surface type limits accuracy and DEM is a limitation for surface slope correction</a:t>
            </a:r>
          </a:p>
          <a:p>
            <a:r>
              <a:rPr lang="en-US" dirty="0"/>
              <a:t>Ground truth reflectance could be obtained from </a:t>
            </a:r>
            <a:r>
              <a:rPr lang="en-US" dirty="0" err="1"/>
              <a:t>RadCalNet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770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798</Words>
  <Application>Microsoft Office PowerPoint</Application>
  <PresentationFormat>On-screen Show (4:3)</PresentationFormat>
  <Paragraphs>140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10</vt:i4>
      </vt:variant>
    </vt:vector>
  </HeadingPairs>
  <TitlesOfParts>
    <vt:vector size="31" baseType="lpstr">
      <vt:lpstr>Arial</vt:lpstr>
      <vt:lpstr>Arial Bold</vt:lpstr>
      <vt:lpstr>Avenir Roman</vt:lpstr>
      <vt:lpstr>Calibri</vt:lpstr>
      <vt:lpstr>Century Gothic</vt:lpstr>
      <vt:lpstr>Frutiger 45 Light</vt:lpstr>
      <vt:lpstr>Proxima Nova Regular</vt:lpstr>
      <vt:lpstr>Times</vt:lpstr>
      <vt:lpstr>Times New Roman</vt:lpstr>
      <vt:lpstr>Verdana</vt:lpstr>
      <vt:lpstr>Wingdings</vt:lpstr>
      <vt:lpstr>Office Theme</vt:lpstr>
      <vt:lpstr>Default</vt:lpstr>
      <vt:lpstr>Atmospheric Correction Inter-comparison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 Processor List</vt:lpstr>
      <vt:lpstr>Participants</vt:lpstr>
      <vt:lpstr>Test Sites</vt:lpstr>
      <vt:lpstr>Metrcis</vt:lpstr>
      <vt:lpstr>AOT</vt:lpstr>
      <vt:lpstr>Water Vapour</vt:lpstr>
      <vt:lpstr>Intercomparison BOA products</vt:lpstr>
      <vt:lpstr>Comparison with AERO corr data</vt:lpstr>
      <vt:lpstr>MODIS SR</vt:lpstr>
      <vt:lpstr>Metrics Introduction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Doxani</dc:creator>
  <cp:lastModifiedBy>Owner</cp:lastModifiedBy>
  <cp:revision>159</cp:revision>
  <cp:lastPrinted>2017-01-27T13:17:44Z</cp:lastPrinted>
  <dcterms:created xsi:type="dcterms:W3CDTF">2016-12-19T11:10:58Z</dcterms:created>
  <dcterms:modified xsi:type="dcterms:W3CDTF">2017-05-17T15:47:51Z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bafa5c4a-0301-4d69-bd9a-a321188e177f</vt:lpwstr>
  </property>
  <property fmtid="{D5CDD505-2E9C-101B-9397-08002B2CF9AE}" pid="3" name="SercoClassification">
    <vt:lpwstr>Not a Serco document (No visible marking)</vt:lpwstr>
  </property>
</Properties>
</file>