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0"/>
  </p:notesMasterIdLst>
  <p:sldIdLst>
    <p:sldId id="283" r:id="rId2"/>
    <p:sldId id="308" r:id="rId3"/>
    <p:sldId id="344" r:id="rId4"/>
    <p:sldId id="340" r:id="rId5"/>
    <p:sldId id="341" r:id="rId6"/>
    <p:sldId id="342" r:id="rId7"/>
    <p:sldId id="343" r:id="rId8"/>
    <p:sldId id="319" r:id="rId9"/>
    <p:sldId id="339" r:id="rId10"/>
    <p:sldId id="309" r:id="rId11"/>
    <p:sldId id="337" r:id="rId12"/>
    <p:sldId id="338" r:id="rId13"/>
    <p:sldId id="348" r:id="rId14"/>
    <p:sldId id="328" r:id="rId15"/>
    <p:sldId id="329" r:id="rId16"/>
    <p:sldId id="345" r:id="rId17"/>
    <p:sldId id="346" r:id="rId18"/>
    <p:sldId id="336" r:id="rId19"/>
  </p:sldIdLst>
  <p:sldSz cx="12192000" cy="6858000"/>
  <p:notesSz cx="6858000" cy="9144000"/>
  <p:defaultTextStyle>
    <a:lvl1pPr defTabSz="457200">
      <a:defRPr>
        <a:solidFill>
          <a:srgbClr val="002569"/>
        </a:solidFill>
      </a:defRPr>
    </a:lvl1pPr>
    <a:lvl2pPr indent="457200" defTabSz="457200">
      <a:defRPr>
        <a:solidFill>
          <a:srgbClr val="002569"/>
        </a:solidFill>
      </a:defRPr>
    </a:lvl2pPr>
    <a:lvl3pPr indent="914400" defTabSz="457200">
      <a:defRPr>
        <a:solidFill>
          <a:srgbClr val="002569"/>
        </a:solidFill>
      </a:defRPr>
    </a:lvl3pPr>
    <a:lvl4pPr indent="1371600" defTabSz="457200">
      <a:defRPr>
        <a:solidFill>
          <a:srgbClr val="002569"/>
        </a:solidFill>
      </a:defRPr>
    </a:lvl4pPr>
    <a:lvl5pPr indent="1828800" defTabSz="457200">
      <a:defRPr>
        <a:solidFill>
          <a:srgbClr val="002569"/>
        </a:solidFill>
      </a:defRPr>
    </a:lvl5pPr>
    <a:lvl6pPr indent="2286000" defTabSz="457200">
      <a:defRPr>
        <a:solidFill>
          <a:srgbClr val="002569"/>
        </a:solidFill>
      </a:defRPr>
    </a:lvl6pPr>
    <a:lvl7pPr indent="2743200" defTabSz="457200">
      <a:defRPr>
        <a:solidFill>
          <a:srgbClr val="002569"/>
        </a:solidFill>
      </a:defRPr>
    </a:lvl7pPr>
    <a:lvl8pPr indent="3200400" defTabSz="457200">
      <a:defRPr>
        <a:solidFill>
          <a:srgbClr val="002569"/>
        </a:solidFill>
      </a:defRPr>
    </a:lvl8pPr>
    <a:lvl9pPr indent="3657600" defTabSz="457200">
      <a:defRPr>
        <a:solidFill>
          <a:srgbClr val="002569"/>
        </a:solidFil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469"/>
    <a:srgbClr val="1F355C"/>
    <a:srgbClr val="947A34"/>
    <a:srgbClr val="E3E27C"/>
    <a:srgbClr val="F2DCDB"/>
    <a:srgbClr val="DDD9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DDCA"/>
          </a:solidFill>
        </a:fill>
      </a:tcStyle>
    </a:wholeTbl>
    <a:band2H>
      <a:tcTxStyle/>
      <a:tcStyle>
        <a:tcBdr/>
        <a:fill>
          <a:solidFill>
            <a:srgbClr val="FFEFE6"/>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firstRow>
  </a:tblStyle>
  <a:tblStyle styleId="{C7B018BB-80A7-4F77-B60F-C8B233D01FF8}"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Row>
  </a:tblStyle>
  <a:tblStyle styleId="{EEE7283C-3CF3-47DC-8721-378D4A62B228}"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BCBCB"/>
          </a:solidFill>
        </a:fill>
      </a:tcStyle>
    </a:wholeTbl>
    <a:band2H>
      <a:tcTxStyle/>
      <a:tcStyle>
        <a:tcBdr/>
        <a:fill>
          <a:solidFill>
            <a:srgbClr val="EEE7E7"/>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firstRow>
  </a:tblStyle>
  <a:tblStyle styleId="{CF821DB8-F4EB-4A41-A1BA-3FCAFE7338EE}" styleName="">
    <a:tblBg/>
    <a:wholeTbl>
      <a:tcTxStyle b="on" i="on">
        <a:fontRef idx="major">
          <a:srgbClr val="002569"/>
        </a:fontRef>
        <a:srgbClr val="002569"/>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7EA"/>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9A00"/>
          </a:solidFill>
        </a:fill>
      </a:tcStyle>
    </a:firstCol>
    <a:lastRow>
      <a:tcTxStyle b="on" i="on">
        <a:fontRef idx="major">
          <a:srgbClr val="002569"/>
        </a:fontRef>
        <a:srgbClr val="002569"/>
      </a:tcTxStyle>
      <a:tcStyle>
        <a:tcBdr>
          <a:left>
            <a:ln w="12700" cap="flat">
              <a:noFill/>
              <a:miter lim="400000"/>
            </a:ln>
          </a:left>
          <a:right>
            <a:ln w="12700" cap="flat">
              <a:noFill/>
              <a:miter lim="400000"/>
            </a:ln>
          </a:right>
          <a:top>
            <a:ln w="50800" cap="flat">
              <a:solidFill>
                <a:srgbClr val="002569"/>
              </a:solidFill>
              <a:prstDash val="solid"/>
              <a:bevel/>
            </a:ln>
          </a:top>
          <a:bottom>
            <a:ln w="25400" cap="flat">
              <a:solidFill>
                <a:srgbClr val="002569"/>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Ref idx="major">
          <a:srgbClr val="FFFFFF"/>
        </a:fontRef>
        <a:srgbClr val="FFFFFF"/>
      </a:tcTxStyle>
      <a:tcStyle>
        <a:tcBdr>
          <a:left>
            <a:ln w="12700" cap="flat">
              <a:noFill/>
              <a:miter lim="400000"/>
            </a:ln>
          </a:left>
          <a:right>
            <a:ln w="12700" cap="flat">
              <a:noFill/>
              <a:miter lim="400000"/>
            </a:ln>
          </a:right>
          <a:top>
            <a:ln w="25400" cap="flat">
              <a:solidFill>
                <a:srgbClr val="002569"/>
              </a:solidFill>
              <a:prstDash val="solid"/>
              <a:bevel/>
            </a:ln>
          </a:top>
          <a:bottom>
            <a:ln w="25400" cap="flat">
              <a:solidFill>
                <a:srgbClr val="002569"/>
              </a:solidFill>
              <a:prstDash val="solid"/>
              <a:bevel/>
            </a:ln>
          </a:bottom>
          <a:insideH>
            <a:ln w="12700" cap="flat">
              <a:noFill/>
              <a:miter lim="400000"/>
            </a:ln>
          </a:insideH>
          <a:insideV>
            <a:ln w="12700" cap="flat">
              <a:noFill/>
              <a:miter lim="400000"/>
            </a:ln>
          </a:insideV>
        </a:tcBdr>
        <a:fill>
          <a:solidFill>
            <a:srgbClr val="FF9A00"/>
          </a:solidFill>
        </a:fill>
      </a:tcStyle>
    </a:firstRow>
  </a:tblStyle>
  <a:tblStyle styleId="{33BA23B1-9221-436E-865A-0063620EA4FD}"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BD3"/>
          </a:solidFill>
        </a:fill>
      </a:tcStyle>
    </a:wholeTbl>
    <a:band2H>
      <a:tcTxStyle/>
      <a:tcStyle>
        <a:tcBdr/>
        <a:fill>
          <a:solidFill>
            <a:srgbClr val="E6E7EA"/>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firstRow>
  </a:tblStyle>
  <a:tblStyle styleId="{2708684C-4D16-4618-839F-0558EEFCDFE6}" styleName="">
    <a:tblBg/>
    <a:wholeTbl>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solidFill>
            <a:srgbClr val="002569">
              <a:alpha val="20000"/>
            </a:srgbClr>
          </a:solidFill>
        </a:fill>
      </a:tcStyle>
    </a:wholeTbl>
    <a:band2H>
      <a:tcTxStyle/>
      <a:tcStyle>
        <a:tcBdr/>
        <a:fill>
          <a:solidFill>
            <a:srgbClr val="FFFFFF"/>
          </a:solidFill>
        </a:fill>
      </a:tcStyle>
    </a:band2H>
    <a:firstCol>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solidFill>
            <a:srgbClr val="002569">
              <a:alpha val="20000"/>
            </a:srgbClr>
          </a:solidFill>
        </a:fill>
      </a:tcStyle>
    </a:firstCol>
    <a:lastRow>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508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noFill/>
        </a:fill>
      </a:tcStyle>
    </a:lastRow>
    <a:firstRow>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254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750"/>
    <p:restoredTop sz="96404" autoAdjust="0"/>
  </p:normalViewPr>
  <p:slideViewPr>
    <p:cSldViewPr>
      <p:cViewPr varScale="1">
        <p:scale>
          <a:sx n="77" d="100"/>
          <a:sy n="77" d="100"/>
        </p:scale>
        <p:origin x="456" y="82"/>
      </p:cViewPr>
      <p:guideLst>
        <p:guide orient="horz" pos="2160"/>
        <p:guide pos="3840"/>
      </p:guideLst>
    </p:cSldViewPr>
  </p:slideViewPr>
  <p:notesTextViewPr>
    <p:cViewPr>
      <p:scale>
        <a:sx n="1" d="1"/>
        <a:sy n="1" d="1"/>
      </p:scale>
      <p:origin x="0" y="0"/>
    </p:cViewPr>
  </p:notesTextViewPr>
  <p:sorterViewPr>
    <p:cViewPr>
      <p:scale>
        <a:sx n="98" d="100"/>
        <a:sy n="98"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hape 7"/>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8" name="Shape 8"/>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3530218368"/>
      </p:ext>
    </p:extLst>
  </p:cSld>
  <p:clrMap bg1="lt1" tx1="dk1" bg2="lt2" tx2="dk2" accent1="accent1" accent2="accent2" accent3="accent3" accent4="accent4" accent5="accent5" accent6="accent6" hlink="hlink" folHlink="folHlink"/>
  <p:notesStyle>
    <a:lvl1pPr defTabSz="457200">
      <a:lnSpc>
        <a:spcPct val="125000"/>
      </a:lnSpc>
      <a:defRPr sz="2400">
        <a:latin typeface="+mn-lt"/>
        <a:ea typeface="+mn-ea"/>
        <a:cs typeface="+mn-cs"/>
        <a:sym typeface="Avenir Roman"/>
      </a:defRPr>
    </a:lvl1pPr>
    <a:lvl2pPr indent="228600" defTabSz="457200">
      <a:lnSpc>
        <a:spcPct val="125000"/>
      </a:lnSpc>
      <a:defRPr sz="2400">
        <a:latin typeface="+mn-lt"/>
        <a:ea typeface="+mn-ea"/>
        <a:cs typeface="+mn-cs"/>
        <a:sym typeface="Avenir Roman"/>
      </a:defRPr>
    </a:lvl2pPr>
    <a:lvl3pPr indent="457200" defTabSz="457200">
      <a:lnSpc>
        <a:spcPct val="125000"/>
      </a:lnSpc>
      <a:defRPr sz="2400">
        <a:latin typeface="+mn-lt"/>
        <a:ea typeface="+mn-ea"/>
        <a:cs typeface="+mn-cs"/>
        <a:sym typeface="Avenir Roman"/>
      </a:defRPr>
    </a:lvl3pPr>
    <a:lvl4pPr indent="685800" defTabSz="457200">
      <a:lnSpc>
        <a:spcPct val="125000"/>
      </a:lnSpc>
      <a:defRPr sz="2400">
        <a:latin typeface="+mn-lt"/>
        <a:ea typeface="+mn-ea"/>
        <a:cs typeface="+mn-cs"/>
        <a:sym typeface="Avenir Roman"/>
      </a:defRPr>
    </a:lvl4pPr>
    <a:lvl5pPr indent="914400" defTabSz="457200">
      <a:lnSpc>
        <a:spcPct val="125000"/>
      </a:lnSpc>
      <a:defRPr sz="2400">
        <a:latin typeface="+mn-lt"/>
        <a:ea typeface="+mn-ea"/>
        <a:cs typeface="+mn-cs"/>
        <a:sym typeface="Avenir Roman"/>
      </a:defRPr>
    </a:lvl5pPr>
    <a:lvl6pPr indent="1143000" defTabSz="457200">
      <a:lnSpc>
        <a:spcPct val="125000"/>
      </a:lnSpc>
      <a:defRPr sz="2400">
        <a:latin typeface="+mn-lt"/>
        <a:ea typeface="+mn-ea"/>
        <a:cs typeface="+mn-cs"/>
        <a:sym typeface="Avenir Roman"/>
      </a:defRPr>
    </a:lvl6pPr>
    <a:lvl7pPr indent="1371600" defTabSz="457200">
      <a:lnSpc>
        <a:spcPct val="125000"/>
      </a:lnSpc>
      <a:defRPr sz="2400">
        <a:latin typeface="+mn-lt"/>
        <a:ea typeface="+mn-ea"/>
        <a:cs typeface="+mn-cs"/>
        <a:sym typeface="Avenir Roman"/>
      </a:defRPr>
    </a:lvl7pPr>
    <a:lvl8pPr indent="1600200" defTabSz="457200">
      <a:lnSpc>
        <a:spcPct val="125000"/>
      </a:lnSpc>
      <a:defRPr sz="2400">
        <a:latin typeface="+mn-lt"/>
        <a:ea typeface="+mn-ea"/>
        <a:cs typeface="+mn-cs"/>
        <a:sym typeface="Avenir Roman"/>
      </a:defRPr>
    </a:lvl8pPr>
    <a:lvl9pPr indent="1828800" defTabSz="457200">
      <a:lnSpc>
        <a:spcPct val="125000"/>
      </a:lnSpc>
      <a:defRPr sz="2400">
        <a:latin typeface="+mn-lt"/>
        <a:ea typeface="+mn-ea"/>
        <a:cs typeface="+mn-cs"/>
        <a:sym typeface="Avenir Roman"/>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an agency</a:t>
            </a:r>
            <a:r>
              <a:rPr lang="en-US" baseline="0" dirty="0" smtClean="0"/>
              <a:t> supports a focus area lead, it supports all the activities surrounding that variable including:</a:t>
            </a:r>
          </a:p>
          <a:p>
            <a:pPr marL="342900" indent="-342900">
              <a:buFont typeface="Arial" panose="020B0604020202020204" pitchFamily="34" charset="0"/>
              <a:buChar char="•"/>
            </a:pPr>
            <a:endParaRPr lang="en-US" baseline="0" dirty="0" smtClean="0"/>
          </a:p>
          <a:p>
            <a:pPr marL="342900" indent="-342900">
              <a:buFont typeface="Arial" panose="020B0604020202020204" pitchFamily="34" charset="0"/>
              <a:buChar char="•"/>
            </a:pPr>
            <a:r>
              <a:rPr lang="en-US" sz="2400" dirty="0" smtClean="0"/>
              <a:t>Regularly </a:t>
            </a:r>
            <a:r>
              <a:rPr lang="en-US" sz="2400" b="1" dirty="0" smtClean="0"/>
              <a:t>participate</a:t>
            </a:r>
            <a:r>
              <a:rPr lang="en-US" sz="2400" dirty="0" smtClean="0"/>
              <a:t> in LPV telecons (every 1st Tuesday of every 2nd month) and report on activity, meetings, new products, funding mechanisms</a:t>
            </a:r>
          </a:p>
          <a:p>
            <a:pPr marL="342900" indent="-342900">
              <a:buFont typeface="Arial" panose="020B0604020202020204" pitchFamily="34" charset="0"/>
              <a:buChar char="•"/>
            </a:pPr>
            <a:r>
              <a:rPr lang="en-US" sz="2400" b="1" dirty="0" smtClean="0"/>
              <a:t>Engage</a:t>
            </a:r>
            <a:r>
              <a:rPr lang="en-US" sz="2400" dirty="0" smtClean="0"/>
              <a:t> community members (via </a:t>
            </a:r>
            <a:r>
              <a:rPr lang="en-US" sz="2400" dirty="0" err="1" smtClean="0"/>
              <a:t>listserve</a:t>
            </a:r>
            <a:r>
              <a:rPr lang="en-US" sz="2400" dirty="0" smtClean="0"/>
              <a:t>): update them on progress and activities a minimum of one time annually, seek information on data collection and sites they are involved with</a:t>
            </a:r>
            <a:endParaRPr lang="en-US" dirty="0" smtClean="0"/>
          </a:p>
          <a:p>
            <a:pPr marL="342900" indent="-342900">
              <a:buFont typeface="Arial" panose="020B0604020202020204" pitchFamily="34" charset="0"/>
              <a:buChar char="•"/>
            </a:pPr>
            <a:r>
              <a:rPr lang="en-US" sz="2400" dirty="0" smtClean="0"/>
              <a:t>Organize at least 1 </a:t>
            </a:r>
            <a:r>
              <a:rPr lang="en-US" sz="2400" b="1" dirty="0" smtClean="0"/>
              <a:t>topical workshop</a:t>
            </a:r>
            <a:r>
              <a:rPr lang="en-US" sz="2400" dirty="0" smtClean="0"/>
              <a:t> - (either every 2 years or minimum of 1 within leadership term) - these will likely be attached to another science meeting</a:t>
            </a:r>
          </a:p>
          <a:p>
            <a:pPr marL="342900" indent="-342900">
              <a:buFont typeface="Arial" panose="020B0604020202020204" pitchFamily="34" charset="0"/>
              <a:buChar char="•"/>
            </a:pPr>
            <a:r>
              <a:rPr lang="en-US" sz="2400" b="1" dirty="0" smtClean="0"/>
              <a:t>Expand</a:t>
            </a:r>
            <a:r>
              <a:rPr lang="en-US" sz="2400" dirty="0" smtClean="0"/>
              <a:t> LPV activities, field sites, collaboration beyond North America and Europe!</a:t>
            </a:r>
          </a:p>
          <a:p>
            <a:pPr marL="342900" indent="-342900">
              <a:buFont typeface="Arial" panose="020B0604020202020204" pitchFamily="34" charset="0"/>
              <a:buChar char="•"/>
            </a:pPr>
            <a:r>
              <a:rPr lang="en-US" sz="2400" dirty="0" smtClean="0"/>
              <a:t>Lead, oversee, be involved in product inter-comparison activities</a:t>
            </a:r>
          </a:p>
          <a:p>
            <a:pPr marL="342900" indent="-342900">
              <a:buFont typeface="Arial" panose="020B0604020202020204" pitchFamily="34" charset="0"/>
              <a:buChar char="•"/>
            </a:pPr>
            <a:r>
              <a:rPr lang="en-US" sz="2400" dirty="0" smtClean="0"/>
              <a:t>Lead the development and writing of “good practice” land product validation guidelines/</a:t>
            </a:r>
            <a:r>
              <a:rPr lang="en-US" sz="2400" b="1" dirty="0" smtClean="0"/>
              <a:t>protocols</a:t>
            </a:r>
          </a:p>
          <a:p>
            <a:pPr marL="342900" indent="-342900">
              <a:buFont typeface="Arial" panose="020B0604020202020204" pitchFamily="34" charset="0"/>
              <a:buChar char="•"/>
            </a:pPr>
            <a:r>
              <a:rPr lang="en-US" sz="2400" dirty="0" smtClean="0"/>
              <a:t>Keep the listserv and your Focus Area web pages</a:t>
            </a:r>
            <a:r>
              <a:rPr lang="en-US" sz="2400" b="1" dirty="0" smtClean="0"/>
              <a:t> up to date</a:t>
            </a:r>
            <a:r>
              <a:rPr lang="en-US" sz="2400" dirty="0" smtClean="0"/>
              <a:t>!</a:t>
            </a:r>
          </a:p>
          <a:p>
            <a:endParaRPr lang="en-US" dirty="0" smtClean="0"/>
          </a:p>
          <a:p>
            <a:r>
              <a:rPr lang="en-US" dirty="0" smtClean="0"/>
              <a:t>When</a:t>
            </a:r>
            <a:r>
              <a:rPr lang="en-US" baseline="0" dirty="0" smtClean="0"/>
              <a:t> we talk about LPV, we are not just talking about NASA and ESA. Both are the lead coordinating agencies; but many other CEOS agencies and partners, including many experts in academia and industry, contribute to CEOS-LPVs’ mission.</a:t>
            </a:r>
          </a:p>
          <a:p>
            <a:endParaRPr lang="en-US" dirty="0" smtClean="0"/>
          </a:p>
          <a:p>
            <a:r>
              <a:rPr lang="en-US" dirty="0" smtClean="0"/>
              <a:t>Take</a:t>
            </a:r>
            <a:r>
              <a:rPr lang="en-US" baseline="0" dirty="0" smtClean="0"/>
              <a:t> away: </a:t>
            </a:r>
            <a:r>
              <a:rPr lang="en-US" dirty="0" smtClean="0"/>
              <a:t>These</a:t>
            </a:r>
            <a:r>
              <a:rPr lang="en-US" baseline="0" dirty="0" smtClean="0"/>
              <a:t> agencies are generating multiple Land products and are required to validate them. LPV focus areas provide expertise across products. This results in substantial benefits to these agencies and their stakeholders including:</a:t>
            </a:r>
          </a:p>
          <a:p>
            <a:endParaRPr lang="en-US" sz="2400" baseline="0" dirty="0" smtClean="0">
              <a:effectLst/>
              <a:latin typeface="+mn-lt"/>
              <a:ea typeface="+mn-ea"/>
              <a:cs typeface="+mn-cs"/>
              <a:sym typeface="Avenir Roman"/>
            </a:endParaRPr>
          </a:p>
          <a:p>
            <a:r>
              <a:rPr lang="en-US" sz="2400" dirty="0" smtClean="0">
                <a:effectLst/>
                <a:latin typeface="+mn-lt"/>
                <a:ea typeface="+mn-ea"/>
                <a:cs typeface="+mn-cs"/>
                <a:sym typeface="Avenir Roman"/>
              </a:rPr>
              <a:t> (1) increased traceability of product uncertainties, (2) a reduction of costs through sharing of quality-assessed </a:t>
            </a:r>
            <a:r>
              <a:rPr lang="en-US" sz="2400" i="1" dirty="0" smtClean="0">
                <a:effectLst/>
                <a:latin typeface="+mn-lt"/>
                <a:ea typeface="+mn-ea"/>
                <a:cs typeface="+mn-cs"/>
                <a:sym typeface="Avenir Roman"/>
              </a:rPr>
              <a:t>in-situ</a:t>
            </a:r>
            <a:r>
              <a:rPr lang="en-US" sz="2400" dirty="0" smtClean="0">
                <a:effectLst/>
                <a:latin typeface="+mn-lt"/>
                <a:ea typeface="+mn-ea"/>
                <a:cs typeface="+mn-cs"/>
                <a:sym typeface="Avenir Roman"/>
              </a:rPr>
              <a:t> reference data, (3) structuring of work distribution between expert communities and stakeholders, and (4) uncertainty terminology and methodological development across agencies developing land</a:t>
            </a:r>
            <a:r>
              <a:rPr lang="en-US" sz="2400" baseline="0" dirty="0" smtClean="0">
                <a:effectLst/>
                <a:latin typeface="+mn-lt"/>
                <a:ea typeface="+mn-ea"/>
                <a:cs typeface="+mn-cs"/>
                <a:sym typeface="Avenir Roman"/>
              </a:rPr>
              <a:t> </a:t>
            </a:r>
            <a:r>
              <a:rPr lang="en-US" sz="2400" dirty="0" smtClean="0">
                <a:effectLst/>
                <a:latin typeface="+mn-lt"/>
                <a:ea typeface="+mn-ea"/>
                <a:cs typeface="+mn-cs"/>
                <a:sym typeface="Avenir Roman"/>
              </a:rPr>
              <a:t>products</a:t>
            </a:r>
            <a:r>
              <a:rPr lang="en-US" sz="2400" baseline="0" dirty="0" smtClean="0">
                <a:effectLst/>
                <a:latin typeface="+mn-lt"/>
                <a:ea typeface="+mn-ea"/>
                <a:cs typeface="+mn-cs"/>
                <a:sym typeface="Avenir Roman"/>
              </a:rPr>
              <a:t> from multiple missions.</a:t>
            </a:r>
            <a:endParaRPr lang="en-US" dirty="0"/>
          </a:p>
        </p:txBody>
      </p:sp>
    </p:spTree>
    <p:extLst>
      <p:ext uri="{BB962C8B-B14F-4D97-AF65-F5344CB8AC3E}">
        <p14:creationId xmlns:p14="http://schemas.microsoft.com/office/powerpoint/2010/main" val="29011911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2" name="Rectangle 1"/>
          <p:cNvSpPr>
            <a:spLocks noGrp="1" noRot="1" noChangeAspect="1" noChangeArrowheads="1" noTextEdit="1"/>
          </p:cNvSpPr>
          <p:nvPr>
            <p:ph type="sldImg"/>
          </p:nvPr>
        </p:nvSpPr>
        <p:spPr bwMode="auto">
          <a:xfrm>
            <a:off x="663575" y="922338"/>
            <a:ext cx="5618163" cy="3160712"/>
          </a:xfrm>
          <a:solidFill>
            <a:srgbClr val="FFFFFF"/>
          </a:solidFill>
          <a:ln>
            <a:solidFill>
              <a:srgbClr val="000000"/>
            </a:solidFill>
            <a:miter lim="800000"/>
            <a:headEnd/>
            <a:tailEnd/>
          </a:ln>
        </p:spPr>
      </p:sp>
      <p:sp>
        <p:nvSpPr>
          <p:cNvPr id="5123" name="Rectangle 2"/>
          <p:cNvSpPr>
            <a:spLocks noGrp="1" noChangeArrowheads="1"/>
          </p:cNvSpPr>
          <p:nvPr>
            <p:ph type="body" idx="1"/>
          </p:nvPr>
        </p:nvSpPr>
        <p:spPr bwMode="auto">
          <a:xfrm>
            <a:off x="1059212" y="4389742"/>
            <a:ext cx="4833249" cy="350672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endParaRPr lang="en-US" smtClean="0">
              <a:ea typeface="ＭＳ Ｐゴシック" pitchFamily="1" charset="-128"/>
            </a:endParaRPr>
          </a:p>
        </p:txBody>
      </p:sp>
    </p:spTree>
    <p:extLst>
      <p:ext uri="{BB962C8B-B14F-4D97-AF65-F5344CB8AC3E}">
        <p14:creationId xmlns:p14="http://schemas.microsoft.com/office/powerpoint/2010/main" val="39880491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p:cNvSpPr>
          <p:nvPr>
            <p:ph type="sldImg"/>
          </p:nvPr>
        </p:nvSpPr>
        <p:spPr bwMode="auto">
          <a:xfrm>
            <a:off x="109538" y="739775"/>
            <a:ext cx="6580187" cy="3702050"/>
          </a:xfrm>
          <a:prstGeom prst="rect">
            <a:avLst/>
          </a:prstGeom>
          <a:noFill/>
          <a:ln>
            <a:miter lim="800000"/>
            <a:headEnd/>
            <a:tailEnd/>
          </a:ln>
        </p:spPr>
      </p:sp>
      <p:sp>
        <p:nvSpPr>
          <p:cNvPr id="266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_tradnl" dirty="0" smtClean="0"/>
          </a:p>
          <a:p>
            <a:pPr eaLnBrk="1" hangingPunct="1">
              <a:spcBef>
                <a:spcPct val="0"/>
              </a:spcBef>
            </a:pPr>
            <a:endParaRPr lang="es-ES_tradnl" dirty="0" smtClean="0"/>
          </a:p>
        </p:txBody>
      </p:sp>
      <p:sp>
        <p:nvSpPr>
          <p:cNvPr id="266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FB9E11C-85A1-49FE-9DDC-128B976F105D}" type="slidenum">
              <a:rPr lang="es-ES_tradnl" smtClean="0">
                <a:latin typeface="Times New Roman" pitchFamily="18" charset="0"/>
              </a:rPr>
              <a:pPr/>
              <a:t>14</a:t>
            </a:fld>
            <a:endParaRPr lang="es-ES_tradnl" smtClean="0">
              <a:latin typeface="Times New Roman" pitchFamily="18" charset="0"/>
            </a:endParaRPr>
          </a:p>
        </p:txBody>
      </p:sp>
    </p:spTree>
    <p:extLst>
      <p:ext uri="{BB962C8B-B14F-4D97-AF65-F5344CB8AC3E}">
        <p14:creationId xmlns:p14="http://schemas.microsoft.com/office/powerpoint/2010/main" val="40172279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p:cNvSpPr>
          <p:nvPr>
            <p:ph type="sldImg"/>
          </p:nvPr>
        </p:nvSpPr>
        <p:spPr bwMode="auto">
          <a:xfrm>
            <a:off x="109538" y="739775"/>
            <a:ext cx="6580187" cy="3702050"/>
          </a:xfrm>
          <a:prstGeom prst="rect">
            <a:avLst/>
          </a:prstGeom>
          <a:noFill/>
          <a:ln>
            <a:miter lim="800000"/>
            <a:headEnd/>
            <a:tailEnd/>
          </a:ln>
        </p:spPr>
      </p:sp>
      <p:sp>
        <p:nvSpPr>
          <p:cNvPr id="266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_tradnl" dirty="0" smtClean="0"/>
          </a:p>
          <a:p>
            <a:pPr eaLnBrk="1" hangingPunct="1">
              <a:spcBef>
                <a:spcPct val="0"/>
              </a:spcBef>
            </a:pPr>
            <a:endParaRPr lang="es-ES_tradnl" dirty="0" smtClean="0"/>
          </a:p>
        </p:txBody>
      </p:sp>
      <p:sp>
        <p:nvSpPr>
          <p:cNvPr id="266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FB9E11C-85A1-49FE-9DDC-128B976F105D}" type="slidenum">
              <a:rPr lang="es-ES_tradnl" smtClean="0">
                <a:latin typeface="Times New Roman" pitchFamily="18" charset="0"/>
              </a:rPr>
              <a:pPr/>
              <a:t>15</a:t>
            </a:fld>
            <a:endParaRPr lang="es-ES_tradnl" smtClean="0">
              <a:latin typeface="Times New Roman" pitchFamily="18" charset="0"/>
            </a:endParaRPr>
          </a:p>
        </p:txBody>
      </p:sp>
    </p:spTree>
    <p:extLst>
      <p:ext uri="{BB962C8B-B14F-4D97-AF65-F5344CB8AC3E}">
        <p14:creationId xmlns:p14="http://schemas.microsoft.com/office/powerpoint/2010/main" val="24746264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p:cNvSpPr>
          <p:nvPr>
            <p:ph type="sldImg"/>
          </p:nvPr>
        </p:nvSpPr>
        <p:spPr bwMode="auto">
          <a:xfrm>
            <a:off x="109538" y="739775"/>
            <a:ext cx="6580187" cy="3702050"/>
          </a:xfrm>
          <a:prstGeom prst="rect">
            <a:avLst/>
          </a:prstGeom>
          <a:noFill/>
          <a:ln>
            <a:miter lim="800000"/>
            <a:headEnd/>
            <a:tailEnd/>
          </a:ln>
        </p:spPr>
      </p:sp>
      <p:sp>
        <p:nvSpPr>
          <p:cNvPr id="266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_tradnl" dirty="0" smtClean="0"/>
          </a:p>
          <a:p>
            <a:pPr eaLnBrk="1" hangingPunct="1">
              <a:spcBef>
                <a:spcPct val="0"/>
              </a:spcBef>
            </a:pPr>
            <a:endParaRPr lang="es-ES_tradnl" dirty="0" smtClean="0"/>
          </a:p>
        </p:txBody>
      </p:sp>
      <p:sp>
        <p:nvSpPr>
          <p:cNvPr id="266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FB9E11C-85A1-49FE-9DDC-128B976F105D}" type="slidenum">
              <a:rPr lang="es-ES_tradnl" smtClean="0">
                <a:latin typeface="Times New Roman" pitchFamily="18" charset="0"/>
              </a:rPr>
              <a:pPr/>
              <a:t>16</a:t>
            </a:fld>
            <a:endParaRPr lang="es-ES_tradnl" smtClean="0">
              <a:latin typeface="Times New Roman" pitchFamily="18" charset="0"/>
            </a:endParaRPr>
          </a:p>
        </p:txBody>
      </p:sp>
    </p:spTree>
    <p:extLst>
      <p:ext uri="{BB962C8B-B14F-4D97-AF65-F5344CB8AC3E}">
        <p14:creationId xmlns:p14="http://schemas.microsoft.com/office/powerpoint/2010/main" val="23118859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p:cNvSpPr>
          <p:nvPr>
            <p:ph type="sldImg"/>
          </p:nvPr>
        </p:nvSpPr>
        <p:spPr bwMode="auto">
          <a:xfrm>
            <a:off x="109538" y="739775"/>
            <a:ext cx="6580187" cy="3702050"/>
          </a:xfrm>
          <a:prstGeom prst="rect">
            <a:avLst/>
          </a:prstGeom>
          <a:noFill/>
          <a:ln>
            <a:miter lim="800000"/>
            <a:headEnd/>
            <a:tailEnd/>
          </a:ln>
        </p:spPr>
      </p:sp>
      <p:sp>
        <p:nvSpPr>
          <p:cNvPr id="266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_tradnl" dirty="0" smtClean="0"/>
          </a:p>
          <a:p>
            <a:pPr eaLnBrk="1" hangingPunct="1">
              <a:spcBef>
                <a:spcPct val="0"/>
              </a:spcBef>
            </a:pPr>
            <a:endParaRPr lang="es-ES_tradnl" dirty="0" smtClean="0"/>
          </a:p>
        </p:txBody>
      </p:sp>
      <p:sp>
        <p:nvSpPr>
          <p:cNvPr id="266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FB9E11C-85A1-49FE-9DDC-128B976F105D}" type="slidenum">
              <a:rPr lang="es-ES_tradnl" smtClean="0">
                <a:latin typeface="Times New Roman" pitchFamily="18" charset="0"/>
              </a:rPr>
              <a:pPr/>
              <a:t>17</a:t>
            </a:fld>
            <a:endParaRPr lang="es-ES_tradnl" smtClean="0">
              <a:latin typeface="Times New Roman" pitchFamily="18" charset="0"/>
            </a:endParaRPr>
          </a:p>
        </p:txBody>
      </p:sp>
    </p:spTree>
    <p:extLst>
      <p:ext uri="{BB962C8B-B14F-4D97-AF65-F5344CB8AC3E}">
        <p14:creationId xmlns:p14="http://schemas.microsoft.com/office/powerpoint/2010/main" val="13760952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p:cNvSpPr>
          <p:nvPr>
            <p:ph type="sldImg"/>
          </p:nvPr>
        </p:nvSpPr>
        <p:spPr bwMode="auto">
          <a:xfrm>
            <a:off x="109538" y="739775"/>
            <a:ext cx="6580187" cy="3702050"/>
          </a:xfrm>
          <a:prstGeom prst="rect">
            <a:avLst/>
          </a:prstGeom>
          <a:noFill/>
          <a:ln>
            <a:miter lim="800000"/>
            <a:headEnd/>
            <a:tailEnd/>
          </a:ln>
        </p:spPr>
      </p:sp>
      <p:sp>
        <p:nvSpPr>
          <p:cNvPr id="266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_tradnl" dirty="0" smtClean="0"/>
          </a:p>
          <a:p>
            <a:pPr eaLnBrk="1" hangingPunct="1">
              <a:spcBef>
                <a:spcPct val="0"/>
              </a:spcBef>
            </a:pPr>
            <a:endParaRPr lang="es-ES_tradnl" dirty="0" smtClean="0"/>
          </a:p>
        </p:txBody>
      </p:sp>
      <p:sp>
        <p:nvSpPr>
          <p:cNvPr id="266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FB9E11C-85A1-49FE-9DDC-128B976F105D}" type="slidenum">
              <a:rPr lang="es-ES_tradnl" smtClean="0">
                <a:latin typeface="Times New Roman" pitchFamily="18" charset="0"/>
              </a:rPr>
              <a:pPr/>
              <a:t>18</a:t>
            </a:fld>
            <a:endParaRPr lang="es-ES_tradnl" smtClean="0">
              <a:latin typeface="Times New Roman" pitchFamily="18" charset="0"/>
            </a:endParaRPr>
          </a:p>
        </p:txBody>
      </p:sp>
    </p:spTree>
    <p:extLst>
      <p:ext uri="{BB962C8B-B14F-4D97-AF65-F5344CB8AC3E}">
        <p14:creationId xmlns:p14="http://schemas.microsoft.com/office/powerpoint/2010/main" val="14612425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Blank">
    <p:spTree>
      <p:nvGrpSpPr>
        <p:cNvPr id="1" name=""/>
        <p:cNvGrpSpPr/>
        <p:nvPr/>
      </p:nvGrpSpPr>
      <p:grpSpPr>
        <a:xfrm>
          <a:off x="0" y="0"/>
          <a:ext cx="0" cy="0"/>
          <a:chOff x="0" y="0"/>
          <a:chExt cx="0" cy="0"/>
        </a:xfrm>
      </p:grpSpPr>
      <p:sp>
        <p:nvSpPr>
          <p:cNvPr id="6" name="Shape 6"/>
          <p:cNvSpPr>
            <a:spLocks noGrp="1"/>
          </p:cNvSpPr>
          <p:nvPr>
            <p:ph type="sldNum" sz="quarter" idx="2"/>
          </p:nvPr>
        </p:nvSpPr>
        <p:spPr>
          <a:xfrm>
            <a:off x="11684000" y="6629403"/>
            <a:ext cx="406400" cy="187285"/>
          </a:xfrm>
          <a:prstGeom prst="roundRect">
            <a:avLst/>
          </a:prstGeom>
          <a:solidFill>
            <a:schemeClr val="lt1">
              <a:alpha val="49000"/>
            </a:schemeClr>
          </a:solidFill>
          <a:ln>
            <a:solidFill>
              <a:schemeClr val="tx2">
                <a:alpha val="60000"/>
              </a:schemeClr>
            </a:solidFill>
          </a:ln>
        </p:spPr>
        <p:style>
          <a:lnRef idx="2">
            <a:schemeClr val="dk1"/>
          </a:lnRef>
          <a:fillRef idx="1">
            <a:schemeClr val="lt1"/>
          </a:fillRef>
          <a:effectRef idx="0">
            <a:schemeClr val="dk1"/>
          </a:effectRef>
          <a:fontRef idx="minor">
            <a:schemeClr val="dk1"/>
          </a:fontRef>
        </p:style>
        <p:txBody>
          <a:bodyPr wrap="square" lIns="0" tIns="0" rIns="0" bIns="0">
            <a:spAutoFit/>
          </a:bodyPr>
          <a:lstStyle>
            <a:lvl1pPr algn="ctr">
              <a:defRPr lang="uk-UA" sz="1100" i="1" smtClean="0">
                <a:solidFill>
                  <a:schemeClr val="tx2"/>
                </a:solidFill>
                <a:latin typeface="+mj-lt"/>
                <a:ea typeface="+mj-ea"/>
                <a:cs typeface="Proxima Nova Regular"/>
              </a:defRPr>
            </a:lvl1pPr>
          </a:lstStyle>
          <a:p>
            <a:pPr defTabSz="914400"/>
            <a:fld id="{86CB4B4D-7CA3-9044-876B-883B54F8677D}" type="slidenum">
              <a:rPr lang="en-US" smtClean="0"/>
              <a:pPr defTabSz="914400"/>
              <a:t>‹#›</a:t>
            </a:fld>
            <a:endParaRPr lang="en-US" dirty="0"/>
          </a:p>
        </p:txBody>
      </p:sp>
      <p:sp>
        <p:nvSpPr>
          <p:cNvPr id="3" name="Content Placeholder 2"/>
          <p:cNvSpPr>
            <a:spLocks noGrp="1"/>
          </p:cNvSpPr>
          <p:nvPr>
            <p:ph sz="quarter" idx="10"/>
          </p:nvPr>
        </p:nvSpPr>
        <p:spPr>
          <a:xfrm>
            <a:off x="609600" y="1600200"/>
            <a:ext cx="10871200" cy="4724400"/>
          </a:xfrm>
          <a:prstGeom prst="rect">
            <a:avLst/>
          </a:prstGeom>
        </p:spPr>
        <p:txBody>
          <a:bodyPr/>
          <a:lstStyle>
            <a:lvl1pPr>
              <a:defRPr sz="2000">
                <a:latin typeface="+mj-lt"/>
                <a:cs typeface="Arial" panose="020B0604020202020204" pitchFamily="34" charset="0"/>
              </a:defRPr>
            </a:lvl1pPr>
            <a:lvl2pPr marL="768927" indent="-311727">
              <a:buFont typeface="Courier New" panose="02070309020205020404" pitchFamily="49" charset="0"/>
              <a:buChar char="o"/>
              <a:defRPr sz="2000">
                <a:latin typeface="+mj-lt"/>
                <a:cs typeface="Arial" panose="020B0604020202020204" pitchFamily="34" charset="0"/>
              </a:defRPr>
            </a:lvl2pPr>
            <a:lvl3pPr marL="1188719" indent="-274319">
              <a:buFont typeface="Wingdings" panose="05000000000000000000" pitchFamily="2" charset="2"/>
              <a:buChar char="§"/>
              <a:defRPr sz="2000">
                <a:latin typeface="+mj-lt"/>
                <a:cs typeface="Arial" panose="020B0604020202020204" pitchFamily="34" charset="0"/>
              </a:defRPr>
            </a:lvl3pPr>
            <a:lvl4pPr>
              <a:defRPr sz="2000">
                <a:latin typeface="+mj-lt"/>
                <a:cs typeface="Arial" panose="020B0604020202020204" pitchFamily="34" charset="0"/>
              </a:defRPr>
            </a:lvl4pPr>
            <a:lvl5pPr>
              <a:defRPr sz="2000">
                <a:latin typeface="+mj-lt"/>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Content Placeholder 4"/>
          <p:cNvSpPr>
            <a:spLocks noGrp="1"/>
          </p:cNvSpPr>
          <p:nvPr>
            <p:ph sz="quarter" idx="11" hasCustomPrompt="1"/>
          </p:nvPr>
        </p:nvSpPr>
        <p:spPr>
          <a:xfrm>
            <a:off x="2743200" y="304800"/>
            <a:ext cx="6604000" cy="533400"/>
          </a:xfrm>
          <a:prstGeom prst="rect">
            <a:avLst/>
          </a:prstGeom>
        </p:spPr>
        <p:txBody>
          <a:bodyPr/>
          <a:lstStyle>
            <a:lvl1pPr marL="0" indent="0">
              <a:buNone/>
              <a:defRPr>
                <a:solidFill>
                  <a:schemeClr val="bg1"/>
                </a:solidFill>
                <a:latin typeface="+mj-lt"/>
              </a:defRPr>
            </a:lvl1pPr>
          </a:lstStyle>
          <a:p>
            <a:pPr lvl="0"/>
            <a:r>
              <a:rPr lang="en-US" dirty="0" smtClean="0"/>
              <a:t>Title Goes Here</a:t>
            </a:r>
            <a:endParaRPr lang="en-US" dirty="0"/>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10972800" cy="990600"/>
          </a:xfrm>
          <a:prstGeom prst="rect">
            <a:avLst/>
          </a:prstGeom>
        </p:spPr>
        <p:txBody>
          <a:bodyPr/>
          <a:lstStyle/>
          <a:p>
            <a:r>
              <a:rPr kumimoji="0" lang="en-US" smtClean="0"/>
              <a:t>Click to edit Master title style</a:t>
            </a:r>
            <a:endParaRPr kumimoji="0" lang="en-US"/>
          </a:p>
        </p:txBody>
      </p:sp>
      <p:sp>
        <p:nvSpPr>
          <p:cNvPr id="6" name="Slide Number Placeholder 5"/>
          <p:cNvSpPr>
            <a:spLocks noGrp="1"/>
          </p:cNvSpPr>
          <p:nvPr>
            <p:ph type="sldNum" sz="quarter" idx="12"/>
          </p:nvPr>
        </p:nvSpPr>
        <p:spPr>
          <a:xfrm>
            <a:off x="816864" y="6356352"/>
            <a:ext cx="670624" cy="276999"/>
          </a:xfrm>
          <a:prstGeom prst="rect">
            <a:avLst/>
          </a:prstGeom>
        </p:spPr>
        <p:txBody>
          <a:bodyPr/>
          <a:lstStyle>
            <a:lvl1pPr>
              <a:defRPr sz="1200">
                <a:solidFill>
                  <a:schemeClr val="tx2"/>
                </a:solidFill>
              </a:defRPr>
            </a:lvl1pPr>
          </a:lstStyle>
          <a:p>
            <a:fld id="{C8E38066-F069-41C9-B38D-47DB557F2632}" type="slidenum">
              <a:rPr lang="en-GB" smtClean="0"/>
              <a:pPr/>
              <a:t>‹#›</a:t>
            </a:fld>
            <a:endParaRPr lang="en-GB" dirty="0"/>
          </a:p>
        </p:txBody>
      </p:sp>
      <p:sp>
        <p:nvSpPr>
          <p:cNvPr id="8" name="Content Placeholder 7"/>
          <p:cNvSpPr>
            <a:spLocks noGrp="1"/>
          </p:cNvSpPr>
          <p:nvPr>
            <p:ph sz="quarter" idx="1"/>
          </p:nvPr>
        </p:nvSpPr>
        <p:spPr>
          <a:xfrm>
            <a:off x="609600" y="1219200"/>
            <a:ext cx="10972800" cy="4937760"/>
          </a:xfrm>
          <a:prstGeom prst="rect">
            <a:avLst/>
          </a:prstGeo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32373123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534400" y="6356350"/>
            <a:ext cx="3052064" cy="365760"/>
          </a:xfrm>
          <a:prstGeom prst="rect">
            <a:avLst/>
          </a:prstGeom>
        </p:spPr>
        <p:txBody>
          <a:bodyPr/>
          <a:lstStyle/>
          <a:p>
            <a:endParaRPr lang="en-GB"/>
          </a:p>
        </p:txBody>
      </p:sp>
      <p:sp>
        <p:nvSpPr>
          <p:cNvPr id="4" name="Slide Number Placeholder 3"/>
          <p:cNvSpPr>
            <a:spLocks noGrp="1"/>
          </p:cNvSpPr>
          <p:nvPr>
            <p:ph type="sldNum" sz="quarter" idx="12"/>
          </p:nvPr>
        </p:nvSpPr>
        <p:spPr>
          <a:xfrm>
            <a:off x="816864" y="6356352"/>
            <a:ext cx="2641600" cy="246221"/>
          </a:xfrm>
          <a:prstGeom prst="rect">
            <a:avLst/>
          </a:prstGeom>
        </p:spPr>
        <p:txBody>
          <a:bodyPr/>
          <a:lstStyle/>
          <a:p>
            <a:fld id="{C8E38066-F069-41C9-B38D-47DB557F2632}" type="slidenum">
              <a:rPr lang="en-GB" smtClean="0"/>
              <a:pPr/>
              <a:t>‹#›</a:t>
            </a:fld>
            <a:endParaRPr lang="en-GB"/>
          </a:p>
        </p:txBody>
      </p:sp>
      <p:sp>
        <p:nvSpPr>
          <p:cNvPr id="5" name="Straight Connector 4"/>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6" name="Isosceles Triangle 5"/>
          <p:cNvSpPr>
            <a:spLocks noChangeAspect="1"/>
          </p:cNvSpPr>
          <p:nvPr/>
        </p:nvSpPr>
        <p:spPr>
          <a:xfrm rot="5400000">
            <a:off x="590610" y="6447424"/>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extLst>
      <p:ext uri="{BB962C8B-B14F-4D97-AF65-F5344CB8AC3E}">
        <p14:creationId xmlns:p14="http://schemas.microsoft.com/office/powerpoint/2010/main" val="4155275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uFillTx/>
              </a:rPr>
              <a:t>Click to edit Master title style</a:t>
            </a:r>
            <a:endParaRPr lang="en-US">
              <a:uFillTx/>
            </a:endParaRP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CADFE9A-74DE-473A-8B8A-6696DE13DA9D}" type="datetimeFigureOut">
              <a:rPr kumimoji="0" lang="en-US" sz="9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Wed, 17 May 2017</a:t>
            </a:fld>
            <a:endParaRPr kumimoji="0" lang="en-US" sz="9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2382B7-AE5C-4B0C-8F39-1EC9F341D1F2}" type="slidenum">
              <a:rPr kumimoji="0" lang="en-US" sz="9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207259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6" cstate="print"/>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sldNum" sz="quarter" idx="2"/>
          </p:nvPr>
        </p:nvSpPr>
        <p:spPr>
          <a:xfrm>
            <a:off x="9652000" y="6546852"/>
            <a:ext cx="2540000" cy="246221"/>
          </a:xfrm>
          <a:prstGeom prst="rect">
            <a:avLst/>
          </a:prstGeom>
          <a:ln w="12700">
            <a:miter lim="400000"/>
          </a:ln>
        </p:spPr>
        <p:txBody>
          <a:bodyPr lIns="45719" rIns="45719">
            <a:spAutoFit/>
          </a:bodyPr>
          <a:lstStyle>
            <a:lvl1pPr algn="r">
              <a:spcBef>
                <a:spcPts val="600"/>
              </a:spcBef>
              <a:defRPr sz="1000">
                <a:latin typeface="Calibri"/>
                <a:ea typeface="Calibri"/>
                <a:cs typeface="Calibri"/>
                <a:sym typeface="Calibri"/>
              </a:defRPr>
            </a:lvl1pPr>
          </a:lstStyle>
          <a:p>
            <a:pPr lvl="0"/>
            <a:fld id="{86CB4B4D-7CA3-9044-876B-883B54F8677D}" type="slidenum">
              <a:rPr/>
              <a:pPr lvl="0"/>
              <a:t>‹#›</a:t>
            </a:fld>
            <a:endParaRP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3" r:id="rId3"/>
    <p:sldLayoutId id="2147483654" r:id="rId4"/>
  </p:sldLayoutIdLst>
  <p:transition spd="med"/>
  <p:hf hdr="0" ftr="0" dt="0"/>
  <p:txStyles>
    <p:title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p:titleStyle>
    <p:body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p:bodyStyle>
    <p:otherStyle>
      <a:lvl1pPr algn="r" defTabSz="457200">
        <a:spcBef>
          <a:spcPts val="600"/>
        </a:spcBef>
        <a:defRPr sz="1000">
          <a:solidFill>
            <a:schemeClr val="tx1"/>
          </a:solidFill>
          <a:latin typeface="+mn-lt"/>
          <a:ea typeface="+mn-ea"/>
          <a:cs typeface="+mn-cs"/>
          <a:sym typeface="Calibri"/>
        </a:defRPr>
      </a:lvl1pPr>
      <a:lvl2pPr indent="457200" algn="r" defTabSz="457200">
        <a:spcBef>
          <a:spcPts val="600"/>
        </a:spcBef>
        <a:defRPr sz="1000">
          <a:solidFill>
            <a:schemeClr val="tx1"/>
          </a:solidFill>
          <a:latin typeface="+mn-lt"/>
          <a:ea typeface="+mn-ea"/>
          <a:cs typeface="+mn-cs"/>
          <a:sym typeface="Calibri"/>
        </a:defRPr>
      </a:lvl2pPr>
      <a:lvl3pPr indent="914400" algn="r" defTabSz="457200">
        <a:spcBef>
          <a:spcPts val="600"/>
        </a:spcBef>
        <a:defRPr sz="1000">
          <a:solidFill>
            <a:schemeClr val="tx1"/>
          </a:solidFill>
          <a:latin typeface="+mn-lt"/>
          <a:ea typeface="+mn-ea"/>
          <a:cs typeface="+mn-cs"/>
          <a:sym typeface="Calibri"/>
        </a:defRPr>
      </a:lvl3pPr>
      <a:lvl4pPr indent="1371600" algn="r" defTabSz="457200">
        <a:spcBef>
          <a:spcPts val="600"/>
        </a:spcBef>
        <a:defRPr sz="1000">
          <a:solidFill>
            <a:schemeClr val="tx1"/>
          </a:solidFill>
          <a:latin typeface="+mn-lt"/>
          <a:ea typeface="+mn-ea"/>
          <a:cs typeface="+mn-cs"/>
          <a:sym typeface="Calibri"/>
        </a:defRPr>
      </a:lvl4pPr>
      <a:lvl5pPr indent="1828800" algn="r" defTabSz="457200">
        <a:spcBef>
          <a:spcPts val="600"/>
        </a:spcBef>
        <a:defRPr sz="1000">
          <a:solidFill>
            <a:schemeClr val="tx1"/>
          </a:solidFill>
          <a:latin typeface="+mn-lt"/>
          <a:ea typeface="+mn-ea"/>
          <a:cs typeface="+mn-cs"/>
          <a:sym typeface="Calibri"/>
        </a:defRPr>
      </a:lvl5pPr>
      <a:lvl6pPr indent="2286000" algn="r" defTabSz="457200">
        <a:spcBef>
          <a:spcPts val="600"/>
        </a:spcBef>
        <a:defRPr sz="1000">
          <a:solidFill>
            <a:schemeClr val="tx1"/>
          </a:solidFill>
          <a:latin typeface="+mn-lt"/>
          <a:ea typeface="+mn-ea"/>
          <a:cs typeface="+mn-cs"/>
          <a:sym typeface="Calibri"/>
        </a:defRPr>
      </a:lvl6pPr>
      <a:lvl7pPr indent="2743200" algn="r" defTabSz="457200">
        <a:spcBef>
          <a:spcPts val="600"/>
        </a:spcBef>
        <a:defRPr sz="1000">
          <a:solidFill>
            <a:schemeClr val="tx1"/>
          </a:solidFill>
          <a:latin typeface="+mn-lt"/>
          <a:ea typeface="+mn-ea"/>
          <a:cs typeface="+mn-cs"/>
          <a:sym typeface="Calibri"/>
        </a:defRPr>
      </a:lvl7pPr>
      <a:lvl8pPr indent="3200400" algn="r" defTabSz="457200">
        <a:spcBef>
          <a:spcPts val="600"/>
        </a:spcBef>
        <a:defRPr sz="1000">
          <a:solidFill>
            <a:schemeClr val="tx1"/>
          </a:solidFill>
          <a:latin typeface="+mn-lt"/>
          <a:ea typeface="+mn-ea"/>
          <a:cs typeface="+mn-cs"/>
          <a:sym typeface="Calibri"/>
        </a:defRPr>
      </a:lvl8pPr>
      <a:lvl9pPr indent="3657600" algn="r" defTabSz="457200">
        <a:spcBef>
          <a:spcPts val="600"/>
        </a:spcBef>
        <a:defRPr sz="1000">
          <a:solidFill>
            <a:schemeClr val="tx1"/>
          </a:solidFill>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fernando.camacho@eolab.es" TargetMode="External"/><Relationship Id="rId2" Type="http://schemas.openxmlformats.org/officeDocument/2006/relationships/hyperlink" Target="mailto:Miguel.O.Roman@nasa.gov"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gif"/><Relationship Id="rId7"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hyperlink" Target="https://www.esrl.noaa.gov/gmd/grad/meetings/BSRN_talks/P2_3_Crystal_Schaaf_BSRN_validation_2016_v0.8.pdf"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gi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3.png"/><Relationship Id="rId7"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4.png"/><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C8E38066-F069-41C9-B38D-47DB557F2632}" type="slidenum">
              <a:rPr lang="en-GB" smtClean="0"/>
              <a:pPr/>
              <a:t>1</a:t>
            </a:fld>
            <a:endParaRPr lang="en-GB" dirty="0"/>
          </a:p>
        </p:txBody>
      </p:sp>
      <p:sp>
        <p:nvSpPr>
          <p:cNvPr id="14" name="TextBox 13"/>
          <p:cNvSpPr txBox="1"/>
          <p:nvPr/>
        </p:nvSpPr>
        <p:spPr>
          <a:xfrm>
            <a:off x="2387775" y="2118243"/>
            <a:ext cx="7416452" cy="427809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ctr" rtl="0" latinLnBrk="1" hangingPunct="0"/>
            <a:r>
              <a:rPr lang="en-US" sz="4800" dirty="0"/>
              <a:t>CEOS/WGCV/LPV Update</a:t>
            </a:r>
            <a:endParaRPr lang="en-GB" sz="3200" i="1" dirty="0"/>
          </a:p>
          <a:p>
            <a:pPr algn="ctr" rtl="0" latinLnBrk="1" hangingPunct="0"/>
            <a:endParaRPr lang="en-GB" sz="3200" i="1" dirty="0"/>
          </a:p>
          <a:p>
            <a:pPr algn="ctr" rtl="0" latinLnBrk="1" hangingPunct="0"/>
            <a:r>
              <a:rPr lang="en-GB" sz="3200" i="1" dirty="0" smtClean="0"/>
              <a:t>Miguel </a:t>
            </a:r>
            <a:r>
              <a:rPr lang="en-GB" sz="3200" i="1" dirty="0"/>
              <a:t>Román (NASA)</a:t>
            </a:r>
          </a:p>
          <a:p>
            <a:pPr algn="ctr" rtl="0" latinLnBrk="1" hangingPunct="0"/>
            <a:r>
              <a:rPr lang="en-GB" sz="3200" i="1" dirty="0">
                <a:hlinkClick r:id="rId2"/>
              </a:rPr>
              <a:t>Miguel.O.Roman@nasa.gov</a:t>
            </a:r>
            <a:endParaRPr lang="en-GB" sz="3200" i="1" dirty="0"/>
          </a:p>
          <a:p>
            <a:pPr algn="ctr" rtl="0" latinLnBrk="1" hangingPunct="0"/>
            <a:endParaRPr lang="en-GB" sz="3200" i="1" dirty="0" smtClean="0"/>
          </a:p>
          <a:p>
            <a:pPr algn="ctr" rtl="0" latinLnBrk="1" hangingPunct="0"/>
            <a:r>
              <a:rPr lang="en-GB" sz="3200" i="1" dirty="0" smtClean="0"/>
              <a:t>Fernando </a:t>
            </a:r>
            <a:r>
              <a:rPr lang="en-GB" sz="3200" i="1" dirty="0"/>
              <a:t>Camacho (EOLAB)</a:t>
            </a:r>
          </a:p>
          <a:p>
            <a:pPr algn="ctr" rtl="0" latinLnBrk="1" hangingPunct="0"/>
            <a:r>
              <a:rPr lang="en-GB" sz="3200" i="1" dirty="0">
                <a:hlinkClick r:id="rId3"/>
              </a:rPr>
              <a:t>Fernando.Camacho@eolab.es</a:t>
            </a:r>
            <a:r>
              <a:rPr lang="en-GB" sz="3200" i="1" dirty="0"/>
              <a:t> </a:t>
            </a:r>
            <a:endParaRPr lang="en-GB" sz="3200" i="1" dirty="0" smtClean="0"/>
          </a:p>
          <a:p>
            <a:pPr algn="ctr" rtl="0" latinLnBrk="1" hangingPunct="0"/>
            <a:endParaRPr lang="en-GB" sz="3200" i="1" dirty="0" smtClean="0"/>
          </a:p>
        </p:txBody>
      </p:sp>
    </p:spTree>
    <p:extLst>
      <p:ext uri="{BB962C8B-B14F-4D97-AF65-F5344CB8AC3E}">
        <p14:creationId xmlns:p14="http://schemas.microsoft.com/office/powerpoint/2010/main" val="2497657810"/>
      </p:ext>
    </p:extLst>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0" y="35693"/>
            <a:ext cx="7620000" cy="990600"/>
          </a:xfrm>
        </p:spPr>
        <p:txBody>
          <a:bodyPr/>
          <a:lstStyle/>
          <a:p>
            <a:pPr algn="ctr" rtl="0"/>
            <a:r>
              <a:rPr lang="en-US" dirty="0" smtClean="0"/>
              <a:t>LPV </a:t>
            </a:r>
            <a:r>
              <a:rPr lang="en-US" b="1" dirty="0"/>
              <a:t>Vegetation Index &amp; Land Surface Phenology </a:t>
            </a:r>
            <a:r>
              <a:rPr lang="en-US" b="1" dirty="0" smtClean="0"/>
              <a:t>Workshop</a:t>
            </a:r>
            <a:endParaRPr lang="en-US" dirty="0"/>
          </a:p>
        </p:txBody>
      </p:sp>
      <p:sp>
        <p:nvSpPr>
          <p:cNvPr id="3" name="Slide Number Placeholder 2"/>
          <p:cNvSpPr>
            <a:spLocks noGrp="1"/>
          </p:cNvSpPr>
          <p:nvPr>
            <p:ph type="sldNum" sz="quarter" idx="12"/>
          </p:nvPr>
        </p:nvSpPr>
        <p:spPr/>
        <p:txBody>
          <a:bodyPr/>
          <a:lstStyle/>
          <a:p>
            <a:fld id="{C8E38066-F069-41C9-B38D-47DB557F2632}" type="slidenum">
              <a:rPr lang="en-GB" smtClean="0"/>
              <a:pPr/>
              <a:t>10</a:t>
            </a:fld>
            <a:endParaRPr lang="en-GB"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61962" y="4169083"/>
            <a:ext cx="3630038" cy="2688917"/>
          </a:xfrm>
          <a:prstGeom prst="rect">
            <a:avLst/>
          </a:prstGeom>
        </p:spPr>
      </p:pic>
      <p:sp>
        <p:nvSpPr>
          <p:cNvPr id="4" name="Content Placeholder 3"/>
          <p:cNvSpPr>
            <a:spLocks noGrp="1"/>
          </p:cNvSpPr>
          <p:nvPr>
            <p:ph sz="quarter" idx="1"/>
          </p:nvPr>
        </p:nvSpPr>
        <p:spPr>
          <a:xfrm>
            <a:off x="30804" y="1143000"/>
            <a:ext cx="8732196" cy="5562600"/>
          </a:xfrm>
        </p:spPr>
        <p:txBody>
          <a:bodyPr/>
          <a:lstStyle/>
          <a:p>
            <a:r>
              <a:rPr lang="en-US" sz="2000" b="1" dirty="0" smtClean="0"/>
              <a:t>Phenology - </a:t>
            </a:r>
            <a:r>
              <a:rPr lang="en-US" sz="2000" dirty="0"/>
              <a:t>identified four primary steps to advance validation </a:t>
            </a:r>
            <a:r>
              <a:rPr lang="en-US" sz="2000" dirty="0" smtClean="0"/>
              <a:t>efforts, leads identified for each step</a:t>
            </a:r>
            <a:endParaRPr lang="en-US" sz="2000" dirty="0"/>
          </a:p>
          <a:p>
            <a:pPr marL="914400" lvl="1" indent="-457200">
              <a:buFont typeface="+mj-lt"/>
              <a:buAutoNum type="arabicParenR"/>
            </a:pPr>
            <a:r>
              <a:rPr lang="en-US" sz="1600" dirty="0">
                <a:solidFill>
                  <a:srgbClr val="003300"/>
                </a:solidFill>
              </a:rPr>
              <a:t>Identify data requirements for validation (list was created) and initial analysis of </a:t>
            </a:r>
            <a:r>
              <a:rPr lang="en-US" sz="1600" dirty="0" smtClean="0">
                <a:solidFill>
                  <a:srgbClr val="003300"/>
                </a:solidFill>
              </a:rPr>
              <a:t>Flux/</a:t>
            </a:r>
            <a:r>
              <a:rPr lang="en-US" sz="1600" dirty="0" err="1" smtClean="0">
                <a:solidFill>
                  <a:srgbClr val="003300"/>
                </a:solidFill>
              </a:rPr>
              <a:t>PhenoCam</a:t>
            </a:r>
            <a:r>
              <a:rPr lang="en-US" sz="1600" dirty="0" smtClean="0">
                <a:solidFill>
                  <a:srgbClr val="003300"/>
                </a:solidFill>
              </a:rPr>
              <a:t> </a:t>
            </a:r>
            <a:r>
              <a:rPr lang="en-US" sz="1600" dirty="0">
                <a:solidFill>
                  <a:srgbClr val="003300"/>
                </a:solidFill>
              </a:rPr>
              <a:t>sites</a:t>
            </a:r>
            <a:r>
              <a:rPr lang="en-US" sz="1600" dirty="0" smtClean="0">
                <a:solidFill>
                  <a:srgbClr val="003300"/>
                </a:solidFill>
              </a:rPr>
              <a:t>. </a:t>
            </a:r>
            <a:endParaRPr lang="en-US" sz="1600" dirty="0">
              <a:solidFill>
                <a:srgbClr val="003300"/>
              </a:solidFill>
            </a:endParaRPr>
          </a:p>
          <a:p>
            <a:pPr marL="914400" lvl="1" indent="-457200">
              <a:buFont typeface="+mj-lt"/>
              <a:buAutoNum type="arabicParenR"/>
            </a:pPr>
            <a:r>
              <a:rPr lang="en-US" sz="1600" dirty="0">
                <a:solidFill>
                  <a:srgbClr val="003300"/>
                </a:solidFill>
              </a:rPr>
              <a:t>Conduct analysis of potential sites with a resulting publication (e.g. “Evaluation of the Representativeness of Networks of Sites for the Global Validation and Inter-comparison of Land Surface </a:t>
            </a:r>
            <a:r>
              <a:rPr lang="en-US" sz="1600" dirty="0" smtClean="0">
                <a:solidFill>
                  <a:srgbClr val="003300"/>
                </a:solidFill>
              </a:rPr>
              <a:t>Phenology”).  Lead for this has now been identified.</a:t>
            </a:r>
            <a:endParaRPr lang="en-US" sz="1600" dirty="0">
              <a:solidFill>
                <a:srgbClr val="003300"/>
              </a:solidFill>
            </a:endParaRPr>
          </a:p>
          <a:p>
            <a:pPr marL="914400" lvl="1" indent="-457200">
              <a:buFont typeface="+mj-lt"/>
              <a:buAutoNum type="arabicParenR"/>
            </a:pPr>
            <a:r>
              <a:rPr lang="en-US" sz="1600" dirty="0">
                <a:solidFill>
                  <a:srgbClr val="003300"/>
                </a:solidFill>
              </a:rPr>
              <a:t>Support an on-going effort by Colin Talbert </a:t>
            </a:r>
            <a:r>
              <a:rPr lang="en-US" sz="1600" dirty="0" smtClean="0">
                <a:solidFill>
                  <a:srgbClr val="003300"/>
                </a:solidFill>
              </a:rPr>
              <a:t>(</a:t>
            </a:r>
            <a:r>
              <a:rPr lang="en-US" sz="1600" dirty="0">
                <a:solidFill>
                  <a:srgbClr val="003300"/>
                </a:solidFill>
              </a:rPr>
              <a:t>NWCSC) to relate phenology camera data footprints to remote sensing product pixel extents. </a:t>
            </a:r>
          </a:p>
          <a:p>
            <a:pPr marL="914400" lvl="1" indent="-457200">
              <a:buFont typeface="+mj-lt"/>
              <a:buAutoNum type="arabicParenR"/>
            </a:pPr>
            <a:r>
              <a:rPr lang="en-US" sz="1600" dirty="0" smtClean="0">
                <a:solidFill>
                  <a:srgbClr val="003300"/>
                </a:solidFill>
              </a:rPr>
              <a:t>Establish </a:t>
            </a:r>
            <a:r>
              <a:rPr lang="en-US" sz="1600" dirty="0">
                <a:solidFill>
                  <a:srgbClr val="003300"/>
                </a:solidFill>
              </a:rPr>
              <a:t>a validation database that combines the results of steps 1, 2, and 3</a:t>
            </a:r>
            <a:r>
              <a:rPr lang="en-US" sz="1600" dirty="0" smtClean="0">
                <a:solidFill>
                  <a:srgbClr val="003300"/>
                </a:solidFill>
              </a:rPr>
              <a:t>.</a:t>
            </a:r>
          </a:p>
          <a:p>
            <a:pPr marL="914400" lvl="1" indent="-457200">
              <a:buFont typeface="+mj-lt"/>
              <a:buAutoNum type="arabicParenR"/>
            </a:pPr>
            <a:endParaRPr lang="en-US" sz="1600" dirty="0">
              <a:solidFill>
                <a:srgbClr val="003300"/>
              </a:solidFill>
            </a:endParaRPr>
          </a:p>
          <a:p>
            <a:r>
              <a:rPr lang="en-US" sz="2000" b="1" dirty="0" smtClean="0"/>
              <a:t>Vegetation Indices </a:t>
            </a:r>
            <a:r>
              <a:rPr lang="en-US" sz="2000" dirty="0" smtClean="0"/>
              <a:t>- </a:t>
            </a:r>
            <a:r>
              <a:rPr lang="en-US" sz="2000" dirty="0"/>
              <a:t>identified 3 components of VI validation </a:t>
            </a:r>
            <a:r>
              <a:rPr lang="en-US" sz="2000" dirty="0" smtClean="0"/>
              <a:t>that were needed</a:t>
            </a:r>
            <a:r>
              <a:rPr lang="en-US" sz="2000" dirty="0"/>
              <a:t> </a:t>
            </a:r>
            <a:r>
              <a:rPr lang="en-US" sz="2000" dirty="0" smtClean="0"/>
              <a:t>– Focus area recently launched, working on web content</a:t>
            </a:r>
            <a:endParaRPr lang="en-US" sz="2000" dirty="0"/>
          </a:p>
          <a:p>
            <a:pPr marL="800100" lvl="1" indent="-342900">
              <a:buFont typeface="+mj-lt"/>
              <a:buAutoNum type="arabicParenR"/>
            </a:pPr>
            <a:r>
              <a:rPr lang="en-US" sz="1600" dirty="0" smtClean="0">
                <a:solidFill>
                  <a:schemeClr val="tx1"/>
                </a:solidFill>
              </a:rPr>
              <a:t>Uncertainty </a:t>
            </a:r>
            <a:r>
              <a:rPr lang="en-US" sz="1600" dirty="0">
                <a:solidFill>
                  <a:schemeClr val="tx1"/>
                </a:solidFill>
              </a:rPr>
              <a:t>of VIs in their units (e.g., </a:t>
            </a:r>
            <a:r>
              <a:rPr lang="en-US" sz="1600" dirty="0">
                <a:solidFill>
                  <a:schemeClr val="tx1"/>
                </a:solidFill>
                <a:latin typeface="SymbolProp BT" charset="2"/>
                <a:ea typeface="SymbolProp BT" charset="2"/>
                <a:cs typeface="SymbolProp BT" charset="2"/>
              </a:rPr>
              <a:t>D</a:t>
            </a:r>
            <a:r>
              <a:rPr lang="en-US" sz="1600" dirty="0">
                <a:solidFill>
                  <a:schemeClr val="tx1"/>
                </a:solidFill>
              </a:rPr>
              <a:t>NDVI)</a:t>
            </a:r>
          </a:p>
          <a:p>
            <a:pPr marL="800100" lvl="1" indent="-342900">
              <a:buFont typeface="+mj-lt"/>
              <a:buAutoNum type="arabicParenR"/>
            </a:pPr>
            <a:r>
              <a:rPr lang="en-US" sz="1600" dirty="0" smtClean="0">
                <a:solidFill>
                  <a:schemeClr val="tx1"/>
                </a:solidFill>
              </a:rPr>
              <a:t>VI sensitivity </a:t>
            </a:r>
            <a:r>
              <a:rPr lang="en-US" sz="1600" dirty="0">
                <a:solidFill>
                  <a:schemeClr val="tx1"/>
                </a:solidFill>
              </a:rPr>
              <a:t>to vegetation biophysical/physiological conditions</a:t>
            </a:r>
          </a:p>
          <a:p>
            <a:pPr marL="800100" lvl="1" indent="-342900">
              <a:buFont typeface="+mj-lt"/>
              <a:buAutoNum type="arabicParenR"/>
            </a:pPr>
            <a:r>
              <a:rPr lang="en-US" sz="1600" dirty="0">
                <a:solidFill>
                  <a:schemeClr val="tx1"/>
                </a:solidFill>
              </a:rPr>
              <a:t>Long-term stability of VI time series data</a:t>
            </a:r>
          </a:p>
          <a:p>
            <a:pPr marL="914400" lvl="1" indent="-457200">
              <a:buFont typeface="+mj-lt"/>
              <a:buAutoNum type="arabicParenR"/>
            </a:pPr>
            <a:endParaRPr lang="en-US" sz="2000" dirty="0"/>
          </a:p>
        </p:txBody>
      </p:sp>
      <p:sp>
        <p:nvSpPr>
          <p:cNvPr id="6" name="TextBox 5"/>
          <p:cNvSpPr txBox="1"/>
          <p:nvPr/>
        </p:nvSpPr>
        <p:spPr>
          <a:xfrm>
            <a:off x="9105900" y="4343400"/>
            <a:ext cx="3200400" cy="52321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400" b="0" i="0" u="none" strike="noStrike" cap="none" spc="0" normalizeH="0" baseline="0" dirty="0" smtClean="0">
                <a:ln>
                  <a:noFill/>
                </a:ln>
                <a:solidFill>
                  <a:srgbClr val="002569"/>
                </a:solidFill>
                <a:effectLst/>
                <a:uFillTx/>
              </a:rPr>
              <a:t>Participants touring NEON site caught</a:t>
            </a:r>
            <a:r>
              <a:rPr kumimoji="0" lang="en-US" sz="1400" b="0" i="0" u="none" strike="noStrike" cap="none" spc="0" normalizeH="0" dirty="0" smtClean="0">
                <a:ln>
                  <a:noFill/>
                </a:ln>
                <a:solidFill>
                  <a:srgbClr val="002569"/>
                </a:solidFill>
                <a:effectLst/>
                <a:uFillTx/>
              </a:rPr>
              <a:t> on the PhenoCam!</a:t>
            </a:r>
            <a:endParaRPr kumimoji="0" lang="en-US" sz="1400" b="0" i="0" u="none" strike="noStrike" cap="none" spc="0" normalizeH="0" baseline="0" dirty="0">
              <a:ln>
                <a:noFill/>
              </a:ln>
              <a:solidFill>
                <a:srgbClr val="002569"/>
              </a:solidFill>
              <a:effectLst/>
              <a:uFillTx/>
            </a:endParaRPr>
          </a:p>
        </p:txBody>
      </p:sp>
      <p:pic>
        <p:nvPicPr>
          <p:cNvPr id="8" name="Picture 7"/>
          <p:cNvPicPr>
            <a:picLocks noChangeAspect="1"/>
          </p:cNvPicPr>
          <p:nvPr/>
        </p:nvPicPr>
        <p:blipFill>
          <a:blip r:embed="rId3"/>
          <a:stretch>
            <a:fillRect/>
          </a:stretch>
        </p:blipFill>
        <p:spPr>
          <a:xfrm>
            <a:off x="8690043" y="1547953"/>
            <a:ext cx="3505200" cy="2099469"/>
          </a:xfrm>
          <a:prstGeom prst="rect">
            <a:avLst/>
          </a:prstGeom>
        </p:spPr>
      </p:pic>
      <p:cxnSp>
        <p:nvCxnSpPr>
          <p:cNvPr id="10" name="Straight Arrow Connector 9"/>
          <p:cNvCxnSpPr/>
          <p:nvPr/>
        </p:nvCxnSpPr>
        <p:spPr>
          <a:xfrm flipH="1">
            <a:off x="10058401" y="4823840"/>
            <a:ext cx="76199" cy="8149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36709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Macintosh HD:Users:luigi:Dropbox:ValidationMCD45:ge175_v3HighRes.gif"/>
          <p:cNvPicPr>
            <a:picLocks noChangeAspect="1"/>
          </p:cNvPicPr>
          <p:nvPr/>
        </p:nvPicPr>
        <p:blipFill rotWithShape="1">
          <a:blip r:embed="rId3" cstate="print">
            <a:extLst>
              <a:ext uri="{28A0092B-C50C-407E-A947-70E740481C1C}">
                <a14:useLocalDpi xmlns:a14="http://schemas.microsoft.com/office/drawing/2010/main" val="0"/>
              </a:ext>
            </a:extLst>
          </a:blip>
          <a:srcRect t="5035" r="16498"/>
          <a:stretch/>
        </p:blipFill>
        <p:spPr bwMode="auto">
          <a:xfrm>
            <a:off x="322539" y="1175619"/>
            <a:ext cx="7219919" cy="5448783"/>
          </a:xfrm>
          <a:prstGeom prst="rect">
            <a:avLst/>
          </a:prstGeom>
          <a:noFill/>
          <a:ln>
            <a:noFill/>
          </a:ln>
        </p:spPr>
      </p:pic>
      <p:sp>
        <p:nvSpPr>
          <p:cNvPr id="6" name="TextBox 5"/>
          <p:cNvSpPr txBox="1"/>
          <p:nvPr/>
        </p:nvSpPr>
        <p:spPr>
          <a:xfrm>
            <a:off x="322539" y="5867400"/>
            <a:ext cx="10269261" cy="923330"/>
          </a:xfrm>
          <a:prstGeom prst="rect">
            <a:avLst/>
          </a:prstGeom>
          <a:solidFill>
            <a:srgbClr val="CCFFCC"/>
          </a:solidFill>
          <a:ln w="19050">
            <a:solidFill>
              <a:schemeClr val="tx1"/>
            </a:solidFill>
          </a:ln>
        </p:spPr>
        <p:txBody>
          <a:bodyPr wrap="square" rtlCol="0">
            <a:spAutoFit/>
          </a:bodyPr>
          <a:lstStyle/>
          <a:p>
            <a:r>
              <a:rPr lang="en-US" altLang="zh-CN" dirty="0">
                <a:latin typeface="+mn-lt"/>
              </a:rPr>
              <a:t>Rigorous design-based validation of global burned area products, in which reference data are selected via a probability sampling design, is effective in reducing the standard errors of accuracy and area estimators compared to simple random sampling.</a:t>
            </a:r>
            <a:endParaRPr lang="en-US" dirty="0">
              <a:latin typeface="+mn-lt"/>
            </a:endParaRPr>
          </a:p>
        </p:txBody>
      </p:sp>
      <p:sp>
        <p:nvSpPr>
          <p:cNvPr id="2050" name="Text Box 1"/>
          <p:cNvSpPr txBox="1">
            <a:spLocks noChangeArrowheads="1"/>
          </p:cNvSpPr>
          <p:nvPr/>
        </p:nvSpPr>
        <p:spPr bwMode="auto">
          <a:xfrm>
            <a:off x="1696371" y="0"/>
            <a:ext cx="9144000" cy="1099419"/>
          </a:xfrm>
          <a:prstGeom prst="rect">
            <a:avLst/>
          </a:prstGeom>
          <a:noFill/>
          <a:ln w="9525">
            <a:noFill/>
            <a:miter lim="800000"/>
            <a:headEnd/>
            <a:tailEnd/>
          </a:ln>
          <a:effectLst/>
        </p:spPr>
        <p:txBody>
          <a:bodyPr lIns="82945" tIns="41473" rIns="82945" bIns="41473" anchor="ctr">
            <a:spAutoFit/>
          </a:bodyPr>
          <a:lstStyle/>
          <a:p>
            <a:pPr algn="ctr">
              <a:buClr>
                <a:srgbClr val="000000"/>
              </a:buClr>
              <a:buSzPct val="45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a:pPr>
            <a:r>
              <a:rPr lang="en-US" altLang="zh-CN" sz="1900" b="1" dirty="0">
                <a:solidFill>
                  <a:schemeClr val="bg1"/>
                </a:solidFill>
                <a:latin typeface="+mj-lt"/>
              </a:rPr>
              <a:t>Spatial and temporal sampling for global burned area validation</a:t>
            </a:r>
          </a:p>
          <a:p>
            <a:pPr algn="ctr">
              <a:buClr>
                <a:srgbClr val="000000"/>
              </a:buClr>
              <a:buSzPct val="45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a:pPr>
            <a:endParaRPr lang="en-US" altLang="zh-CN" sz="500" dirty="0">
              <a:solidFill>
                <a:schemeClr val="bg1"/>
              </a:solidFill>
              <a:latin typeface="+mj-lt"/>
            </a:endParaRPr>
          </a:p>
          <a:p>
            <a:pPr algn="ctr">
              <a:buClr>
                <a:srgbClr val="000000"/>
              </a:buClr>
              <a:buSzPct val="45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a:pPr>
            <a:r>
              <a:rPr lang="en-US" altLang="zh-CN" sz="1400" dirty="0">
                <a:solidFill>
                  <a:schemeClr val="bg1"/>
                </a:solidFill>
                <a:latin typeface="+mj-lt"/>
              </a:rPr>
              <a:t>Luigi Boschetti (U Idaho, CEOS Land Product Validation Subgroup)</a:t>
            </a:r>
          </a:p>
          <a:p>
            <a:pPr algn="ctr">
              <a:buClr>
                <a:srgbClr val="000000"/>
              </a:buClr>
              <a:buSzPct val="45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a:pPr>
            <a:r>
              <a:rPr lang="en-US" altLang="zh-CN" sz="1400" dirty="0">
                <a:solidFill>
                  <a:schemeClr val="bg1"/>
                </a:solidFill>
                <a:latin typeface="+mj-lt"/>
              </a:rPr>
              <a:t>David P. Roy (South Dakota State)</a:t>
            </a:r>
          </a:p>
          <a:p>
            <a:pPr algn="ctr">
              <a:buClr>
                <a:srgbClr val="000000"/>
              </a:buClr>
              <a:buSzPct val="45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a:pPr>
            <a:r>
              <a:rPr lang="en-US" altLang="zh-CN" sz="1400" dirty="0">
                <a:solidFill>
                  <a:schemeClr val="bg1"/>
                </a:solidFill>
                <a:latin typeface="+mj-lt"/>
              </a:rPr>
              <a:t>Stephen V. Stehman (SUNY-ESF)</a:t>
            </a:r>
            <a:endParaRPr lang="en-US" altLang="zh-CN" sz="1400" baseline="30000" dirty="0">
              <a:solidFill>
                <a:schemeClr val="bg1"/>
              </a:solidFill>
              <a:latin typeface="+mj-lt"/>
            </a:endParaRPr>
          </a:p>
        </p:txBody>
      </p:sp>
      <p:sp>
        <p:nvSpPr>
          <p:cNvPr id="3" name="Rectangle 2"/>
          <p:cNvSpPr/>
          <p:nvPr/>
        </p:nvSpPr>
        <p:spPr>
          <a:xfrm>
            <a:off x="7702964" y="1175619"/>
            <a:ext cx="2888836" cy="4615581"/>
          </a:xfrm>
          <a:prstGeom prst="rect">
            <a:avLst/>
          </a:prstGeom>
          <a:solidFill>
            <a:srgbClr val="FFFFFF"/>
          </a:solidFill>
          <a:ln w="25400" cap="flat">
            <a:solidFill>
              <a:srgbClr val="FF9A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2569"/>
              </a:solidFill>
              <a:effectLst/>
              <a:uFillTx/>
            </a:endParaRPr>
          </a:p>
        </p:txBody>
      </p:sp>
      <p:pic>
        <p:nvPicPr>
          <p:cNvPr id="25" name="Content Placeholder 5" descr="BAplot.png"/>
          <p:cNvPicPr>
            <a:picLocks noChangeAspect="1"/>
          </p:cNvPicPr>
          <p:nvPr/>
        </p:nvPicPr>
        <p:blipFill rotWithShape="1">
          <a:blip r:embed="rId4">
            <a:extLst>
              <a:ext uri="{28A0092B-C50C-407E-A947-70E740481C1C}">
                <a14:useLocalDpi xmlns:a14="http://schemas.microsoft.com/office/drawing/2010/main" val="0"/>
              </a:ext>
            </a:extLst>
          </a:blip>
          <a:srcRect l="6375" t="13462" r="1434"/>
          <a:stretch/>
        </p:blipFill>
        <p:spPr>
          <a:xfrm>
            <a:off x="7963876" y="3021930"/>
            <a:ext cx="2475524" cy="2323738"/>
          </a:xfrm>
          <a:prstGeom prst="rect">
            <a:avLst/>
          </a:prstGeom>
        </p:spPr>
      </p:pic>
      <p:pic>
        <p:nvPicPr>
          <p:cNvPr id="24" name="Content Placeholder 5" descr="Rplot.png"/>
          <p:cNvPicPr>
            <a:picLocks noChangeAspect="1"/>
          </p:cNvPicPr>
          <p:nvPr/>
        </p:nvPicPr>
        <p:blipFill rotWithShape="1">
          <a:blip r:embed="rId5">
            <a:extLst>
              <a:ext uri="{28A0092B-C50C-407E-A947-70E740481C1C}">
                <a14:useLocalDpi xmlns:a14="http://schemas.microsoft.com/office/drawing/2010/main" val="0"/>
              </a:ext>
            </a:extLst>
          </a:blip>
          <a:srcRect l="6531" t="13849" r="1256" b="32511"/>
          <a:stretch/>
        </p:blipFill>
        <p:spPr>
          <a:xfrm>
            <a:off x="7963876" y="1383269"/>
            <a:ext cx="2475524" cy="1439985"/>
          </a:xfrm>
          <a:prstGeom prst="rect">
            <a:avLst/>
          </a:prstGeom>
        </p:spPr>
      </p:pic>
      <p:sp>
        <p:nvSpPr>
          <p:cNvPr id="38" name="TextBox 37"/>
          <p:cNvSpPr txBox="1"/>
          <p:nvPr/>
        </p:nvSpPr>
        <p:spPr>
          <a:xfrm>
            <a:off x="8441654" y="2831069"/>
            <a:ext cx="1539204" cy="307777"/>
          </a:xfrm>
          <a:prstGeom prst="rect">
            <a:avLst/>
          </a:prstGeom>
          <a:noFill/>
        </p:spPr>
        <p:txBody>
          <a:bodyPr wrap="none" rtlCol="0">
            <a:spAutoFit/>
          </a:bodyPr>
          <a:lstStyle/>
          <a:p>
            <a:r>
              <a:rPr lang="en-US" sz="1400" b="1" dirty="0">
                <a:latin typeface="Calibri" panose="020F0502020204030204" pitchFamily="34" charset="0"/>
              </a:rPr>
              <a:t>Burned Area Total</a:t>
            </a:r>
          </a:p>
        </p:txBody>
      </p:sp>
      <p:grpSp>
        <p:nvGrpSpPr>
          <p:cNvPr id="9" name="Group 8"/>
          <p:cNvGrpSpPr/>
          <p:nvPr/>
        </p:nvGrpSpPr>
        <p:grpSpPr>
          <a:xfrm>
            <a:off x="8153400" y="5269468"/>
            <a:ext cx="1981200" cy="369332"/>
            <a:chOff x="6655245" y="1307068"/>
            <a:chExt cx="1981200" cy="369332"/>
          </a:xfrm>
        </p:grpSpPr>
        <p:sp>
          <p:nvSpPr>
            <p:cNvPr id="2" name="Rectangle 1"/>
            <p:cNvSpPr/>
            <p:nvPr/>
          </p:nvSpPr>
          <p:spPr>
            <a:xfrm>
              <a:off x="6655245" y="1307068"/>
              <a:ext cx="1726755" cy="369332"/>
            </a:xfrm>
            <a:prstGeom prst="rect">
              <a:avLst/>
            </a:prstGeom>
          </p:spPr>
          <p:txBody>
            <a:bodyPr wrap="none">
              <a:spAutoFit/>
            </a:bodyPr>
            <a:lstStyle/>
            <a:p>
              <a:r>
                <a:rPr lang="en-US" sz="900" dirty="0">
                  <a:latin typeface="Calibri" panose="020F0502020204030204" pitchFamily="34" charset="0"/>
                </a:rPr>
                <a:t>Stratified Standard Error (SE)  vs</a:t>
              </a:r>
            </a:p>
            <a:p>
              <a:r>
                <a:rPr lang="en-US" sz="900" dirty="0">
                  <a:latin typeface="Calibri" panose="020F0502020204030204" pitchFamily="34" charset="0"/>
                </a:rPr>
                <a:t>Simple Random Sampling (SRS) </a:t>
              </a:r>
            </a:p>
          </p:txBody>
        </p:sp>
        <p:cxnSp>
          <p:nvCxnSpPr>
            <p:cNvPr id="7" name="Straight Connector 6"/>
            <p:cNvCxnSpPr/>
            <p:nvPr/>
          </p:nvCxnSpPr>
          <p:spPr>
            <a:xfrm flipH="1">
              <a:off x="8331645" y="1575816"/>
              <a:ext cx="304800" cy="0"/>
            </a:xfrm>
            <a:prstGeom prst="line">
              <a:avLst/>
            </a:prstGeom>
            <a:ln>
              <a:solidFill>
                <a:srgbClr val="FF9966"/>
              </a:solidFill>
              <a:prstDash val="sysDash"/>
            </a:ln>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8458200" y="1392936"/>
              <a:ext cx="73152" cy="7315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ectangle 11"/>
          <p:cNvSpPr/>
          <p:nvPr/>
        </p:nvSpPr>
        <p:spPr>
          <a:xfrm>
            <a:off x="8153400" y="5269468"/>
            <a:ext cx="2057400" cy="3693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8490546" y="1157646"/>
            <a:ext cx="1422184" cy="307777"/>
          </a:xfrm>
          <a:prstGeom prst="rect">
            <a:avLst/>
          </a:prstGeom>
          <a:noFill/>
        </p:spPr>
        <p:txBody>
          <a:bodyPr wrap="none" rtlCol="0">
            <a:spAutoFit/>
          </a:bodyPr>
          <a:lstStyle/>
          <a:p>
            <a:r>
              <a:rPr lang="en-US" sz="1400" b="1" dirty="0">
                <a:latin typeface="Calibri" panose="020F0502020204030204" pitchFamily="34" charset="0"/>
              </a:rPr>
              <a:t>Overall Accuracy</a:t>
            </a:r>
          </a:p>
        </p:txBody>
      </p:sp>
      <p:pic>
        <p:nvPicPr>
          <p:cNvPr id="21" name="Picture 3"/>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00312" y="1834381"/>
            <a:ext cx="1206707" cy="1206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descr="Image result for south dakota state university logo"/>
          <p:cNvPicPr>
            <a:picLocks noChangeAspect="1" noChangeArrowheads="1"/>
          </p:cNvPicPr>
          <p:nvPr/>
        </p:nvPicPr>
        <p:blipFill>
          <a:blip r:embed="rId7" cstate="print"/>
          <a:srcRect/>
          <a:stretch>
            <a:fillRect/>
          </a:stretch>
        </p:blipFill>
        <p:spPr bwMode="auto">
          <a:xfrm>
            <a:off x="10840371" y="3530918"/>
            <a:ext cx="926591" cy="1389888"/>
          </a:xfrm>
          <a:prstGeom prst="rect">
            <a:avLst/>
          </a:prstGeom>
          <a:noFill/>
        </p:spPr>
      </p:pic>
    </p:spTree>
    <p:extLst>
      <p:ext uri="{BB962C8B-B14F-4D97-AF65-F5344CB8AC3E}">
        <p14:creationId xmlns:p14="http://schemas.microsoft.com/office/powerpoint/2010/main" val="179486462"/>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362200" y="304800"/>
            <a:ext cx="8991600" cy="990600"/>
          </a:xfrm>
        </p:spPr>
        <p:txBody>
          <a:bodyPr/>
          <a:lstStyle/>
          <a:p>
            <a:pPr algn="l"/>
            <a:r>
              <a:rPr lang="en-US" sz="2400" dirty="0" smtClean="0"/>
              <a:t>Multi </a:t>
            </a:r>
            <a:r>
              <a:rPr lang="en-US" sz="2400" dirty="0" err="1"/>
              <a:t>AngLe</a:t>
            </a:r>
            <a:r>
              <a:rPr lang="en-US" sz="2400" dirty="0"/>
              <a:t> Imaging BRDF Unmanned aerial </a:t>
            </a:r>
            <a:r>
              <a:rPr lang="en-US" sz="2400" dirty="0" smtClean="0"/>
              <a:t>system</a:t>
            </a:r>
            <a:r>
              <a:rPr lang="en-US" sz="2400" dirty="0"/>
              <a:t/>
            </a:r>
            <a:br>
              <a:rPr lang="en-US" sz="2400" dirty="0"/>
            </a:br>
            <a:endParaRPr lang="en-US" sz="2400" dirty="0"/>
          </a:p>
        </p:txBody>
      </p:sp>
      <p:pic>
        <p:nvPicPr>
          <p:cNvPr id="11" name="Picture 3" descr="C:\Users\moroman\Google Drive\Proposals\2016\ABoVE\MALIBU_Figure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7835" y="1401372"/>
            <a:ext cx="5070406" cy="486681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116232" y="6402483"/>
            <a:ext cx="4491935" cy="369332"/>
          </a:xfrm>
          <a:prstGeom prst="rect">
            <a:avLst/>
          </a:prstGeom>
        </p:spPr>
        <p:txBody>
          <a:bodyPr wrap="none">
            <a:spAutoFit/>
          </a:bodyPr>
          <a:lstStyle/>
          <a:p>
            <a:pPr fontAlgn="auto">
              <a:spcBef>
                <a:spcPts val="0"/>
              </a:spcBef>
              <a:spcAft>
                <a:spcPts val="0"/>
              </a:spcAft>
            </a:pPr>
            <a:r>
              <a:rPr lang="en-US" sz="1800" b="1" dirty="0">
                <a:solidFill>
                  <a:srgbClr val="000000"/>
                </a:solidFill>
                <a:latin typeface="Arial Narrow" panose="020B0606020202030204" pitchFamily="34" charset="0"/>
              </a:rPr>
              <a:t>https://</a:t>
            </a:r>
            <a:r>
              <a:rPr lang="en-US" sz="1800" b="1" dirty="0" smtClean="0">
                <a:solidFill>
                  <a:srgbClr val="000000"/>
                </a:solidFill>
                <a:latin typeface="Arial Narrow" panose="020B0606020202030204" pitchFamily="34" charset="0"/>
              </a:rPr>
              <a:t>viirsland.gsfc.nasa.gov/Campaigns.html </a:t>
            </a:r>
            <a:endParaRPr lang="en-US" sz="1800" b="1" dirty="0">
              <a:solidFill>
                <a:srgbClr val="000000"/>
              </a:solidFill>
              <a:latin typeface="Arial Narrow" panose="020B0606020202030204" pitchFamily="34" charset="0"/>
            </a:endParaRPr>
          </a:p>
        </p:txBody>
      </p:sp>
      <p:pic>
        <p:nvPicPr>
          <p:cNvPr id="14" name="Picture 13" descr="JPSS Logo5.png"/>
          <p:cNvPicPr>
            <a:picLocks noChangeAspect="1"/>
          </p:cNvPicPr>
          <p:nvPr/>
        </p:nvPicPr>
        <p:blipFill>
          <a:blip r:embed="rId3" cstate="print"/>
          <a:srcRect/>
          <a:stretch>
            <a:fillRect/>
          </a:stretch>
        </p:blipFill>
        <p:spPr bwMode="auto">
          <a:xfrm>
            <a:off x="4625454" y="3796679"/>
            <a:ext cx="862788" cy="805892"/>
          </a:xfrm>
          <a:prstGeom prst="rect">
            <a:avLst/>
          </a:prstGeom>
          <a:noFill/>
          <a:ln w="9525">
            <a:noFill/>
            <a:miter lim="800000"/>
            <a:headEnd/>
            <a:tailEnd/>
          </a:ln>
          <a:effectLst>
            <a:outerShdw blurRad="50800" dist="50800" dir="5400000" algn="ctr" rotWithShape="0">
              <a:srgbClr val="000000">
                <a:alpha val="57000"/>
              </a:srgbClr>
            </a:outerShdw>
          </a:effec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43800" y="3527170"/>
            <a:ext cx="4087368" cy="3063837"/>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43600" y="1295400"/>
            <a:ext cx="4082968" cy="3060539"/>
          </a:xfrm>
          <a:prstGeom prst="rect">
            <a:avLst/>
          </a:prstGeom>
        </p:spPr>
      </p:pic>
    </p:spTree>
    <p:extLst>
      <p:ext uri="{BB962C8B-B14F-4D97-AF65-F5344CB8AC3E}">
        <p14:creationId xmlns:p14="http://schemas.microsoft.com/office/powerpoint/2010/main" val="39847695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MALIBU Campaign Status</a:t>
            </a:r>
            <a:endParaRPr lang="en-US" dirty="0"/>
          </a:p>
        </p:txBody>
      </p:sp>
      <p:sp>
        <p:nvSpPr>
          <p:cNvPr id="3" name="Content Placeholder 2"/>
          <p:cNvSpPr>
            <a:spLocks noGrp="1"/>
          </p:cNvSpPr>
          <p:nvPr>
            <p:ph idx="1"/>
          </p:nvPr>
        </p:nvSpPr>
        <p:spPr/>
        <p:txBody>
          <a:bodyPr/>
          <a:lstStyle/>
          <a:p>
            <a:r>
              <a:rPr lang="en-US" sz="2000" dirty="0"/>
              <a:t>Ortho-rectified imagery @ BSRN Table Mountain (Nov 30, 16</a:t>
            </a:r>
            <a:r>
              <a:rPr lang="en-US" sz="2000" dirty="0" smtClean="0"/>
              <a:t>.)</a:t>
            </a:r>
          </a:p>
          <a:p>
            <a:r>
              <a:rPr lang="en-US" sz="2000" dirty="0" smtClean="0"/>
              <a:t>FAA </a:t>
            </a:r>
            <a:r>
              <a:rPr lang="en-US" sz="2000" dirty="0"/>
              <a:t>approvals went through without a hitch – from flight request, to approval, to deployment in &lt; 2 weeks!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8341" y="2362200"/>
            <a:ext cx="5761289" cy="3794760"/>
          </a:xfrm>
          <a:prstGeom prst="rect">
            <a:avLst/>
          </a:prstGeom>
        </p:spPr>
      </p:pic>
      <p:pic>
        <p:nvPicPr>
          <p:cNvPr id="6" name="Picture 5"/>
          <p:cNvPicPr>
            <a:picLocks noChangeAspect="1"/>
          </p:cNvPicPr>
          <p:nvPr/>
        </p:nvPicPr>
        <p:blipFill rotWithShape="1">
          <a:blip r:embed="rId3"/>
          <a:srcRect r="15686"/>
          <a:stretch/>
        </p:blipFill>
        <p:spPr>
          <a:xfrm>
            <a:off x="6553200" y="4068386"/>
            <a:ext cx="4419600" cy="2122947"/>
          </a:xfrm>
          <a:prstGeom prst="rect">
            <a:avLst/>
          </a:prstGeom>
        </p:spPr>
      </p:pic>
      <p:sp>
        <p:nvSpPr>
          <p:cNvPr id="7" name="Rectangle 6"/>
          <p:cNvSpPr/>
          <p:nvPr/>
        </p:nvSpPr>
        <p:spPr>
          <a:xfrm>
            <a:off x="228600" y="6114871"/>
            <a:ext cx="11963400" cy="1200329"/>
          </a:xfrm>
          <a:prstGeom prst="rect">
            <a:avLst/>
          </a:prstGeom>
        </p:spPr>
        <p:txBody>
          <a:bodyPr wrap="square">
            <a:spAutoFit/>
          </a:bodyPr>
          <a:lstStyle/>
          <a:p>
            <a:r>
              <a:rPr lang="en-US" dirty="0"/>
              <a:t>Time Series plot from: </a:t>
            </a:r>
            <a:r>
              <a:rPr lang="en-US" dirty="0">
                <a:hlinkClick r:id="rId4"/>
              </a:rPr>
              <a:t>https://www.esrl.noaa.gov/gmd/grad/meetings/BSRN_talks/P2_3_Crystal_Schaaf_BSRN_validation_2016_v0.8.pdf</a:t>
            </a:r>
            <a:endParaRPr lang="en-US" dirty="0"/>
          </a:p>
          <a:p>
            <a:endParaRPr lang="en-US" dirty="0"/>
          </a:p>
          <a:p>
            <a:endParaRPr lang="en-US" dirty="0"/>
          </a:p>
        </p:txBody>
      </p:sp>
      <p:pic>
        <p:nvPicPr>
          <p:cNvPr id="8" name="Picture 7"/>
          <p:cNvPicPr>
            <a:picLocks noChangeAspect="1"/>
          </p:cNvPicPr>
          <p:nvPr/>
        </p:nvPicPr>
        <p:blipFill rotWithShape="1">
          <a:blip r:embed="rId5"/>
          <a:srcRect l="21999" t="57036"/>
          <a:stretch/>
        </p:blipFill>
        <p:spPr>
          <a:xfrm>
            <a:off x="7086600" y="2071844"/>
            <a:ext cx="1934436" cy="1838169"/>
          </a:xfrm>
          <a:prstGeom prst="rect">
            <a:avLst/>
          </a:prstGeom>
        </p:spPr>
      </p:pic>
      <p:pic>
        <p:nvPicPr>
          <p:cNvPr id="9" name="Picture 8"/>
          <p:cNvPicPr>
            <a:picLocks noChangeAspect="1"/>
          </p:cNvPicPr>
          <p:nvPr/>
        </p:nvPicPr>
        <p:blipFill rotWithShape="1">
          <a:blip r:embed="rId5"/>
          <a:srcRect l="5981" b="45040"/>
          <a:stretch/>
        </p:blipFill>
        <p:spPr>
          <a:xfrm>
            <a:off x="9137903" y="1988013"/>
            <a:ext cx="1905883" cy="1922000"/>
          </a:xfrm>
          <a:prstGeom prst="rect">
            <a:avLst/>
          </a:prstGeom>
        </p:spPr>
      </p:pic>
    </p:spTree>
    <p:extLst>
      <p:ext uri="{BB962C8B-B14F-4D97-AF65-F5344CB8AC3E}">
        <p14:creationId xmlns:p14="http://schemas.microsoft.com/office/powerpoint/2010/main" val="6593857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ChangeArrowheads="1"/>
          </p:cNvSpPr>
          <p:nvPr/>
        </p:nvSpPr>
        <p:spPr bwMode="auto">
          <a:xfrm>
            <a:off x="1028700" y="1556535"/>
            <a:ext cx="10134600" cy="1461914"/>
          </a:xfrm>
          <a:prstGeom prst="rect">
            <a:avLst/>
          </a:prstGeom>
          <a:noFill/>
          <a:ln w="9525">
            <a:solidFill>
              <a:srgbClr val="FFC000"/>
            </a:solidFill>
            <a:miter lim="800000"/>
            <a:headEnd/>
            <a:tailEnd/>
          </a:ln>
        </p:spPr>
        <p:txBody>
          <a:bodyPr wrap="square" lIns="449121" tIns="76176" bIns="0" anchor="ctr">
            <a:spAutoFit/>
          </a:bodyPr>
          <a:lstStyle/>
          <a:p>
            <a:pPr hangingPunct="0"/>
            <a:r>
              <a:rPr lang="en-US" b="1" dirty="0"/>
              <a:t>CV-12 WGCV action</a:t>
            </a:r>
            <a:r>
              <a:rPr lang="en-US" dirty="0"/>
              <a:t>: Evaluation of validation supersites and new validation approaches</a:t>
            </a:r>
          </a:p>
          <a:p>
            <a:pPr hangingPunct="0"/>
            <a:endParaRPr lang="en-US" dirty="0"/>
          </a:p>
          <a:p>
            <a:pPr hangingPunct="0"/>
            <a:r>
              <a:rPr lang="en-US" dirty="0"/>
              <a:t>Evaluation of well-characterized supersites with data continuity prospects for validation purposes that allow for testing of products, algorithms, and validation strategies through </a:t>
            </a:r>
            <a:r>
              <a:rPr lang="en-US" dirty="0" err="1"/>
              <a:t>radiative</a:t>
            </a:r>
            <a:r>
              <a:rPr lang="en-US" dirty="0"/>
              <a:t> transfer modeling.</a:t>
            </a:r>
          </a:p>
        </p:txBody>
      </p:sp>
      <p:sp>
        <p:nvSpPr>
          <p:cNvPr id="5" name="4 CuadroTexto"/>
          <p:cNvSpPr txBox="1"/>
          <p:nvPr/>
        </p:nvSpPr>
        <p:spPr>
          <a:xfrm>
            <a:off x="4393704" y="5181600"/>
            <a:ext cx="3404592" cy="1513235"/>
          </a:xfrm>
          <a:prstGeom prst="rect">
            <a:avLst/>
          </a:prstGeom>
          <a:noFill/>
          <a:ln>
            <a:solidFill>
              <a:schemeClr val="tx2"/>
            </a:solidFill>
          </a:ln>
        </p:spPr>
        <p:txBody>
          <a:bodyPr wrap="square" rtlCol="0">
            <a:spAutoFit/>
          </a:bodyPr>
          <a:lstStyle/>
          <a:p>
            <a:pPr algn="ctr">
              <a:spcAft>
                <a:spcPts val="1000"/>
              </a:spcAft>
            </a:pPr>
            <a:r>
              <a:rPr lang="en-US" b="1" u="sng" dirty="0"/>
              <a:t>Candidates Networks:</a:t>
            </a:r>
            <a:r>
              <a:rPr lang="en-US" sz="2000" dirty="0" smtClean="0"/>
              <a:t> </a:t>
            </a:r>
          </a:p>
          <a:p>
            <a:pPr>
              <a:buFont typeface="Wingdings" pitchFamily="2" charset="2"/>
              <a:buChar char="Ø"/>
            </a:pPr>
            <a:r>
              <a:rPr lang="en-US" sz="1600" dirty="0"/>
              <a:t> TERN  Australian Super Sites</a:t>
            </a:r>
          </a:p>
          <a:p>
            <a:pPr>
              <a:buFont typeface="Wingdings" pitchFamily="2" charset="2"/>
              <a:buChar char="Ø"/>
            </a:pPr>
            <a:r>
              <a:rPr lang="en-US" sz="1600" dirty="0"/>
              <a:t> ICOS Ecosystem network</a:t>
            </a:r>
          </a:p>
          <a:p>
            <a:pPr>
              <a:buFont typeface="Wingdings" pitchFamily="2" charset="2"/>
              <a:buChar char="Ø"/>
            </a:pPr>
            <a:r>
              <a:rPr lang="en-US" sz="1600" dirty="0"/>
              <a:t> NEON</a:t>
            </a:r>
          </a:p>
          <a:p>
            <a:pPr>
              <a:buFont typeface="Wingdings" pitchFamily="2" charset="2"/>
              <a:buChar char="Ø"/>
            </a:pPr>
            <a:r>
              <a:rPr lang="en-US" sz="1600" dirty="0"/>
              <a:t> Sites proposed by LPV members</a:t>
            </a:r>
          </a:p>
        </p:txBody>
      </p:sp>
      <p:sp>
        <p:nvSpPr>
          <p:cNvPr id="6" name="5 Rectángulo"/>
          <p:cNvSpPr/>
          <p:nvPr/>
        </p:nvSpPr>
        <p:spPr>
          <a:xfrm>
            <a:off x="1600200" y="3810000"/>
            <a:ext cx="9601200" cy="1200329"/>
          </a:xfrm>
          <a:prstGeom prst="rect">
            <a:avLst/>
          </a:prstGeom>
        </p:spPr>
        <p:txBody>
          <a:bodyPr wrap="square">
            <a:spAutoFit/>
          </a:bodyPr>
          <a:lstStyle/>
          <a:p>
            <a:pPr>
              <a:buFont typeface="Wingdings" pitchFamily="2" charset="2"/>
              <a:buChar char="Ø"/>
            </a:pPr>
            <a:r>
              <a:rPr lang="en-US" sz="1600" dirty="0"/>
              <a:t> A </a:t>
            </a:r>
            <a:r>
              <a:rPr lang="en-US" dirty="0" smtClean="0"/>
              <a:t>Supersite </a:t>
            </a:r>
            <a:r>
              <a:rPr lang="en-US" dirty="0"/>
              <a:t>should be fully characterized (3D canopy structure, plus key land variables) to allow a RT model parameterization, whereas a core site refers typically to the same  variable.</a:t>
            </a:r>
          </a:p>
          <a:p>
            <a:pPr>
              <a:buFont typeface="Wingdings" pitchFamily="2" charset="2"/>
              <a:buChar char="Ø"/>
            </a:pPr>
            <a:endParaRPr lang="en-US" dirty="0" smtClean="0"/>
          </a:p>
          <a:p>
            <a:pPr>
              <a:buFont typeface="Wingdings" pitchFamily="2" charset="2"/>
              <a:buChar char="Ø"/>
            </a:pPr>
            <a:r>
              <a:rPr lang="en-US" dirty="0" smtClean="0"/>
              <a:t>A Supersite </a:t>
            </a:r>
            <a:r>
              <a:rPr lang="en-US" dirty="0"/>
              <a:t>should be useful for the validation of several land products ( &gt; 3 ) .</a:t>
            </a:r>
            <a:endParaRPr lang="en-US" sz="1600" dirty="0"/>
          </a:p>
        </p:txBody>
      </p:sp>
      <p:sp>
        <p:nvSpPr>
          <p:cNvPr id="11" name="10 Título"/>
          <p:cNvSpPr>
            <a:spLocks noGrp="1"/>
          </p:cNvSpPr>
          <p:nvPr>
            <p:ph type="title"/>
          </p:nvPr>
        </p:nvSpPr>
        <p:spPr/>
        <p:txBody>
          <a:bodyPr/>
          <a:lstStyle/>
          <a:p>
            <a:pPr algn="ctr"/>
            <a:r>
              <a:rPr lang="es-ES" dirty="0" smtClean="0"/>
              <a:t>CEOS LPV </a:t>
            </a:r>
            <a:r>
              <a:rPr lang="es-ES" dirty="0" err="1" smtClean="0"/>
              <a:t>Supersites</a:t>
            </a:r>
            <a:endParaRPr lang="es-ES" dirty="0"/>
          </a:p>
        </p:txBody>
      </p:sp>
      <p:sp>
        <p:nvSpPr>
          <p:cNvPr id="13" name="12 CuadroTexto"/>
          <p:cNvSpPr txBox="1"/>
          <p:nvPr/>
        </p:nvSpPr>
        <p:spPr>
          <a:xfrm>
            <a:off x="1676400" y="3429000"/>
            <a:ext cx="3581400" cy="400110"/>
          </a:xfrm>
          <a:prstGeom prst="rect">
            <a:avLst/>
          </a:prstGeom>
          <a:noFill/>
        </p:spPr>
        <p:txBody>
          <a:bodyPr wrap="square" rtlCol="0">
            <a:spAutoFit/>
          </a:bodyPr>
          <a:lstStyle/>
          <a:p>
            <a:r>
              <a:rPr lang="es-ES" sz="2000" b="1" dirty="0" smtClean="0"/>
              <a:t>LPV </a:t>
            </a:r>
            <a:r>
              <a:rPr lang="es-ES" sz="2000" b="1" dirty="0" err="1" smtClean="0"/>
              <a:t>Supersite</a:t>
            </a:r>
            <a:r>
              <a:rPr lang="es-ES" sz="2000" b="1" dirty="0" smtClean="0"/>
              <a:t> </a:t>
            </a:r>
            <a:r>
              <a:rPr lang="es-ES" sz="2000" b="1" dirty="0" err="1" smtClean="0"/>
              <a:t>Definition</a:t>
            </a:r>
            <a:r>
              <a:rPr lang="es-ES" sz="2000" b="1" dirty="0" smtClean="0"/>
              <a:t> </a:t>
            </a:r>
            <a:endParaRPr lang="es-ES" sz="2000" b="1" dirty="0"/>
          </a:p>
        </p:txBody>
      </p:sp>
    </p:spTree>
    <p:extLst>
      <p:ext uri="{BB962C8B-B14F-4D97-AF65-F5344CB8AC3E}">
        <p14:creationId xmlns:p14="http://schemas.microsoft.com/office/powerpoint/2010/main" val="10472814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AutoShape 2" descr="http://www.supersites.net.au/images/map/aus_map_low_coord.png"/>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5604" name="AutoShape 4" descr="http://www.supersites.net.au/images/map/aus_map_low_coord.png"/>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5606" name="AutoShape 6" descr="http://www.supersites.net.au/images/map/aus_map_low_coord.png"/>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16" name="15 CuadroTexto"/>
          <p:cNvSpPr txBox="1"/>
          <p:nvPr/>
        </p:nvSpPr>
        <p:spPr>
          <a:xfrm>
            <a:off x="304801" y="6182509"/>
            <a:ext cx="6019800" cy="492443"/>
          </a:xfrm>
          <a:prstGeom prst="rect">
            <a:avLst/>
          </a:prstGeom>
          <a:noFill/>
        </p:spPr>
        <p:txBody>
          <a:bodyPr wrap="square" rtlCol="0">
            <a:spAutoFit/>
          </a:bodyPr>
          <a:lstStyle/>
          <a:p>
            <a:r>
              <a:rPr lang="es-ES" sz="1300" i="1" dirty="0" err="1" smtClean="0"/>
              <a:t>Source</a:t>
            </a:r>
            <a:r>
              <a:rPr lang="es-ES" sz="1300" i="1" dirty="0"/>
              <a:t>: http://www.supersites.net.au/</a:t>
            </a:r>
          </a:p>
          <a:p>
            <a:r>
              <a:rPr lang="es-ES" sz="1300" i="1" dirty="0"/>
              <a:t>             http://www.tern.org.au/Australian-Supersite-Network-pg17873.html</a:t>
            </a:r>
          </a:p>
        </p:txBody>
      </p:sp>
      <p:sp>
        <p:nvSpPr>
          <p:cNvPr id="25607" name="Rectangle 7"/>
          <p:cNvSpPr>
            <a:spLocks noChangeArrowheads="1"/>
          </p:cNvSpPr>
          <p:nvPr/>
        </p:nvSpPr>
        <p:spPr bwMode="auto">
          <a:xfrm>
            <a:off x="5791200" y="1282757"/>
            <a:ext cx="6248399" cy="503727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en-US" b="1" u="sng" dirty="0">
                <a:solidFill>
                  <a:srgbClr val="000000"/>
                </a:solidFill>
                <a:latin typeface="Arial" pitchFamily="34" charset="0"/>
                <a:ea typeface="Arial" pitchFamily="34" charset="0"/>
                <a:cs typeface="Arial" pitchFamily="34" charset="0"/>
              </a:rPr>
              <a:t>Australian supersite Network (ASN) </a:t>
            </a:r>
          </a:p>
          <a:p>
            <a:endParaRPr lang="en-US" b="1" dirty="0">
              <a:solidFill>
                <a:srgbClr val="000000"/>
              </a:solidFill>
              <a:latin typeface="Arial" pitchFamily="34" charset="0"/>
              <a:ea typeface="Arial" pitchFamily="34" charset="0"/>
              <a:cs typeface="Arial" pitchFamily="34" charset="0"/>
            </a:endParaRPr>
          </a:p>
          <a:p>
            <a:pPr algn="just">
              <a:spcAft>
                <a:spcPts val="500"/>
              </a:spcAft>
              <a:buFont typeface="Wingdings" pitchFamily="2" charset="2"/>
              <a:buChar char="Ø"/>
            </a:pPr>
            <a:r>
              <a:rPr lang="en-US" sz="1400" dirty="0">
                <a:solidFill>
                  <a:srgbClr val="000000"/>
                </a:solidFill>
                <a:latin typeface="Arial" pitchFamily="34" charset="0"/>
                <a:ea typeface="Arial" pitchFamily="34" charset="0"/>
                <a:cs typeface="Arial" pitchFamily="34" charset="0"/>
              </a:rPr>
              <a:t>Aims to improve the scientific understanding of how key ecosystems in Australia are responding to environmental change.</a:t>
            </a:r>
          </a:p>
          <a:p>
            <a:pPr algn="just">
              <a:spcAft>
                <a:spcPts val="500"/>
              </a:spcAft>
              <a:buFont typeface="Wingdings" pitchFamily="2" charset="2"/>
              <a:buChar char="Ø"/>
            </a:pPr>
            <a:r>
              <a:rPr lang="en-US" sz="1400" dirty="0">
                <a:solidFill>
                  <a:srgbClr val="000000"/>
                </a:solidFill>
                <a:latin typeface="Arial" pitchFamily="34" charset="0"/>
                <a:ea typeface="Arial" pitchFamily="34" charset="0"/>
                <a:cs typeface="Arial" pitchFamily="34" charset="0"/>
              </a:rPr>
              <a:t>A core set of experiments is conducted at each supersite to measure ecosystem properties in an appropriate manner for the ecosystem being studied. </a:t>
            </a:r>
          </a:p>
          <a:p>
            <a:pPr algn="just">
              <a:spcAft>
                <a:spcPts val="500"/>
              </a:spcAft>
              <a:buFont typeface="Wingdings" pitchFamily="2" charset="2"/>
              <a:buChar char="Ø"/>
            </a:pPr>
            <a:r>
              <a:rPr lang="en-US" sz="1400" dirty="0">
                <a:solidFill>
                  <a:srgbClr val="000000"/>
                </a:solidFill>
                <a:latin typeface="Arial" pitchFamily="34" charset="0"/>
                <a:ea typeface="Arial" pitchFamily="34" charset="0"/>
                <a:cs typeface="Arial" pitchFamily="34" charset="0"/>
              </a:rPr>
              <a:t>Data collected from the supersites are described, formatted and indexed to create a complete record available for use by the scientific, management and policy communities and the wider public. </a:t>
            </a:r>
          </a:p>
          <a:p>
            <a:pPr algn="just">
              <a:spcAft>
                <a:spcPts val="500"/>
              </a:spcAft>
              <a:buFont typeface="Wingdings" pitchFamily="2" charset="2"/>
              <a:buChar char="Ø"/>
            </a:pPr>
            <a:r>
              <a:rPr lang="en-US" sz="1400" dirty="0">
                <a:solidFill>
                  <a:srgbClr val="000000"/>
                </a:solidFill>
                <a:latin typeface="Arial" pitchFamily="34" charset="0"/>
                <a:ea typeface="Arial" pitchFamily="34" charset="0"/>
                <a:cs typeface="Arial" pitchFamily="34" charset="0"/>
              </a:rPr>
              <a:t>The Australian supersite Network is managed by  James Cook University.  </a:t>
            </a:r>
          </a:p>
          <a:p>
            <a:pPr algn="just">
              <a:spcAft>
                <a:spcPts val="500"/>
              </a:spcAft>
              <a:buFont typeface="Wingdings" pitchFamily="2" charset="2"/>
              <a:buChar char="Ø"/>
            </a:pPr>
            <a:r>
              <a:rPr lang="en-US" sz="1400" dirty="0">
                <a:solidFill>
                  <a:srgbClr val="000000"/>
                </a:solidFill>
                <a:latin typeface="Arial" pitchFamily="34" charset="0"/>
                <a:ea typeface="Arial" pitchFamily="34" charset="0"/>
                <a:cs typeface="Arial" pitchFamily="34" charset="0"/>
              </a:rPr>
              <a:t>The supersite repository is managed by the supersite/LTERN Data Team. </a:t>
            </a:r>
          </a:p>
          <a:p>
            <a:pPr algn="just">
              <a:spcAft>
                <a:spcPts val="500"/>
              </a:spcAft>
              <a:buFont typeface="Wingdings" pitchFamily="2" charset="2"/>
              <a:buChar char="Ø"/>
            </a:pPr>
            <a:r>
              <a:rPr lang="en-US" sz="1400" dirty="0">
                <a:solidFill>
                  <a:srgbClr val="000000"/>
                </a:solidFill>
                <a:latin typeface="Arial" pitchFamily="34" charset="0"/>
                <a:ea typeface="Arial" pitchFamily="34" charset="0"/>
                <a:cs typeface="Arial" pitchFamily="34" charset="0"/>
              </a:rPr>
              <a:t>Flux towers in the supersite network are supported by the  </a:t>
            </a:r>
            <a:r>
              <a:rPr lang="en-US" sz="1400" dirty="0" err="1">
                <a:solidFill>
                  <a:srgbClr val="000000"/>
                </a:solidFill>
                <a:latin typeface="Arial" pitchFamily="34" charset="0"/>
                <a:ea typeface="Arial" pitchFamily="34" charset="0"/>
                <a:cs typeface="Arial" pitchFamily="34" charset="0"/>
              </a:rPr>
              <a:t>OzFlux</a:t>
            </a:r>
            <a:r>
              <a:rPr lang="en-US" sz="1400" dirty="0">
                <a:solidFill>
                  <a:srgbClr val="000000"/>
                </a:solidFill>
                <a:latin typeface="Arial" pitchFamily="34" charset="0"/>
                <a:ea typeface="Arial" pitchFamily="34" charset="0"/>
                <a:cs typeface="Arial" pitchFamily="34" charset="0"/>
              </a:rPr>
              <a:t> network.</a:t>
            </a:r>
            <a:endParaRPr lang="es-ES" sz="1400" dirty="0">
              <a:latin typeface="Arial" pitchFamily="34" charset="0"/>
              <a:cs typeface="Arial" pitchFamily="34" charset="0"/>
            </a:endParaRPr>
          </a:p>
          <a:p>
            <a:pPr algn="just" eaLnBrk="0" hangingPunct="0">
              <a:spcAft>
                <a:spcPts val="500"/>
              </a:spcAft>
              <a:buFont typeface="Wingdings" pitchFamily="2" charset="2"/>
              <a:buChar char="Ø"/>
            </a:pPr>
            <a:r>
              <a:rPr lang="en-US" sz="1400" dirty="0">
                <a:latin typeface="Arial" pitchFamily="34" charset="0"/>
                <a:ea typeface="Arial" pitchFamily="34" charset="0"/>
                <a:cs typeface="Arial" pitchFamily="34" charset="0"/>
              </a:rPr>
              <a:t>The Australian Supersite network includes 10 sites located in significant biomes around Australia, when some of the sites have several nodes.</a:t>
            </a:r>
          </a:p>
          <a:p>
            <a:pPr algn="just" eaLnBrk="0" hangingPunct="0">
              <a:spcAft>
                <a:spcPts val="500"/>
              </a:spcAft>
              <a:buFont typeface="Wingdings" pitchFamily="2" charset="2"/>
              <a:buChar char="Ø"/>
            </a:pPr>
            <a:r>
              <a:rPr lang="en-US" sz="1400" dirty="0">
                <a:latin typeface="Arial" pitchFamily="34" charset="0"/>
                <a:cs typeface="Arial" pitchFamily="34" charset="0"/>
              </a:rPr>
              <a:t>The infrastructure is also used to provide base-line calibration  and validation data for modeling and remote sensing. </a:t>
            </a:r>
          </a:p>
          <a:p>
            <a:pPr lvl="0" algn="just" eaLnBrk="0" hangingPunct="0">
              <a:buFont typeface="Wingdings" pitchFamily="2" charset="2"/>
              <a:buChar char="Ø"/>
            </a:pPr>
            <a:r>
              <a:rPr lang="en-US" sz="1400" dirty="0">
                <a:latin typeface="Arial" pitchFamily="34" charset="0"/>
                <a:cs typeface="Arial" pitchFamily="34" charset="0"/>
              </a:rPr>
              <a:t>AUSCOVER provides airborne </a:t>
            </a:r>
            <a:r>
              <a:rPr lang="en-US" sz="1400" dirty="0" err="1">
                <a:latin typeface="Arial" pitchFamily="34" charset="0"/>
                <a:cs typeface="Arial" pitchFamily="34" charset="0"/>
              </a:rPr>
              <a:t>hyperspectral</a:t>
            </a:r>
            <a:r>
              <a:rPr lang="en-US" sz="1400" dirty="0">
                <a:latin typeface="Arial" pitchFamily="34" charset="0"/>
                <a:cs typeface="Arial" pitchFamily="34" charset="0"/>
              </a:rPr>
              <a:t> and </a:t>
            </a:r>
            <a:r>
              <a:rPr lang="en-US" sz="1400" dirty="0" err="1">
                <a:latin typeface="Arial" pitchFamily="34" charset="0"/>
                <a:cs typeface="Arial" pitchFamily="34" charset="0"/>
              </a:rPr>
              <a:t>LiDAR</a:t>
            </a:r>
            <a:r>
              <a:rPr lang="en-US" sz="1400" dirty="0">
                <a:latin typeface="Arial" pitchFamily="34" charset="0"/>
                <a:cs typeface="Arial" pitchFamily="34" charset="0"/>
              </a:rPr>
              <a:t> data</a:t>
            </a:r>
          </a:p>
          <a:p>
            <a:pPr lvl="0" algn="just" eaLnBrk="0" hangingPunct="0">
              <a:buFont typeface="Wingdings" pitchFamily="2" charset="2"/>
              <a:buChar char="Ø"/>
            </a:pPr>
            <a:r>
              <a:rPr lang="en-US" sz="1400" dirty="0">
                <a:latin typeface="Arial" pitchFamily="34" charset="0"/>
                <a:cs typeface="Arial" pitchFamily="34" charset="0"/>
              </a:rPr>
              <a:t>Open access to </a:t>
            </a:r>
            <a:r>
              <a:rPr lang="en-US" sz="1400" dirty="0" err="1">
                <a:latin typeface="Arial" pitchFamily="34" charset="0"/>
                <a:cs typeface="Arial" pitchFamily="34" charset="0"/>
              </a:rPr>
              <a:t>SuperSites</a:t>
            </a:r>
            <a:r>
              <a:rPr lang="en-US" sz="1400" dirty="0">
                <a:latin typeface="Arial" pitchFamily="34" charset="0"/>
                <a:cs typeface="Arial" pitchFamily="34" charset="0"/>
              </a:rPr>
              <a:t> data is provided through a dedicated data portal.</a:t>
            </a:r>
          </a:p>
        </p:txBody>
      </p:sp>
      <p:pic>
        <p:nvPicPr>
          <p:cNvPr id="25609" name="Picture 9" descr="C:\Users\optiplex330\Pictures\Imagen1.png"/>
          <p:cNvPicPr>
            <a:picLocks noChangeAspect="1" noChangeArrowheads="1"/>
          </p:cNvPicPr>
          <p:nvPr/>
        </p:nvPicPr>
        <p:blipFill>
          <a:blip r:embed="rId3" cstate="print"/>
          <a:srcRect/>
          <a:stretch>
            <a:fillRect/>
          </a:stretch>
        </p:blipFill>
        <p:spPr bwMode="auto">
          <a:xfrm>
            <a:off x="304801" y="1282757"/>
            <a:ext cx="5410201" cy="3805622"/>
          </a:xfrm>
          <a:prstGeom prst="rect">
            <a:avLst/>
          </a:prstGeom>
          <a:noFill/>
          <a:ln>
            <a:solidFill>
              <a:schemeClr val="tx1"/>
            </a:solidFill>
          </a:ln>
        </p:spPr>
      </p:pic>
      <p:sp>
        <p:nvSpPr>
          <p:cNvPr id="9" name="Rectangle 7"/>
          <p:cNvSpPr>
            <a:spLocks noChangeArrowheads="1"/>
          </p:cNvSpPr>
          <p:nvPr/>
        </p:nvSpPr>
        <p:spPr bwMode="auto">
          <a:xfrm>
            <a:off x="228601" y="5152900"/>
            <a:ext cx="4071966" cy="75661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US" sz="1500" b="1" dirty="0">
                <a:solidFill>
                  <a:srgbClr val="000000"/>
                </a:solidFill>
                <a:latin typeface="Arial" pitchFamily="34" charset="0"/>
                <a:ea typeface="Arial" pitchFamily="34" charset="0"/>
                <a:cs typeface="Arial" pitchFamily="34" charset="0"/>
              </a:rPr>
              <a:t>Contact: </a:t>
            </a:r>
          </a:p>
          <a:p>
            <a:pPr algn="just">
              <a:spcAft>
                <a:spcPts val="500"/>
              </a:spcAft>
              <a:buFont typeface="Wingdings" pitchFamily="2" charset="2"/>
              <a:buChar char="Ø"/>
            </a:pPr>
            <a:r>
              <a:rPr lang="en-US" sz="1100" dirty="0">
                <a:solidFill>
                  <a:srgbClr val="000000"/>
                </a:solidFill>
                <a:latin typeface="Arial" pitchFamily="34" charset="0"/>
                <a:ea typeface="Arial" pitchFamily="34" charset="0"/>
                <a:cs typeface="Arial" pitchFamily="34" charset="0"/>
              </a:rPr>
              <a:t> </a:t>
            </a:r>
            <a:r>
              <a:rPr lang="en-US" sz="1200" dirty="0" err="1">
                <a:solidFill>
                  <a:srgbClr val="000000"/>
                </a:solidFill>
                <a:latin typeface="Arial" pitchFamily="34" charset="0"/>
                <a:ea typeface="Arial" pitchFamily="34" charset="0"/>
                <a:cs typeface="Arial" pitchFamily="34" charset="0"/>
              </a:rPr>
              <a:t>Mirko</a:t>
            </a:r>
            <a:r>
              <a:rPr lang="en-US" sz="1200" dirty="0">
                <a:solidFill>
                  <a:srgbClr val="000000"/>
                </a:solidFill>
                <a:latin typeface="Arial" pitchFamily="34" charset="0"/>
                <a:ea typeface="Arial" pitchFamily="34" charset="0"/>
                <a:cs typeface="Arial" pitchFamily="34" charset="0"/>
              </a:rPr>
              <a:t> Karan: Coordinator Australian </a:t>
            </a:r>
            <a:r>
              <a:rPr lang="en-US" sz="1200" dirty="0" err="1">
                <a:solidFill>
                  <a:srgbClr val="000000"/>
                </a:solidFill>
                <a:latin typeface="Arial" pitchFamily="34" charset="0"/>
                <a:ea typeface="Arial" pitchFamily="34" charset="0"/>
                <a:cs typeface="Arial" pitchFamily="34" charset="0"/>
              </a:rPr>
              <a:t>SuperSites</a:t>
            </a:r>
            <a:endParaRPr lang="en-US" sz="1200" dirty="0">
              <a:solidFill>
                <a:srgbClr val="000000"/>
              </a:solidFill>
              <a:latin typeface="Arial" pitchFamily="34" charset="0"/>
              <a:ea typeface="Arial" pitchFamily="34" charset="0"/>
              <a:cs typeface="Arial" pitchFamily="34" charset="0"/>
            </a:endParaRPr>
          </a:p>
          <a:p>
            <a:pPr algn="just">
              <a:spcAft>
                <a:spcPts val="500"/>
              </a:spcAft>
              <a:buFont typeface="Wingdings" pitchFamily="2" charset="2"/>
              <a:buChar char="Ø"/>
            </a:pPr>
            <a:r>
              <a:rPr lang="en-US" sz="1200" dirty="0">
                <a:solidFill>
                  <a:srgbClr val="000000"/>
                </a:solidFill>
                <a:latin typeface="Arial" pitchFamily="34" charset="0"/>
                <a:ea typeface="Arial" pitchFamily="34" charset="0"/>
                <a:cs typeface="Arial" pitchFamily="34" charset="0"/>
              </a:rPr>
              <a:t> mirko.karan@jcu.edu.au</a:t>
            </a:r>
            <a:endParaRPr lang="en-US" sz="1200" dirty="0">
              <a:latin typeface="Arial" pitchFamily="34" charset="0"/>
              <a:cs typeface="Arial" pitchFamily="34" charset="0"/>
            </a:endParaRPr>
          </a:p>
        </p:txBody>
      </p:sp>
      <p:sp>
        <p:nvSpPr>
          <p:cNvPr id="12" name="11 Título"/>
          <p:cNvSpPr>
            <a:spLocks noGrp="1"/>
          </p:cNvSpPr>
          <p:nvPr>
            <p:ph type="title"/>
          </p:nvPr>
        </p:nvSpPr>
        <p:spPr/>
        <p:txBody>
          <a:bodyPr/>
          <a:lstStyle/>
          <a:p>
            <a:pPr algn="ctr"/>
            <a:r>
              <a:rPr lang="es-ES" dirty="0" smtClean="0"/>
              <a:t>TERN </a:t>
            </a:r>
            <a:r>
              <a:rPr lang="es-ES" dirty="0" err="1" smtClean="0"/>
              <a:t>Supersites</a:t>
            </a:r>
            <a:endParaRPr lang="es-ES" dirty="0"/>
          </a:p>
        </p:txBody>
      </p:sp>
    </p:spTree>
    <p:extLst>
      <p:ext uri="{BB962C8B-B14F-4D97-AF65-F5344CB8AC3E}">
        <p14:creationId xmlns:p14="http://schemas.microsoft.com/office/powerpoint/2010/main" val="422558865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AutoShape 2" descr="http://www.supersites.net.au/images/map/aus_map_low_coord.png"/>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5604" name="AutoShape 4" descr="http://www.supersites.net.au/images/map/aus_map_low_coord.png"/>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5606" name="AutoShape 6" descr="http://www.supersites.net.au/images/map/aus_map_low_coord.png"/>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16" name="15 CuadroTexto"/>
          <p:cNvSpPr txBox="1"/>
          <p:nvPr/>
        </p:nvSpPr>
        <p:spPr>
          <a:xfrm>
            <a:off x="22416" y="6365557"/>
            <a:ext cx="5692584" cy="492443"/>
          </a:xfrm>
          <a:prstGeom prst="rect">
            <a:avLst/>
          </a:prstGeom>
          <a:noFill/>
        </p:spPr>
        <p:txBody>
          <a:bodyPr wrap="none" rtlCol="0">
            <a:spAutoFit/>
          </a:bodyPr>
          <a:lstStyle/>
          <a:p>
            <a:r>
              <a:rPr lang="es-ES" sz="1300" i="1" dirty="0" err="1"/>
              <a:t>source</a:t>
            </a:r>
            <a:r>
              <a:rPr lang="es-ES" sz="1300" i="1" dirty="0"/>
              <a:t>: http://www.neonscience.org/science-design/field-sites</a:t>
            </a:r>
          </a:p>
          <a:p>
            <a:r>
              <a:rPr lang="es-ES" sz="1300" i="1" dirty="0"/>
              <a:t>             http://www.neonscience.org/science-design/spatiotemporal-design</a:t>
            </a:r>
          </a:p>
        </p:txBody>
      </p:sp>
      <p:sp>
        <p:nvSpPr>
          <p:cNvPr id="25607" name="Rectangle 7"/>
          <p:cNvSpPr>
            <a:spLocks noChangeArrowheads="1"/>
          </p:cNvSpPr>
          <p:nvPr/>
        </p:nvSpPr>
        <p:spPr bwMode="auto">
          <a:xfrm>
            <a:off x="4244881" y="1203837"/>
            <a:ext cx="7915842" cy="51065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spcAft>
                <a:spcPts val="1000"/>
              </a:spcAft>
            </a:pPr>
            <a:r>
              <a:rPr lang="en-US" sz="2000" b="1" u="sng" dirty="0">
                <a:solidFill>
                  <a:srgbClr val="000000"/>
                </a:solidFill>
                <a:latin typeface="Arial" pitchFamily="34" charset="0"/>
                <a:ea typeface="Arial" pitchFamily="34" charset="0"/>
                <a:cs typeface="Arial" pitchFamily="34" charset="0"/>
              </a:rPr>
              <a:t>National Ecological Observatory Network (NEON)</a:t>
            </a:r>
          </a:p>
          <a:p>
            <a:pPr algn="just">
              <a:spcAft>
                <a:spcPts val="1000"/>
              </a:spcAft>
              <a:buFont typeface="Wingdings" pitchFamily="2" charset="2"/>
              <a:buChar char="Ø"/>
            </a:pPr>
            <a:r>
              <a:rPr lang="en-US" sz="1600" dirty="0">
                <a:solidFill>
                  <a:srgbClr val="000000"/>
                </a:solidFill>
                <a:latin typeface="Arial" pitchFamily="34" charset="0"/>
                <a:ea typeface="Arial" pitchFamily="34" charset="0"/>
                <a:cs typeface="Arial" pitchFamily="34" charset="0"/>
              </a:rPr>
              <a:t> Continental-scale ecological observation facility sponsored by the National Science Foundation to gather and synthesize data on the impacts of climate change, land use change and invasive species on natural resources and biodiversity</a:t>
            </a:r>
          </a:p>
          <a:p>
            <a:pPr algn="just">
              <a:spcAft>
                <a:spcPts val="1000"/>
              </a:spcAft>
              <a:buFont typeface="Wingdings" pitchFamily="2" charset="2"/>
              <a:buChar char="Ø"/>
            </a:pPr>
            <a:r>
              <a:rPr lang="en-US" sz="1600" dirty="0">
                <a:solidFill>
                  <a:srgbClr val="000000"/>
                </a:solidFill>
                <a:latin typeface="Arial" pitchFamily="34" charset="0"/>
                <a:ea typeface="Arial" pitchFamily="34" charset="0"/>
                <a:cs typeface="Arial" pitchFamily="34" charset="0"/>
              </a:rPr>
              <a:t>Strategically locates sites across the U.S. to capture variability in ecological and </a:t>
            </a:r>
            <a:r>
              <a:rPr lang="en-US" sz="1600" dirty="0" err="1">
                <a:solidFill>
                  <a:srgbClr val="000000"/>
                </a:solidFill>
                <a:latin typeface="Arial" pitchFamily="34" charset="0"/>
                <a:ea typeface="Arial" pitchFamily="34" charset="0"/>
                <a:cs typeface="Arial" pitchFamily="34" charset="0"/>
              </a:rPr>
              <a:t>climatological</a:t>
            </a:r>
            <a:r>
              <a:rPr lang="en-US" sz="1600" dirty="0">
                <a:solidFill>
                  <a:srgbClr val="000000"/>
                </a:solidFill>
                <a:latin typeface="Arial" pitchFamily="34" charset="0"/>
                <a:ea typeface="Arial" pitchFamily="34" charset="0"/>
                <a:cs typeface="Arial" pitchFamily="34" charset="0"/>
              </a:rPr>
              <a:t> conditions (terrestrial and aquatic stations)</a:t>
            </a:r>
          </a:p>
          <a:p>
            <a:pPr algn="just">
              <a:spcAft>
                <a:spcPts val="1000"/>
              </a:spcAft>
              <a:buFont typeface="Wingdings" pitchFamily="2" charset="2"/>
              <a:buChar char="Ø"/>
            </a:pPr>
            <a:r>
              <a:rPr lang="en-US" sz="1600" dirty="0">
                <a:solidFill>
                  <a:srgbClr val="000000"/>
                </a:solidFill>
                <a:latin typeface="Arial" pitchFamily="34" charset="0"/>
                <a:ea typeface="Arial" pitchFamily="34" charset="0"/>
                <a:cs typeface="Arial" pitchFamily="34" charset="0"/>
              </a:rPr>
              <a:t>Coordinates local measurements in the field with high-resolution airborne remote sensing. </a:t>
            </a:r>
          </a:p>
          <a:p>
            <a:pPr algn="just">
              <a:spcAft>
                <a:spcPts val="1000"/>
              </a:spcAft>
              <a:buFont typeface="Wingdings" pitchFamily="2" charset="2"/>
              <a:buChar char="Ø"/>
            </a:pPr>
            <a:r>
              <a:rPr lang="en-US" sz="1600" dirty="0">
                <a:solidFill>
                  <a:srgbClr val="000000"/>
                </a:solidFill>
                <a:latin typeface="Arial" pitchFamily="34" charset="0"/>
                <a:ea typeface="Arial" pitchFamily="34" charset="0"/>
                <a:cs typeface="Arial" pitchFamily="34" charset="0"/>
              </a:rPr>
              <a:t>Provide resources for the ecological community to integrate observations and datasets independently, such as collection and processing protocols.</a:t>
            </a:r>
          </a:p>
          <a:p>
            <a:pPr algn="just" eaLnBrk="0" hangingPunct="0">
              <a:spcAft>
                <a:spcPts val="500"/>
              </a:spcAft>
              <a:buFont typeface="Wingdings" pitchFamily="2" charset="2"/>
              <a:buChar char="Ø"/>
            </a:pPr>
            <a:r>
              <a:rPr lang="en-US" sz="1600" dirty="0">
                <a:uFill>
                  <a:solidFill>
                    <a:srgbClr val="FFC000"/>
                  </a:solidFill>
                </a:uFill>
                <a:latin typeface="Arial" pitchFamily="34" charset="0"/>
                <a:ea typeface="Arial" pitchFamily="34" charset="0"/>
                <a:cs typeface="Arial" pitchFamily="34" charset="0"/>
              </a:rPr>
              <a:t>NEON network includes core and </a:t>
            </a:r>
            <a:r>
              <a:rPr lang="en-US" sz="1600" dirty="0" err="1">
                <a:uFill>
                  <a:solidFill>
                    <a:srgbClr val="FFC000"/>
                  </a:solidFill>
                </a:uFill>
                <a:latin typeface="Arial" pitchFamily="34" charset="0"/>
                <a:ea typeface="Arial" pitchFamily="34" charset="0"/>
                <a:cs typeface="Arial" pitchFamily="34" charset="0"/>
              </a:rPr>
              <a:t>relocatable</a:t>
            </a:r>
            <a:r>
              <a:rPr lang="en-US" sz="1600" dirty="0">
                <a:uFill>
                  <a:solidFill>
                    <a:srgbClr val="FFC000"/>
                  </a:solidFill>
                </a:uFill>
                <a:latin typeface="Arial" pitchFamily="34" charset="0"/>
                <a:ea typeface="Arial" pitchFamily="34" charset="0"/>
                <a:cs typeface="Arial" pitchFamily="34" charset="0"/>
              </a:rPr>
              <a:t> terrestrial sites across the U.S. (including Alaska, Hawaii and Puerto Rico). </a:t>
            </a:r>
            <a:r>
              <a:rPr lang="en-US" sz="1600" b="1" i="1" dirty="0">
                <a:uFill>
                  <a:solidFill>
                    <a:srgbClr val="FFC000"/>
                  </a:solidFill>
                </a:uFill>
                <a:latin typeface="Arial" pitchFamily="34" charset="0"/>
                <a:ea typeface="Arial" pitchFamily="34" charset="0"/>
                <a:cs typeface="Arial" pitchFamily="34" charset="0"/>
              </a:rPr>
              <a:t>Core sites (20)</a:t>
            </a:r>
            <a:r>
              <a:rPr lang="en-US" sz="1600" dirty="0">
                <a:uFill>
                  <a:solidFill>
                    <a:srgbClr val="FFC000"/>
                  </a:solidFill>
                </a:uFill>
                <a:latin typeface="Arial" pitchFamily="34" charset="0"/>
                <a:ea typeface="Arial" pitchFamily="34" charset="0"/>
                <a:cs typeface="Arial" pitchFamily="34" charset="0"/>
              </a:rPr>
              <a:t> are fixed, collect data for a minimum of 30 years and are designed to represent and capture </a:t>
            </a:r>
            <a:r>
              <a:rPr lang="en-US" sz="1600" dirty="0" err="1">
                <a:uFill>
                  <a:solidFill>
                    <a:srgbClr val="FFC000"/>
                  </a:solidFill>
                </a:uFill>
                <a:latin typeface="Arial" pitchFamily="34" charset="0"/>
                <a:ea typeface="Arial" pitchFamily="34" charset="0"/>
                <a:cs typeface="Arial" pitchFamily="34" charset="0"/>
              </a:rPr>
              <a:t>wildland</a:t>
            </a:r>
            <a:r>
              <a:rPr lang="en-US" sz="1600" dirty="0">
                <a:uFill>
                  <a:solidFill>
                    <a:srgbClr val="FFC000"/>
                  </a:solidFill>
                </a:uFill>
                <a:latin typeface="Arial" pitchFamily="34" charset="0"/>
                <a:ea typeface="Arial" pitchFamily="34" charset="0"/>
                <a:cs typeface="Arial" pitchFamily="34" charset="0"/>
              </a:rPr>
              <a:t> conditions. </a:t>
            </a:r>
            <a:r>
              <a:rPr lang="en-US" sz="1600" b="1" i="1" dirty="0" err="1">
                <a:uFill>
                  <a:solidFill>
                    <a:srgbClr val="FFC000"/>
                  </a:solidFill>
                </a:uFill>
                <a:latin typeface="Arial" pitchFamily="34" charset="0"/>
                <a:ea typeface="Arial" pitchFamily="34" charset="0"/>
                <a:cs typeface="Arial" pitchFamily="34" charset="0"/>
              </a:rPr>
              <a:t>Relocatable</a:t>
            </a:r>
            <a:r>
              <a:rPr lang="en-US" sz="1600" b="1" i="1" dirty="0">
                <a:uFill>
                  <a:solidFill>
                    <a:srgbClr val="FFC000"/>
                  </a:solidFill>
                </a:uFill>
                <a:latin typeface="Arial" pitchFamily="34" charset="0"/>
                <a:ea typeface="Arial" pitchFamily="34" charset="0"/>
                <a:cs typeface="Arial" pitchFamily="34" charset="0"/>
              </a:rPr>
              <a:t> sites (27)</a:t>
            </a:r>
            <a:r>
              <a:rPr lang="en-US" sz="1600" dirty="0">
                <a:uFill>
                  <a:solidFill>
                    <a:srgbClr val="FFC000"/>
                  </a:solidFill>
                </a:uFill>
                <a:latin typeface="Arial" pitchFamily="34" charset="0"/>
                <a:ea typeface="Arial" pitchFamily="34" charset="0"/>
                <a:cs typeface="Arial" pitchFamily="34" charset="0"/>
              </a:rPr>
              <a:t> move through time to capture environmental gradients not captured at core sites</a:t>
            </a:r>
          </a:p>
          <a:p>
            <a:pPr algn="just" eaLnBrk="0" hangingPunct="0">
              <a:spcAft>
                <a:spcPts val="500"/>
              </a:spcAft>
              <a:buFont typeface="Wingdings" pitchFamily="2" charset="2"/>
              <a:buChar char="Ø"/>
            </a:pPr>
            <a:r>
              <a:rPr lang="en-US" sz="1600" dirty="0">
                <a:uFill>
                  <a:solidFill>
                    <a:srgbClr val="FFC000"/>
                  </a:solidFill>
                </a:uFill>
                <a:latin typeface="Arial" pitchFamily="34" charset="0"/>
                <a:ea typeface="Arial" pitchFamily="34" charset="0"/>
                <a:cs typeface="Arial" pitchFamily="34" charset="0"/>
              </a:rPr>
              <a:t> </a:t>
            </a:r>
            <a:r>
              <a:rPr lang="en-US" sz="1600" dirty="0">
                <a:uFill>
                  <a:solidFill>
                    <a:srgbClr val="FFC000"/>
                  </a:solidFill>
                </a:uFill>
                <a:latin typeface="Arial" pitchFamily="34" charset="0"/>
                <a:cs typeface="Arial" pitchFamily="34" charset="0"/>
              </a:rPr>
              <a:t>Open access to sites data is provided through the NEON data portal  (http://data.neonscience.org/home).</a:t>
            </a:r>
            <a:endParaRPr lang="en-US" sz="1600" dirty="0">
              <a:solidFill>
                <a:schemeClr val="tx1"/>
              </a:solidFill>
              <a:uFill>
                <a:solidFill>
                  <a:srgbClr val="FFC000"/>
                </a:solidFill>
              </a:uFill>
              <a:latin typeface="Arial" pitchFamily="34" charset="0"/>
              <a:cs typeface="Arial" pitchFamily="34" charset="0"/>
            </a:endParaRPr>
          </a:p>
        </p:txBody>
      </p:sp>
      <p:pic>
        <p:nvPicPr>
          <p:cNvPr id="3074" name="Picture 2"/>
          <p:cNvPicPr>
            <a:picLocks noChangeAspect="1" noChangeArrowheads="1"/>
          </p:cNvPicPr>
          <p:nvPr/>
        </p:nvPicPr>
        <p:blipFill>
          <a:blip r:embed="rId3" cstate="print"/>
          <a:srcRect/>
          <a:stretch>
            <a:fillRect/>
          </a:stretch>
        </p:blipFill>
        <p:spPr bwMode="auto">
          <a:xfrm>
            <a:off x="228600" y="1799903"/>
            <a:ext cx="3888432" cy="2841344"/>
          </a:xfrm>
          <a:prstGeom prst="rect">
            <a:avLst/>
          </a:prstGeom>
          <a:noFill/>
          <a:ln w="9525">
            <a:noFill/>
            <a:miter lim="800000"/>
            <a:headEnd/>
            <a:tailEnd/>
          </a:ln>
        </p:spPr>
      </p:pic>
      <p:pic>
        <p:nvPicPr>
          <p:cNvPr id="3075" name="Picture 3"/>
          <p:cNvPicPr>
            <a:picLocks noChangeAspect="1" noChangeArrowheads="1"/>
          </p:cNvPicPr>
          <p:nvPr/>
        </p:nvPicPr>
        <p:blipFill>
          <a:blip r:embed="rId4" cstate="print"/>
          <a:srcRect/>
          <a:stretch>
            <a:fillRect/>
          </a:stretch>
        </p:blipFill>
        <p:spPr bwMode="auto">
          <a:xfrm>
            <a:off x="516633" y="1439863"/>
            <a:ext cx="1381125" cy="323850"/>
          </a:xfrm>
          <a:prstGeom prst="rect">
            <a:avLst/>
          </a:prstGeom>
          <a:noFill/>
          <a:ln w="9525">
            <a:solidFill>
              <a:schemeClr val="tx2"/>
            </a:solidFill>
            <a:miter lim="800000"/>
            <a:headEnd/>
            <a:tailEnd/>
          </a:ln>
        </p:spPr>
      </p:pic>
      <p:pic>
        <p:nvPicPr>
          <p:cNvPr id="3076" name="Picture 4"/>
          <p:cNvPicPr>
            <a:picLocks noChangeAspect="1" noChangeArrowheads="1"/>
          </p:cNvPicPr>
          <p:nvPr/>
        </p:nvPicPr>
        <p:blipFill>
          <a:blip r:embed="rId5" cstate="print"/>
          <a:srcRect/>
          <a:stretch>
            <a:fillRect/>
          </a:stretch>
        </p:blipFill>
        <p:spPr bwMode="auto">
          <a:xfrm>
            <a:off x="1956792" y="1439864"/>
            <a:ext cx="1828800" cy="314325"/>
          </a:xfrm>
          <a:prstGeom prst="rect">
            <a:avLst/>
          </a:prstGeom>
          <a:noFill/>
          <a:ln w="9525">
            <a:solidFill>
              <a:schemeClr val="tx2"/>
            </a:solidFill>
            <a:miter lim="800000"/>
            <a:headEnd/>
            <a:tailEnd/>
          </a:ln>
        </p:spPr>
      </p:pic>
      <p:sp>
        <p:nvSpPr>
          <p:cNvPr id="11" name="10 Título"/>
          <p:cNvSpPr>
            <a:spLocks noGrp="1"/>
          </p:cNvSpPr>
          <p:nvPr>
            <p:ph type="title"/>
          </p:nvPr>
        </p:nvSpPr>
        <p:spPr/>
        <p:txBody>
          <a:bodyPr/>
          <a:lstStyle/>
          <a:p>
            <a:pPr algn="ctr"/>
            <a:r>
              <a:rPr lang="es-ES" dirty="0" smtClean="0"/>
              <a:t>NEON Network</a:t>
            </a:r>
            <a:endParaRPr lang="es-ES" dirty="0"/>
          </a:p>
        </p:txBody>
      </p:sp>
      <p:sp>
        <p:nvSpPr>
          <p:cNvPr id="12" name="Rectangle 7"/>
          <p:cNvSpPr>
            <a:spLocks noChangeArrowheads="1"/>
          </p:cNvSpPr>
          <p:nvPr/>
        </p:nvSpPr>
        <p:spPr bwMode="auto">
          <a:xfrm>
            <a:off x="108991" y="4696441"/>
            <a:ext cx="4071966"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l" defTabSz="914400" rtl="0" fontAlgn="base">
              <a:spcBef>
                <a:spcPct val="0"/>
              </a:spcBef>
              <a:spcAft>
                <a:spcPct val="0"/>
              </a:spcAft>
            </a:pPr>
            <a:r>
              <a:rPr lang="en-US" sz="2800" b="1" dirty="0">
                <a:solidFill>
                  <a:srgbClr val="000000"/>
                </a:solidFill>
                <a:latin typeface="Arial" pitchFamily="34" charset="0"/>
                <a:ea typeface="Arial" pitchFamily="34" charset="0"/>
                <a:cs typeface="Arial" pitchFamily="34" charset="0"/>
              </a:rPr>
              <a:t>Contact: </a:t>
            </a:r>
          </a:p>
          <a:p>
            <a:pPr algn="just">
              <a:spcAft>
                <a:spcPts val="500"/>
              </a:spcAft>
              <a:buFont typeface="Wingdings" pitchFamily="2" charset="2"/>
              <a:buChar char="Ø"/>
            </a:pPr>
            <a:r>
              <a:rPr lang="en-US" sz="2000" dirty="0">
                <a:solidFill>
                  <a:srgbClr val="000000"/>
                </a:solidFill>
                <a:latin typeface="Arial" pitchFamily="34" charset="0"/>
                <a:ea typeface="Arial" pitchFamily="34" charset="0"/>
                <a:cs typeface="Arial" pitchFamily="34" charset="0"/>
              </a:rPr>
              <a:t> </a:t>
            </a:r>
            <a:r>
              <a:rPr lang="en-US" sz="2000" dirty="0" smtClean="0">
                <a:solidFill>
                  <a:srgbClr val="000000"/>
                </a:solidFill>
                <a:latin typeface="Arial" pitchFamily="34" charset="0"/>
                <a:ea typeface="Arial" pitchFamily="34" charset="0"/>
                <a:cs typeface="Arial" pitchFamily="34" charset="0"/>
              </a:rPr>
              <a:t>Shelley </a:t>
            </a:r>
            <a:r>
              <a:rPr lang="en-US" sz="2000" dirty="0" err="1">
                <a:solidFill>
                  <a:srgbClr val="000000"/>
                </a:solidFill>
                <a:latin typeface="Arial" pitchFamily="34" charset="0"/>
                <a:ea typeface="Arial" pitchFamily="34" charset="0"/>
                <a:cs typeface="Arial" pitchFamily="34" charset="0"/>
              </a:rPr>
              <a:t>Petroy</a:t>
            </a:r>
            <a:endParaRPr lang="en-US" sz="2400" dirty="0">
              <a:latin typeface="Arial" pitchFamily="34" charset="0"/>
              <a:cs typeface="Arial" pitchFamily="34" charset="0"/>
            </a:endParaRPr>
          </a:p>
        </p:txBody>
      </p:sp>
    </p:spTree>
    <p:extLst>
      <p:ext uri="{BB962C8B-B14F-4D97-AF65-F5344CB8AC3E}">
        <p14:creationId xmlns:p14="http://schemas.microsoft.com/office/powerpoint/2010/main" val="414275502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AutoShape 2" descr="http://www.supersites.net.au/images/map/aus_map_low_coord.png"/>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5604" name="AutoShape 4" descr="http://www.supersites.net.au/images/map/aus_map_low_coord.png"/>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5606" name="AutoShape 6" descr="http://www.supersites.net.au/images/map/aus_map_low_coord.png"/>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11" name="10 Título"/>
          <p:cNvSpPr>
            <a:spLocks noGrp="1"/>
          </p:cNvSpPr>
          <p:nvPr>
            <p:ph type="title"/>
          </p:nvPr>
        </p:nvSpPr>
        <p:spPr/>
        <p:txBody>
          <a:bodyPr/>
          <a:lstStyle/>
          <a:p>
            <a:pPr algn="ctr"/>
            <a:r>
              <a:rPr lang="es-ES" dirty="0" smtClean="0"/>
              <a:t>NEON Network</a:t>
            </a:r>
            <a:endParaRPr lang="es-ES" dirty="0"/>
          </a:p>
        </p:txBody>
      </p:sp>
      <p:grpSp>
        <p:nvGrpSpPr>
          <p:cNvPr id="6" name="Group 5"/>
          <p:cNvGrpSpPr/>
          <p:nvPr/>
        </p:nvGrpSpPr>
        <p:grpSpPr>
          <a:xfrm>
            <a:off x="669474" y="1143000"/>
            <a:ext cx="10853052" cy="5664598"/>
            <a:chOff x="152398" y="1143000"/>
            <a:chExt cx="10853052" cy="5664598"/>
          </a:xfrm>
        </p:grpSpPr>
        <p:pic>
          <p:nvPicPr>
            <p:cNvPr id="2" name="Picture 1"/>
            <p:cNvPicPr>
              <a:picLocks noChangeAspect="1"/>
            </p:cNvPicPr>
            <p:nvPr/>
          </p:nvPicPr>
          <p:blipFill>
            <a:blip r:embed="rId3"/>
            <a:stretch>
              <a:fillRect/>
            </a:stretch>
          </p:blipFill>
          <p:spPr>
            <a:xfrm>
              <a:off x="152398" y="1143000"/>
              <a:ext cx="7924801" cy="3070667"/>
            </a:xfrm>
            <a:prstGeom prst="rect">
              <a:avLst/>
            </a:prstGeom>
          </p:spPr>
        </p:pic>
        <p:pic>
          <p:nvPicPr>
            <p:cNvPr id="3" name="Picture 2"/>
            <p:cNvPicPr>
              <a:picLocks noChangeAspect="1"/>
            </p:cNvPicPr>
            <p:nvPr/>
          </p:nvPicPr>
          <p:blipFill>
            <a:blip r:embed="rId4"/>
            <a:stretch>
              <a:fillRect/>
            </a:stretch>
          </p:blipFill>
          <p:spPr>
            <a:xfrm>
              <a:off x="152398" y="4241889"/>
              <a:ext cx="7924801" cy="2565709"/>
            </a:xfrm>
            <a:prstGeom prst="rect">
              <a:avLst/>
            </a:prstGeom>
          </p:spPr>
        </p:pic>
        <p:pic>
          <p:nvPicPr>
            <p:cNvPr id="5" name="Picture 4"/>
            <p:cNvPicPr>
              <a:picLocks noChangeAspect="1"/>
            </p:cNvPicPr>
            <p:nvPr/>
          </p:nvPicPr>
          <p:blipFill>
            <a:blip r:embed="rId5"/>
            <a:stretch>
              <a:fillRect/>
            </a:stretch>
          </p:blipFill>
          <p:spPr>
            <a:xfrm>
              <a:off x="8153400" y="1143000"/>
              <a:ext cx="2852050" cy="5664598"/>
            </a:xfrm>
            <a:prstGeom prst="rect">
              <a:avLst/>
            </a:prstGeom>
          </p:spPr>
        </p:pic>
      </p:grpSp>
    </p:spTree>
    <p:extLst>
      <p:ext uri="{BB962C8B-B14F-4D97-AF65-F5344CB8AC3E}">
        <p14:creationId xmlns:p14="http://schemas.microsoft.com/office/powerpoint/2010/main" val="34481892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AutoShape 2" descr="http://www.supersites.net.au/images/map/aus_map_low_coord.png"/>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5604" name="AutoShape 4" descr="http://www.supersites.net.au/images/map/aus_map_low_coord.png"/>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5606" name="AutoShape 6" descr="http://www.supersites.net.au/images/map/aus_map_low_coord.png"/>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5607" name="Rectangle 7"/>
          <p:cNvSpPr>
            <a:spLocks noChangeArrowheads="1"/>
          </p:cNvSpPr>
          <p:nvPr/>
        </p:nvSpPr>
        <p:spPr bwMode="auto">
          <a:xfrm>
            <a:off x="1143000" y="3806474"/>
            <a:ext cx="10591800" cy="30341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spcAft>
                <a:spcPts val="1000"/>
              </a:spcAft>
              <a:buFont typeface="Wingdings" pitchFamily="2" charset="2"/>
              <a:buChar char="Ø"/>
            </a:pPr>
            <a:r>
              <a:rPr lang="en-US" dirty="0">
                <a:solidFill>
                  <a:srgbClr val="000000"/>
                </a:solidFill>
                <a:latin typeface="Arial" pitchFamily="34" charset="0"/>
                <a:ea typeface="Arial" pitchFamily="34" charset="0"/>
                <a:cs typeface="Arial" pitchFamily="34" charset="0"/>
              </a:rPr>
              <a:t> The networks referred previously have been investigated to select the candidate sites. Two major criteria were first applied:</a:t>
            </a:r>
            <a:endParaRPr lang="en-US" b="1" u="sng" dirty="0">
              <a:solidFill>
                <a:srgbClr val="000000"/>
              </a:solidFill>
              <a:latin typeface="Arial" pitchFamily="34" charset="0"/>
              <a:ea typeface="Arial" pitchFamily="34" charset="0"/>
              <a:cs typeface="Arial" pitchFamily="34" charset="0"/>
            </a:endParaRPr>
          </a:p>
          <a:p>
            <a:pPr algn="just">
              <a:spcAft>
                <a:spcPts val="500"/>
              </a:spcAft>
              <a:buFont typeface="Wingdings" pitchFamily="2" charset="2"/>
              <a:buChar char="q"/>
            </a:pPr>
            <a:r>
              <a:rPr lang="en-US" dirty="0">
                <a:solidFill>
                  <a:srgbClr val="000000"/>
                </a:solidFill>
                <a:latin typeface="Arial" pitchFamily="34" charset="0"/>
                <a:ea typeface="Arial" pitchFamily="34" charset="0"/>
                <a:cs typeface="Arial" pitchFamily="34" charset="0"/>
              </a:rPr>
              <a:t> </a:t>
            </a:r>
            <a:r>
              <a:rPr lang="en-US" b="1" i="1" u="sng" dirty="0">
                <a:solidFill>
                  <a:srgbClr val="000000"/>
                </a:solidFill>
                <a:latin typeface="Arial" pitchFamily="34" charset="0"/>
                <a:ea typeface="Arial" pitchFamily="34" charset="0"/>
                <a:cs typeface="Arial" pitchFamily="34" charset="0"/>
              </a:rPr>
              <a:t>Availability of data</a:t>
            </a:r>
            <a:r>
              <a:rPr lang="en-US" dirty="0">
                <a:solidFill>
                  <a:srgbClr val="000000"/>
                </a:solidFill>
                <a:latin typeface="Arial" pitchFamily="34" charset="0"/>
                <a:ea typeface="Arial" pitchFamily="34" charset="0"/>
                <a:cs typeface="Arial" pitchFamily="34" charset="0"/>
              </a:rPr>
              <a:t>: the station is active.</a:t>
            </a:r>
          </a:p>
          <a:p>
            <a:pPr algn="just">
              <a:spcAft>
                <a:spcPts val="1000"/>
              </a:spcAft>
              <a:buFont typeface="Wingdings" pitchFamily="2" charset="2"/>
              <a:buChar char="q"/>
            </a:pPr>
            <a:r>
              <a:rPr lang="en-US" b="1" i="1" u="sng" dirty="0">
                <a:solidFill>
                  <a:srgbClr val="000000"/>
                </a:solidFill>
                <a:latin typeface="Arial" pitchFamily="34" charset="0"/>
                <a:ea typeface="Arial" pitchFamily="34" charset="0"/>
                <a:cs typeface="Arial" pitchFamily="34" charset="0"/>
              </a:rPr>
              <a:t>Spatial representativeness</a:t>
            </a:r>
            <a:r>
              <a:rPr lang="en-US" dirty="0">
                <a:solidFill>
                  <a:srgbClr val="000000"/>
                </a:solidFill>
                <a:latin typeface="Arial" pitchFamily="34" charset="0"/>
                <a:ea typeface="Arial" pitchFamily="34" charset="0"/>
                <a:cs typeface="Arial" pitchFamily="34" charset="0"/>
              </a:rPr>
              <a:t>: to guarantee the highest level of homogeneity and to minimize issues associated with spatial representativeness in the point-to-pixel comparison.</a:t>
            </a:r>
          </a:p>
          <a:p>
            <a:pPr algn="just">
              <a:spcAft>
                <a:spcPts val="500"/>
              </a:spcAft>
              <a:buFont typeface="Wingdings" pitchFamily="2" charset="2"/>
              <a:buChar char="§"/>
            </a:pPr>
            <a:r>
              <a:rPr lang="en-US" dirty="0">
                <a:solidFill>
                  <a:srgbClr val="000000"/>
                </a:solidFill>
                <a:latin typeface="Arial" pitchFamily="34" charset="0"/>
                <a:ea typeface="Arial" pitchFamily="34" charset="0"/>
                <a:cs typeface="Arial" pitchFamily="34" charset="0"/>
              </a:rPr>
              <a:t> Using high resolution satellite images (available via Google Earth™), to identify those matching the requirement of homogeneity in the area surrounding the measurement tower </a:t>
            </a:r>
          </a:p>
          <a:p>
            <a:pPr algn="just">
              <a:spcAft>
                <a:spcPts val="500"/>
              </a:spcAft>
              <a:buFont typeface="Wingdings" pitchFamily="2" charset="2"/>
              <a:buChar char="§"/>
            </a:pPr>
            <a:r>
              <a:rPr lang="en-US" dirty="0">
                <a:solidFill>
                  <a:srgbClr val="000000"/>
                </a:solidFill>
                <a:latin typeface="Arial" pitchFamily="34" charset="0"/>
                <a:ea typeface="Arial" pitchFamily="34" charset="0"/>
                <a:cs typeface="Arial" pitchFamily="34" charset="0"/>
              </a:rPr>
              <a:t> Only visually </a:t>
            </a:r>
            <a:r>
              <a:rPr lang="en-US" dirty="0" smtClean="0">
                <a:solidFill>
                  <a:srgbClr val="000000"/>
                </a:solidFill>
                <a:latin typeface="Arial" pitchFamily="34" charset="0"/>
                <a:ea typeface="Arial" pitchFamily="34" charset="0"/>
                <a:cs typeface="Arial" pitchFamily="34" charset="0"/>
              </a:rPr>
              <a:t>homogeneous </a:t>
            </a:r>
            <a:r>
              <a:rPr lang="en-US" dirty="0">
                <a:solidFill>
                  <a:srgbClr val="000000"/>
                </a:solidFill>
                <a:latin typeface="Arial" pitchFamily="34" charset="0"/>
                <a:ea typeface="Arial" pitchFamily="34" charset="0"/>
                <a:cs typeface="Arial" pitchFamily="34" charset="0"/>
              </a:rPr>
              <a:t>sites at 3x3 km and 1x1 km are considered.</a:t>
            </a:r>
          </a:p>
          <a:p>
            <a:pPr algn="just">
              <a:spcAft>
                <a:spcPts val="500"/>
              </a:spcAft>
            </a:pPr>
            <a:r>
              <a:rPr lang="en-US" dirty="0">
                <a:solidFill>
                  <a:srgbClr val="000000"/>
                </a:solidFill>
                <a:latin typeface="Arial" pitchFamily="34" charset="0"/>
                <a:ea typeface="Arial" pitchFamily="34" charset="0"/>
                <a:cs typeface="Arial" pitchFamily="34" charset="0"/>
              </a:rPr>
              <a:t> </a:t>
            </a:r>
          </a:p>
        </p:txBody>
      </p:sp>
      <p:sp>
        <p:nvSpPr>
          <p:cNvPr id="59394" name="AutoShape 2" descr="http://www.tern.org.au/rs/7/sites/998/user_uploads/Image/facilities/ASN_12_07_24a_for%20WEB-01.png"/>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59396" name="AutoShape 4" descr="http://www.tern.org.au/rs/7/sites/998/user_uploads/Image/facilities/ASN_12_07_24a_for%20WEB-01.png"/>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59398" name="AutoShape 6" descr="http://www.tern.org.au/rs/7/sites/998/user_uploads/Image/facilities/ASN_12_07_24a_for%20WEB-01.png"/>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12" name="11 CuadroTexto"/>
          <p:cNvSpPr txBox="1"/>
          <p:nvPr/>
        </p:nvSpPr>
        <p:spPr>
          <a:xfrm>
            <a:off x="3421313" y="1492489"/>
            <a:ext cx="5349374" cy="1938992"/>
          </a:xfrm>
          <a:prstGeom prst="rect">
            <a:avLst/>
          </a:prstGeom>
          <a:noFill/>
          <a:ln>
            <a:solidFill>
              <a:schemeClr val="tx2"/>
            </a:solidFill>
          </a:ln>
        </p:spPr>
        <p:txBody>
          <a:bodyPr wrap="square" rtlCol="0">
            <a:spAutoFit/>
          </a:bodyPr>
          <a:lstStyle/>
          <a:p>
            <a:pPr algn="ctr"/>
            <a:r>
              <a:rPr lang="en-US" sz="2000" b="1" u="sng" dirty="0" smtClean="0"/>
              <a:t>Overall, 61 Supersites selected out of:</a:t>
            </a:r>
            <a:endParaRPr lang="en-US" sz="2400" dirty="0" smtClean="0"/>
          </a:p>
          <a:p>
            <a:pPr algn="ctr"/>
            <a:endParaRPr lang="en-US" sz="2400" dirty="0" smtClean="0"/>
          </a:p>
          <a:p>
            <a:pPr>
              <a:buFont typeface="Wingdings" pitchFamily="2" charset="2"/>
              <a:buChar char="Ø"/>
            </a:pPr>
            <a:r>
              <a:rPr lang="en-US" dirty="0"/>
              <a:t>TERN : 18 nodes in 10 Supersites</a:t>
            </a:r>
          </a:p>
          <a:p>
            <a:pPr>
              <a:buFont typeface="Wingdings" pitchFamily="2" charset="2"/>
              <a:buChar char="Ø"/>
            </a:pPr>
            <a:r>
              <a:rPr lang="en-US" dirty="0"/>
              <a:t>ICOS: 71 sites</a:t>
            </a:r>
          </a:p>
          <a:p>
            <a:pPr>
              <a:buFont typeface="Wingdings" pitchFamily="2" charset="2"/>
              <a:buChar char="Ø"/>
            </a:pPr>
            <a:r>
              <a:rPr lang="en-US" dirty="0"/>
              <a:t>NEON: 47 sites</a:t>
            </a:r>
          </a:p>
          <a:p>
            <a:pPr>
              <a:buFont typeface="Wingdings" pitchFamily="2" charset="2"/>
              <a:buChar char="Ø"/>
            </a:pPr>
            <a:r>
              <a:rPr lang="en-US" dirty="0"/>
              <a:t>LPV : 13 sites</a:t>
            </a:r>
          </a:p>
        </p:txBody>
      </p:sp>
      <p:sp>
        <p:nvSpPr>
          <p:cNvPr id="11" name="10 Título"/>
          <p:cNvSpPr>
            <a:spLocks noGrp="1"/>
          </p:cNvSpPr>
          <p:nvPr>
            <p:ph type="title"/>
          </p:nvPr>
        </p:nvSpPr>
        <p:spPr/>
        <p:txBody>
          <a:bodyPr/>
          <a:lstStyle/>
          <a:p>
            <a:pPr algn="ctr"/>
            <a:r>
              <a:rPr lang="en-US" dirty="0" smtClean="0"/>
              <a:t>Candidates Selection Status</a:t>
            </a:r>
            <a:endParaRPr lang="en-US" dirty="0"/>
          </a:p>
        </p:txBody>
      </p:sp>
    </p:spTree>
    <p:extLst>
      <p:ext uri="{BB962C8B-B14F-4D97-AF65-F5344CB8AC3E}">
        <p14:creationId xmlns:p14="http://schemas.microsoft.com/office/powerpoint/2010/main" val="136296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 y="228600"/>
            <a:ext cx="7772401" cy="537453"/>
          </a:xfrm>
        </p:spPr>
        <p:txBody>
          <a:bodyPr/>
          <a:lstStyle/>
          <a:p>
            <a:pPr algn="l"/>
            <a:r>
              <a:rPr lang="en-US" sz="2800" b="1" dirty="0" smtClean="0"/>
              <a:t>CEOS-LPV Structure and Agency Programs</a:t>
            </a:r>
            <a:endParaRPr lang="en-US" sz="2800" b="1" dirty="0"/>
          </a:p>
        </p:txBody>
      </p:sp>
      <p:pic>
        <p:nvPicPr>
          <p:cNvPr id="40" name="Picture 39" descr="File:&lt;strong&gt;NASA&lt;/strong&gt; Logo.svg - 維基百科，自由嘅百科全書"/>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0302" y="1465731"/>
            <a:ext cx="767385" cy="633712"/>
          </a:xfrm>
          <a:prstGeom prst="rect">
            <a:avLst/>
          </a:prstGeom>
        </p:spPr>
      </p:pic>
      <p:pic>
        <p:nvPicPr>
          <p:cNvPr id="41" name="Picture 40" descr="File:&lt;strong&gt;USGS&lt;/strong&gt; logo green.svg - Wikimedia Common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9635" y="3908929"/>
            <a:ext cx="1128126" cy="451251"/>
          </a:xfrm>
          <a:prstGeom prst="rect">
            <a:avLst/>
          </a:prstGeom>
        </p:spPr>
      </p:pic>
      <p:pic>
        <p:nvPicPr>
          <p:cNvPr id="43" name="Picture 42" descr="File:&lt;strong&gt;NOAA&lt;/strong&gt; logo.svg - Wikimedia Common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52038" y="2565368"/>
            <a:ext cx="715390" cy="715390"/>
          </a:xfrm>
          <a:prstGeom prst="rect">
            <a:avLst/>
          </a:prstGeom>
        </p:spPr>
      </p:pic>
      <p:pic>
        <p:nvPicPr>
          <p:cNvPr id="44" name="Picture 43" descr="&lt;strong&gt;GOFC-GOLD&lt;/strong&gt; Reference Data Portal"/>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6405" y="4624934"/>
            <a:ext cx="1280160" cy="352080"/>
          </a:xfrm>
          <a:prstGeom prst="rect">
            <a:avLst/>
          </a:prstGeom>
        </p:spPr>
      </p:pic>
      <p:pic>
        <p:nvPicPr>
          <p:cNvPr id="45" name="Picture 44" descr="File:&lt;strong&gt;JRC&lt;/strong&gt; logo.gi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48158" y="5922947"/>
            <a:ext cx="1032902" cy="441852"/>
          </a:xfrm>
          <a:prstGeom prst="rect">
            <a:avLst/>
          </a:prstGeom>
        </p:spPr>
      </p:pic>
      <p:pic>
        <p:nvPicPr>
          <p:cNvPr id="46" name="Picture 45" descr="&lt;strong&gt;Chinese Academy of Sciences&lt;/strong&gt; - Wikipedia"/>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34492" y="5092974"/>
            <a:ext cx="701714" cy="693918"/>
          </a:xfrm>
          <a:prstGeom prst="rect">
            <a:avLst/>
          </a:prstGeom>
        </p:spPr>
      </p:pic>
      <p:pic>
        <p:nvPicPr>
          <p:cNvPr id="47" name="Picture 46" descr="File:&lt;strong&gt;ESA&lt;/strong&gt; logo.png - Wikimedia Commons"/>
          <p:cNvPicPr>
            <a:picLocks noChangeAspect="1"/>
          </p:cNvPicPr>
          <p:nvPr/>
        </p:nvPicPr>
        <p:blipFill rotWithShape="1">
          <a:blip r:embed="rId9" cstate="print">
            <a:extLst>
              <a:ext uri="{28A0092B-C50C-407E-A947-70E740481C1C}">
                <a14:useLocalDpi xmlns:a14="http://schemas.microsoft.com/office/drawing/2010/main" val="0"/>
              </a:ext>
            </a:extLst>
          </a:blip>
          <a:srcRect l="4451"/>
          <a:stretch/>
        </p:blipFill>
        <p:spPr>
          <a:xfrm>
            <a:off x="2510640" y="2057400"/>
            <a:ext cx="1250701" cy="517020"/>
          </a:xfrm>
          <a:prstGeom prst="rect">
            <a:avLst/>
          </a:prstGeom>
        </p:spPr>
      </p:pic>
      <p:pic>
        <p:nvPicPr>
          <p:cNvPr id="1037" name="Picture 13" descr="Image result for eumetsat"/>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640375" y="3141353"/>
            <a:ext cx="903186" cy="677389"/>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p:cNvSpPr/>
          <p:nvPr/>
        </p:nvSpPr>
        <p:spPr>
          <a:xfrm>
            <a:off x="1872555" y="1460952"/>
            <a:ext cx="2008980" cy="600164"/>
          </a:xfrm>
          <a:prstGeom prst="rect">
            <a:avLst/>
          </a:prstGeom>
        </p:spPr>
        <p:txBody>
          <a:bodyPr wrap="square">
            <a:spAutoFit/>
          </a:bodyPr>
          <a:lstStyle/>
          <a:p>
            <a:r>
              <a:rPr lang="en-US" sz="1100" dirty="0"/>
              <a:t>POC: </a:t>
            </a:r>
            <a:r>
              <a:rPr lang="en-US" sz="1100" dirty="0" smtClean="0"/>
              <a:t>Hank Margolis</a:t>
            </a:r>
            <a:endParaRPr lang="en-US" sz="1100" dirty="0"/>
          </a:p>
          <a:p>
            <a:r>
              <a:rPr lang="en-US" sz="1100" dirty="0" smtClean="0">
                <a:latin typeface="+mj-lt"/>
              </a:rPr>
              <a:t>(</a:t>
            </a:r>
            <a:r>
              <a:rPr lang="en-US" sz="1100" dirty="0"/>
              <a:t>LPV </a:t>
            </a:r>
            <a:r>
              <a:rPr lang="en-US" sz="1100" dirty="0" smtClean="0"/>
              <a:t>Chair + </a:t>
            </a:r>
            <a:r>
              <a:rPr lang="en-US" sz="1100" dirty="0" smtClean="0">
                <a:latin typeface="+mj-lt"/>
              </a:rPr>
              <a:t>5 Focus Areas) </a:t>
            </a:r>
          </a:p>
          <a:p>
            <a:endParaRPr lang="en-US" sz="1100" dirty="0">
              <a:latin typeface="+mj-lt"/>
            </a:endParaRPr>
          </a:p>
        </p:txBody>
      </p:sp>
      <p:graphicFrame>
        <p:nvGraphicFramePr>
          <p:cNvPr id="3" name="Table 2"/>
          <p:cNvGraphicFramePr>
            <a:graphicFrameLocks noGrp="1"/>
          </p:cNvGraphicFramePr>
          <p:nvPr>
            <p:extLst>
              <p:ext uri="{D42A27DB-BD31-4B8C-83A1-F6EECF244321}">
                <p14:modId xmlns:p14="http://schemas.microsoft.com/office/powerpoint/2010/main" val="3149765466"/>
              </p:ext>
            </p:extLst>
          </p:nvPr>
        </p:nvGraphicFramePr>
        <p:xfrm>
          <a:off x="3910473" y="1143000"/>
          <a:ext cx="6953251" cy="5667617"/>
        </p:xfrm>
        <a:graphic>
          <a:graphicData uri="http://schemas.openxmlformats.org/drawingml/2006/table">
            <a:tbl>
              <a:tblPr/>
              <a:tblGrid>
                <a:gridCol w="1135790">
                  <a:extLst>
                    <a:ext uri="{9D8B030D-6E8A-4147-A177-3AD203B41FA5}">
                      <a16:colId xmlns:a16="http://schemas.microsoft.com/office/drawing/2014/main" val="736307959"/>
                    </a:ext>
                  </a:extLst>
                </a:gridCol>
                <a:gridCol w="720257">
                  <a:extLst>
                    <a:ext uri="{9D8B030D-6E8A-4147-A177-3AD203B41FA5}">
                      <a16:colId xmlns:a16="http://schemas.microsoft.com/office/drawing/2014/main" val="3047709895"/>
                    </a:ext>
                  </a:extLst>
                </a:gridCol>
                <a:gridCol w="747959">
                  <a:extLst>
                    <a:ext uri="{9D8B030D-6E8A-4147-A177-3AD203B41FA5}">
                      <a16:colId xmlns:a16="http://schemas.microsoft.com/office/drawing/2014/main" val="3704804823"/>
                    </a:ext>
                  </a:extLst>
                </a:gridCol>
                <a:gridCol w="1052683">
                  <a:extLst>
                    <a:ext uri="{9D8B030D-6E8A-4147-A177-3AD203B41FA5}">
                      <a16:colId xmlns:a16="http://schemas.microsoft.com/office/drawing/2014/main" val="446463291"/>
                    </a:ext>
                  </a:extLst>
                </a:gridCol>
                <a:gridCol w="1237365">
                  <a:extLst>
                    <a:ext uri="{9D8B030D-6E8A-4147-A177-3AD203B41FA5}">
                      <a16:colId xmlns:a16="http://schemas.microsoft.com/office/drawing/2014/main" val="208419683"/>
                    </a:ext>
                  </a:extLst>
                </a:gridCol>
                <a:gridCol w="2059197">
                  <a:extLst>
                    <a:ext uri="{9D8B030D-6E8A-4147-A177-3AD203B41FA5}">
                      <a16:colId xmlns:a16="http://schemas.microsoft.com/office/drawing/2014/main" val="2814354990"/>
                    </a:ext>
                  </a:extLst>
                </a:gridCol>
              </a:tblGrid>
              <a:tr h="558245">
                <a:tc>
                  <a:txBody>
                    <a:bodyPr/>
                    <a:lstStyle/>
                    <a:p>
                      <a:pPr algn="ctr" rtl="0" fontAlgn="ctr"/>
                      <a:r>
                        <a:rPr lang="en-US" sz="1050" dirty="0">
                          <a:solidFill>
                            <a:srgbClr val="064882"/>
                          </a:solidFill>
                          <a:effectLst/>
                          <a:latin typeface="Helvetica Neue"/>
                        </a:rPr>
                        <a:t>Group</a:t>
                      </a:r>
                    </a:p>
                  </a:txBody>
                  <a:tcPr marL="21793" marR="21793" marT="0" marB="0" anchor="ctr">
                    <a:lnL w="19050" cap="flat" cmpd="sng" algn="ctr">
                      <a:noFill/>
                      <a:prstDash val="solid"/>
                      <a:round/>
                      <a:headEnd type="none" w="med" len="med"/>
                      <a:tailEnd type="none" w="med" len="med"/>
                    </a:lnL>
                    <a:lnR w="9525" cap="flat" cmpd="sng" algn="ctr">
                      <a:solidFill>
                        <a:srgbClr val="CCCCCC"/>
                      </a:solidFill>
                      <a:prstDash val="solid"/>
                      <a:round/>
                      <a:headEnd type="none" w="med" len="med"/>
                      <a:tailEnd type="none" w="med" len="med"/>
                    </a:lnR>
                    <a:lnT w="19050" cap="flat" cmpd="sng" algn="ctr">
                      <a:no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A5D1F7"/>
                    </a:solidFill>
                  </a:tcPr>
                </a:tc>
                <a:tc>
                  <a:txBody>
                    <a:bodyPr/>
                    <a:lstStyle/>
                    <a:p>
                      <a:pPr algn="ctr" rtl="0" fontAlgn="ctr"/>
                      <a:r>
                        <a:rPr lang="en-US" sz="1050">
                          <a:solidFill>
                            <a:srgbClr val="064882"/>
                          </a:solidFill>
                          <a:effectLst/>
                          <a:latin typeface="Helvetica Neue"/>
                        </a:rPr>
                        <a:t>First Name</a:t>
                      </a:r>
                    </a:p>
                  </a:txBody>
                  <a:tcPr marL="21793" marR="21793"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19050" cap="flat" cmpd="sng" algn="ctr">
                      <a:no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A5D1F7"/>
                    </a:solidFill>
                  </a:tcPr>
                </a:tc>
                <a:tc>
                  <a:txBody>
                    <a:bodyPr/>
                    <a:lstStyle/>
                    <a:p>
                      <a:pPr algn="ctr" rtl="0" fontAlgn="ctr"/>
                      <a:r>
                        <a:rPr lang="en-US" sz="1050">
                          <a:solidFill>
                            <a:srgbClr val="064882"/>
                          </a:solidFill>
                          <a:effectLst/>
                          <a:latin typeface="Helvetica Neue"/>
                        </a:rPr>
                        <a:t>Surname</a:t>
                      </a:r>
                    </a:p>
                  </a:txBody>
                  <a:tcPr marL="21793" marR="21793"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19050" cap="flat" cmpd="sng" algn="ctr">
                      <a:no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A5D1F7"/>
                    </a:solidFill>
                  </a:tcPr>
                </a:tc>
                <a:tc>
                  <a:txBody>
                    <a:bodyPr/>
                    <a:lstStyle/>
                    <a:p>
                      <a:pPr algn="ctr" rtl="0" fontAlgn="ctr"/>
                      <a:r>
                        <a:rPr lang="en-US" sz="1050">
                          <a:solidFill>
                            <a:srgbClr val="064882"/>
                          </a:solidFill>
                          <a:effectLst/>
                          <a:latin typeface="Helvetica Neue"/>
                        </a:rPr>
                        <a:t>Country</a:t>
                      </a:r>
                    </a:p>
                  </a:txBody>
                  <a:tcPr marL="21793" marR="21793"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19050" cap="flat" cmpd="sng" algn="ctr">
                      <a:no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A5D1F7"/>
                    </a:solidFill>
                  </a:tcPr>
                </a:tc>
                <a:tc>
                  <a:txBody>
                    <a:bodyPr/>
                    <a:lstStyle/>
                    <a:p>
                      <a:pPr algn="ctr" rtl="0" fontAlgn="ctr"/>
                      <a:r>
                        <a:rPr lang="en-US" sz="1050" dirty="0">
                          <a:solidFill>
                            <a:srgbClr val="064882"/>
                          </a:solidFill>
                          <a:effectLst/>
                          <a:latin typeface="Helvetica Neue"/>
                        </a:rPr>
                        <a:t>Supporting Agency / Program</a:t>
                      </a:r>
                    </a:p>
                  </a:txBody>
                  <a:tcPr marL="21793" marR="21793"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19050" cap="flat" cmpd="sng" algn="ctr">
                      <a:no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00"/>
                    </a:solidFill>
                  </a:tcPr>
                </a:tc>
                <a:tc>
                  <a:txBody>
                    <a:bodyPr/>
                    <a:lstStyle/>
                    <a:p>
                      <a:pPr algn="ctr" rtl="0" fontAlgn="ctr"/>
                      <a:r>
                        <a:rPr lang="en-US" sz="1050" dirty="0">
                          <a:solidFill>
                            <a:srgbClr val="064882"/>
                          </a:solidFill>
                          <a:effectLst/>
                          <a:latin typeface="Helvetica Neue"/>
                        </a:rPr>
                        <a:t>Institution</a:t>
                      </a:r>
                    </a:p>
                  </a:txBody>
                  <a:tcPr marL="21793" marR="21793" marT="0" marB="0" anchor="ctr">
                    <a:lnL w="9525" cap="flat" cmpd="sng" algn="ctr">
                      <a:solidFill>
                        <a:srgbClr val="CCCCCC"/>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A5D1F7"/>
                    </a:solidFill>
                  </a:tcPr>
                </a:tc>
                <a:extLst>
                  <a:ext uri="{0D108BD9-81ED-4DB2-BD59-A6C34878D82A}">
                    <a16:rowId xmlns:a16="http://schemas.microsoft.com/office/drawing/2014/main" val="1408356778"/>
                  </a:ext>
                </a:extLst>
              </a:tr>
              <a:tr h="189236">
                <a:tc>
                  <a:txBody>
                    <a:bodyPr/>
                    <a:lstStyle/>
                    <a:p>
                      <a:pPr algn="ctr" rtl="0" fontAlgn="t"/>
                      <a:r>
                        <a:rPr lang="en-US" sz="1050">
                          <a:solidFill>
                            <a:srgbClr val="000000"/>
                          </a:solidFill>
                          <a:effectLst/>
                          <a:latin typeface="Helvetica Neue"/>
                        </a:rPr>
                        <a:t>Chair</a:t>
                      </a:r>
                    </a:p>
                  </a:txBody>
                  <a:tcPr marL="21793" marR="21793" marT="0" marB="0">
                    <a:lnL w="19050" cap="flat" cmpd="sng" algn="ctr">
                      <a:no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t"/>
                      <a:r>
                        <a:rPr lang="en-US" sz="1050" dirty="0">
                          <a:solidFill>
                            <a:srgbClr val="000000"/>
                          </a:solidFill>
                          <a:effectLst/>
                          <a:latin typeface="Helvetica Neue"/>
                        </a:rPr>
                        <a:t>Miguel</a:t>
                      </a:r>
                    </a:p>
                  </a:txBody>
                  <a:tcPr marL="21793" marR="21793" marT="0" marB="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t"/>
                      <a:r>
                        <a:rPr lang="en-US" sz="1050">
                          <a:solidFill>
                            <a:srgbClr val="000000"/>
                          </a:solidFill>
                          <a:effectLst/>
                          <a:latin typeface="Helvetica Neue"/>
                        </a:rPr>
                        <a:t>Román</a:t>
                      </a:r>
                    </a:p>
                  </a:txBody>
                  <a:tcPr marL="21793" marR="21793" marT="0" marB="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t"/>
                      <a:r>
                        <a:rPr lang="en-US" sz="1050">
                          <a:solidFill>
                            <a:srgbClr val="000000"/>
                          </a:solidFill>
                          <a:effectLst/>
                          <a:latin typeface="Helvetica Neue"/>
                        </a:rPr>
                        <a:t>USA</a:t>
                      </a:r>
                    </a:p>
                  </a:txBody>
                  <a:tcPr marL="21793" marR="21793" marT="0" marB="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t"/>
                      <a:r>
                        <a:rPr lang="en-US" sz="1050" dirty="0">
                          <a:solidFill>
                            <a:srgbClr val="000000"/>
                          </a:solidFill>
                          <a:effectLst/>
                          <a:latin typeface="Helvetica Neue"/>
                        </a:rPr>
                        <a:t>NASA</a:t>
                      </a:r>
                    </a:p>
                  </a:txBody>
                  <a:tcPr marL="21793" marR="21793" marT="0" marB="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00"/>
                    </a:solidFill>
                  </a:tcPr>
                </a:tc>
                <a:tc>
                  <a:txBody>
                    <a:bodyPr/>
                    <a:lstStyle/>
                    <a:p>
                      <a:pPr algn="ctr" rtl="0" fontAlgn="t"/>
                      <a:r>
                        <a:rPr lang="en-US" sz="1050">
                          <a:solidFill>
                            <a:srgbClr val="000000"/>
                          </a:solidFill>
                          <a:effectLst/>
                          <a:latin typeface="Helvetica Neue"/>
                        </a:rPr>
                        <a:t>NASA</a:t>
                      </a:r>
                    </a:p>
                  </a:txBody>
                  <a:tcPr marL="21793" marR="21793" marT="0" marB="0">
                    <a:lnL w="9525" cap="flat" cmpd="sng" algn="ctr">
                      <a:solidFill>
                        <a:srgbClr val="CCCCCC"/>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4259302155"/>
                  </a:ext>
                </a:extLst>
              </a:tr>
              <a:tr h="189236">
                <a:tc>
                  <a:txBody>
                    <a:bodyPr/>
                    <a:lstStyle/>
                    <a:p>
                      <a:pPr algn="ctr" rtl="0" fontAlgn="t"/>
                      <a:r>
                        <a:rPr lang="en-US" sz="1050">
                          <a:solidFill>
                            <a:srgbClr val="000000"/>
                          </a:solidFill>
                          <a:effectLst/>
                          <a:latin typeface="Helvetica Neue"/>
                        </a:rPr>
                        <a:t>Vice Chair</a:t>
                      </a:r>
                    </a:p>
                  </a:txBody>
                  <a:tcPr marL="21793" marR="21793" marT="0" marB="0">
                    <a:lnL w="19050" cap="flat" cmpd="sng" algn="ctr">
                      <a:no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t"/>
                      <a:r>
                        <a:rPr lang="en-US" sz="1050" dirty="0">
                          <a:solidFill>
                            <a:srgbClr val="000000"/>
                          </a:solidFill>
                          <a:effectLst/>
                          <a:latin typeface="Helvetica Neue"/>
                        </a:rPr>
                        <a:t>Fernando</a:t>
                      </a:r>
                    </a:p>
                  </a:txBody>
                  <a:tcPr marL="21793" marR="21793" marT="0" marB="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t"/>
                      <a:r>
                        <a:rPr lang="en-US" sz="1050">
                          <a:solidFill>
                            <a:srgbClr val="000000"/>
                          </a:solidFill>
                          <a:effectLst/>
                          <a:latin typeface="Helvetica Neue"/>
                        </a:rPr>
                        <a:t>Camacho</a:t>
                      </a:r>
                    </a:p>
                  </a:txBody>
                  <a:tcPr marL="21793" marR="21793" marT="0" marB="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t"/>
                      <a:r>
                        <a:rPr lang="en-US" sz="1050">
                          <a:solidFill>
                            <a:srgbClr val="000000"/>
                          </a:solidFill>
                          <a:effectLst/>
                          <a:latin typeface="Helvetica Neue"/>
                        </a:rPr>
                        <a:t>Spain</a:t>
                      </a:r>
                    </a:p>
                  </a:txBody>
                  <a:tcPr marL="21793" marR="21793" marT="0" marB="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t"/>
                      <a:r>
                        <a:rPr lang="en-US" sz="1050" dirty="0">
                          <a:solidFill>
                            <a:srgbClr val="000000"/>
                          </a:solidFill>
                          <a:effectLst/>
                          <a:latin typeface="Helvetica Neue"/>
                        </a:rPr>
                        <a:t>ESA</a:t>
                      </a:r>
                    </a:p>
                  </a:txBody>
                  <a:tcPr marL="21793" marR="21793" marT="0" marB="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00"/>
                    </a:solidFill>
                  </a:tcPr>
                </a:tc>
                <a:tc>
                  <a:txBody>
                    <a:bodyPr/>
                    <a:lstStyle/>
                    <a:p>
                      <a:pPr algn="ctr" rtl="0" fontAlgn="t"/>
                      <a:r>
                        <a:rPr lang="en-US" sz="1050" dirty="0" err="1">
                          <a:solidFill>
                            <a:srgbClr val="000000"/>
                          </a:solidFill>
                          <a:effectLst/>
                          <a:latin typeface="Helvetica Neue"/>
                        </a:rPr>
                        <a:t>EOLab</a:t>
                      </a:r>
                      <a:endParaRPr lang="en-US" sz="1050" dirty="0">
                        <a:solidFill>
                          <a:srgbClr val="000000"/>
                        </a:solidFill>
                        <a:effectLst/>
                        <a:latin typeface="Helvetica Neue"/>
                      </a:endParaRPr>
                    </a:p>
                  </a:txBody>
                  <a:tcPr marL="21793" marR="21793" marT="0" marB="0">
                    <a:lnL w="9525" cap="flat" cmpd="sng" algn="ctr">
                      <a:solidFill>
                        <a:srgbClr val="CCCCCC"/>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687445165"/>
                  </a:ext>
                </a:extLst>
              </a:tr>
              <a:tr h="189236">
                <a:tc>
                  <a:txBody>
                    <a:bodyPr/>
                    <a:lstStyle/>
                    <a:p>
                      <a:pPr algn="ctr" rtl="0" fontAlgn="t"/>
                      <a:r>
                        <a:rPr lang="en-US" sz="1050">
                          <a:solidFill>
                            <a:srgbClr val="000000"/>
                          </a:solidFill>
                          <a:effectLst/>
                          <a:latin typeface="Helvetica Neue"/>
                        </a:rPr>
                        <a:t>Secretariat</a:t>
                      </a:r>
                    </a:p>
                  </a:txBody>
                  <a:tcPr marL="21793" marR="21793" marT="0" marB="0">
                    <a:lnL w="19050" cap="flat" cmpd="sng" algn="ctr">
                      <a:no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t"/>
                      <a:r>
                        <a:rPr lang="en-US" sz="1050" dirty="0">
                          <a:solidFill>
                            <a:srgbClr val="000000"/>
                          </a:solidFill>
                          <a:effectLst/>
                          <a:latin typeface="Helvetica Neue"/>
                        </a:rPr>
                        <a:t>Jaime</a:t>
                      </a:r>
                    </a:p>
                  </a:txBody>
                  <a:tcPr marL="21793" marR="21793" marT="0" marB="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t"/>
                      <a:r>
                        <a:rPr lang="en-US" sz="1050">
                          <a:solidFill>
                            <a:srgbClr val="000000"/>
                          </a:solidFill>
                          <a:effectLst/>
                          <a:latin typeface="Helvetica Neue"/>
                        </a:rPr>
                        <a:t>Nickeson</a:t>
                      </a:r>
                    </a:p>
                  </a:txBody>
                  <a:tcPr marL="21793" marR="21793" marT="0" marB="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t"/>
                      <a:r>
                        <a:rPr lang="en-US" sz="1050">
                          <a:solidFill>
                            <a:srgbClr val="000000"/>
                          </a:solidFill>
                          <a:effectLst/>
                          <a:latin typeface="Helvetica Neue"/>
                        </a:rPr>
                        <a:t>USA</a:t>
                      </a:r>
                    </a:p>
                  </a:txBody>
                  <a:tcPr marL="21793" marR="21793" marT="0" marB="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t"/>
                      <a:r>
                        <a:rPr lang="en-US" sz="1050" dirty="0">
                          <a:solidFill>
                            <a:srgbClr val="000000"/>
                          </a:solidFill>
                          <a:effectLst/>
                          <a:latin typeface="Helvetica Neue"/>
                        </a:rPr>
                        <a:t>NASA</a:t>
                      </a:r>
                    </a:p>
                  </a:txBody>
                  <a:tcPr marL="21793" marR="21793" marT="0" marB="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00"/>
                    </a:solidFill>
                  </a:tcPr>
                </a:tc>
                <a:tc>
                  <a:txBody>
                    <a:bodyPr/>
                    <a:lstStyle/>
                    <a:p>
                      <a:pPr algn="ctr" rtl="0" fontAlgn="t"/>
                      <a:r>
                        <a:rPr lang="en-US" sz="1050" dirty="0">
                          <a:solidFill>
                            <a:srgbClr val="000000"/>
                          </a:solidFill>
                          <a:effectLst/>
                          <a:latin typeface="Helvetica Neue"/>
                        </a:rPr>
                        <a:t>GSFC</a:t>
                      </a:r>
                    </a:p>
                  </a:txBody>
                  <a:tcPr marL="21793" marR="21793" marT="0" marB="0">
                    <a:lnL w="9525" cap="flat" cmpd="sng" algn="ctr">
                      <a:solidFill>
                        <a:srgbClr val="CCCCCC"/>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20307453"/>
                  </a:ext>
                </a:extLst>
              </a:tr>
              <a:tr h="189236">
                <a:tc rowSpan="2">
                  <a:txBody>
                    <a:bodyPr/>
                    <a:lstStyle/>
                    <a:p>
                      <a:pPr algn="ctr" rtl="0" fontAlgn="ctr"/>
                      <a:r>
                        <a:rPr lang="en-US" sz="1050" b="1">
                          <a:solidFill>
                            <a:srgbClr val="064882"/>
                          </a:solidFill>
                          <a:effectLst/>
                          <a:latin typeface="Helvetica Neue"/>
                        </a:rPr>
                        <a:t>Land Use/Cover</a:t>
                      </a:r>
                    </a:p>
                  </a:txBody>
                  <a:tcPr marL="21793" marR="21793" marT="0" marB="0" anchor="ctr">
                    <a:lnL w="19050" cap="flat" cmpd="sng" algn="ctr">
                      <a:no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A5D1F7"/>
                    </a:solidFill>
                  </a:tcPr>
                </a:tc>
                <a:tc>
                  <a:txBody>
                    <a:bodyPr/>
                    <a:lstStyle/>
                    <a:p>
                      <a:pPr algn="ctr" rtl="0" fontAlgn="t"/>
                      <a:r>
                        <a:rPr lang="en-US" sz="1050" dirty="0">
                          <a:solidFill>
                            <a:srgbClr val="000000"/>
                          </a:solidFill>
                          <a:effectLst/>
                          <a:latin typeface="Helvetica Neue"/>
                        </a:rPr>
                        <a:t>Martin</a:t>
                      </a:r>
                    </a:p>
                  </a:txBody>
                  <a:tcPr marL="21793" marR="21793" marT="0" marB="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t"/>
                      <a:r>
                        <a:rPr lang="en-US" sz="1050">
                          <a:solidFill>
                            <a:srgbClr val="000000"/>
                          </a:solidFill>
                          <a:effectLst/>
                          <a:latin typeface="Helvetica Neue"/>
                        </a:rPr>
                        <a:t>Herold</a:t>
                      </a:r>
                    </a:p>
                  </a:txBody>
                  <a:tcPr marL="21793" marR="21793" marT="0" marB="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t"/>
                      <a:r>
                        <a:rPr lang="en-US" sz="1050">
                          <a:solidFill>
                            <a:srgbClr val="000000"/>
                          </a:solidFill>
                          <a:effectLst/>
                          <a:latin typeface="Helvetica Neue"/>
                        </a:rPr>
                        <a:t>The Netherlands</a:t>
                      </a:r>
                    </a:p>
                  </a:txBody>
                  <a:tcPr marL="21793" marR="21793" marT="0" marB="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t"/>
                      <a:r>
                        <a:rPr lang="en-US" sz="1050" dirty="0" smtClean="0">
                          <a:solidFill>
                            <a:srgbClr val="000000"/>
                          </a:solidFill>
                          <a:effectLst/>
                          <a:latin typeface="Helvetica Neue"/>
                        </a:rPr>
                        <a:t>GOFC-GOLD/ESA</a:t>
                      </a:r>
                      <a:endParaRPr lang="en-US" sz="1050" dirty="0">
                        <a:solidFill>
                          <a:srgbClr val="000000"/>
                        </a:solidFill>
                        <a:effectLst/>
                        <a:latin typeface="Helvetica Neue"/>
                      </a:endParaRPr>
                    </a:p>
                  </a:txBody>
                  <a:tcPr marL="21793" marR="21793" marT="0" marB="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00"/>
                    </a:solidFill>
                  </a:tcPr>
                </a:tc>
                <a:tc>
                  <a:txBody>
                    <a:bodyPr/>
                    <a:lstStyle/>
                    <a:p>
                      <a:pPr algn="ctr" rtl="0" fontAlgn="t"/>
                      <a:r>
                        <a:rPr lang="en-US" sz="1050" dirty="0" err="1">
                          <a:solidFill>
                            <a:srgbClr val="000000"/>
                          </a:solidFill>
                          <a:effectLst/>
                          <a:latin typeface="Helvetica Neue"/>
                        </a:rPr>
                        <a:t>Wageningen</a:t>
                      </a:r>
                      <a:r>
                        <a:rPr lang="en-US" sz="1050" dirty="0">
                          <a:solidFill>
                            <a:srgbClr val="000000"/>
                          </a:solidFill>
                          <a:effectLst/>
                          <a:latin typeface="Helvetica Neue"/>
                        </a:rPr>
                        <a:t> University</a:t>
                      </a:r>
                    </a:p>
                  </a:txBody>
                  <a:tcPr marL="21793" marR="21793" marT="0" marB="0">
                    <a:lnL w="9525" cap="flat" cmpd="sng" algn="ctr">
                      <a:solidFill>
                        <a:srgbClr val="CCCCCC"/>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430216249"/>
                  </a:ext>
                </a:extLst>
              </a:tr>
              <a:tr h="189236">
                <a:tc vMerge="1">
                  <a:txBody>
                    <a:bodyPr/>
                    <a:lstStyle/>
                    <a:p>
                      <a:endParaRPr lang="en-US"/>
                    </a:p>
                  </a:txBody>
                  <a:tcPr/>
                </a:tc>
                <a:tc>
                  <a:txBody>
                    <a:bodyPr/>
                    <a:lstStyle/>
                    <a:p>
                      <a:pPr algn="ctr" rtl="0" fontAlgn="t"/>
                      <a:r>
                        <a:rPr lang="en-US" sz="1050">
                          <a:solidFill>
                            <a:srgbClr val="000000"/>
                          </a:solidFill>
                          <a:effectLst/>
                          <a:latin typeface="Helvetica Neue"/>
                        </a:rPr>
                        <a:t>Pontus</a:t>
                      </a:r>
                    </a:p>
                  </a:txBody>
                  <a:tcPr marL="21793" marR="21793" marT="0" marB="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t"/>
                      <a:r>
                        <a:rPr lang="en-US" sz="1050" dirty="0">
                          <a:solidFill>
                            <a:srgbClr val="000000"/>
                          </a:solidFill>
                          <a:effectLst/>
                          <a:latin typeface="Helvetica Neue"/>
                        </a:rPr>
                        <a:t>Olofsson</a:t>
                      </a:r>
                    </a:p>
                  </a:txBody>
                  <a:tcPr marL="21793" marR="21793" marT="0" marB="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t"/>
                      <a:r>
                        <a:rPr lang="en-US" sz="1050">
                          <a:solidFill>
                            <a:srgbClr val="000000"/>
                          </a:solidFill>
                          <a:effectLst/>
                          <a:latin typeface="Helvetica Neue"/>
                        </a:rPr>
                        <a:t>USA</a:t>
                      </a:r>
                    </a:p>
                  </a:txBody>
                  <a:tcPr marL="21793" marR="21793" marT="0" marB="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t"/>
                      <a:r>
                        <a:rPr lang="en-US" sz="1050" dirty="0">
                          <a:solidFill>
                            <a:srgbClr val="000000"/>
                          </a:solidFill>
                          <a:effectLst/>
                          <a:latin typeface="Helvetica Neue"/>
                        </a:rPr>
                        <a:t>NASA</a:t>
                      </a:r>
                    </a:p>
                  </a:txBody>
                  <a:tcPr marL="21793" marR="21793" marT="0" marB="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00"/>
                    </a:solidFill>
                  </a:tcPr>
                </a:tc>
                <a:tc>
                  <a:txBody>
                    <a:bodyPr/>
                    <a:lstStyle/>
                    <a:p>
                      <a:pPr algn="ctr" rtl="0" fontAlgn="t"/>
                      <a:r>
                        <a:rPr lang="en-US" sz="1050" dirty="0">
                          <a:solidFill>
                            <a:srgbClr val="000000"/>
                          </a:solidFill>
                          <a:effectLst/>
                          <a:latin typeface="Helvetica Neue"/>
                        </a:rPr>
                        <a:t>Boston University</a:t>
                      </a:r>
                    </a:p>
                  </a:txBody>
                  <a:tcPr marL="21793" marR="21793" marT="0" marB="0">
                    <a:lnL w="9525" cap="flat" cmpd="sng" algn="ctr">
                      <a:solidFill>
                        <a:srgbClr val="CCCCCC"/>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105030789"/>
                  </a:ext>
                </a:extLst>
              </a:tr>
              <a:tr h="189236">
                <a:tc rowSpan="2">
                  <a:txBody>
                    <a:bodyPr/>
                    <a:lstStyle/>
                    <a:p>
                      <a:pPr algn="ctr" rtl="0" fontAlgn="ctr"/>
                      <a:r>
                        <a:rPr lang="en-US" sz="1050" b="1">
                          <a:solidFill>
                            <a:srgbClr val="064882"/>
                          </a:solidFill>
                          <a:effectLst/>
                          <a:latin typeface="Helvetica Neue"/>
                        </a:rPr>
                        <a:t>LAI</a:t>
                      </a:r>
                    </a:p>
                  </a:txBody>
                  <a:tcPr marL="21793" marR="21793" marT="0" marB="0" anchor="ctr">
                    <a:lnL w="19050" cap="flat" cmpd="sng" algn="ctr">
                      <a:no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A5D1F7"/>
                    </a:solidFill>
                  </a:tcPr>
                </a:tc>
                <a:tc>
                  <a:txBody>
                    <a:bodyPr/>
                    <a:lstStyle/>
                    <a:p>
                      <a:pPr algn="ctr" rtl="0" fontAlgn="t"/>
                      <a:r>
                        <a:rPr lang="en-US" sz="1050">
                          <a:solidFill>
                            <a:srgbClr val="000000"/>
                          </a:solidFill>
                          <a:effectLst/>
                          <a:latin typeface="Helvetica Neue"/>
                        </a:rPr>
                        <a:t>Hongliang</a:t>
                      </a:r>
                    </a:p>
                  </a:txBody>
                  <a:tcPr marL="21793" marR="21793" marT="0" marB="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t"/>
                      <a:r>
                        <a:rPr lang="en-US" sz="1050" dirty="0">
                          <a:solidFill>
                            <a:srgbClr val="000000"/>
                          </a:solidFill>
                          <a:effectLst/>
                          <a:latin typeface="Helvetica Neue"/>
                        </a:rPr>
                        <a:t>Fang</a:t>
                      </a:r>
                    </a:p>
                  </a:txBody>
                  <a:tcPr marL="21793" marR="21793" marT="0" marB="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t"/>
                      <a:r>
                        <a:rPr lang="en-US" sz="1050">
                          <a:solidFill>
                            <a:srgbClr val="000000"/>
                          </a:solidFill>
                          <a:effectLst/>
                          <a:latin typeface="Helvetica Neue"/>
                        </a:rPr>
                        <a:t>China</a:t>
                      </a:r>
                    </a:p>
                  </a:txBody>
                  <a:tcPr marL="21793" marR="21793" marT="0" marB="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t"/>
                      <a:r>
                        <a:rPr lang="en-US" sz="1050" dirty="0">
                          <a:solidFill>
                            <a:srgbClr val="000000"/>
                          </a:solidFill>
                          <a:effectLst/>
                          <a:latin typeface="Helvetica Neue"/>
                        </a:rPr>
                        <a:t>CAS</a:t>
                      </a:r>
                    </a:p>
                  </a:txBody>
                  <a:tcPr marL="21793" marR="21793" marT="0" marB="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00"/>
                    </a:solidFill>
                  </a:tcPr>
                </a:tc>
                <a:tc>
                  <a:txBody>
                    <a:bodyPr/>
                    <a:lstStyle/>
                    <a:p>
                      <a:pPr algn="ctr" rtl="0" fontAlgn="t"/>
                      <a:r>
                        <a:rPr lang="en-US" sz="1050" dirty="0">
                          <a:solidFill>
                            <a:srgbClr val="000000"/>
                          </a:solidFill>
                          <a:effectLst/>
                          <a:latin typeface="Helvetica Neue"/>
                        </a:rPr>
                        <a:t>CAS</a:t>
                      </a:r>
                    </a:p>
                  </a:txBody>
                  <a:tcPr marL="21793" marR="21793" marT="0" marB="0">
                    <a:lnL w="9525" cap="flat" cmpd="sng" algn="ctr">
                      <a:solidFill>
                        <a:srgbClr val="CCCCCC"/>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4278668254"/>
                  </a:ext>
                </a:extLst>
              </a:tr>
              <a:tr h="189236">
                <a:tc vMerge="1">
                  <a:txBody>
                    <a:bodyPr/>
                    <a:lstStyle/>
                    <a:p>
                      <a:endParaRPr lang="en-US"/>
                    </a:p>
                  </a:txBody>
                  <a:tcPr/>
                </a:tc>
                <a:tc>
                  <a:txBody>
                    <a:bodyPr/>
                    <a:lstStyle/>
                    <a:p>
                      <a:pPr algn="ctr" rtl="0" fontAlgn="t"/>
                      <a:r>
                        <a:rPr lang="en-US" sz="1050" dirty="0">
                          <a:solidFill>
                            <a:srgbClr val="000000"/>
                          </a:solidFill>
                          <a:effectLst/>
                          <a:latin typeface="Helvetica Neue"/>
                        </a:rPr>
                        <a:t>Oliver</a:t>
                      </a:r>
                    </a:p>
                  </a:txBody>
                  <a:tcPr marL="21793" marR="21793" marT="0" marB="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t"/>
                      <a:r>
                        <a:rPr lang="en-US" sz="1050" dirty="0">
                          <a:solidFill>
                            <a:srgbClr val="000000"/>
                          </a:solidFill>
                          <a:effectLst/>
                          <a:latin typeface="Helvetica Neue"/>
                        </a:rPr>
                        <a:t>Sonnentag</a:t>
                      </a:r>
                    </a:p>
                  </a:txBody>
                  <a:tcPr marL="21793" marR="21793" marT="0" marB="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t"/>
                      <a:r>
                        <a:rPr lang="en-US" sz="1050">
                          <a:solidFill>
                            <a:srgbClr val="000000"/>
                          </a:solidFill>
                          <a:effectLst/>
                          <a:latin typeface="Helvetica Neue"/>
                        </a:rPr>
                        <a:t>Canada</a:t>
                      </a:r>
                    </a:p>
                  </a:txBody>
                  <a:tcPr marL="21793" marR="21793" marT="0" marB="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t"/>
                      <a:r>
                        <a:rPr lang="en-US" sz="1050" dirty="0">
                          <a:solidFill>
                            <a:srgbClr val="000000"/>
                          </a:solidFill>
                          <a:effectLst/>
                          <a:latin typeface="Helvetica Neue"/>
                        </a:rPr>
                        <a:t>IAI/NSERC</a:t>
                      </a:r>
                    </a:p>
                  </a:txBody>
                  <a:tcPr marL="21793" marR="21793" marT="0" marB="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00"/>
                    </a:solidFill>
                  </a:tcPr>
                </a:tc>
                <a:tc>
                  <a:txBody>
                    <a:bodyPr/>
                    <a:lstStyle/>
                    <a:p>
                      <a:pPr algn="ctr" rtl="0" fontAlgn="t"/>
                      <a:r>
                        <a:rPr lang="en-US" sz="1050" dirty="0">
                          <a:solidFill>
                            <a:srgbClr val="000000"/>
                          </a:solidFill>
                          <a:effectLst/>
                          <a:latin typeface="Helvetica Neue"/>
                        </a:rPr>
                        <a:t>University of Montreal </a:t>
                      </a:r>
                    </a:p>
                  </a:txBody>
                  <a:tcPr marL="21793" marR="21793" marT="0" marB="0">
                    <a:lnL w="9525" cap="flat" cmpd="sng" algn="ctr">
                      <a:solidFill>
                        <a:srgbClr val="CCCCCC"/>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023810070"/>
                  </a:ext>
                </a:extLst>
              </a:tr>
              <a:tr h="189236">
                <a:tc rowSpan="2">
                  <a:txBody>
                    <a:bodyPr/>
                    <a:lstStyle/>
                    <a:p>
                      <a:pPr algn="ctr" rtl="0" fontAlgn="ctr"/>
                      <a:r>
                        <a:rPr lang="en-US" sz="1050" b="1">
                          <a:solidFill>
                            <a:srgbClr val="064882"/>
                          </a:solidFill>
                          <a:effectLst/>
                          <a:latin typeface="Helvetica Neue"/>
                        </a:rPr>
                        <a:t>Fapar</a:t>
                      </a:r>
                    </a:p>
                  </a:txBody>
                  <a:tcPr marL="21793" marR="21793" marT="0" marB="0" anchor="ctr">
                    <a:lnL w="19050" cap="flat" cmpd="sng" algn="ctr">
                      <a:no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A5D1F7"/>
                    </a:solidFill>
                  </a:tcPr>
                </a:tc>
                <a:tc>
                  <a:txBody>
                    <a:bodyPr/>
                    <a:lstStyle/>
                    <a:p>
                      <a:pPr algn="ctr" rtl="0" fontAlgn="t"/>
                      <a:r>
                        <a:rPr lang="en-US" sz="1050">
                          <a:solidFill>
                            <a:srgbClr val="000000"/>
                          </a:solidFill>
                          <a:effectLst/>
                          <a:latin typeface="Helvetica Neue"/>
                        </a:rPr>
                        <a:t>Nadine</a:t>
                      </a:r>
                    </a:p>
                  </a:txBody>
                  <a:tcPr marL="21793" marR="21793" marT="0" marB="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t"/>
                      <a:r>
                        <a:rPr lang="en-US" sz="1050" dirty="0">
                          <a:solidFill>
                            <a:srgbClr val="000000"/>
                          </a:solidFill>
                          <a:effectLst/>
                          <a:latin typeface="Helvetica Neue"/>
                        </a:rPr>
                        <a:t>Gobron</a:t>
                      </a:r>
                    </a:p>
                  </a:txBody>
                  <a:tcPr marL="21793" marR="21793" marT="0" marB="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t"/>
                      <a:r>
                        <a:rPr lang="en-US" sz="1050">
                          <a:solidFill>
                            <a:srgbClr val="000000"/>
                          </a:solidFill>
                          <a:effectLst/>
                          <a:latin typeface="Helvetica Neue"/>
                        </a:rPr>
                        <a:t>Italy</a:t>
                      </a:r>
                    </a:p>
                  </a:txBody>
                  <a:tcPr marL="21793" marR="21793" marT="0" marB="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t"/>
                      <a:r>
                        <a:rPr lang="en-US" sz="1050" dirty="0">
                          <a:solidFill>
                            <a:srgbClr val="000000"/>
                          </a:solidFill>
                          <a:effectLst/>
                          <a:latin typeface="Helvetica Neue"/>
                        </a:rPr>
                        <a:t>JRC</a:t>
                      </a:r>
                    </a:p>
                  </a:txBody>
                  <a:tcPr marL="21793" marR="21793" marT="0" marB="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00"/>
                    </a:solidFill>
                  </a:tcPr>
                </a:tc>
                <a:tc>
                  <a:txBody>
                    <a:bodyPr/>
                    <a:lstStyle/>
                    <a:p>
                      <a:pPr algn="ctr" rtl="0" fontAlgn="t"/>
                      <a:r>
                        <a:rPr lang="en-US" sz="1050" dirty="0">
                          <a:solidFill>
                            <a:srgbClr val="000000"/>
                          </a:solidFill>
                          <a:effectLst/>
                          <a:latin typeface="Helvetica Neue"/>
                        </a:rPr>
                        <a:t>Joint Research Centre</a:t>
                      </a:r>
                    </a:p>
                  </a:txBody>
                  <a:tcPr marL="21793" marR="21793" marT="0" marB="0">
                    <a:lnL w="9525" cap="flat" cmpd="sng" algn="ctr">
                      <a:solidFill>
                        <a:srgbClr val="CCCCCC"/>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57167423"/>
                  </a:ext>
                </a:extLst>
              </a:tr>
              <a:tr h="189236">
                <a:tc vMerge="1">
                  <a:txBody>
                    <a:bodyPr/>
                    <a:lstStyle/>
                    <a:p>
                      <a:endParaRPr lang="en-US"/>
                    </a:p>
                  </a:txBody>
                  <a:tcPr/>
                </a:tc>
                <a:tc>
                  <a:txBody>
                    <a:bodyPr/>
                    <a:lstStyle/>
                    <a:p>
                      <a:pPr algn="ctr" rtl="0" fontAlgn="t"/>
                      <a:r>
                        <a:rPr lang="en-US" sz="1050">
                          <a:solidFill>
                            <a:srgbClr val="000000"/>
                          </a:solidFill>
                          <a:effectLst/>
                          <a:latin typeface="Helvetica Neue"/>
                        </a:rPr>
                        <a:t>Arturo</a:t>
                      </a:r>
                    </a:p>
                  </a:txBody>
                  <a:tcPr marL="21793" marR="21793" marT="0" marB="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t"/>
                      <a:r>
                        <a:rPr lang="en-US" sz="1050" dirty="0">
                          <a:solidFill>
                            <a:srgbClr val="000000"/>
                          </a:solidFill>
                          <a:effectLst/>
                          <a:latin typeface="Helvetica Neue"/>
                        </a:rPr>
                        <a:t>Sanchez</a:t>
                      </a:r>
                    </a:p>
                  </a:txBody>
                  <a:tcPr marL="21793" marR="21793" marT="0" marB="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t"/>
                      <a:r>
                        <a:rPr lang="en-US" sz="1050">
                          <a:solidFill>
                            <a:srgbClr val="000000"/>
                          </a:solidFill>
                          <a:effectLst/>
                          <a:latin typeface="Helvetica Neue"/>
                        </a:rPr>
                        <a:t>Canada</a:t>
                      </a:r>
                    </a:p>
                  </a:txBody>
                  <a:tcPr marL="21793" marR="21793" marT="0" marB="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t"/>
                      <a:r>
                        <a:rPr lang="en-US" sz="1050" dirty="0">
                          <a:solidFill>
                            <a:srgbClr val="000000"/>
                          </a:solidFill>
                          <a:effectLst/>
                          <a:latin typeface="Helvetica Neue"/>
                        </a:rPr>
                        <a:t>IAI/NSERC</a:t>
                      </a:r>
                    </a:p>
                  </a:txBody>
                  <a:tcPr marL="21793" marR="21793" marT="0" marB="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00"/>
                    </a:solidFill>
                  </a:tcPr>
                </a:tc>
                <a:tc>
                  <a:txBody>
                    <a:bodyPr/>
                    <a:lstStyle/>
                    <a:p>
                      <a:pPr algn="ctr" rtl="0" fontAlgn="t"/>
                      <a:r>
                        <a:rPr lang="en-US" sz="1050" dirty="0">
                          <a:solidFill>
                            <a:srgbClr val="000000"/>
                          </a:solidFill>
                          <a:effectLst/>
                          <a:latin typeface="Helvetica Neue"/>
                        </a:rPr>
                        <a:t>Univ. of Alberta</a:t>
                      </a:r>
                    </a:p>
                  </a:txBody>
                  <a:tcPr marL="21793" marR="21793" marT="0" marB="0">
                    <a:lnL w="9525" cap="flat" cmpd="sng" algn="ctr">
                      <a:solidFill>
                        <a:srgbClr val="CCCCCC"/>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855721905"/>
                  </a:ext>
                </a:extLst>
              </a:tr>
              <a:tr h="189236">
                <a:tc rowSpan="3">
                  <a:txBody>
                    <a:bodyPr/>
                    <a:lstStyle/>
                    <a:p>
                      <a:pPr algn="ctr" rtl="0" fontAlgn="ctr"/>
                      <a:r>
                        <a:rPr lang="en-US" sz="1050" b="1">
                          <a:solidFill>
                            <a:srgbClr val="064882"/>
                          </a:solidFill>
                          <a:effectLst/>
                          <a:latin typeface="Helvetica Neue"/>
                        </a:rPr>
                        <a:t>Active Fire - Burn Area</a:t>
                      </a:r>
                    </a:p>
                  </a:txBody>
                  <a:tcPr marL="21793" marR="21793" marT="0" marB="0" anchor="ctr">
                    <a:lnL w="19050" cap="flat" cmpd="sng" algn="ctr">
                      <a:no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A5D1F7"/>
                    </a:solidFill>
                  </a:tcPr>
                </a:tc>
                <a:tc>
                  <a:txBody>
                    <a:bodyPr/>
                    <a:lstStyle/>
                    <a:p>
                      <a:pPr algn="ctr" rtl="0" fontAlgn="t"/>
                      <a:r>
                        <a:rPr lang="en-US" sz="1050">
                          <a:solidFill>
                            <a:srgbClr val="000000"/>
                          </a:solidFill>
                          <a:effectLst/>
                          <a:latin typeface="Helvetica Neue"/>
                        </a:rPr>
                        <a:t>Gareth</a:t>
                      </a:r>
                    </a:p>
                  </a:txBody>
                  <a:tcPr marL="21793" marR="21793" marT="0" marB="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t"/>
                      <a:r>
                        <a:rPr lang="en-US" sz="1050" dirty="0">
                          <a:solidFill>
                            <a:srgbClr val="000000"/>
                          </a:solidFill>
                          <a:effectLst/>
                          <a:latin typeface="Helvetica Neue"/>
                        </a:rPr>
                        <a:t>Roberts</a:t>
                      </a:r>
                    </a:p>
                  </a:txBody>
                  <a:tcPr marL="21793" marR="21793" marT="0" marB="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t"/>
                      <a:r>
                        <a:rPr lang="en-US" sz="1050">
                          <a:solidFill>
                            <a:srgbClr val="000000"/>
                          </a:solidFill>
                          <a:effectLst/>
                          <a:latin typeface="Helvetica Neue"/>
                        </a:rPr>
                        <a:t>UK</a:t>
                      </a:r>
                    </a:p>
                  </a:txBody>
                  <a:tcPr marL="21793" marR="21793" marT="0" marB="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t"/>
                      <a:r>
                        <a:rPr lang="en-US" sz="1050" dirty="0">
                          <a:solidFill>
                            <a:srgbClr val="000000"/>
                          </a:solidFill>
                          <a:effectLst/>
                          <a:latin typeface="Helvetica Neue"/>
                        </a:rPr>
                        <a:t>EUMETSAT</a:t>
                      </a:r>
                    </a:p>
                  </a:txBody>
                  <a:tcPr marL="21793" marR="21793" marT="0" marB="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00"/>
                    </a:solidFill>
                  </a:tcPr>
                </a:tc>
                <a:tc>
                  <a:txBody>
                    <a:bodyPr/>
                    <a:lstStyle/>
                    <a:p>
                      <a:pPr algn="ctr" rtl="0" fontAlgn="t"/>
                      <a:r>
                        <a:rPr lang="en-US" sz="1050" dirty="0">
                          <a:solidFill>
                            <a:srgbClr val="000000"/>
                          </a:solidFill>
                          <a:effectLst/>
                          <a:latin typeface="Helvetica Neue"/>
                        </a:rPr>
                        <a:t>Univ. of Southampton</a:t>
                      </a:r>
                    </a:p>
                  </a:txBody>
                  <a:tcPr marL="21793" marR="21793" marT="0" marB="0">
                    <a:lnL w="9525" cap="flat" cmpd="sng" algn="ctr">
                      <a:solidFill>
                        <a:srgbClr val="CCCCCC"/>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972015159"/>
                  </a:ext>
                </a:extLst>
              </a:tr>
              <a:tr h="189236">
                <a:tc vMerge="1">
                  <a:txBody>
                    <a:bodyPr/>
                    <a:lstStyle/>
                    <a:p>
                      <a:endParaRPr lang="en-US"/>
                    </a:p>
                  </a:txBody>
                  <a:tcPr/>
                </a:tc>
                <a:tc>
                  <a:txBody>
                    <a:bodyPr/>
                    <a:lstStyle/>
                    <a:p>
                      <a:pPr algn="ctr" rtl="0" fontAlgn="t"/>
                      <a:r>
                        <a:rPr lang="en-US" sz="1050">
                          <a:solidFill>
                            <a:srgbClr val="000000"/>
                          </a:solidFill>
                          <a:effectLst/>
                          <a:latin typeface="Helvetica Neue"/>
                        </a:rPr>
                        <a:t>Andrew</a:t>
                      </a:r>
                    </a:p>
                  </a:txBody>
                  <a:tcPr marL="21793" marR="21793" marT="0" marB="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t"/>
                      <a:r>
                        <a:rPr lang="en-US" sz="1050">
                          <a:solidFill>
                            <a:srgbClr val="000000"/>
                          </a:solidFill>
                          <a:effectLst/>
                          <a:latin typeface="Helvetica Neue"/>
                        </a:rPr>
                        <a:t>Edwards</a:t>
                      </a:r>
                    </a:p>
                  </a:txBody>
                  <a:tcPr marL="21793" marR="21793" marT="0" marB="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t"/>
                      <a:r>
                        <a:rPr lang="en-US" sz="1050">
                          <a:solidFill>
                            <a:srgbClr val="000000"/>
                          </a:solidFill>
                          <a:effectLst/>
                          <a:latin typeface="Helvetica Neue"/>
                        </a:rPr>
                        <a:t>Australia</a:t>
                      </a:r>
                    </a:p>
                  </a:txBody>
                  <a:tcPr marL="21793" marR="21793" marT="0" marB="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t"/>
                      <a:r>
                        <a:rPr lang="en-US" sz="1050" dirty="0" smtClean="0">
                          <a:solidFill>
                            <a:srgbClr val="000000"/>
                          </a:solidFill>
                          <a:effectLst/>
                          <a:latin typeface="Helvetica Neue"/>
                        </a:rPr>
                        <a:t>DCBR/B&amp;NHCRC</a:t>
                      </a:r>
                      <a:endParaRPr lang="en-US" sz="1050" dirty="0">
                        <a:solidFill>
                          <a:srgbClr val="000000"/>
                        </a:solidFill>
                        <a:effectLst/>
                        <a:latin typeface="Helvetica Neue"/>
                      </a:endParaRPr>
                    </a:p>
                  </a:txBody>
                  <a:tcPr marL="21793" marR="21793" marT="0" marB="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00"/>
                    </a:solidFill>
                  </a:tcPr>
                </a:tc>
                <a:tc>
                  <a:txBody>
                    <a:bodyPr/>
                    <a:lstStyle/>
                    <a:p>
                      <a:pPr algn="ctr" rtl="0" fontAlgn="t"/>
                      <a:r>
                        <a:rPr lang="en-US" sz="1050" dirty="0">
                          <a:solidFill>
                            <a:srgbClr val="000000"/>
                          </a:solidFill>
                          <a:effectLst/>
                          <a:latin typeface="Helvetica Neue"/>
                        </a:rPr>
                        <a:t>Charles Darwin University </a:t>
                      </a:r>
                    </a:p>
                  </a:txBody>
                  <a:tcPr marL="21793" marR="21793" marT="0" marB="0">
                    <a:lnL w="9525" cap="flat" cmpd="sng" algn="ctr">
                      <a:solidFill>
                        <a:srgbClr val="CCCCCC"/>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4021718428"/>
                  </a:ext>
                </a:extLst>
              </a:tr>
              <a:tr h="189236">
                <a:tc vMerge="1">
                  <a:txBody>
                    <a:bodyPr/>
                    <a:lstStyle/>
                    <a:p>
                      <a:endParaRPr lang="en-US"/>
                    </a:p>
                  </a:txBody>
                  <a:tcPr/>
                </a:tc>
                <a:tc>
                  <a:txBody>
                    <a:bodyPr/>
                    <a:lstStyle/>
                    <a:p>
                      <a:pPr algn="ctr" rtl="0" fontAlgn="t"/>
                      <a:r>
                        <a:rPr lang="en-US" sz="1050">
                          <a:solidFill>
                            <a:srgbClr val="000000"/>
                          </a:solidFill>
                          <a:effectLst/>
                          <a:latin typeface="Helvetica Neue"/>
                        </a:rPr>
                        <a:t>Luigi</a:t>
                      </a:r>
                    </a:p>
                  </a:txBody>
                  <a:tcPr marL="21793" marR="21793" marT="0" marB="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t"/>
                      <a:r>
                        <a:rPr lang="en-US" sz="1050" dirty="0">
                          <a:solidFill>
                            <a:srgbClr val="000000"/>
                          </a:solidFill>
                          <a:effectLst/>
                          <a:latin typeface="Helvetica Neue"/>
                        </a:rPr>
                        <a:t>Boschetti</a:t>
                      </a:r>
                    </a:p>
                  </a:txBody>
                  <a:tcPr marL="21793" marR="21793" marT="0" marB="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t"/>
                      <a:r>
                        <a:rPr lang="en-US" sz="1050">
                          <a:solidFill>
                            <a:srgbClr val="000000"/>
                          </a:solidFill>
                          <a:effectLst/>
                          <a:latin typeface="Helvetica Neue"/>
                        </a:rPr>
                        <a:t>USA</a:t>
                      </a:r>
                    </a:p>
                  </a:txBody>
                  <a:tcPr marL="21793" marR="21793" marT="0" marB="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t"/>
                      <a:r>
                        <a:rPr lang="en-US" sz="1050" dirty="0" smtClean="0">
                          <a:solidFill>
                            <a:srgbClr val="000000"/>
                          </a:solidFill>
                          <a:effectLst/>
                          <a:latin typeface="Helvetica Neue"/>
                        </a:rPr>
                        <a:t>USGS/NASA</a:t>
                      </a:r>
                      <a:endParaRPr lang="en-US" sz="1050" dirty="0">
                        <a:solidFill>
                          <a:srgbClr val="000000"/>
                        </a:solidFill>
                        <a:effectLst/>
                        <a:latin typeface="Helvetica Neue"/>
                      </a:endParaRPr>
                    </a:p>
                  </a:txBody>
                  <a:tcPr marL="21793" marR="21793" marT="0" marB="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00"/>
                    </a:solidFill>
                  </a:tcPr>
                </a:tc>
                <a:tc>
                  <a:txBody>
                    <a:bodyPr/>
                    <a:lstStyle/>
                    <a:p>
                      <a:pPr algn="ctr" rtl="0" fontAlgn="t"/>
                      <a:r>
                        <a:rPr lang="en-US" sz="1050" dirty="0">
                          <a:solidFill>
                            <a:srgbClr val="000000"/>
                          </a:solidFill>
                          <a:effectLst/>
                          <a:latin typeface="Helvetica Neue"/>
                        </a:rPr>
                        <a:t>University of Idaho</a:t>
                      </a:r>
                    </a:p>
                  </a:txBody>
                  <a:tcPr marL="21793" marR="21793" marT="0" marB="0">
                    <a:lnL w="9525" cap="flat" cmpd="sng" algn="ctr">
                      <a:solidFill>
                        <a:srgbClr val="CCCCCC"/>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539245957"/>
                  </a:ext>
                </a:extLst>
              </a:tr>
              <a:tr h="189236">
                <a:tc rowSpan="2">
                  <a:txBody>
                    <a:bodyPr/>
                    <a:lstStyle/>
                    <a:p>
                      <a:pPr algn="ctr" rtl="0" fontAlgn="ctr"/>
                      <a:r>
                        <a:rPr lang="en-US" sz="1050" b="1">
                          <a:solidFill>
                            <a:srgbClr val="064882"/>
                          </a:solidFill>
                          <a:effectLst/>
                          <a:latin typeface="Helvetica Neue"/>
                        </a:rPr>
                        <a:t>BRDF/Albedo</a:t>
                      </a:r>
                    </a:p>
                  </a:txBody>
                  <a:tcPr marL="21793" marR="21793" marT="0" marB="0" anchor="ctr">
                    <a:lnL w="19050" cap="flat" cmpd="sng" algn="ctr">
                      <a:no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A5D1F7"/>
                    </a:solidFill>
                  </a:tcPr>
                </a:tc>
                <a:tc>
                  <a:txBody>
                    <a:bodyPr/>
                    <a:lstStyle/>
                    <a:p>
                      <a:pPr algn="ctr" rtl="0" fontAlgn="t"/>
                      <a:r>
                        <a:rPr lang="en-US" sz="1050" dirty="0">
                          <a:solidFill>
                            <a:srgbClr val="000000"/>
                          </a:solidFill>
                          <a:effectLst/>
                          <a:latin typeface="Helvetica Neue"/>
                        </a:rPr>
                        <a:t>Zhuosen</a:t>
                      </a:r>
                    </a:p>
                  </a:txBody>
                  <a:tcPr marL="21793" marR="21793" marT="0" marB="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noFill/>
                      <a:prstDash val="solid"/>
                      <a:round/>
                      <a:headEnd type="none" w="med" len="med"/>
                      <a:tailEnd type="none" w="med" len="med"/>
                    </a:lnB>
                  </a:tcPr>
                </a:tc>
                <a:tc>
                  <a:txBody>
                    <a:bodyPr/>
                    <a:lstStyle/>
                    <a:p>
                      <a:pPr algn="ctr" rtl="0" fontAlgn="t"/>
                      <a:r>
                        <a:rPr lang="en-US" sz="1050" dirty="0">
                          <a:solidFill>
                            <a:srgbClr val="000000"/>
                          </a:solidFill>
                          <a:effectLst/>
                          <a:latin typeface="Helvetica Neue"/>
                        </a:rPr>
                        <a:t>Wang</a:t>
                      </a:r>
                    </a:p>
                  </a:txBody>
                  <a:tcPr marL="21793" marR="21793" marT="0" marB="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noFill/>
                      <a:prstDash val="solid"/>
                      <a:round/>
                      <a:headEnd type="none" w="med" len="med"/>
                      <a:tailEnd type="none" w="med" len="med"/>
                    </a:lnB>
                  </a:tcPr>
                </a:tc>
                <a:tc>
                  <a:txBody>
                    <a:bodyPr/>
                    <a:lstStyle/>
                    <a:p>
                      <a:pPr algn="ctr" rtl="0" fontAlgn="t"/>
                      <a:r>
                        <a:rPr lang="en-US" sz="1050">
                          <a:solidFill>
                            <a:srgbClr val="000000"/>
                          </a:solidFill>
                          <a:effectLst/>
                          <a:latin typeface="Helvetica Neue"/>
                        </a:rPr>
                        <a:t>USA</a:t>
                      </a:r>
                    </a:p>
                  </a:txBody>
                  <a:tcPr marL="21793" marR="21793" marT="0" marB="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noFill/>
                      <a:prstDash val="solid"/>
                      <a:round/>
                      <a:headEnd type="none" w="med" len="med"/>
                      <a:tailEnd type="none" w="med" len="med"/>
                    </a:lnB>
                  </a:tcPr>
                </a:tc>
                <a:tc>
                  <a:txBody>
                    <a:bodyPr/>
                    <a:lstStyle/>
                    <a:p>
                      <a:pPr algn="ctr" rtl="0" fontAlgn="t"/>
                      <a:r>
                        <a:rPr lang="en-US" sz="1050" dirty="0">
                          <a:solidFill>
                            <a:srgbClr val="000000"/>
                          </a:solidFill>
                          <a:effectLst/>
                          <a:latin typeface="Helvetica Neue"/>
                        </a:rPr>
                        <a:t>NOAA/NASA</a:t>
                      </a:r>
                    </a:p>
                  </a:txBody>
                  <a:tcPr marL="21793" marR="21793" marT="0" marB="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noFill/>
                      <a:prstDash val="solid"/>
                      <a:round/>
                      <a:headEnd type="none" w="med" len="med"/>
                      <a:tailEnd type="none" w="med" len="med"/>
                    </a:lnB>
                    <a:solidFill>
                      <a:srgbClr val="FFFF00"/>
                    </a:solidFill>
                  </a:tcPr>
                </a:tc>
                <a:tc>
                  <a:txBody>
                    <a:bodyPr/>
                    <a:lstStyle/>
                    <a:p>
                      <a:pPr algn="ctr" rtl="0" fontAlgn="t"/>
                      <a:r>
                        <a:rPr lang="en-US" sz="1050" dirty="0">
                          <a:solidFill>
                            <a:srgbClr val="000000"/>
                          </a:solidFill>
                          <a:effectLst/>
                          <a:latin typeface="Helvetica Neue"/>
                        </a:rPr>
                        <a:t>UMD/NASA GSFC</a:t>
                      </a:r>
                    </a:p>
                  </a:txBody>
                  <a:tcPr marL="21793" marR="21793" marT="0" marB="0">
                    <a:lnL w="9525" cap="flat" cmpd="sng" algn="ctr">
                      <a:solidFill>
                        <a:srgbClr val="CCCCCC"/>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noFill/>
                      <a:prstDash val="solid"/>
                      <a:round/>
                      <a:headEnd type="none" w="med" len="med"/>
                      <a:tailEnd type="none" w="med" len="med"/>
                    </a:lnB>
                  </a:tcPr>
                </a:tc>
                <a:extLst>
                  <a:ext uri="{0D108BD9-81ED-4DB2-BD59-A6C34878D82A}">
                    <a16:rowId xmlns:a16="http://schemas.microsoft.com/office/drawing/2014/main" val="1725253938"/>
                  </a:ext>
                </a:extLst>
              </a:tr>
              <a:tr h="189236">
                <a:tc vMerge="1">
                  <a:txBody>
                    <a:bodyPr/>
                    <a:lstStyle/>
                    <a:p>
                      <a:endParaRPr lang="en-US"/>
                    </a:p>
                  </a:txBody>
                  <a:tcPr/>
                </a:tc>
                <a:tc>
                  <a:txBody>
                    <a:bodyPr/>
                    <a:lstStyle/>
                    <a:p>
                      <a:pPr algn="ctr" rtl="0" fontAlgn="t"/>
                      <a:r>
                        <a:rPr lang="en-US" sz="1050" dirty="0" err="1">
                          <a:solidFill>
                            <a:srgbClr val="000000"/>
                          </a:solidFill>
                          <a:effectLst/>
                          <a:latin typeface="Helvetica Neue"/>
                        </a:rPr>
                        <a:t>Alessio</a:t>
                      </a:r>
                      <a:endParaRPr lang="en-US" sz="1050" dirty="0">
                        <a:solidFill>
                          <a:srgbClr val="000000"/>
                        </a:solidFill>
                        <a:effectLst/>
                        <a:latin typeface="Helvetica Neue"/>
                      </a:endParaRPr>
                    </a:p>
                  </a:txBody>
                  <a:tcPr marL="21793" marR="21793"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t"/>
                      <a:r>
                        <a:rPr lang="en-US" sz="1050" dirty="0">
                          <a:solidFill>
                            <a:srgbClr val="000000"/>
                          </a:solidFill>
                          <a:effectLst/>
                          <a:latin typeface="Helvetica Neue"/>
                        </a:rPr>
                        <a:t>Lattanzio</a:t>
                      </a:r>
                    </a:p>
                  </a:txBody>
                  <a:tcPr marL="21793" marR="21793"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tc>
                  <a:txBody>
                    <a:bodyPr/>
                    <a:lstStyle/>
                    <a:p>
                      <a:pPr algn="ctr" rtl="0" fontAlgn="t"/>
                      <a:r>
                        <a:rPr lang="en-US" sz="1050" dirty="0">
                          <a:solidFill>
                            <a:srgbClr val="000000"/>
                          </a:solidFill>
                          <a:effectLst/>
                          <a:latin typeface="Helvetica Neue"/>
                        </a:rPr>
                        <a:t>Germany</a:t>
                      </a:r>
                    </a:p>
                  </a:txBody>
                  <a:tcPr marL="21793" marR="21793"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tc>
                  <a:txBody>
                    <a:bodyPr/>
                    <a:lstStyle/>
                    <a:p>
                      <a:pPr algn="ctr" rtl="0" fontAlgn="t"/>
                      <a:r>
                        <a:rPr lang="en-US" sz="1050" dirty="0">
                          <a:solidFill>
                            <a:srgbClr val="000000"/>
                          </a:solidFill>
                          <a:effectLst/>
                          <a:latin typeface="Helvetica Neue"/>
                        </a:rPr>
                        <a:t>EUMETSAT</a:t>
                      </a:r>
                    </a:p>
                  </a:txBody>
                  <a:tcPr marL="21793" marR="21793"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rgbClr val="FFFF00"/>
                    </a:solidFill>
                  </a:tcPr>
                </a:tc>
                <a:tc>
                  <a:txBody>
                    <a:bodyPr/>
                    <a:lstStyle/>
                    <a:p>
                      <a:pPr algn="ctr" rtl="0" fontAlgn="t"/>
                      <a:r>
                        <a:rPr lang="en-US" sz="1050" dirty="0">
                          <a:solidFill>
                            <a:srgbClr val="000000"/>
                          </a:solidFill>
                          <a:effectLst/>
                          <a:latin typeface="Helvetica Neue"/>
                        </a:rPr>
                        <a:t>EUMETSAT</a:t>
                      </a:r>
                    </a:p>
                  </a:txBody>
                  <a:tcPr marL="21793" marR="21793" marT="0" marB="0">
                    <a:lnL w="9525"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no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41474241"/>
                  </a:ext>
                </a:extLst>
              </a:tr>
              <a:tr h="189236">
                <a:tc rowSpan="2">
                  <a:txBody>
                    <a:bodyPr/>
                    <a:lstStyle/>
                    <a:p>
                      <a:pPr algn="ctr" rtl="0" fontAlgn="ctr"/>
                      <a:r>
                        <a:rPr lang="en-US" sz="1050" b="1">
                          <a:solidFill>
                            <a:srgbClr val="064882"/>
                          </a:solidFill>
                          <a:effectLst/>
                          <a:latin typeface="Helvetica Neue"/>
                        </a:rPr>
                        <a:t>Soil Moisture</a:t>
                      </a:r>
                    </a:p>
                  </a:txBody>
                  <a:tcPr marL="21793" marR="21793" marT="0" marB="0" anchor="ctr">
                    <a:lnL w="19050"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A5D1F7"/>
                    </a:solidFill>
                  </a:tcPr>
                </a:tc>
                <a:tc>
                  <a:txBody>
                    <a:bodyPr/>
                    <a:lstStyle/>
                    <a:p>
                      <a:pPr algn="ctr" rtl="0" fontAlgn="t"/>
                      <a:r>
                        <a:rPr lang="en-US" sz="1050" dirty="0" smtClean="0">
                          <a:solidFill>
                            <a:srgbClr val="000000"/>
                          </a:solidFill>
                          <a:effectLst/>
                          <a:latin typeface="Helvetica Neue"/>
                        </a:rPr>
                        <a:t>Alexander</a:t>
                      </a:r>
                      <a:endParaRPr lang="en-US" sz="1050" dirty="0">
                        <a:solidFill>
                          <a:srgbClr val="000000"/>
                        </a:solidFill>
                        <a:effectLst/>
                        <a:latin typeface="Helvetica Neue"/>
                      </a:endParaRPr>
                    </a:p>
                  </a:txBody>
                  <a:tcPr marL="21793" marR="21793" marT="0" marB="0">
                    <a:lnL w="9525"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t"/>
                      <a:r>
                        <a:rPr lang="en-US" sz="1050" dirty="0" smtClean="0">
                          <a:solidFill>
                            <a:srgbClr val="000000"/>
                          </a:solidFill>
                          <a:effectLst/>
                          <a:latin typeface="Helvetica Neue"/>
                        </a:rPr>
                        <a:t>Loew</a:t>
                      </a:r>
                      <a:endParaRPr lang="en-US" sz="1050" dirty="0">
                        <a:solidFill>
                          <a:srgbClr val="000000"/>
                        </a:solidFill>
                        <a:effectLst/>
                        <a:latin typeface="Helvetica Neue"/>
                      </a:endParaRPr>
                    </a:p>
                  </a:txBody>
                  <a:tcPr marL="21793" marR="21793"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rtl="0" fontAlgn="t"/>
                      <a:r>
                        <a:rPr lang="en-US" sz="1050" dirty="0">
                          <a:solidFill>
                            <a:srgbClr val="000000"/>
                          </a:solidFill>
                          <a:effectLst/>
                          <a:latin typeface="Helvetica Neue"/>
                        </a:rPr>
                        <a:t>Germany</a:t>
                      </a:r>
                    </a:p>
                  </a:txBody>
                  <a:tcPr marL="21793" marR="21793"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en-US" dirty="0" smtClean="0"/>
                        <a:t>LMU</a:t>
                      </a:r>
                      <a:endParaRPr lang="en-US" dirty="0"/>
                    </a:p>
                  </a:txBody>
                  <a:tcPr marL="21793" marR="21793"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FFFF00"/>
                    </a:solidFill>
                  </a:tcPr>
                </a:tc>
                <a:tc>
                  <a:txBody>
                    <a:bodyPr/>
                    <a:lstStyle/>
                    <a:p>
                      <a:pPr algn="ctr"/>
                      <a:r>
                        <a:rPr lang="en-US" dirty="0" smtClean="0"/>
                        <a:t>LMU</a:t>
                      </a:r>
                      <a:endParaRPr lang="en-US" dirty="0"/>
                    </a:p>
                  </a:txBody>
                  <a:tcPr marL="21793" marR="21793"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725746092"/>
                  </a:ext>
                </a:extLst>
              </a:tr>
              <a:tr h="189236">
                <a:tc vMerge="1">
                  <a:txBody>
                    <a:bodyPr/>
                    <a:lstStyle/>
                    <a:p>
                      <a:endParaRPr lang="en-US"/>
                    </a:p>
                  </a:txBody>
                  <a:tcPr/>
                </a:tc>
                <a:tc>
                  <a:txBody>
                    <a:bodyPr/>
                    <a:lstStyle/>
                    <a:p>
                      <a:pPr algn="ctr" rtl="0" fontAlgn="t"/>
                      <a:r>
                        <a:rPr lang="en-US" sz="1050">
                          <a:solidFill>
                            <a:srgbClr val="000000"/>
                          </a:solidFill>
                          <a:effectLst/>
                          <a:latin typeface="Helvetica Neue"/>
                        </a:rPr>
                        <a:t>Michael</a:t>
                      </a:r>
                    </a:p>
                  </a:txBody>
                  <a:tcPr marL="21793" marR="21793"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t"/>
                      <a:r>
                        <a:rPr lang="en-US" sz="1050">
                          <a:solidFill>
                            <a:srgbClr val="000000"/>
                          </a:solidFill>
                          <a:effectLst/>
                          <a:latin typeface="Helvetica Neue"/>
                        </a:rPr>
                        <a:t>Cosh</a:t>
                      </a:r>
                    </a:p>
                  </a:txBody>
                  <a:tcPr marL="21793" marR="21793"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mpd="sng">
                      <a:noFill/>
                      <a:prstDash val="soli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t"/>
                      <a:r>
                        <a:rPr lang="en-US" sz="1050" dirty="0">
                          <a:solidFill>
                            <a:srgbClr val="000000"/>
                          </a:solidFill>
                          <a:effectLst/>
                          <a:latin typeface="Helvetica Neue"/>
                        </a:rPr>
                        <a:t>USA</a:t>
                      </a:r>
                    </a:p>
                  </a:txBody>
                  <a:tcPr marL="21793" marR="21793"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mpd="sng">
                      <a:noFill/>
                      <a:prstDash val="soli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t"/>
                      <a:r>
                        <a:rPr lang="en-US" sz="1050" dirty="0" smtClean="0">
                          <a:solidFill>
                            <a:srgbClr val="000000"/>
                          </a:solidFill>
                          <a:effectLst/>
                          <a:latin typeface="Helvetica Neue"/>
                        </a:rPr>
                        <a:t>USDA</a:t>
                      </a:r>
                      <a:endParaRPr lang="en-US" sz="1050" dirty="0">
                        <a:solidFill>
                          <a:srgbClr val="000000"/>
                        </a:solidFill>
                        <a:effectLst/>
                        <a:latin typeface="Helvetica Neue"/>
                      </a:endParaRPr>
                    </a:p>
                  </a:txBody>
                  <a:tcPr marL="21793" marR="21793"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mpd="sng">
                      <a:noFill/>
                      <a:prstDash val="soli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rtl="0" fontAlgn="t"/>
                      <a:r>
                        <a:rPr lang="en-US" sz="1050" dirty="0">
                          <a:solidFill>
                            <a:srgbClr val="000000"/>
                          </a:solidFill>
                          <a:effectLst/>
                          <a:latin typeface="Helvetica Neue"/>
                        </a:rPr>
                        <a:t>USDA ARS</a:t>
                      </a:r>
                    </a:p>
                  </a:txBody>
                  <a:tcPr marL="21793" marR="21793" marT="0" marB="0">
                    <a:lnL w="9525" cap="flat" cmpd="sng" algn="ctr">
                      <a:noFill/>
                      <a:prstDash val="solid"/>
                      <a:round/>
                      <a:headEnd type="none" w="med" len="med"/>
                      <a:tailEnd type="none" w="med" len="med"/>
                    </a:lnL>
                    <a:lnR w="19050" cap="flat" cmpd="sng" algn="ctr">
                      <a:noFill/>
                      <a:prstDash val="solid"/>
                      <a:round/>
                      <a:headEnd type="none" w="med" len="med"/>
                      <a:tailEnd type="none" w="med" len="med"/>
                    </a:lnR>
                    <a:lnT w="12700" cmpd="sng">
                      <a:noFill/>
                      <a:prstDash val="soli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9967911"/>
                  </a:ext>
                </a:extLst>
              </a:tr>
              <a:tr h="189236">
                <a:tc rowSpan="2">
                  <a:txBody>
                    <a:bodyPr/>
                    <a:lstStyle/>
                    <a:p>
                      <a:pPr algn="ctr" rtl="0" fontAlgn="ctr"/>
                      <a:r>
                        <a:rPr lang="en-US" sz="1050" b="1">
                          <a:solidFill>
                            <a:srgbClr val="064882"/>
                          </a:solidFill>
                          <a:effectLst/>
                          <a:latin typeface="Helvetica Neue"/>
                        </a:rPr>
                        <a:t>LST &amp; Emmisivity</a:t>
                      </a:r>
                    </a:p>
                  </a:txBody>
                  <a:tcPr marL="21793" marR="21793" marT="0" marB="0" anchor="ctr">
                    <a:lnL w="19050" cap="flat" cmpd="sng" algn="ctr">
                      <a:no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A5D1F7"/>
                    </a:solidFill>
                  </a:tcPr>
                </a:tc>
                <a:tc>
                  <a:txBody>
                    <a:bodyPr/>
                    <a:lstStyle/>
                    <a:p>
                      <a:pPr algn="ctr" rtl="0" fontAlgn="t"/>
                      <a:r>
                        <a:rPr lang="en-US" sz="1050">
                          <a:solidFill>
                            <a:srgbClr val="000000"/>
                          </a:solidFill>
                          <a:effectLst/>
                          <a:latin typeface="Helvetica Neue"/>
                        </a:rPr>
                        <a:t>Pierre</a:t>
                      </a:r>
                    </a:p>
                  </a:txBody>
                  <a:tcPr marL="21793" marR="21793" marT="0" marB="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t"/>
                      <a:r>
                        <a:rPr lang="en-US" sz="1050">
                          <a:solidFill>
                            <a:srgbClr val="000000"/>
                          </a:solidFill>
                          <a:effectLst/>
                          <a:latin typeface="Helvetica Neue"/>
                        </a:rPr>
                        <a:t>Guillevic</a:t>
                      </a:r>
                    </a:p>
                  </a:txBody>
                  <a:tcPr marL="21793" marR="21793" marT="0" marB="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t"/>
                      <a:r>
                        <a:rPr lang="en-US" sz="1050" dirty="0">
                          <a:solidFill>
                            <a:srgbClr val="000000"/>
                          </a:solidFill>
                          <a:effectLst/>
                          <a:latin typeface="Helvetica Neue"/>
                        </a:rPr>
                        <a:t>USA</a:t>
                      </a:r>
                    </a:p>
                  </a:txBody>
                  <a:tcPr marL="21793" marR="21793" marT="0" marB="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t"/>
                      <a:r>
                        <a:rPr lang="en-US" sz="1050" dirty="0">
                          <a:solidFill>
                            <a:srgbClr val="000000"/>
                          </a:solidFill>
                          <a:effectLst/>
                          <a:latin typeface="Helvetica Neue"/>
                        </a:rPr>
                        <a:t>NOAA/NASA</a:t>
                      </a:r>
                    </a:p>
                  </a:txBody>
                  <a:tcPr marL="21793" marR="21793" marT="0" marB="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00"/>
                    </a:solidFill>
                  </a:tcPr>
                </a:tc>
                <a:tc>
                  <a:txBody>
                    <a:bodyPr/>
                    <a:lstStyle/>
                    <a:p>
                      <a:pPr algn="ctr" rtl="0" fontAlgn="t"/>
                      <a:r>
                        <a:rPr lang="en-US" sz="1050" dirty="0">
                          <a:solidFill>
                            <a:srgbClr val="000000"/>
                          </a:solidFill>
                          <a:effectLst/>
                          <a:latin typeface="Helvetica Neue"/>
                        </a:rPr>
                        <a:t>UMD/NASA GSFC</a:t>
                      </a:r>
                    </a:p>
                  </a:txBody>
                  <a:tcPr marL="21793" marR="21793" marT="0" marB="0">
                    <a:lnL w="9525" cap="flat" cmpd="sng" algn="ctr">
                      <a:solidFill>
                        <a:srgbClr val="CCCCCC"/>
                      </a:solidFill>
                      <a:prstDash val="solid"/>
                      <a:round/>
                      <a:headEnd type="none" w="med" len="med"/>
                      <a:tailEnd type="none" w="med" len="med"/>
                    </a:lnL>
                    <a:lnR w="1905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047655011"/>
                  </a:ext>
                </a:extLst>
              </a:tr>
              <a:tr h="189236">
                <a:tc vMerge="1">
                  <a:txBody>
                    <a:bodyPr/>
                    <a:lstStyle/>
                    <a:p>
                      <a:endParaRPr lang="en-US"/>
                    </a:p>
                  </a:txBody>
                  <a:tcPr/>
                </a:tc>
                <a:tc>
                  <a:txBody>
                    <a:bodyPr/>
                    <a:lstStyle/>
                    <a:p>
                      <a:pPr algn="ctr" rtl="0" fontAlgn="t"/>
                      <a:r>
                        <a:rPr lang="en-US" sz="1050">
                          <a:solidFill>
                            <a:srgbClr val="000000"/>
                          </a:solidFill>
                          <a:effectLst/>
                          <a:latin typeface="Helvetica Neue"/>
                        </a:rPr>
                        <a:t>Frank</a:t>
                      </a:r>
                    </a:p>
                  </a:txBody>
                  <a:tcPr marL="21793" marR="21793" marT="0" marB="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t"/>
                      <a:r>
                        <a:rPr lang="en-US" sz="1050" dirty="0">
                          <a:solidFill>
                            <a:srgbClr val="000000"/>
                          </a:solidFill>
                          <a:effectLst/>
                          <a:latin typeface="Helvetica Neue"/>
                        </a:rPr>
                        <a:t>Goettsche</a:t>
                      </a:r>
                    </a:p>
                  </a:txBody>
                  <a:tcPr marL="21793" marR="21793" marT="0" marB="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t"/>
                      <a:r>
                        <a:rPr lang="en-US" sz="1050">
                          <a:solidFill>
                            <a:srgbClr val="000000"/>
                          </a:solidFill>
                          <a:effectLst/>
                          <a:latin typeface="Helvetica Neue"/>
                        </a:rPr>
                        <a:t>Germany</a:t>
                      </a:r>
                    </a:p>
                  </a:txBody>
                  <a:tcPr marL="21793" marR="21793" marT="0" marB="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t"/>
                      <a:r>
                        <a:rPr lang="en-US" sz="1050" dirty="0" smtClean="0">
                          <a:solidFill>
                            <a:srgbClr val="000000"/>
                          </a:solidFill>
                          <a:effectLst/>
                          <a:latin typeface="Helvetica Neue"/>
                        </a:rPr>
                        <a:t>EUMETSAT</a:t>
                      </a:r>
                    </a:p>
                  </a:txBody>
                  <a:tcPr marL="21793" marR="21793" marT="0" marB="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00"/>
                    </a:solidFill>
                  </a:tcPr>
                </a:tc>
                <a:tc>
                  <a:txBody>
                    <a:bodyPr/>
                    <a:lstStyle/>
                    <a:p>
                      <a:pPr algn="ctr" rtl="0" fontAlgn="t"/>
                      <a:r>
                        <a:rPr lang="en-US" sz="1050" dirty="0">
                          <a:solidFill>
                            <a:srgbClr val="000000"/>
                          </a:solidFill>
                          <a:effectLst/>
                          <a:latin typeface="Helvetica Neue"/>
                        </a:rPr>
                        <a:t>KIT</a:t>
                      </a:r>
                    </a:p>
                  </a:txBody>
                  <a:tcPr marL="21793" marR="21793" marT="0" marB="0">
                    <a:lnL w="9525" cap="flat" cmpd="sng" algn="ctr">
                      <a:solidFill>
                        <a:srgbClr val="CCCCCC"/>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532030278"/>
                  </a:ext>
                </a:extLst>
              </a:tr>
              <a:tr h="189236">
                <a:tc rowSpan="2">
                  <a:txBody>
                    <a:bodyPr/>
                    <a:lstStyle/>
                    <a:p>
                      <a:pPr algn="ctr" rtl="0" fontAlgn="ctr"/>
                      <a:r>
                        <a:rPr lang="en-US" sz="1050" b="1">
                          <a:solidFill>
                            <a:srgbClr val="064882"/>
                          </a:solidFill>
                          <a:effectLst/>
                          <a:latin typeface="Helvetica Neue"/>
                        </a:rPr>
                        <a:t>Phenology</a:t>
                      </a:r>
                    </a:p>
                  </a:txBody>
                  <a:tcPr marL="21793" marR="21793" marT="0" marB="0" anchor="ctr">
                    <a:lnL w="19050" cap="flat" cmpd="sng" algn="ctr">
                      <a:no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A5D1F7"/>
                    </a:solidFill>
                  </a:tcPr>
                </a:tc>
                <a:tc>
                  <a:txBody>
                    <a:bodyPr/>
                    <a:lstStyle/>
                    <a:p>
                      <a:pPr algn="ctr" rtl="0" fontAlgn="t"/>
                      <a:r>
                        <a:rPr lang="en-US" sz="1050">
                          <a:solidFill>
                            <a:srgbClr val="000000"/>
                          </a:solidFill>
                          <a:effectLst/>
                          <a:latin typeface="Helvetica Neue"/>
                        </a:rPr>
                        <a:t>Jadu</a:t>
                      </a:r>
                    </a:p>
                  </a:txBody>
                  <a:tcPr marL="21793" marR="21793" marT="0" marB="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t"/>
                      <a:r>
                        <a:rPr lang="en-US" sz="1050" dirty="0">
                          <a:solidFill>
                            <a:srgbClr val="000000"/>
                          </a:solidFill>
                          <a:effectLst/>
                          <a:latin typeface="Helvetica Neue"/>
                        </a:rPr>
                        <a:t>Dash</a:t>
                      </a:r>
                    </a:p>
                  </a:txBody>
                  <a:tcPr marL="21793" marR="21793" marT="0" marB="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t"/>
                      <a:r>
                        <a:rPr lang="en-US" sz="1050">
                          <a:solidFill>
                            <a:srgbClr val="000000"/>
                          </a:solidFill>
                          <a:effectLst/>
                          <a:latin typeface="Helvetica Neue"/>
                        </a:rPr>
                        <a:t>UK</a:t>
                      </a:r>
                    </a:p>
                  </a:txBody>
                  <a:tcPr marL="21793" marR="21793" marT="0" marB="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t"/>
                      <a:r>
                        <a:rPr lang="en-US" sz="1050" dirty="0">
                          <a:solidFill>
                            <a:srgbClr val="000000"/>
                          </a:solidFill>
                          <a:effectLst/>
                          <a:latin typeface="Helvetica Neue"/>
                        </a:rPr>
                        <a:t>ESA</a:t>
                      </a:r>
                    </a:p>
                  </a:txBody>
                  <a:tcPr marL="21793" marR="21793" marT="0" marB="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00"/>
                    </a:solidFill>
                  </a:tcPr>
                </a:tc>
                <a:tc>
                  <a:txBody>
                    <a:bodyPr/>
                    <a:lstStyle/>
                    <a:p>
                      <a:pPr algn="ctr" rtl="0" fontAlgn="t"/>
                      <a:r>
                        <a:rPr lang="en-US" sz="1050" dirty="0">
                          <a:solidFill>
                            <a:srgbClr val="000000"/>
                          </a:solidFill>
                          <a:effectLst/>
                          <a:latin typeface="Helvetica Neue"/>
                        </a:rPr>
                        <a:t>Univ. of Southampton</a:t>
                      </a:r>
                    </a:p>
                  </a:txBody>
                  <a:tcPr marL="21793" marR="21793" marT="0" marB="0">
                    <a:lnL w="9525" cap="flat" cmpd="sng" algn="ctr">
                      <a:solidFill>
                        <a:srgbClr val="CCCCCC"/>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508391685"/>
                  </a:ext>
                </a:extLst>
              </a:tr>
              <a:tr h="189236">
                <a:tc vMerge="1">
                  <a:txBody>
                    <a:bodyPr/>
                    <a:lstStyle/>
                    <a:p>
                      <a:endParaRPr lang="en-US"/>
                    </a:p>
                  </a:txBody>
                  <a:tcPr/>
                </a:tc>
                <a:tc>
                  <a:txBody>
                    <a:bodyPr/>
                    <a:lstStyle/>
                    <a:p>
                      <a:pPr algn="ctr" rtl="0" fontAlgn="t"/>
                      <a:r>
                        <a:rPr lang="en-US" sz="1050">
                          <a:solidFill>
                            <a:srgbClr val="000000"/>
                          </a:solidFill>
                          <a:effectLst/>
                          <a:latin typeface="Helvetica Neue"/>
                        </a:rPr>
                        <a:t>Matt</a:t>
                      </a:r>
                    </a:p>
                  </a:txBody>
                  <a:tcPr marL="21793" marR="21793" marT="0" marB="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noFill/>
                      <a:prstDash val="solid"/>
                      <a:round/>
                      <a:headEnd type="none" w="med" len="med"/>
                      <a:tailEnd type="none" w="med" len="med"/>
                    </a:lnB>
                  </a:tcPr>
                </a:tc>
                <a:tc>
                  <a:txBody>
                    <a:bodyPr/>
                    <a:lstStyle/>
                    <a:p>
                      <a:pPr algn="ctr" rtl="0" fontAlgn="t"/>
                      <a:r>
                        <a:rPr lang="en-US" sz="1050" dirty="0">
                          <a:solidFill>
                            <a:srgbClr val="000000"/>
                          </a:solidFill>
                          <a:effectLst/>
                          <a:latin typeface="Helvetica Neue"/>
                        </a:rPr>
                        <a:t>Jones</a:t>
                      </a:r>
                    </a:p>
                  </a:txBody>
                  <a:tcPr marL="21793" marR="21793" marT="0" marB="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noFill/>
                      <a:prstDash val="solid"/>
                      <a:round/>
                      <a:headEnd type="none" w="med" len="med"/>
                      <a:tailEnd type="none" w="med" len="med"/>
                    </a:lnB>
                  </a:tcPr>
                </a:tc>
                <a:tc>
                  <a:txBody>
                    <a:bodyPr/>
                    <a:lstStyle/>
                    <a:p>
                      <a:pPr algn="ctr" rtl="0" fontAlgn="t"/>
                      <a:r>
                        <a:rPr lang="en-US" sz="1050" dirty="0">
                          <a:solidFill>
                            <a:srgbClr val="000000"/>
                          </a:solidFill>
                          <a:effectLst/>
                          <a:latin typeface="Helvetica Neue"/>
                        </a:rPr>
                        <a:t>USA</a:t>
                      </a:r>
                    </a:p>
                  </a:txBody>
                  <a:tcPr marL="21793" marR="21793" marT="0" marB="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noFill/>
                      <a:prstDash val="solid"/>
                      <a:round/>
                      <a:headEnd type="none" w="med" len="med"/>
                      <a:tailEnd type="none" w="med" len="med"/>
                    </a:lnB>
                  </a:tcPr>
                </a:tc>
                <a:tc>
                  <a:txBody>
                    <a:bodyPr/>
                    <a:lstStyle/>
                    <a:p>
                      <a:pPr algn="ctr" rtl="0" fontAlgn="t"/>
                      <a:r>
                        <a:rPr lang="en-US" sz="1050" dirty="0">
                          <a:solidFill>
                            <a:srgbClr val="000000"/>
                          </a:solidFill>
                          <a:effectLst/>
                          <a:latin typeface="Helvetica Neue"/>
                        </a:rPr>
                        <a:t>NASA</a:t>
                      </a:r>
                    </a:p>
                  </a:txBody>
                  <a:tcPr marL="21793" marR="21793" marT="0" marB="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noFill/>
                      <a:prstDash val="solid"/>
                      <a:round/>
                      <a:headEnd type="none" w="med" len="med"/>
                      <a:tailEnd type="none" w="med" len="med"/>
                    </a:lnB>
                    <a:solidFill>
                      <a:srgbClr val="FFFF00"/>
                    </a:solidFill>
                  </a:tcPr>
                </a:tc>
                <a:tc>
                  <a:txBody>
                    <a:bodyPr/>
                    <a:lstStyle/>
                    <a:p>
                      <a:pPr algn="ctr" rtl="0" fontAlgn="t"/>
                      <a:r>
                        <a:rPr lang="en-US" sz="1050" dirty="0">
                          <a:solidFill>
                            <a:srgbClr val="000000"/>
                          </a:solidFill>
                          <a:effectLst/>
                          <a:latin typeface="Helvetica Neue"/>
                        </a:rPr>
                        <a:t>University of Montana</a:t>
                      </a:r>
                    </a:p>
                  </a:txBody>
                  <a:tcPr marL="21793" marR="21793" marT="0" marB="0">
                    <a:lnL w="9525" cap="flat" cmpd="sng" algn="ctr">
                      <a:solidFill>
                        <a:srgbClr val="CCCCCC"/>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noFill/>
                      <a:prstDash val="solid"/>
                      <a:round/>
                      <a:headEnd type="none" w="med" len="med"/>
                      <a:tailEnd type="none" w="med" len="med"/>
                    </a:lnB>
                  </a:tcPr>
                </a:tc>
                <a:extLst>
                  <a:ext uri="{0D108BD9-81ED-4DB2-BD59-A6C34878D82A}">
                    <a16:rowId xmlns:a16="http://schemas.microsoft.com/office/drawing/2014/main" val="94593165"/>
                  </a:ext>
                </a:extLst>
              </a:tr>
              <a:tr h="189236">
                <a:tc rowSpan="2">
                  <a:txBody>
                    <a:bodyPr/>
                    <a:lstStyle/>
                    <a:p>
                      <a:pPr algn="ctr" rtl="0" fontAlgn="ctr"/>
                      <a:r>
                        <a:rPr lang="en-US" sz="1050" b="1">
                          <a:solidFill>
                            <a:srgbClr val="064882"/>
                          </a:solidFill>
                          <a:effectLst/>
                          <a:latin typeface="Helvetica Neue"/>
                        </a:rPr>
                        <a:t>Vegetation Indices</a:t>
                      </a:r>
                    </a:p>
                  </a:txBody>
                  <a:tcPr marL="21793" marR="21793" marT="0" marB="0" anchor="ctr">
                    <a:lnL w="19050"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A5D1F7"/>
                    </a:solidFill>
                  </a:tcPr>
                </a:tc>
                <a:tc>
                  <a:txBody>
                    <a:bodyPr/>
                    <a:lstStyle/>
                    <a:p>
                      <a:pPr algn="ctr" rtl="0" fontAlgn="t"/>
                      <a:r>
                        <a:rPr lang="en-US" sz="1050">
                          <a:solidFill>
                            <a:srgbClr val="000000"/>
                          </a:solidFill>
                          <a:effectLst/>
                          <a:latin typeface="Helvetica Neue"/>
                        </a:rPr>
                        <a:t>Tomoaki</a:t>
                      </a:r>
                    </a:p>
                  </a:txBody>
                  <a:tcPr marL="21793" marR="21793"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t"/>
                      <a:r>
                        <a:rPr lang="en-US" sz="1050" dirty="0">
                          <a:solidFill>
                            <a:srgbClr val="000000"/>
                          </a:solidFill>
                          <a:effectLst/>
                          <a:latin typeface="Helvetica Neue"/>
                        </a:rPr>
                        <a:t>Miura</a:t>
                      </a:r>
                    </a:p>
                  </a:txBody>
                  <a:tcPr marL="21793" marR="21793"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tc>
                  <a:txBody>
                    <a:bodyPr/>
                    <a:lstStyle/>
                    <a:p>
                      <a:pPr algn="ctr" rtl="0" fontAlgn="t"/>
                      <a:r>
                        <a:rPr lang="en-US" sz="1050">
                          <a:solidFill>
                            <a:srgbClr val="000000"/>
                          </a:solidFill>
                          <a:effectLst/>
                          <a:latin typeface="Helvetica Neue"/>
                        </a:rPr>
                        <a:t>USA</a:t>
                      </a:r>
                    </a:p>
                  </a:txBody>
                  <a:tcPr marL="21793" marR="21793"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tc>
                  <a:txBody>
                    <a:bodyPr/>
                    <a:lstStyle/>
                    <a:p>
                      <a:pPr algn="ctr" rtl="0" fontAlgn="t"/>
                      <a:r>
                        <a:rPr lang="en-US" sz="1050" dirty="0">
                          <a:solidFill>
                            <a:srgbClr val="000000"/>
                          </a:solidFill>
                          <a:effectLst/>
                          <a:latin typeface="Helvetica Neue"/>
                        </a:rPr>
                        <a:t>NOAA</a:t>
                      </a:r>
                    </a:p>
                  </a:txBody>
                  <a:tcPr marL="21793" marR="21793"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rgbClr val="FFFF00"/>
                    </a:solidFill>
                  </a:tcPr>
                </a:tc>
                <a:tc>
                  <a:txBody>
                    <a:bodyPr/>
                    <a:lstStyle/>
                    <a:p>
                      <a:pPr algn="ctr" rtl="0" fontAlgn="t"/>
                      <a:r>
                        <a:rPr lang="en-US" sz="1050" dirty="0">
                          <a:solidFill>
                            <a:srgbClr val="000000"/>
                          </a:solidFill>
                          <a:effectLst/>
                          <a:latin typeface="Helvetica Neue"/>
                        </a:rPr>
                        <a:t>University of Hawai'i</a:t>
                      </a:r>
                    </a:p>
                  </a:txBody>
                  <a:tcPr marL="21793" marR="21793" marT="0" marB="0">
                    <a:lnL w="9525"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no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2855041578"/>
                  </a:ext>
                </a:extLst>
              </a:tr>
              <a:tr h="189236">
                <a:tc vMerge="1">
                  <a:txBody>
                    <a:bodyPr/>
                    <a:lstStyle/>
                    <a:p>
                      <a:endParaRPr lang="en-US"/>
                    </a:p>
                  </a:txBody>
                  <a:tcPr/>
                </a:tc>
                <a:tc>
                  <a:txBody>
                    <a:bodyPr/>
                    <a:lstStyle/>
                    <a:p>
                      <a:pPr algn="ctr" rtl="0" fontAlgn="t"/>
                      <a:r>
                        <a:rPr lang="en-US" sz="1050" dirty="0" err="1" smtClean="0">
                          <a:solidFill>
                            <a:srgbClr val="000000"/>
                          </a:solidFill>
                          <a:effectLst/>
                          <a:latin typeface="Helvetica Neue"/>
                        </a:rPr>
                        <a:t>Swinnen</a:t>
                      </a:r>
                      <a:endParaRPr lang="en-US" sz="1050" dirty="0">
                        <a:solidFill>
                          <a:srgbClr val="000000"/>
                        </a:solidFill>
                        <a:effectLst/>
                        <a:latin typeface="Helvetica Neue"/>
                      </a:endParaRPr>
                    </a:p>
                  </a:txBody>
                  <a:tcPr marL="21793" marR="21793" marT="0" marB="0">
                    <a:lnL w="9525"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t"/>
                      <a:r>
                        <a:rPr lang="en-US" sz="1050" dirty="0" smtClean="0">
                          <a:solidFill>
                            <a:srgbClr val="000000"/>
                          </a:solidFill>
                          <a:effectLst/>
                          <a:latin typeface="Helvetica Neue"/>
                        </a:rPr>
                        <a:t>Else</a:t>
                      </a:r>
                      <a:endParaRPr lang="en-US" sz="1050" dirty="0">
                        <a:solidFill>
                          <a:srgbClr val="000000"/>
                        </a:solidFill>
                        <a:effectLst/>
                        <a:latin typeface="Helvetica Neue"/>
                      </a:endParaRPr>
                    </a:p>
                  </a:txBody>
                  <a:tcPr marL="21793" marR="21793"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rtl="0" fontAlgn="t"/>
                      <a:r>
                        <a:rPr lang="en-US" sz="1050" dirty="0" smtClean="0">
                          <a:solidFill>
                            <a:srgbClr val="000000"/>
                          </a:solidFill>
                          <a:effectLst/>
                          <a:latin typeface="Helvetica Neue"/>
                        </a:rPr>
                        <a:t>Belgium</a:t>
                      </a:r>
                      <a:endParaRPr lang="en-US" sz="1050" dirty="0">
                        <a:solidFill>
                          <a:srgbClr val="000000"/>
                        </a:solidFill>
                        <a:effectLst/>
                        <a:latin typeface="Helvetica Neue"/>
                      </a:endParaRPr>
                    </a:p>
                  </a:txBody>
                  <a:tcPr marL="21793" marR="21793"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rtl="0" fontAlgn="t"/>
                      <a:r>
                        <a:rPr lang="en-US" sz="1050" dirty="0" smtClean="0">
                          <a:solidFill>
                            <a:srgbClr val="000000"/>
                          </a:solidFill>
                          <a:effectLst/>
                          <a:latin typeface="Helvetica Neue"/>
                        </a:rPr>
                        <a:t>VITO</a:t>
                      </a:r>
                      <a:endParaRPr lang="en-US" sz="1050" dirty="0">
                        <a:solidFill>
                          <a:srgbClr val="000000"/>
                        </a:solidFill>
                        <a:effectLst/>
                        <a:latin typeface="Helvetica Neue"/>
                      </a:endParaRPr>
                    </a:p>
                  </a:txBody>
                  <a:tcPr marL="21793" marR="21793"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FFFF00"/>
                    </a:solidFill>
                  </a:tcPr>
                </a:tc>
                <a:tc>
                  <a:txBody>
                    <a:bodyPr/>
                    <a:lstStyle/>
                    <a:p>
                      <a:pPr algn="ctr" rtl="0" fontAlgn="t"/>
                      <a:r>
                        <a:rPr lang="en-US" sz="1050" dirty="0" smtClean="0">
                          <a:solidFill>
                            <a:srgbClr val="000000"/>
                          </a:solidFill>
                          <a:effectLst/>
                          <a:latin typeface="Helvetica Neue"/>
                        </a:rPr>
                        <a:t>VITO</a:t>
                      </a:r>
                      <a:endParaRPr lang="en-US" sz="1050" dirty="0">
                        <a:solidFill>
                          <a:srgbClr val="000000"/>
                        </a:solidFill>
                        <a:effectLst/>
                        <a:latin typeface="Helvetica Neue"/>
                      </a:endParaRPr>
                    </a:p>
                  </a:txBody>
                  <a:tcPr marL="21793" marR="21793"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2671455134"/>
                  </a:ext>
                </a:extLst>
              </a:tr>
              <a:tr h="189236">
                <a:tc rowSpan="2">
                  <a:txBody>
                    <a:bodyPr/>
                    <a:lstStyle/>
                    <a:p>
                      <a:pPr algn="ctr" rtl="0" fontAlgn="ctr"/>
                      <a:r>
                        <a:rPr lang="en-US" sz="1050" b="1">
                          <a:solidFill>
                            <a:srgbClr val="064882"/>
                          </a:solidFill>
                          <a:effectLst/>
                          <a:latin typeface="Helvetica Neue"/>
                        </a:rPr>
                        <a:t>Snow Cover</a:t>
                      </a:r>
                    </a:p>
                  </a:txBody>
                  <a:tcPr marL="21793" marR="21793" marT="0" marB="0" anchor="ctr">
                    <a:lnL w="19050" cap="flat" cmpd="sng" algn="ctr">
                      <a:no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A5D1F7"/>
                    </a:solidFill>
                  </a:tcPr>
                </a:tc>
                <a:tc gridSpan="5">
                  <a:txBody>
                    <a:bodyPr/>
                    <a:lstStyle/>
                    <a:p>
                      <a:pPr algn="ctr" rtl="0" fontAlgn="t"/>
                      <a:r>
                        <a:rPr lang="en-US" sz="1050" dirty="0" smtClean="0">
                          <a:solidFill>
                            <a:srgbClr val="FF0000"/>
                          </a:solidFill>
                          <a:effectLst/>
                          <a:latin typeface="Helvetica Neue"/>
                        </a:rPr>
                        <a:t>VACANT</a:t>
                      </a:r>
                      <a:endParaRPr lang="en-US" sz="1050" dirty="0">
                        <a:solidFill>
                          <a:srgbClr val="FF0000"/>
                        </a:solidFill>
                        <a:effectLst/>
                        <a:latin typeface="Helvetica Neue"/>
                      </a:endParaRPr>
                    </a:p>
                  </a:txBody>
                  <a:tcPr marL="21793" marR="21793" marT="0" marB="0">
                    <a:lnL w="9525" cap="flat" cmpd="sng" algn="ctr">
                      <a:solidFill>
                        <a:srgbClr val="CCCCCC"/>
                      </a:solidFill>
                      <a:prstDash val="solid"/>
                      <a:round/>
                      <a:headEnd type="none" w="med" len="med"/>
                      <a:tailEnd type="none" w="med" len="med"/>
                    </a:lnL>
                    <a:lnR w="1905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rgbClr val="CCCCCC"/>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69764946"/>
                  </a:ext>
                </a:extLst>
              </a:tr>
              <a:tr h="189236">
                <a:tc vMerge="1">
                  <a:txBody>
                    <a:bodyPr/>
                    <a:lstStyle/>
                    <a:p>
                      <a:endParaRPr lang="en-US"/>
                    </a:p>
                  </a:txBody>
                  <a:tcPr/>
                </a:tc>
                <a:tc>
                  <a:txBody>
                    <a:bodyPr/>
                    <a:lstStyle/>
                    <a:p>
                      <a:pPr algn="ctr" rtl="0" fontAlgn="t"/>
                      <a:r>
                        <a:rPr lang="en-US" sz="1050">
                          <a:solidFill>
                            <a:srgbClr val="000000"/>
                          </a:solidFill>
                          <a:effectLst/>
                          <a:latin typeface="Helvetica Neue"/>
                        </a:rPr>
                        <a:t>Thomas</a:t>
                      </a:r>
                    </a:p>
                  </a:txBody>
                  <a:tcPr marL="21793" marR="21793" marT="0" marB="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t"/>
                      <a:r>
                        <a:rPr lang="en-US" sz="1050" dirty="0">
                          <a:solidFill>
                            <a:srgbClr val="000000"/>
                          </a:solidFill>
                          <a:effectLst/>
                          <a:latin typeface="Helvetica Neue"/>
                        </a:rPr>
                        <a:t>Nagler</a:t>
                      </a:r>
                    </a:p>
                  </a:txBody>
                  <a:tcPr marL="21793" marR="21793" marT="0" marB="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t"/>
                      <a:r>
                        <a:rPr lang="en-US" sz="1050">
                          <a:solidFill>
                            <a:srgbClr val="000000"/>
                          </a:solidFill>
                          <a:effectLst/>
                          <a:latin typeface="Helvetica Neue"/>
                        </a:rPr>
                        <a:t>Austria</a:t>
                      </a:r>
                    </a:p>
                  </a:txBody>
                  <a:tcPr marL="21793" marR="21793" marT="0" marB="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t"/>
                      <a:r>
                        <a:rPr lang="en-US" sz="1050" dirty="0">
                          <a:solidFill>
                            <a:srgbClr val="000000"/>
                          </a:solidFill>
                          <a:effectLst/>
                          <a:latin typeface="Helvetica Neue"/>
                        </a:rPr>
                        <a:t>ESA</a:t>
                      </a:r>
                    </a:p>
                  </a:txBody>
                  <a:tcPr marL="21793" marR="21793" marT="0" marB="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00"/>
                    </a:solidFill>
                  </a:tcPr>
                </a:tc>
                <a:tc>
                  <a:txBody>
                    <a:bodyPr/>
                    <a:lstStyle/>
                    <a:p>
                      <a:pPr algn="ctr" rtl="0" fontAlgn="t"/>
                      <a:r>
                        <a:rPr lang="en-US" sz="1050" dirty="0">
                          <a:solidFill>
                            <a:srgbClr val="000000"/>
                          </a:solidFill>
                          <a:effectLst/>
                          <a:latin typeface="Helvetica Neue"/>
                        </a:rPr>
                        <a:t>ENVEO</a:t>
                      </a:r>
                    </a:p>
                  </a:txBody>
                  <a:tcPr marL="21793" marR="21793" marT="0" marB="0">
                    <a:lnL w="9525" cap="flat" cmpd="sng" algn="ctr">
                      <a:solidFill>
                        <a:srgbClr val="CCCCCC"/>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636029496"/>
                  </a:ext>
                </a:extLst>
              </a:tr>
              <a:tr h="189236">
                <a:tc rowSpan="3">
                  <a:txBody>
                    <a:bodyPr/>
                    <a:lstStyle/>
                    <a:p>
                      <a:pPr algn="ctr" rtl="0" fontAlgn="ctr"/>
                      <a:r>
                        <a:rPr lang="en-US" sz="1050" b="1">
                          <a:solidFill>
                            <a:srgbClr val="064882"/>
                          </a:solidFill>
                          <a:effectLst/>
                          <a:latin typeface="Helvetica Neue"/>
                        </a:rPr>
                        <a:t>Biomass</a:t>
                      </a:r>
                    </a:p>
                  </a:txBody>
                  <a:tcPr marL="21793" marR="21793" marT="0" marB="0" anchor="ctr">
                    <a:lnL w="19050" cap="flat" cmpd="sng" algn="ctr">
                      <a:no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9050" cap="flat" cmpd="sng" algn="ctr">
                      <a:noFill/>
                      <a:prstDash val="solid"/>
                      <a:round/>
                      <a:headEnd type="none" w="med" len="med"/>
                      <a:tailEnd type="none" w="med" len="med"/>
                    </a:lnB>
                    <a:solidFill>
                      <a:srgbClr val="A5D1F7"/>
                    </a:solidFill>
                  </a:tcPr>
                </a:tc>
                <a:tc>
                  <a:txBody>
                    <a:bodyPr/>
                    <a:lstStyle/>
                    <a:p>
                      <a:pPr algn="ctr" rtl="0" fontAlgn="t"/>
                      <a:r>
                        <a:rPr lang="en-US" sz="1050">
                          <a:solidFill>
                            <a:srgbClr val="000000"/>
                          </a:solidFill>
                          <a:effectLst/>
                          <a:latin typeface="Helvetica Neue"/>
                        </a:rPr>
                        <a:t>Laura</a:t>
                      </a:r>
                    </a:p>
                  </a:txBody>
                  <a:tcPr marL="21793" marR="21793" marT="0" marB="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t"/>
                      <a:r>
                        <a:rPr lang="en-US" sz="1050" dirty="0">
                          <a:solidFill>
                            <a:srgbClr val="000000"/>
                          </a:solidFill>
                          <a:effectLst/>
                          <a:latin typeface="Helvetica Neue"/>
                        </a:rPr>
                        <a:t>Duncanson</a:t>
                      </a:r>
                    </a:p>
                  </a:txBody>
                  <a:tcPr marL="21793" marR="21793" marT="0" marB="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t"/>
                      <a:r>
                        <a:rPr lang="en-US" sz="1050">
                          <a:solidFill>
                            <a:srgbClr val="000000"/>
                          </a:solidFill>
                          <a:effectLst/>
                          <a:latin typeface="Helvetica Neue"/>
                        </a:rPr>
                        <a:t>USA</a:t>
                      </a:r>
                    </a:p>
                  </a:txBody>
                  <a:tcPr marL="21793" marR="21793" marT="0" marB="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t"/>
                      <a:r>
                        <a:rPr lang="en-US" sz="1050" dirty="0">
                          <a:solidFill>
                            <a:srgbClr val="000000"/>
                          </a:solidFill>
                          <a:effectLst/>
                          <a:latin typeface="Helvetica Neue"/>
                        </a:rPr>
                        <a:t>NASA</a:t>
                      </a:r>
                    </a:p>
                  </a:txBody>
                  <a:tcPr marL="21793" marR="21793" marT="0" marB="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00"/>
                    </a:solidFill>
                  </a:tcPr>
                </a:tc>
                <a:tc>
                  <a:txBody>
                    <a:bodyPr/>
                    <a:lstStyle/>
                    <a:p>
                      <a:pPr algn="ctr" rtl="0" fontAlgn="t"/>
                      <a:r>
                        <a:rPr lang="en-US" sz="1050" dirty="0">
                          <a:solidFill>
                            <a:srgbClr val="000000"/>
                          </a:solidFill>
                          <a:effectLst/>
                          <a:latin typeface="Helvetica Neue"/>
                        </a:rPr>
                        <a:t>UMD/NASA GSFC</a:t>
                      </a:r>
                    </a:p>
                  </a:txBody>
                  <a:tcPr marL="21793" marR="21793" marT="0" marB="0">
                    <a:lnL w="9525" cap="flat" cmpd="sng" algn="ctr">
                      <a:solidFill>
                        <a:srgbClr val="CCCCCC"/>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4191867471"/>
                  </a:ext>
                </a:extLst>
              </a:tr>
              <a:tr h="189236">
                <a:tc vMerge="1">
                  <a:txBody>
                    <a:bodyPr/>
                    <a:lstStyle/>
                    <a:p>
                      <a:endParaRPr lang="en-US"/>
                    </a:p>
                  </a:txBody>
                  <a:tcPr/>
                </a:tc>
                <a:tc>
                  <a:txBody>
                    <a:bodyPr/>
                    <a:lstStyle/>
                    <a:p>
                      <a:pPr algn="ctr" rtl="0" fontAlgn="t"/>
                      <a:r>
                        <a:rPr lang="en-US" sz="1050">
                          <a:solidFill>
                            <a:srgbClr val="000000"/>
                          </a:solidFill>
                          <a:effectLst/>
                          <a:latin typeface="Helvetica Neue"/>
                        </a:rPr>
                        <a:t>John</a:t>
                      </a:r>
                    </a:p>
                  </a:txBody>
                  <a:tcPr marL="21793" marR="21793" marT="0" marB="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t"/>
                      <a:r>
                        <a:rPr lang="en-US" sz="1050" dirty="0" err="1">
                          <a:solidFill>
                            <a:srgbClr val="000000"/>
                          </a:solidFill>
                          <a:effectLst/>
                          <a:latin typeface="Helvetica Neue"/>
                        </a:rPr>
                        <a:t>Armston</a:t>
                      </a:r>
                      <a:endParaRPr lang="en-US" sz="1050" dirty="0">
                        <a:solidFill>
                          <a:srgbClr val="000000"/>
                        </a:solidFill>
                        <a:effectLst/>
                        <a:latin typeface="Helvetica Neue"/>
                      </a:endParaRPr>
                    </a:p>
                  </a:txBody>
                  <a:tcPr marL="21793" marR="21793" marT="0" marB="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t"/>
                      <a:r>
                        <a:rPr lang="en-US" sz="1050">
                          <a:solidFill>
                            <a:srgbClr val="000000"/>
                          </a:solidFill>
                          <a:effectLst/>
                          <a:latin typeface="Helvetica Neue"/>
                        </a:rPr>
                        <a:t>USA</a:t>
                      </a:r>
                    </a:p>
                  </a:txBody>
                  <a:tcPr marL="21793" marR="21793" marT="0" marB="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t"/>
                      <a:r>
                        <a:rPr lang="en-US" sz="1050" dirty="0">
                          <a:solidFill>
                            <a:srgbClr val="000000"/>
                          </a:solidFill>
                          <a:effectLst/>
                          <a:latin typeface="Helvetica Neue"/>
                        </a:rPr>
                        <a:t>NASA</a:t>
                      </a:r>
                    </a:p>
                  </a:txBody>
                  <a:tcPr marL="21793" marR="21793" marT="0" marB="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00"/>
                    </a:solidFill>
                  </a:tcPr>
                </a:tc>
                <a:tc>
                  <a:txBody>
                    <a:bodyPr/>
                    <a:lstStyle/>
                    <a:p>
                      <a:pPr algn="ctr" rtl="0" fontAlgn="t"/>
                      <a:r>
                        <a:rPr lang="en-US" sz="1050" dirty="0">
                          <a:solidFill>
                            <a:srgbClr val="000000"/>
                          </a:solidFill>
                          <a:effectLst/>
                          <a:latin typeface="Helvetica Neue"/>
                        </a:rPr>
                        <a:t>University of Maryland</a:t>
                      </a:r>
                    </a:p>
                  </a:txBody>
                  <a:tcPr marL="21793" marR="21793" marT="0" marB="0">
                    <a:lnL w="9525" cap="flat" cmpd="sng" algn="ctr">
                      <a:solidFill>
                        <a:srgbClr val="CCCCCC"/>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615879944"/>
                  </a:ext>
                </a:extLst>
              </a:tr>
              <a:tr h="189236">
                <a:tc vMerge="1">
                  <a:txBody>
                    <a:bodyPr/>
                    <a:lstStyle/>
                    <a:p>
                      <a:endParaRPr lang="en-US"/>
                    </a:p>
                  </a:txBody>
                  <a:tcPr/>
                </a:tc>
                <a:tc>
                  <a:txBody>
                    <a:bodyPr/>
                    <a:lstStyle/>
                    <a:p>
                      <a:pPr algn="ctr" rtl="0" fontAlgn="t"/>
                      <a:r>
                        <a:rPr lang="en-US" sz="1050">
                          <a:solidFill>
                            <a:srgbClr val="000000"/>
                          </a:solidFill>
                          <a:effectLst/>
                          <a:latin typeface="Helvetica Neue"/>
                        </a:rPr>
                        <a:t>Mathias</a:t>
                      </a:r>
                    </a:p>
                  </a:txBody>
                  <a:tcPr marL="21793" marR="21793" marT="0" marB="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9050" cap="flat" cmpd="sng" algn="ctr">
                      <a:noFill/>
                      <a:prstDash val="solid"/>
                      <a:round/>
                      <a:headEnd type="none" w="med" len="med"/>
                      <a:tailEnd type="none" w="med" len="med"/>
                    </a:lnB>
                  </a:tcPr>
                </a:tc>
                <a:tc>
                  <a:txBody>
                    <a:bodyPr/>
                    <a:lstStyle/>
                    <a:p>
                      <a:pPr algn="ctr" rtl="0" fontAlgn="t"/>
                      <a:r>
                        <a:rPr lang="en-US" sz="1050" dirty="0">
                          <a:solidFill>
                            <a:srgbClr val="000000"/>
                          </a:solidFill>
                          <a:effectLst/>
                          <a:latin typeface="Helvetica Neue"/>
                        </a:rPr>
                        <a:t>Disney</a:t>
                      </a:r>
                    </a:p>
                  </a:txBody>
                  <a:tcPr marL="21793" marR="21793" marT="0" marB="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9050" cap="flat" cmpd="sng" algn="ctr">
                      <a:noFill/>
                      <a:prstDash val="solid"/>
                      <a:round/>
                      <a:headEnd type="none" w="med" len="med"/>
                      <a:tailEnd type="none" w="med" len="med"/>
                    </a:lnB>
                  </a:tcPr>
                </a:tc>
                <a:tc>
                  <a:txBody>
                    <a:bodyPr/>
                    <a:lstStyle/>
                    <a:p>
                      <a:pPr algn="ctr" rtl="0" fontAlgn="t"/>
                      <a:r>
                        <a:rPr lang="en-US" sz="1050">
                          <a:solidFill>
                            <a:srgbClr val="000000"/>
                          </a:solidFill>
                          <a:effectLst/>
                          <a:latin typeface="Helvetica Neue"/>
                        </a:rPr>
                        <a:t>UK</a:t>
                      </a:r>
                    </a:p>
                  </a:txBody>
                  <a:tcPr marL="21793" marR="21793" marT="0" marB="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9050" cap="flat" cmpd="sng" algn="ctr">
                      <a:noFill/>
                      <a:prstDash val="solid"/>
                      <a:round/>
                      <a:headEnd type="none" w="med" len="med"/>
                      <a:tailEnd type="none" w="med" len="med"/>
                    </a:lnB>
                  </a:tcPr>
                </a:tc>
                <a:tc>
                  <a:txBody>
                    <a:bodyPr/>
                    <a:lstStyle/>
                    <a:p>
                      <a:pPr algn="ctr" rtl="0" fontAlgn="t"/>
                      <a:r>
                        <a:rPr lang="en-US" sz="1050" dirty="0">
                          <a:solidFill>
                            <a:srgbClr val="000000"/>
                          </a:solidFill>
                          <a:effectLst/>
                          <a:latin typeface="Helvetica Neue"/>
                        </a:rPr>
                        <a:t>ESA</a:t>
                      </a:r>
                    </a:p>
                  </a:txBody>
                  <a:tcPr marL="21793" marR="21793" marT="0" marB="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9050" cap="flat" cmpd="sng" algn="ctr">
                      <a:noFill/>
                      <a:prstDash val="solid"/>
                      <a:round/>
                      <a:headEnd type="none" w="med" len="med"/>
                      <a:tailEnd type="none" w="med" len="med"/>
                    </a:lnB>
                    <a:solidFill>
                      <a:srgbClr val="FFFF00"/>
                    </a:solidFill>
                  </a:tcPr>
                </a:tc>
                <a:tc>
                  <a:txBody>
                    <a:bodyPr/>
                    <a:lstStyle/>
                    <a:p>
                      <a:pPr algn="ctr" rtl="0" fontAlgn="t"/>
                      <a:r>
                        <a:rPr lang="en-US" sz="1050" dirty="0">
                          <a:solidFill>
                            <a:srgbClr val="000000"/>
                          </a:solidFill>
                          <a:effectLst/>
                          <a:latin typeface="Helvetica Neue"/>
                        </a:rPr>
                        <a:t>University College London</a:t>
                      </a:r>
                    </a:p>
                  </a:txBody>
                  <a:tcPr marL="21793" marR="21793" marT="0" marB="0">
                    <a:lnL w="9525" cap="flat" cmpd="sng" algn="ctr">
                      <a:solidFill>
                        <a:srgbClr val="CCCCCC"/>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CCCCCC"/>
                      </a:solidFill>
                      <a:prstDash val="solid"/>
                      <a:round/>
                      <a:headEnd type="none" w="med" len="med"/>
                      <a:tailEnd type="none" w="med" len="med"/>
                    </a:lnT>
                    <a:lnB w="19050" cap="flat" cmpd="sng" algn="ctr">
                      <a:noFill/>
                      <a:prstDash val="solid"/>
                      <a:round/>
                      <a:headEnd type="none" w="med" len="med"/>
                      <a:tailEnd type="none" w="med" len="med"/>
                    </a:lnB>
                  </a:tcPr>
                </a:tc>
                <a:extLst>
                  <a:ext uri="{0D108BD9-81ED-4DB2-BD59-A6C34878D82A}">
                    <a16:rowId xmlns:a16="http://schemas.microsoft.com/office/drawing/2014/main" val="660377285"/>
                  </a:ext>
                </a:extLst>
              </a:tr>
            </a:tbl>
          </a:graphicData>
        </a:graphic>
      </p:graphicFrame>
      <p:sp>
        <p:nvSpPr>
          <p:cNvPr id="25" name="Rectangle 24"/>
          <p:cNvSpPr/>
          <p:nvPr/>
        </p:nvSpPr>
        <p:spPr>
          <a:xfrm>
            <a:off x="364797" y="2147109"/>
            <a:ext cx="2188838" cy="430887"/>
          </a:xfrm>
          <a:prstGeom prst="rect">
            <a:avLst/>
          </a:prstGeom>
        </p:spPr>
        <p:txBody>
          <a:bodyPr wrap="square">
            <a:spAutoFit/>
          </a:bodyPr>
          <a:lstStyle/>
          <a:p>
            <a:pPr algn="r"/>
            <a:r>
              <a:rPr lang="en-US" sz="1100" dirty="0">
                <a:latin typeface="+mj-lt"/>
              </a:rPr>
              <a:t>POC: Ferran Gascon </a:t>
            </a:r>
            <a:endParaRPr lang="en-US" sz="1100" dirty="0" smtClean="0">
              <a:latin typeface="+mj-lt"/>
            </a:endParaRPr>
          </a:p>
          <a:p>
            <a:pPr algn="r"/>
            <a:r>
              <a:rPr lang="en-US" sz="1100" dirty="0" smtClean="0">
                <a:latin typeface="+mj-lt"/>
              </a:rPr>
              <a:t>(WGCV-ACIX; 4 Focus Areas)</a:t>
            </a:r>
          </a:p>
        </p:txBody>
      </p:sp>
      <p:sp>
        <p:nvSpPr>
          <p:cNvPr id="26" name="Rectangle 25"/>
          <p:cNvSpPr/>
          <p:nvPr/>
        </p:nvSpPr>
        <p:spPr>
          <a:xfrm>
            <a:off x="1450136" y="2655812"/>
            <a:ext cx="2206998" cy="430887"/>
          </a:xfrm>
          <a:prstGeom prst="rect">
            <a:avLst/>
          </a:prstGeom>
        </p:spPr>
        <p:txBody>
          <a:bodyPr wrap="square">
            <a:spAutoFit/>
          </a:bodyPr>
          <a:lstStyle/>
          <a:p>
            <a:pPr algn="r"/>
            <a:r>
              <a:rPr lang="en-US" sz="1100" dirty="0" smtClean="0">
                <a:latin typeface="+mj-lt"/>
              </a:rPr>
              <a:t>POC: Ivan Csiszar</a:t>
            </a:r>
          </a:p>
          <a:p>
            <a:pPr algn="r"/>
            <a:r>
              <a:rPr lang="en-US" sz="1100" dirty="0" smtClean="0">
                <a:latin typeface="+mj-lt"/>
              </a:rPr>
              <a:t>(4 Focus Areas)</a:t>
            </a:r>
            <a:endParaRPr lang="en-US" sz="1100" dirty="0">
              <a:latin typeface="+mj-lt"/>
            </a:endParaRPr>
          </a:p>
        </p:txBody>
      </p:sp>
      <p:sp>
        <p:nvSpPr>
          <p:cNvPr id="28" name="Rectangle 27"/>
          <p:cNvSpPr/>
          <p:nvPr/>
        </p:nvSpPr>
        <p:spPr>
          <a:xfrm>
            <a:off x="1167007" y="3351588"/>
            <a:ext cx="1897533" cy="430887"/>
          </a:xfrm>
          <a:prstGeom prst="rect">
            <a:avLst/>
          </a:prstGeom>
        </p:spPr>
        <p:txBody>
          <a:bodyPr wrap="square">
            <a:spAutoFit/>
          </a:bodyPr>
          <a:lstStyle/>
          <a:p>
            <a:pPr algn="l"/>
            <a:r>
              <a:rPr lang="en-US" sz="1100" dirty="0" smtClean="0">
                <a:latin typeface="+mj-lt"/>
              </a:rPr>
              <a:t>POC: Alessio Lattanzio</a:t>
            </a:r>
            <a:endParaRPr lang="en-US" sz="1100" dirty="0">
              <a:latin typeface="+mj-lt"/>
            </a:endParaRPr>
          </a:p>
          <a:p>
            <a:pPr algn="l"/>
            <a:r>
              <a:rPr lang="en-US" sz="1100" dirty="0" smtClean="0">
                <a:latin typeface="+mj-lt"/>
              </a:rPr>
              <a:t>(3 Focus Areas)</a:t>
            </a:r>
            <a:endParaRPr lang="en-US" sz="1100" dirty="0">
              <a:latin typeface="+mj-lt"/>
            </a:endParaRPr>
          </a:p>
        </p:txBody>
      </p:sp>
      <p:sp>
        <p:nvSpPr>
          <p:cNvPr id="29" name="Rectangle 28"/>
          <p:cNvSpPr/>
          <p:nvPr/>
        </p:nvSpPr>
        <p:spPr>
          <a:xfrm>
            <a:off x="2172635" y="3872173"/>
            <a:ext cx="1708900" cy="600164"/>
          </a:xfrm>
          <a:prstGeom prst="rect">
            <a:avLst/>
          </a:prstGeom>
        </p:spPr>
        <p:txBody>
          <a:bodyPr wrap="square">
            <a:spAutoFit/>
          </a:bodyPr>
          <a:lstStyle/>
          <a:p>
            <a:pPr algn="l"/>
            <a:r>
              <a:rPr lang="en-US" sz="1100" dirty="0" smtClean="0">
                <a:latin typeface="+mj-lt"/>
              </a:rPr>
              <a:t>POC: John Dwyer</a:t>
            </a:r>
          </a:p>
          <a:p>
            <a:pPr algn="l"/>
            <a:r>
              <a:rPr lang="en-US" sz="1100" dirty="0" smtClean="0">
                <a:latin typeface="+mj-lt"/>
              </a:rPr>
              <a:t>(LSI-VC; WG-Climate;</a:t>
            </a:r>
          </a:p>
          <a:p>
            <a:pPr algn="l"/>
            <a:r>
              <a:rPr lang="en-US" sz="1100" dirty="0" smtClean="0">
                <a:latin typeface="+mj-lt"/>
              </a:rPr>
              <a:t>1 Focus Area)</a:t>
            </a:r>
            <a:endParaRPr lang="en-US" sz="1100" dirty="0">
              <a:latin typeface="+mj-lt"/>
            </a:endParaRPr>
          </a:p>
        </p:txBody>
      </p:sp>
      <p:sp>
        <p:nvSpPr>
          <p:cNvPr id="30" name="Rectangle 29"/>
          <p:cNvSpPr/>
          <p:nvPr/>
        </p:nvSpPr>
        <p:spPr>
          <a:xfrm>
            <a:off x="2139177" y="5189091"/>
            <a:ext cx="1742192" cy="430887"/>
          </a:xfrm>
          <a:prstGeom prst="rect">
            <a:avLst/>
          </a:prstGeom>
        </p:spPr>
        <p:txBody>
          <a:bodyPr wrap="square">
            <a:spAutoFit/>
          </a:bodyPr>
          <a:lstStyle/>
          <a:p>
            <a:pPr algn="l"/>
            <a:r>
              <a:rPr lang="en-US" sz="1100" dirty="0" smtClean="0">
                <a:latin typeface="+mj-lt"/>
              </a:rPr>
              <a:t>POC: Hongliang Fang</a:t>
            </a:r>
          </a:p>
          <a:p>
            <a:pPr algn="l"/>
            <a:r>
              <a:rPr lang="en-US" sz="1100" dirty="0" smtClean="0">
                <a:latin typeface="+mj-lt"/>
              </a:rPr>
              <a:t>(1 Focus Area)</a:t>
            </a:r>
            <a:endParaRPr lang="en-US" sz="1100" dirty="0">
              <a:latin typeface="+mj-lt"/>
            </a:endParaRPr>
          </a:p>
        </p:txBody>
      </p:sp>
      <p:sp>
        <p:nvSpPr>
          <p:cNvPr id="32" name="Rectangle 31"/>
          <p:cNvSpPr/>
          <p:nvPr/>
        </p:nvSpPr>
        <p:spPr>
          <a:xfrm>
            <a:off x="1019025" y="5827183"/>
            <a:ext cx="1826029" cy="600164"/>
          </a:xfrm>
          <a:prstGeom prst="rect">
            <a:avLst/>
          </a:prstGeom>
        </p:spPr>
        <p:txBody>
          <a:bodyPr wrap="square">
            <a:spAutoFit/>
          </a:bodyPr>
          <a:lstStyle/>
          <a:p>
            <a:pPr algn="l"/>
            <a:r>
              <a:rPr lang="en-US" sz="1100" dirty="0" smtClean="0">
                <a:latin typeface="+mj-lt"/>
              </a:rPr>
              <a:t>POC: Nadine Gobron</a:t>
            </a:r>
          </a:p>
          <a:p>
            <a:pPr algn="l"/>
            <a:r>
              <a:rPr lang="en-US" sz="1100" dirty="0" smtClean="0">
                <a:latin typeface="+mj-lt"/>
              </a:rPr>
              <a:t>(GCOS-TOPC; </a:t>
            </a:r>
          </a:p>
          <a:p>
            <a:pPr algn="l"/>
            <a:r>
              <a:rPr lang="en-US" sz="1100" dirty="0" smtClean="0">
                <a:latin typeface="+mj-lt"/>
              </a:rPr>
              <a:t>1 Focus Area)</a:t>
            </a:r>
            <a:endParaRPr lang="en-US" sz="1100" dirty="0">
              <a:latin typeface="+mj-lt"/>
            </a:endParaRPr>
          </a:p>
        </p:txBody>
      </p:sp>
      <p:pic>
        <p:nvPicPr>
          <p:cNvPr id="52" name="Picture 5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411559" y="4619407"/>
            <a:ext cx="1280160" cy="330828"/>
          </a:xfrm>
          <a:prstGeom prst="rect">
            <a:avLst/>
          </a:prstGeom>
        </p:spPr>
      </p:pic>
    </p:spTree>
    <p:extLst>
      <p:ext uri="{BB962C8B-B14F-4D97-AF65-F5344CB8AC3E}">
        <p14:creationId xmlns:p14="http://schemas.microsoft.com/office/powerpoint/2010/main" val="12460003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52985"/>
            <a:ext cx="10972800" cy="762000"/>
          </a:xfrm>
        </p:spPr>
        <p:txBody>
          <a:bodyPr/>
          <a:lstStyle/>
          <a:p>
            <a:pPr algn="ctr" rtl="0"/>
            <a:r>
              <a:rPr lang="en-US" dirty="0" smtClean="0"/>
              <a:t>USGS Contributions to LPV</a:t>
            </a:r>
            <a:br>
              <a:rPr lang="en-US" dirty="0" smtClean="0"/>
            </a:br>
            <a:endParaRPr lang="en-US" dirty="0"/>
          </a:p>
        </p:txBody>
      </p:sp>
      <p:sp>
        <p:nvSpPr>
          <p:cNvPr id="3" name="Slide Number Placeholder 2"/>
          <p:cNvSpPr>
            <a:spLocks noGrp="1"/>
          </p:cNvSpPr>
          <p:nvPr>
            <p:ph type="sldNum" sz="quarter" idx="12"/>
          </p:nvPr>
        </p:nvSpPr>
        <p:spPr/>
        <p:txBody>
          <a:bodyPr/>
          <a:lstStyle/>
          <a:p>
            <a:fld id="{C8E38066-F069-41C9-B38D-47DB557F2632}" type="slidenum">
              <a:rPr lang="en-GB" smtClean="0"/>
              <a:pPr/>
              <a:t>3</a:t>
            </a:fld>
            <a:endParaRPr lang="en-GB" dirty="0"/>
          </a:p>
        </p:txBody>
      </p:sp>
      <p:sp>
        <p:nvSpPr>
          <p:cNvPr id="4" name="Content Placeholder 3"/>
          <p:cNvSpPr>
            <a:spLocks noGrp="1"/>
          </p:cNvSpPr>
          <p:nvPr>
            <p:ph sz="quarter" idx="1"/>
          </p:nvPr>
        </p:nvSpPr>
        <p:spPr>
          <a:xfrm>
            <a:off x="606706" y="1524000"/>
            <a:ext cx="10972800" cy="4937760"/>
          </a:xfrm>
        </p:spPr>
        <p:txBody>
          <a:bodyPr/>
          <a:lstStyle/>
          <a:p>
            <a:pPr marL="342900" indent="-342900" algn="l" rtl="0">
              <a:spcBef>
                <a:spcPts val="500"/>
              </a:spcBef>
              <a:buSzPct val="100000"/>
              <a:buFont typeface="Arial"/>
              <a:buChar char="•"/>
            </a:pPr>
            <a:r>
              <a:rPr lang="en-US" dirty="0" smtClean="0"/>
              <a:t>CEOS leadership – Current CEOS chair</a:t>
            </a:r>
          </a:p>
          <a:p>
            <a:pPr algn="l" rtl="0"/>
            <a:r>
              <a:rPr lang="en-US" dirty="0"/>
              <a:t>Leadership of Land Surface Imaging Virtual Constellation (</a:t>
            </a:r>
            <a:r>
              <a:rPr lang="en-US" i="1" dirty="0"/>
              <a:t>LSI</a:t>
            </a:r>
            <a:r>
              <a:rPr lang="en-US" dirty="0"/>
              <a:t>-</a:t>
            </a:r>
            <a:r>
              <a:rPr lang="en-US" i="1" dirty="0"/>
              <a:t>VC</a:t>
            </a:r>
            <a:r>
              <a:rPr lang="en-US" dirty="0"/>
              <a:t>)</a:t>
            </a:r>
            <a:endParaRPr lang="en-US" dirty="0" smtClean="0"/>
          </a:p>
          <a:p>
            <a:pPr marL="342900" indent="-342900" algn="l" rtl="0">
              <a:spcBef>
                <a:spcPts val="500"/>
              </a:spcBef>
              <a:buSzPct val="100000"/>
              <a:buFont typeface="Arial"/>
              <a:buChar char="•"/>
            </a:pPr>
            <a:r>
              <a:rPr lang="en-US" dirty="0" smtClean="0"/>
              <a:t>Member of WG Climate</a:t>
            </a:r>
          </a:p>
          <a:p>
            <a:pPr marL="342900" indent="-342900" algn="l" rtl="0">
              <a:spcBef>
                <a:spcPts val="500"/>
              </a:spcBef>
              <a:buSzPct val="100000"/>
              <a:buFont typeface="Arial"/>
              <a:buChar char="•"/>
            </a:pPr>
            <a:r>
              <a:rPr lang="en-US" dirty="0" smtClean="0"/>
              <a:t>Coordinating with NASA on development of an online validation exercise tool.</a:t>
            </a:r>
          </a:p>
          <a:p>
            <a:pPr algn="l" rtl="0"/>
            <a:r>
              <a:rPr lang="en-US" dirty="0" smtClean="0"/>
              <a:t>Created their intercomparison tool</a:t>
            </a:r>
            <a:r>
              <a:rPr lang="en-US" dirty="0"/>
              <a:t>, </a:t>
            </a:r>
            <a:r>
              <a:rPr lang="en-US" dirty="0" smtClean="0"/>
              <a:t>the Land </a:t>
            </a:r>
            <a:r>
              <a:rPr lang="en-US" dirty="0"/>
              <a:t>Product Characterization System (LPCS</a:t>
            </a:r>
            <a:r>
              <a:rPr lang="en-US" dirty="0" smtClean="0"/>
              <a:t>).</a:t>
            </a:r>
          </a:p>
          <a:p>
            <a:pPr algn="l" rtl="0"/>
            <a:endParaRPr lang="en-US" dirty="0"/>
          </a:p>
        </p:txBody>
      </p:sp>
      <p:pic>
        <p:nvPicPr>
          <p:cNvPr id="5" name="Picture 4" descr="File:&lt;strong&gt;USGS&lt;/strong&gt; logo green.svg - Wikimedia Common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91800" y="5888704"/>
            <a:ext cx="1128126" cy="451251"/>
          </a:xfrm>
          <a:prstGeom prst="rect">
            <a:avLst/>
          </a:prstGeom>
        </p:spPr>
      </p:pic>
    </p:spTree>
    <p:extLst>
      <p:ext uri="{BB962C8B-B14F-4D97-AF65-F5344CB8AC3E}">
        <p14:creationId xmlns:p14="http://schemas.microsoft.com/office/powerpoint/2010/main" val="37363320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C8E38066-F069-41C9-B38D-47DB557F2632}" type="slidenum">
              <a:rPr lang="en-GB" smtClean="0"/>
              <a:pPr/>
              <a:t>4</a:t>
            </a:fld>
            <a:endParaRPr lang="en-GB" dirty="0"/>
          </a:p>
        </p:txBody>
      </p:sp>
      <p:sp>
        <p:nvSpPr>
          <p:cNvPr id="5" name="Content Placeholder 4"/>
          <p:cNvSpPr>
            <a:spLocks noGrp="1"/>
          </p:cNvSpPr>
          <p:nvPr>
            <p:ph sz="quarter" idx="10"/>
          </p:nvPr>
        </p:nvSpPr>
        <p:spPr>
          <a:xfrm>
            <a:off x="457200" y="1371600"/>
            <a:ext cx="11125200" cy="5319356"/>
          </a:xfrm>
        </p:spPr>
        <p:txBody>
          <a:bodyPr/>
          <a:lstStyle/>
          <a:p>
            <a:r>
              <a:rPr lang="en-GB" sz="2800" dirty="0" smtClean="0"/>
              <a:t>LPV </a:t>
            </a:r>
            <a:r>
              <a:rPr lang="en-GB" sz="2800" dirty="0"/>
              <a:t>leadership </a:t>
            </a:r>
            <a:r>
              <a:rPr lang="en-GB" sz="2800" dirty="0" smtClean="0"/>
              <a:t>– </a:t>
            </a:r>
            <a:r>
              <a:rPr lang="en-GB" sz="2800" dirty="0"/>
              <a:t>LPV </a:t>
            </a:r>
            <a:r>
              <a:rPr lang="en-GB" sz="2800" dirty="0" smtClean="0"/>
              <a:t>chair and secretariat, LPV Web site</a:t>
            </a:r>
          </a:p>
          <a:p>
            <a:r>
              <a:rPr lang="en-GB" sz="2800" dirty="0" smtClean="0"/>
              <a:t>Several LPV focus area leads funded by NASA – LC, Burned Area, Albedo, LST, Biomass, Phenology</a:t>
            </a:r>
          </a:p>
          <a:p>
            <a:r>
              <a:rPr lang="en-GB" sz="2800" dirty="0" smtClean="0"/>
              <a:t>Working to develop </a:t>
            </a:r>
            <a:r>
              <a:rPr lang="en-GB" sz="2800" dirty="0"/>
              <a:t>and validate new and innovative products combining field data, satellite observation, and </a:t>
            </a:r>
            <a:r>
              <a:rPr lang="en-GB" sz="2800" dirty="0" smtClean="0"/>
              <a:t>models</a:t>
            </a:r>
          </a:p>
          <a:p>
            <a:r>
              <a:rPr lang="en-GB" sz="2800" dirty="0" smtClean="0"/>
              <a:t>Hosted special session on Validation of Land Products at AGU</a:t>
            </a:r>
          </a:p>
          <a:p>
            <a:r>
              <a:rPr lang="en-GB" sz="2800" dirty="0" smtClean="0"/>
              <a:t>Support for WG and Focus Area meetings at ESA LPS and in US.</a:t>
            </a:r>
          </a:p>
          <a:p>
            <a:r>
              <a:rPr lang="en-GB" sz="2800" dirty="0" smtClean="0"/>
              <a:t>Lead SMAP mission and validation efforts </a:t>
            </a:r>
          </a:p>
          <a:p>
            <a:r>
              <a:rPr lang="en-GB" sz="2800" dirty="0"/>
              <a:t>Responsive to CEOS Carbon Strategy Actions</a:t>
            </a:r>
          </a:p>
          <a:p>
            <a:endParaRPr lang="en-GB" sz="2800" dirty="0"/>
          </a:p>
        </p:txBody>
      </p:sp>
      <p:sp>
        <p:nvSpPr>
          <p:cNvPr id="6" name="Content Placeholder 5"/>
          <p:cNvSpPr>
            <a:spLocks noGrp="1"/>
          </p:cNvSpPr>
          <p:nvPr>
            <p:ph sz="quarter" idx="11"/>
          </p:nvPr>
        </p:nvSpPr>
        <p:spPr>
          <a:xfrm>
            <a:off x="2667000" y="228600"/>
            <a:ext cx="6705600" cy="838200"/>
          </a:xfrm>
        </p:spPr>
        <p:txBody>
          <a:bodyPr/>
          <a:lstStyle/>
          <a:p>
            <a:r>
              <a:rPr lang="en-US" sz="3200" b="1" dirty="0" smtClean="0"/>
              <a:t>NASA Contributions to LPV</a:t>
            </a:r>
            <a:endParaRPr lang="en-GB" sz="3200" b="1" dirty="0"/>
          </a:p>
        </p:txBody>
      </p:sp>
      <p:pic>
        <p:nvPicPr>
          <p:cNvPr id="11" name="Picture 10" descr="File:&lt;strong&gt;NASA&lt;/strong&gt; Logo.svg - 維基百科，自由嘅百科全書"/>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19815" y="5995691"/>
            <a:ext cx="767385" cy="633712"/>
          </a:xfrm>
          <a:prstGeom prst="rect">
            <a:avLst/>
          </a:prstGeom>
        </p:spPr>
      </p:pic>
    </p:spTree>
    <p:extLst>
      <p:ext uri="{BB962C8B-B14F-4D97-AF65-F5344CB8AC3E}">
        <p14:creationId xmlns:p14="http://schemas.microsoft.com/office/powerpoint/2010/main" val="1830596527"/>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90600"/>
          </a:xfrm>
        </p:spPr>
        <p:txBody>
          <a:bodyPr/>
          <a:lstStyle/>
          <a:p>
            <a:pPr algn="ctr" rtl="0"/>
            <a:r>
              <a:rPr lang="en-US" b="1" smtClean="0"/>
              <a:t>ESA Contributions to LPV</a:t>
            </a:r>
            <a:r>
              <a:rPr lang="en-GB" b="1" dirty="0" smtClean="0"/>
              <a:t/>
            </a:r>
            <a:br>
              <a:rPr lang="en-GB" b="1" dirty="0" smtClean="0"/>
            </a:br>
            <a:endParaRPr lang="en-US" dirty="0"/>
          </a:p>
        </p:txBody>
      </p:sp>
      <p:sp>
        <p:nvSpPr>
          <p:cNvPr id="3" name="Slide Number Placeholder 2"/>
          <p:cNvSpPr>
            <a:spLocks noGrp="1"/>
          </p:cNvSpPr>
          <p:nvPr>
            <p:ph type="sldNum" sz="quarter" idx="12"/>
          </p:nvPr>
        </p:nvSpPr>
        <p:spPr/>
        <p:txBody>
          <a:bodyPr/>
          <a:lstStyle/>
          <a:p>
            <a:fld id="{C8E38066-F069-41C9-B38D-47DB557F2632}" type="slidenum">
              <a:rPr lang="en-GB" smtClean="0"/>
              <a:pPr/>
              <a:t>5</a:t>
            </a:fld>
            <a:endParaRPr lang="en-GB" dirty="0"/>
          </a:p>
        </p:txBody>
      </p:sp>
      <p:sp>
        <p:nvSpPr>
          <p:cNvPr id="4" name="Content Placeholder 3"/>
          <p:cNvSpPr>
            <a:spLocks noGrp="1"/>
          </p:cNvSpPr>
          <p:nvPr>
            <p:ph sz="quarter" idx="1"/>
          </p:nvPr>
        </p:nvSpPr>
        <p:spPr>
          <a:xfrm>
            <a:off x="304800" y="1219200"/>
            <a:ext cx="11125200" cy="4937760"/>
          </a:xfrm>
        </p:spPr>
        <p:txBody>
          <a:bodyPr/>
          <a:lstStyle/>
          <a:p>
            <a:r>
              <a:rPr lang="en-GB" dirty="0"/>
              <a:t>LPV </a:t>
            </a:r>
            <a:r>
              <a:rPr lang="en-GB" dirty="0" smtClean="0"/>
              <a:t>leadership</a:t>
            </a:r>
            <a:r>
              <a:rPr lang="en-GB" dirty="0"/>
              <a:t> – </a:t>
            </a:r>
            <a:r>
              <a:rPr lang="en-GB" dirty="0" smtClean="0"/>
              <a:t>LPV vice-chair  </a:t>
            </a:r>
            <a:endParaRPr lang="en-GB" dirty="0"/>
          </a:p>
          <a:p>
            <a:r>
              <a:rPr lang="en-GB" dirty="0"/>
              <a:t>Several LPV focus area leads funded by </a:t>
            </a:r>
            <a:r>
              <a:rPr lang="en-GB" dirty="0" smtClean="0"/>
              <a:t>ESA – Land Use/Land Cover Change, Phenology, Snow, Biomass</a:t>
            </a:r>
            <a:endParaRPr lang="en-GB" dirty="0"/>
          </a:p>
          <a:p>
            <a:r>
              <a:rPr lang="en-GB" dirty="0" smtClean="0"/>
              <a:t>CCI and Copernicus - improving global products through validation </a:t>
            </a:r>
          </a:p>
          <a:p>
            <a:r>
              <a:rPr lang="en-GB" dirty="0" smtClean="0"/>
              <a:t>Leading ACIX - </a:t>
            </a:r>
            <a:r>
              <a:rPr lang="en-US" b="1" dirty="0"/>
              <a:t>2nd Workshop of CEOS-WGCV Atmospheric Correction Inter-comparison </a:t>
            </a:r>
            <a:r>
              <a:rPr lang="en-US" b="1" dirty="0" smtClean="0"/>
              <a:t>Exercise</a:t>
            </a:r>
            <a:endParaRPr lang="en-GB" dirty="0" smtClean="0"/>
          </a:p>
          <a:p>
            <a:r>
              <a:rPr lang="en-GB" dirty="0" smtClean="0"/>
              <a:t>Sentinel validation efforts, including OLCI and SLSTR land products, and fused S2/Landsat-8 products, S2/S3 Validation Team meetings </a:t>
            </a:r>
            <a:endParaRPr lang="en-GB" dirty="0"/>
          </a:p>
          <a:p>
            <a:r>
              <a:rPr lang="en-US" dirty="0" smtClean="0">
                <a:solidFill>
                  <a:schemeClr val="tx2">
                    <a:lumMod val="75000"/>
                  </a:schemeClr>
                </a:solidFill>
              </a:rPr>
              <a:t>Working to establish network of operational test sites and validation campaigns </a:t>
            </a:r>
          </a:p>
          <a:p>
            <a:r>
              <a:rPr lang="en-US" dirty="0" smtClean="0"/>
              <a:t>QA4EO </a:t>
            </a:r>
            <a:r>
              <a:rPr lang="en-US" dirty="0" err="1" smtClean="0"/>
              <a:t>SnowPEx</a:t>
            </a:r>
            <a:r>
              <a:rPr lang="en-US" dirty="0" smtClean="0"/>
              <a:t>: Satellite </a:t>
            </a:r>
            <a:r>
              <a:rPr lang="en-US" dirty="0"/>
              <a:t>Snow Product </a:t>
            </a:r>
            <a:r>
              <a:rPr lang="en-US" dirty="0" err="1"/>
              <a:t>Intercomparison</a:t>
            </a:r>
            <a:r>
              <a:rPr lang="en-US" dirty="0"/>
              <a:t> and Evaluation Exercise</a:t>
            </a:r>
            <a:endParaRPr lang="en-US" dirty="0" smtClean="0">
              <a:solidFill>
                <a:schemeClr val="tx2">
                  <a:lumMod val="75000"/>
                </a:schemeClr>
              </a:solidFill>
            </a:endParaRPr>
          </a:p>
          <a:p>
            <a:r>
              <a:rPr lang="en-GB" dirty="0" smtClean="0"/>
              <a:t>Responsive </a:t>
            </a:r>
            <a:r>
              <a:rPr lang="en-GB" dirty="0"/>
              <a:t>to CEOS Carbon Strategy </a:t>
            </a:r>
            <a:r>
              <a:rPr lang="en-GB" dirty="0" smtClean="0"/>
              <a:t>Actions </a:t>
            </a:r>
            <a:endParaRPr lang="en-GB" dirty="0"/>
          </a:p>
          <a:p>
            <a:endParaRPr lang="en-GB" dirty="0"/>
          </a:p>
        </p:txBody>
      </p:sp>
      <p:pic>
        <p:nvPicPr>
          <p:cNvPr id="5" name="Picture 4" descr="File:&lt;strong&gt;ESA&lt;/strong&gt; logo.png - Wikimedia Commons"/>
          <p:cNvPicPr>
            <a:picLocks noChangeAspect="1"/>
          </p:cNvPicPr>
          <p:nvPr/>
        </p:nvPicPr>
        <p:blipFill rotWithShape="1">
          <a:blip r:embed="rId2" cstate="print">
            <a:extLst>
              <a:ext uri="{28A0092B-C50C-407E-A947-70E740481C1C}">
                <a14:useLocalDpi xmlns:a14="http://schemas.microsoft.com/office/drawing/2010/main" val="0"/>
              </a:ext>
            </a:extLst>
          </a:blip>
          <a:srcRect l="4451"/>
          <a:stretch/>
        </p:blipFill>
        <p:spPr>
          <a:xfrm>
            <a:off x="10591800" y="6097842"/>
            <a:ext cx="1250701" cy="517020"/>
          </a:xfrm>
          <a:prstGeom prst="rect">
            <a:avLst/>
          </a:prstGeom>
        </p:spPr>
      </p:pic>
    </p:spTree>
    <p:extLst>
      <p:ext uri="{BB962C8B-B14F-4D97-AF65-F5344CB8AC3E}">
        <p14:creationId xmlns:p14="http://schemas.microsoft.com/office/powerpoint/2010/main" val="9630289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90600"/>
          </a:xfrm>
        </p:spPr>
        <p:txBody>
          <a:bodyPr/>
          <a:lstStyle/>
          <a:p>
            <a:pPr algn="ctr" rtl="0"/>
            <a:r>
              <a:rPr lang="en-US" b="1" smtClean="0"/>
              <a:t>NOAA </a:t>
            </a:r>
            <a:r>
              <a:rPr lang="en-US" b="1" dirty="0"/>
              <a:t>Contributions to LPV</a:t>
            </a:r>
            <a:endParaRPr lang="en-US" dirty="0"/>
          </a:p>
        </p:txBody>
      </p:sp>
      <p:sp>
        <p:nvSpPr>
          <p:cNvPr id="3" name="Slide Number Placeholder 2"/>
          <p:cNvSpPr>
            <a:spLocks noGrp="1"/>
          </p:cNvSpPr>
          <p:nvPr>
            <p:ph type="sldNum" sz="quarter" idx="12"/>
          </p:nvPr>
        </p:nvSpPr>
        <p:spPr/>
        <p:txBody>
          <a:bodyPr/>
          <a:lstStyle/>
          <a:p>
            <a:fld id="{C8E38066-F069-41C9-B38D-47DB557F2632}" type="slidenum">
              <a:rPr lang="en-GB" smtClean="0"/>
              <a:pPr/>
              <a:t>6</a:t>
            </a:fld>
            <a:endParaRPr lang="en-GB" dirty="0"/>
          </a:p>
        </p:txBody>
      </p:sp>
      <p:sp>
        <p:nvSpPr>
          <p:cNvPr id="4" name="Content Placeholder 3"/>
          <p:cNvSpPr>
            <a:spLocks noGrp="1"/>
          </p:cNvSpPr>
          <p:nvPr>
            <p:ph sz="quarter" idx="1"/>
          </p:nvPr>
        </p:nvSpPr>
        <p:spPr>
          <a:xfrm>
            <a:off x="624068" y="1674662"/>
            <a:ext cx="9586732" cy="4681690"/>
          </a:xfrm>
        </p:spPr>
        <p:txBody>
          <a:bodyPr/>
          <a:lstStyle/>
          <a:p>
            <a:r>
              <a:rPr lang="en-GB" dirty="0" smtClean="0"/>
              <a:t>LPV </a:t>
            </a:r>
            <a:r>
              <a:rPr lang="en-GB" dirty="0"/>
              <a:t>focus area leads funded by </a:t>
            </a:r>
            <a:r>
              <a:rPr lang="en-GB" dirty="0" smtClean="0"/>
              <a:t>NOAA </a:t>
            </a:r>
            <a:r>
              <a:rPr lang="en-GB" dirty="0"/>
              <a:t>– </a:t>
            </a:r>
            <a:r>
              <a:rPr lang="en-GB" dirty="0" smtClean="0"/>
              <a:t>Vegetation Indices, Albedo, Land Surface Temperature</a:t>
            </a:r>
          </a:p>
          <a:p>
            <a:r>
              <a:rPr lang="en-GB" dirty="0" smtClean="0"/>
              <a:t>Creates operational NDVI, Fire, Snow products</a:t>
            </a:r>
            <a:endParaRPr lang="en-GB" dirty="0"/>
          </a:p>
          <a:p>
            <a:r>
              <a:rPr lang="en-GB" dirty="0" smtClean="0"/>
              <a:t>NOAA PIs on the VIIRS Land Science team are developing and validating </a:t>
            </a:r>
            <a:r>
              <a:rPr lang="en-GB" smtClean="0"/>
              <a:t>VIIRS </a:t>
            </a:r>
            <a:r>
              <a:rPr lang="en-GB" smtClean="0"/>
              <a:t>Environmental </a:t>
            </a:r>
            <a:r>
              <a:rPr lang="en-GB" dirty="0" smtClean="0"/>
              <a:t>Data Records (EDRs)</a:t>
            </a:r>
            <a:endParaRPr lang="en-GB" dirty="0"/>
          </a:p>
        </p:txBody>
      </p:sp>
      <p:pic>
        <p:nvPicPr>
          <p:cNvPr id="5" name="Picture 4" descr="File:&lt;strong&gt;NOAA&lt;/strong&gt; logo.svg - Wikimedia Common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58400" y="5723833"/>
            <a:ext cx="933104" cy="933104"/>
          </a:xfrm>
          <a:prstGeom prst="rect">
            <a:avLst/>
          </a:prstGeom>
        </p:spPr>
      </p:pic>
      <p:pic>
        <p:nvPicPr>
          <p:cNvPr id="7" name="Picture 6" descr="JPSS Logo5.png"/>
          <p:cNvPicPr>
            <a:picLocks noChangeAspect="1"/>
          </p:cNvPicPr>
          <p:nvPr/>
        </p:nvPicPr>
        <p:blipFill>
          <a:blip r:embed="rId3" cstate="print"/>
          <a:srcRect/>
          <a:stretch>
            <a:fillRect/>
          </a:stretch>
        </p:blipFill>
        <p:spPr bwMode="auto">
          <a:xfrm>
            <a:off x="11151006" y="5787439"/>
            <a:ext cx="862788" cy="805892"/>
          </a:xfrm>
          <a:prstGeom prst="rect">
            <a:avLst/>
          </a:prstGeom>
          <a:noFill/>
          <a:ln w="9525">
            <a:noFill/>
            <a:miter lim="800000"/>
            <a:headEnd/>
            <a:tailEnd/>
          </a:ln>
          <a:effectLst>
            <a:outerShdw blurRad="50800" dist="50800" dir="5400000" algn="ctr" rotWithShape="0">
              <a:srgbClr val="000000">
                <a:alpha val="57000"/>
              </a:srgbClr>
            </a:outerShdw>
          </a:effectLst>
        </p:spPr>
      </p:pic>
    </p:spTree>
    <p:extLst>
      <p:ext uri="{BB962C8B-B14F-4D97-AF65-F5344CB8AC3E}">
        <p14:creationId xmlns:p14="http://schemas.microsoft.com/office/powerpoint/2010/main" val="18983471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10972800" cy="762000"/>
          </a:xfrm>
        </p:spPr>
        <p:txBody>
          <a:bodyPr/>
          <a:lstStyle/>
          <a:p>
            <a:pPr algn="ctr" rtl="0"/>
            <a:r>
              <a:rPr lang="en-US" dirty="0" smtClean="0"/>
              <a:t>EUMETSAT Contributions to LPV</a:t>
            </a:r>
            <a:endParaRPr lang="en-US" dirty="0"/>
          </a:p>
        </p:txBody>
      </p:sp>
      <p:sp>
        <p:nvSpPr>
          <p:cNvPr id="3" name="Slide Number Placeholder 2"/>
          <p:cNvSpPr>
            <a:spLocks noGrp="1"/>
          </p:cNvSpPr>
          <p:nvPr>
            <p:ph type="sldNum" sz="quarter" idx="12"/>
          </p:nvPr>
        </p:nvSpPr>
        <p:spPr/>
        <p:txBody>
          <a:bodyPr/>
          <a:lstStyle/>
          <a:p>
            <a:fld id="{C8E38066-F069-41C9-B38D-47DB557F2632}" type="slidenum">
              <a:rPr lang="en-GB" smtClean="0"/>
              <a:pPr/>
              <a:t>7</a:t>
            </a:fld>
            <a:endParaRPr lang="en-GB" dirty="0"/>
          </a:p>
        </p:txBody>
      </p:sp>
      <p:sp>
        <p:nvSpPr>
          <p:cNvPr id="4" name="Content Placeholder 3"/>
          <p:cNvSpPr>
            <a:spLocks noGrp="1"/>
          </p:cNvSpPr>
          <p:nvPr>
            <p:ph sz="quarter" idx="1"/>
          </p:nvPr>
        </p:nvSpPr>
        <p:spPr>
          <a:xfrm>
            <a:off x="457200" y="1418592"/>
            <a:ext cx="10972800" cy="4937760"/>
          </a:xfrm>
        </p:spPr>
        <p:txBody>
          <a:bodyPr/>
          <a:lstStyle/>
          <a:p>
            <a:pPr algn="l" rtl="0"/>
            <a:r>
              <a:rPr lang="en-US" dirty="0" smtClean="0"/>
              <a:t>CEOS leadership – vice-chair of WG Climate</a:t>
            </a:r>
          </a:p>
          <a:p>
            <a:pPr algn="l" rtl="0"/>
            <a:r>
              <a:rPr lang="en-US" dirty="0" smtClean="0"/>
              <a:t>Albedo focus area lead supported by EUMETSAT</a:t>
            </a:r>
          </a:p>
          <a:p>
            <a:pPr algn="l" rtl="0"/>
            <a:r>
              <a:rPr lang="en-US" dirty="0" smtClean="0"/>
              <a:t>Sustained</a:t>
            </a:r>
            <a:r>
              <a:rPr lang="en-US" dirty="0"/>
              <a:t>, Coordinated Processing of Environmental Satellite Data for Climate </a:t>
            </a:r>
            <a:r>
              <a:rPr lang="en-US" dirty="0" smtClean="0"/>
              <a:t>Monitoring – SCOPE-CM – retrieval of </a:t>
            </a:r>
            <a:r>
              <a:rPr lang="en-US" dirty="0"/>
              <a:t>satellite </a:t>
            </a:r>
            <a:r>
              <a:rPr lang="en-US" dirty="0" smtClean="0"/>
              <a:t>albedo from </a:t>
            </a:r>
            <a:r>
              <a:rPr lang="en-US" dirty="0"/>
              <a:t>geostationary </a:t>
            </a:r>
            <a:r>
              <a:rPr lang="en-US" dirty="0" smtClean="0"/>
              <a:t>satellites from various agencies</a:t>
            </a:r>
            <a:endParaRPr lang="en-US" dirty="0"/>
          </a:p>
        </p:txBody>
      </p:sp>
      <p:pic>
        <p:nvPicPr>
          <p:cNvPr id="5" name="Picture 13" descr="Image result for eumetsa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86478" y="5678963"/>
            <a:ext cx="903186" cy="677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23974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034848" y="3792184"/>
            <a:ext cx="5486400" cy="2286351"/>
          </a:xfrm>
          <a:prstGeom prst="rect">
            <a:avLst/>
          </a:prstGeom>
          <a:ln>
            <a:solidFill>
              <a:schemeClr val="tx1"/>
            </a:solidFill>
          </a:ln>
        </p:spPr>
      </p:pic>
      <p:sp>
        <p:nvSpPr>
          <p:cNvPr id="2" name="Slide Number Placeholder 1"/>
          <p:cNvSpPr>
            <a:spLocks noGrp="1"/>
          </p:cNvSpPr>
          <p:nvPr>
            <p:ph type="sldNum" sz="quarter" idx="4294967295"/>
          </p:nvPr>
        </p:nvSpPr>
        <p:spPr>
          <a:xfrm>
            <a:off x="816864" y="6541906"/>
            <a:ext cx="2641600" cy="246221"/>
          </a:xfrm>
        </p:spPr>
        <p:txBody>
          <a:bodyPr/>
          <a:lstStyle/>
          <a:p>
            <a:fld id="{C8E38066-F069-41C9-B38D-47DB557F2632}" type="slidenum">
              <a:rPr lang="en-GB" smtClean="0"/>
              <a:pPr/>
              <a:t>8</a:t>
            </a:fld>
            <a:endParaRPr lang="en-GB"/>
          </a:p>
        </p:txBody>
      </p:sp>
      <p:pic>
        <p:nvPicPr>
          <p:cNvPr id="3" name="Picture 2"/>
          <p:cNvPicPr>
            <a:picLocks noChangeAspect="1"/>
          </p:cNvPicPr>
          <p:nvPr/>
        </p:nvPicPr>
        <p:blipFill>
          <a:blip r:embed="rId3"/>
          <a:stretch>
            <a:fillRect/>
          </a:stretch>
        </p:blipFill>
        <p:spPr>
          <a:xfrm>
            <a:off x="3034848" y="1219200"/>
            <a:ext cx="5486400" cy="2437518"/>
          </a:xfrm>
          <a:prstGeom prst="rect">
            <a:avLst/>
          </a:prstGeom>
          <a:ln>
            <a:solidFill>
              <a:schemeClr val="tx1"/>
            </a:solidFill>
          </a:ln>
        </p:spPr>
      </p:pic>
      <p:pic>
        <p:nvPicPr>
          <p:cNvPr id="5" name="Picture 4"/>
          <p:cNvPicPr>
            <a:picLocks noChangeAspect="1"/>
          </p:cNvPicPr>
          <p:nvPr/>
        </p:nvPicPr>
        <p:blipFill>
          <a:blip r:embed="rId4"/>
          <a:stretch>
            <a:fillRect/>
          </a:stretch>
        </p:blipFill>
        <p:spPr>
          <a:xfrm>
            <a:off x="8631936" y="1219200"/>
            <a:ext cx="3436225" cy="4859335"/>
          </a:xfrm>
          <a:prstGeom prst="rect">
            <a:avLst/>
          </a:prstGeom>
          <a:noFill/>
          <a:ln>
            <a:solidFill>
              <a:schemeClr val="tx1"/>
            </a:solidFill>
          </a:ln>
        </p:spPr>
      </p:pic>
      <p:pic>
        <p:nvPicPr>
          <p:cNvPr id="6" name="Picture 5" descr="File:&lt;strong&gt;NASA&lt;/strong&gt; Logo.svg - 維基百科，自由嘅百科全書"/>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90490" y="6248400"/>
            <a:ext cx="653575" cy="539727"/>
          </a:xfrm>
          <a:prstGeom prst="rect">
            <a:avLst/>
          </a:prstGeom>
        </p:spPr>
      </p:pic>
      <p:pic>
        <p:nvPicPr>
          <p:cNvPr id="7" name="Picture 6" descr="File:&lt;strong&gt;USGS&lt;/strong&gt; logo green.svg - Wikimedia Commons"/>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27250" y="6248631"/>
            <a:ext cx="1348739" cy="539496"/>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41850" y="6248631"/>
            <a:ext cx="2087615" cy="539496"/>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73775" y="6248631"/>
            <a:ext cx="1728216" cy="539496"/>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9600" y="6248631"/>
            <a:ext cx="1183105" cy="539496"/>
          </a:xfrm>
          <a:prstGeom prst="rect">
            <a:avLst/>
          </a:prstGeom>
        </p:spPr>
      </p:pic>
      <p:sp>
        <p:nvSpPr>
          <p:cNvPr id="11" name="Title 1"/>
          <p:cNvSpPr txBox="1">
            <a:spLocks/>
          </p:cNvSpPr>
          <p:nvPr/>
        </p:nvSpPr>
        <p:spPr>
          <a:xfrm>
            <a:off x="816864" y="175896"/>
            <a:ext cx="10972800" cy="890904"/>
          </a:xfrm>
          <a:prstGeom prst="rect">
            <a:avLst/>
          </a:prstGeom>
        </p:spPr>
        <p:txBody>
          <a:bodyPr/>
          <a:lst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algn="ctr" defTabSz="914400"/>
            <a:r>
              <a:rPr lang="en-US" sz="2800" dirty="0" smtClean="0">
                <a:solidFill>
                  <a:schemeClr val="bg1"/>
                </a:solidFill>
                <a:effectLst>
                  <a:outerShdw blurRad="38100" dist="38100" dir="2700000" algn="tl">
                    <a:srgbClr val="C0C0C0"/>
                  </a:outerShdw>
                </a:effectLst>
                <a:latin typeface="Avenir Medium" charset="0"/>
                <a:ea typeface="Avenir Medium" charset="0"/>
                <a:cs typeface="Avenir Medium" charset="0"/>
              </a:rPr>
              <a:t>Area and accuracy estimation of land change</a:t>
            </a:r>
            <a:r>
              <a:rPr lang="en-US" sz="2400" dirty="0" smtClean="0">
                <a:solidFill>
                  <a:schemeClr val="bg1"/>
                </a:solidFill>
                <a:effectLst>
                  <a:outerShdw blurRad="38100" dist="38100" dir="2700000" algn="tl">
                    <a:srgbClr val="C0C0C0"/>
                  </a:outerShdw>
                </a:effectLst>
                <a:latin typeface="Avenir Medium" charset="0"/>
                <a:ea typeface="Avenir Medium" charset="0"/>
                <a:cs typeface="Avenir Medium" charset="0"/>
              </a:rPr>
              <a:t/>
            </a:r>
            <a:br>
              <a:rPr lang="en-US" sz="2400" dirty="0" smtClean="0">
                <a:solidFill>
                  <a:schemeClr val="bg1"/>
                </a:solidFill>
                <a:effectLst>
                  <a:outerShdw blurRad="38100" dist="38100" dir="2700000" algn="tl">
                    <a:srgbClr val="C0C0C0"/>
                  </a:outerShdw>
                </a:effectLst>
                <a:latin typeface="Avenir Medium" charset="0"/>
                <a:ea typeface="Avenir Medium" charset="0"/>
                <a:cs typeface="Avenir Medium" charset="0"/>
              </a:rPr>
            </a:br>
            <a:r>
              <a:rPr lang="en-US" sz="1600" dirty="0" smtClean="0">
                <a:solidFill>
                  <a:schemeClr val="bg1"/>
                </a:solidFill>
                <a:effectLst>
                  <a:outerShdw blurRad="38100" dist="38100" dir="2700000" algn="tl">
                    <a:srgbClr val="C0C0C0"/>
                  </a:outerShdw>
                </a:effectLst>
                <a:latin typeface="Avenir Book" charset="0"/>
                <a:ea typeface="Avenir Book" charset="0"/>
                <a:cs typeface="Avenir Book" charset="0"/>
              </a:rPr>
              <a:t>Pontus Olofsson (</a:t>
            </a:r>
            <a:r>
              <a:rPr lang="en-GB" sz="1600" dirty="0" smtClean="0">
                <a:solidFill>
                  <a:schemeClr val="bg1"/>
                </a:solidFill>
                <a:effectLst>
                  <a:outerShdw blurRad="38100" dist="38100" dir="2700000" algn="tl">
                    <a:srgbClr val="C0C0C0"/>
                  </a:outerShdw>
                </a:effectLst>
                <a:latin typeface="Avenir Book" charset="0"/>
                <a:ea typeface="Avenir Book" charset="0"/>
                <a:cs typeface="Avenir Book" charset="0"/>
              </a:rPr>
              <a:t>Boston University)</a:t>
            </a:r>
            <a:endParaRPr lang="en-US" sz="1600" dirty="0">
              <a:solidFill>
                <a:schemeClr val="bg1"/>
              </a:solidFill>
            </a:endParaRPr>
          </a:p>
        </p:txBody>
      </p:sp>
      <p:sp>
        <p:nvSpPr>
          <p:cNvPr id="12" name="Rectangle 11"/>
          <p:cNvSpPr/>
          <p:nvPr/>
        </p:nvSpPr>
        <p:spPr>
          <a:xfrm>
            <a:off x="76199" y="1408836"/>
            <a:ext cx="2847961" cy="4431983"/>
          </a:xfrm>
          <a:prstGeom prst="rect">
            <a:avLst/>
          </a:prstGeom>
          <a:ln>
            <a:solidFill>
              <a:schemeClr val="tx1"/>
            </a:solidFill>
          </a:ln>
        </p:spPr>
        <p:txBody>
          <a:bodyPr wrap="square">
            <a:spAutoFit/>
          </a:bodyPr>
          <a:lstStyle/>
          <a:p>
            <a:pPr defTabSz="914400">
              <a:spcAft>
                <a:spcPts val="600"/>
              </a:spcAft>
            </a:pPr>
            <a:r>
              <a:rPr lang="en-US" sz="1700" dirty="0" smtClean="0">
                <a:latin typeface="Arial" charset="0"/>
                <a:ea typeface="Arial" charset="0"/>
                <a:cs typeface="Arial" charset="0"/>
              </a:rPr>
              <a:t>- Image classification </a:t>
            </a:r>
            <a:r>
              <a:rPr lang="en-US" sz="1700" dirty="0">
                <a:latin typeface="Arial" charset="0"/>
                <a:ea typeface="Arial" charset="0"/>
                <a:cs typeface="Arial" charset="0"/>
              </a:rPr>
              <a:t>errors </a:t>
            </a:r>
            <a:r>
              <a:rPr lang="en-US" sz="1700" dirty="0" smtClean="0">
                <a:latin typeface="Arial" charset="0"/>
                <a:ea typeface="Arial" charset="0"/>
                <a:cs typeface="Arial" charset="0"/>
              </a:rPr>
              <a:t>can greatly biased mapped areas of land change – </a:t>
            </a:r>
            <a:r>
              <a:rPr lang="en-US" sz="1700" dirty="0">
                <a:latin typeface="Arial" charset="0"/>
                <a:ea typeface="Arial" charset="0"/>
                <a:cs typeface="Arial" charset="0"/>
              </a:rPr>
              <a:t>also, </a:t>
            </a:r>
            <a:r>
              <a:rPr lang="en-US" sz="1700" dirty="0" smtClean="0">
                <a:latin typeface="Arial" charset="0"/>
                <a:ea typeface="Arial" charset="0"/>
                <a:cs typeface="Arial" charset="0"/>
              </a:rPr>
              <a:t>“pixel-counting” in maps is incompliant </a:t>
            </a:r>
            <a:r>
              <a:rPr lang="en-US" sz="1700" dirty="0">
                <a:latin typeface="Arial" charset="0"/>
                <a:ea typeface="Arial" charset="0"/>
                <a:cs typeface="Arial" charset="0"/>
              </a:rPr>
              <a:t>with IPCC criteria </a:t>
            </a:r>
            <a:r>
              <a:rPr lang="en-US" sz="1700" dirty="0" smtClean="0">
                <a:latin typeface="Arial" charset="0"/>
                <a:ea typeface="Arial" charset="0"/>
                <a:cs typeface="Arial" charset="0"/>
              </a:rPr>
              <a:t>reporting </a:t>
            </a:r>
            <a:r>
              <a:rPr lang="en-US" sz="1700" dirty="0">
                <a:latin typeface="Arial" charset="0"/>
                <a:ea typeface="Arial" charset="0"/>
                <a:cs typeface="Arial" charset="0"/>
              </a:rPr>
              <a:t>of land </a:t>
            </a:r>
            <a:r>
              <a:rPr lang="en-US" sz="1700" dirty="0" smtClean="0">
                <a:latin typeface="Arial" charset="0"/>
                <a:ea typeface="Arial" charset="0"/>
                <a:cs typeface="Arial" charset="0"/>
              </a:rPr>
              <a:t>change.</a:t>
            </a:r>
          </a:p>
          <a:p>
            <a:pPr defTabSz="914400">
              <a:spcAft>
                <a:spcPts val="600"/>
              </a:spcAft>
            </a:pPr>
            <a:r>
              <a:rPr lang="en-US" sz="1700" dirty="0" smtClean="0">
                <a:latin typeface="Arial" charset="0"/>
                <a:ea typeface="Arial" charset="0"/>
                <a:cs typeface="Arial" charset="0"/>
              </a:rPr>
              <a:t>- CEOS-LPV is providing guidance to implement protocols for unbiased estimation of area and accuracy.</a:t>
            </a:r>
            <a:endParaRPr lang="en-US" sz="1700" dirty="0">
              <a:latin typeface="Arial" charset="0"/>
              <a:ea typeface="Arial" charset="0"/>
              <a:cs typeface="Arial" charset="0"/>
            </a:endParaRPr>
          </a:p>
          <a:p>
            <a:pPr defTabSz="914400">
              <a:spcAft>
                <a:spcPts val="600"/>
              </a:spcAft>
            </a:pPr>
            <a:r>
              <a:rPr lang="en-US" sz="1700" dirty="0" smtClean="0">
                <a:latin typeface="Arial" charset="0"/>
                <a:ea typeface="Arial" charset="0"/>
                <a:cs typeface="Arial" charset="0"/>
              </a:rPr>
              <a:t>- NASA and other agencies support development and implementation of estimation protocols.</a:t>
            </a:r>
            <a:endParaRPr lang="en-US" sz="1700" dirty="0">
              <a:latin typeface="Arial" charset="0"/>
              <a:ea typeface="Arial" charset="0"/>
              <a:cs typeface="Arial" charset="0"/>
            </a:endParaRPr>
          </a:p>
        </p:txBody>
      </p:sp>
    </p:spTree>
    <p:extLst>
      <p:ext uri="{BB962C8B-B14F-4D97-AF65-F5344CB8AC3E}">
        <p14:creationId xmlns:p14="http://schemas.microsoft.com/office/powerpoint/2010/main" val="18839996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2286000" y="183340"/>
            <a:ext cx="7924800" cy="762000"/>
          </a:xfrm>
        </p:spPr>
        <p:txBody>
          <a:bodyPr>
            <a:normAutofit fontScale="90000"/>
          </a:bodyPr>
          <a:lstStyle/>
          <a:p>
            <a:pPr algn="ctr"/>
            <a:r>
              <a:rPr lang="en-US" sz="3600" dirty="0">
                <a:solidFill>
                  <a:schemeClr val="bg1"/>
                </a:solidFill>
                <a:latin typeface="Arial Narrow" panose="020B0606020202030204" pitchFamily="34" charset="0"/>
                <a:ea typeface="ＭＳ Ｐゴシック" charset="-128"/>
              </a:rPr>
              <a:t>Tracking Nature’s Calendar using </a:t>
            </a:r>
            <a:r>
              <a:rPr lang="en-US" sz="3200" dirty="0">
                <a:solidFill>
                  <a:schemeClr val="bg1"/>
                </a:solidFill>
                <a:latin typeface="Arial Narrow" panose="020B0606020202030204" pitchFamily="34" charset="0"/>
                <a:ea typeface="ＭＳ Ｐゴシック" charset="-128"/>
              </a:rPr>
              <a:t>Suomi-NPP VIIRS</a:t>
            </a:r>
            <a:endParaRPr lang="en-US" dirty="0" smtClean="0">
              <a:solidFill>
                <a:schemeClr val="bg1"/>
              </a:solidFill>
              <a:uFillTx/>
              <a:latin typeface="Arial Narrow" panose="020B0606020202030204" pitchFamily="34" charset="0"/>
            </a:endParaRPr>
          </a:p>
        </p:txBody>
      </p:sp>
      <p:pic>
        <p:nvPicPr>
          <p:cNvPr id="5" name="Picture 4"/>
          <p:cNvPicPr>
            <a:picLocks noChangeAspect="1"/>
          </p:cNvPicPr>
          <p:nvPr/>
        </p:nvPicPr>
        <p:blipFill>
          <a:blip r:embed="rId2" cstate="print"/>
          <a:srcRect/>
          <a:stretch>
            <a:fillRect/>
          </a:stretch>
        </p:blipFill>
        <p:spPr bwMode="auto">
          <a:xfrm>
            <a:off x="1600201" y="1210233"/>
            <a:ext cx="6095999" cy="3675290"/>
          </a:xfrm>
          <a:prstGeom prst="rect">
            <a:avLst/>
          </a:prstGeom>
          <a:noFill/>
          <a:ln>
            <a:noFill/>
          </a:ln>
        </p:spPr>
      </p:pic>
      <p:sp>
        <p:nvSpPr>
          <p:cNvPr id="2" name="TextBox 1"/>
          <p:cNvSpPr txBox="1">
            <a:spLocks/>
          </p:cNvSpPr>
          <p:nvPr/>
        </p:nvSpPr>
        <p:spPr>
          <a:xfrm>
            <a:off x="1600200" y="4538246"/>
            <a:ext cx="41910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Narrow" panose="020B0606020202030204" pitchFamily="34" charset="0"/>
                <a:ea typeface="+mn-ea"/>
                <a:cs typeface="+mn-cs"/>
              </a:rPr>
              <a:t>Start of growing season (in day of year)</a:t>
            </a:r>
          </a:p>
        </p:txBody>
      </p:sp>
      <p:sp>
        <p:nvSpPr>
          <p:cNvPr id="4" name="Rectangle 3"/>
          <p:cNvSpPr>
            <a:spLocks/>
          </p:cNvSpPr>
          <p:nvPr/>
        </p:nvSpPr>
        <p:spPr>
          <a:xfrm>
            <a:off x="7811762" y="1210233"/>
            <a:ext cx="4304037" cy="34778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000000"/>
                </a:solidFill>
                <a:effectLst/>
                <a:uLnTx/>
                <a:uFillTx/>
                <a:latin typeface="Arial Narrow" panose="020B0606020202030204" pitchFamily="34" charset="0"/>
                <a:ea typeface="ＭＳ Ｐゴシック" charset="-128"/>
                <a:cs typeface="+mn-cs"/>
              </a:rPr>
              <a:t>NASA/NOAA satellites </a:t>
            </a:r>
            <a:r>
              <a:rPr kumimoji="0" lang="en-US" sz="2000" b="1" i="0" u="none" strike="noStrike" kern="1200" cap="none" spc="0" normalizeH="0" baseline="0" noProof="0" dirty="0">
                <a:ln>
                  <a:noFill/>
                </a:ln>
                <a:solidFill>
                  <a:srgbClr val="000000"/>
                </a:solidFill>
                <a:effectLst/>
                <a:uLnTx/>
                <a:uFillTx/>
                <a:latin typeface="Arial Narrow" panose="020B0606020202030204" pitchFamily="34" charset="0"/>
                <a:ea typeface="ＭＳ Ｐゴシック" charset="-128"/>
                <a:cs typeface="+mn-cs"/>
              </a:rPr>
              <a:t>enable scientists and decision makers to track </a:t>
            </a:r>
            <a:r>
              <a:rPr kumimoji="0" lang="en-US" sz="20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the timing and magnitude of plant growth.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NASA’s phenology products provide accurate information related to the timing of ecosystem properties, which is important for monitoring forests, croplands, grazing lands, and as input for modeling weather and biospheric processes.  </a:t>
            </a:r>
          </a:p>
        </p:txBody>
      </p:sp>
      <p:sp>
        <p:nvSpPr>
          <p:cNvPr id="6" name="Rectangle 5"/>
          <p:cNvSpPr>
            <a:spLocks/>
          </p:cNvSpPr>
          <p:nvPr/>
        </p:nvSpPr>
        <p:spPr>
          <a:xfrm>
            <a:off x="228601" y="4953001"/>
            <a:ext cx="11963400" cy="175432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Narrow" panose="020B0606020202030204" pitchFamily="34" charset="0"/>
                <a:ea typeface="Calibri" charset="0"/>
                <a:cs typeface="Calibri" charset="0"/>
              </a:rPr>
              <a:t>Who’s using NASA’s phenology products?</a:t>
            </a:r>
            <a:r>
              <a:rPr kumimoji="0" lang="en-US" b="1" i="0" u="none" strike="noStrike" kern="1200" cap="none" spc="0" normalizeH="0" baseline="0" noProof="0" dirty="0">
                <a:ln>
                  <a:noFill/>
                </a:ln>
                <a:solidFill>
                  <a:srgbClr val="000000"/>
                </a:solidFill>
                <a:effectLst/>
                <a:uLnTx/>
                <a:uFillTx/>
                <a:latin typeface="Arial Narrow" panose="020B0606020202030204" pitchFamily="34" charset="0"/>
                <a:ea typeface="Calibri" charset="0"/>
                <a:cs typeface="Calibri" charset="0"/>
              </a:rPr>
              <a:t> (</a:t>
            </a:r>
            <a:r>
              <a:rPr kumimoji="0" lang="en-US" sz="2000" b="1" i="0" u="none" strike="noStrike" kern="1200" cap="none" spc="0" normalizeH="0" baseline="0" noProof="0" dirty="0">
                <a:ln>
                  <a:noFill/>
                </a:ln>
                <a:solidFill>
                  <a:srgbClr val="000000"/>
                </a:solidFill>
                <a:effectLst/>
                <a:uLnTx/>
                <a:uFillTx/>
                <a:latin typeface="Arial Narrow" panose="020B0606020202030204" pitchFamily="34" charset="0"/>
                <a:ea typeface="Calibri" charset="0"/>
                <a:cs typeface="Calibri" charset="0"/>
              </a:rPr>
              <a:t>1) Farmers, ranchers, and meteorologists that want to monitor drought extent and severity; (2) foresters that want to detect disturbances related to wind damage, pests, disease outbreaks, and invasive species; (3) public health officials looking for short-term forecasts of allergenic pollen; (4) meteorologists looking to improve weather models; and (5) tourists and the travel industry looking for information on the timing and location of spring wildflowers blooms or peak fall foliage.</a:t>
            </a:r>
          </a:p>
        </p:txBody>
      </p:sp>
      <p:pic>
        <p:nvPicPr>
          <p:cNvPr id="2050" name="Picture 2" descr="Image result for south dakota state university logo"/>
          <p:cNvPicPr>
            <a:picLocks noChangeAspect="1" noChangeArrowheads="1"/>
          </p:cNvPicPr>
          <p:nvPr/>
        </p:nvPicPr>
        <p:blipFill>
          <a:blip r:embed="rId3" cstate="print"/>
          <a:srcRect/>
          <a:stretch>
            <a:fillRect/>
          </a:stretch>
        </p:blipFill>
        <p:spPr bwMode="auto">
          <a:xfrm>
            <a:off x="228600" y="1600200"/>
            <a:ext cx="1269999" cy="1905000"/>
          </a:xfrm>
          <a:prstGeom prst="rect">
            <a:avLst/>
          </a:prstGeom>
          <a:noFill/>
        </p:spPr>
      </p:pic>
      <p:sp>
        <p:nvSpPr>
          <p:cNvPr id="8" name="Rectangle 7"/>
          <p:cNvSpPr>
            <a:spLocks/>
          </p:cNvSpPr>
          <p:nvPr/>
        </p:nvSpPr>
        <p:spPr>
          <a:xfrm>
            <a:off x="-33654" y="3657600"/>
            <a:ext cx="1576073" cy="369332"/>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Times New Roman"/>
              </a:rPr>
              <a:t>X. Zhang, SDSU</a:t>
            </a:r>
          </a:p>
        </p:txBody>
      </p:sp>
    </p:spTree>
    <p:extLst>
      <p:ext uri="{BB962C8B-B14F-4D97-AF65-F5344CB8AC3E}">
        <p14:creationId xmlns:p14="http://schemas.microsoft.com/office/powerpoint/2010/main" val="3229642877"/>
      </p:ext>
    </p:extLst>
  </p:cSld>
  <p:clrMapOvr>
    <a:masterClrMapping/>
  </p:clrMapOvr>
  <p:transition spd="slow" advClick="0"/>
  <p:timing>
    <p:tnLst>
      <p:par>
        <p:cTn id="1" dur="indefinite" restart="never" nodeType="tmRoot"/>
      </p:par>
    </p:tnLst>
  </p:timing>
</p:sld>
</file>

<file path=ppt/theme/theme1.xml><?xml version="1.0" encoding="utf-8"?>
<a:theme xmlns:a="http://schemas.openxmlformats.org/drawingml/2006/main" name="Defaul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FF9A00"/>
      </a:accent1>
      <a:accent2>
        <a:srgbClr val="9F2D20"/>
      </a:accent2>
      <a:accent3>
        <a:srgbClr val="8F8F8F"/>
      </a:accent3>
      <a:accent4>
        <a:srgbClr val="001E59"/>
      </a:accent4>
      <a:accent5>
        <a:srgbClr val="FFCAAA"/>
      </a:accent5>
      <a:accent6>
        <a:srgbClr val="90281C"/>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9265</TotalTime>
  <Words>1909</Words>
  <Application>Microsoft Office PowerPoint</Application>
  <PresentationFormat>Widescreen</PresentationFormat>
  <Paragraphs>330</Paragraphs>
  <Slides>18</Slides>
  <Notes>7</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18</vt:i4>
      </vt:variant>
    </vt:vector>
  </HeadingPairs>
  <TitlesOfParts>
    <vt:vector size="34" baseType="lpstr">
      <vt:lpstr>ＭＳ Ｐゴシック</vt:lpstr>
      <vt:lpstr>Arial</vt:lpstr>
      <vt:lpstr>Arial Bold</vt:lpstr>
      <vt:lpstr>Arial Narrow</vt:lpstr>
      <vt:lpstr>Avenir Book</vt:lpstr>
      <vt:lpstr>Avenir Medium</vt:lpstr>
      <vt:lpstr>Avenir Roman</vt:lpstr>
      <vt:lpstr>Calibri</vt:lpstr>
      <vt:lpstr>Courier New</vt:lpstr>
      <vt:lpstr>Helvetica</vt:lpstr>
      <vt:lpstr>Helvetica Neue</vt:lpstr>
      <vt:lpstr>Proxima Nova Regular</vt:lpstr>
      <vt:lpstr>SymbolProp BT</vt:lpstr>
      <vt:lpstr>Times New Roman</vt:lpstr>
      <vt:lpstr>Wingdings</vt:lpstr>
      <vt:lpstr>Default</vt:lpstr>
      <vt:lpstr>PowerPoint Presentation</vt:lpstr>
      <vt:lpstr>CEOS-LPV Structure and Agency Programs</vt:lpstr>
      <vt:lpstr>USGS Contributions to LPV </vt:lpstr>
      <vt:lpstr>PowerPoint Presentation</vt:lpstr>
      <vt:lpstr>ESA Contributions to LPV </vt:lpstr>
      <vt:lpstr>NOAA Contributions to LPV</vt:lpstr>
      <vt:lpstr>EUMETSAT Contributions to LPV</vt:lpstr>
      <vt:lpstr>PowerPoint Presentation</vt:lpstr>
      <vt:lpstr>Tracking Nature’s Calendar using Suomi-NPP VIIRS</vt:lpstr>
      <vt:lpstr>LPV Vegetation Index &amp; Land Surface Phenology Workshop</vt:lpstr>
      <vt:lpstr>PowerPoint Presentation</vt:lpstr>
      <vt:lpstr>Multi AngLe Imaging BRDF Unmanned aerial system </vt:lpstr>
      <vt:lpstr>MALIBU Campaign Status</vt:lpstr>
      <vt:lpstr>CEOS LPV Supersites</vt:lpstr>
      <vt:lpstr>TERN Supersites</vt:lpstr>
      <vt:lpstr>NEON Network</vt:lpstr>
      <vt:lpstr>NEON Network</vt:lpstr>
      <vt:lpstr>Candidates Selection Status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Goes Here</dc:title>
  <dc:creator>Brian R. Williams</dc:creator>
  <cp:lastModifiedBy>Roman, Miguel (GSFC-6190)</cp:lastModifiedBy>
  <cp:revision>347</cp:revision>
  <dcterms:modified xsi:type="dcterms:W3CDTF">2017-05-17T15:03:39Z</dcterms:modified>
</cp:coreProperties>
</file>