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68" r:id="rId3"/>
    <p:sldMasterId id="2147483702" r:id="rId4"/>
    <p:sldMasterId id="2147483706" r:id="rId5"/>
  </p:sldMasterIdLst>
  <p:notesMasterIdLst>
    <p:notesMasterId r:id="rId47"/>
  </p:notesMasterIdLst>
  <p:sldIdLst>
    <p:sldId id="256" r:id="rId6"/>
    <p:sldId id="338" r:id="rId7"/>
    <p:sldId id="263" r:id="rId8"/>
    <p:sldId id="293" r:id="rId9"/>
    <p:sldId id="266" r:id="rId10"/>
    <p:sldId id="339" r:id="rId11"/>
    <p:sldId id="307" r:id="rId12"/>
    <p:sldId id="294" r:id="rId13"/>
    <p:sldId id="309" r:id="rId14"/>
    <p:sldId id="303" r:id="rId15"/>
    <p:sldId id="342" r:id="rId16"/>
    <p:sldId id="343" r:id="rId17"/>
    <p:sldId id="313" r:id="rId18"/>
    <p:sldId id="344" r:id="rId19"/>
    <p:sldId id="345" r:id="rId20"/>
    <p:sldId id="347" r:id="rId21"/>
    <p:sldId id="348" r:id="rId22"/>
    <p:sldId id="349" r:id="rId23"/>
    <p:sldId id="350" r:id="rId24"/>
    <p:sldId id="351" r:id="rId25"/>
    <p:sldId id="352" r:id="rId26"/>
    <p:sldId id="353" r:id="rId27"/>
    <p:sldId id="327" r:id="rId28"/>
    <p:sldId id="355" r:id="rId29"/>
    <p:sldId id="356" r:id="rId30"/>
    <p:sldId id="354" r:id="rId31"/>
    <p:sldId id="358" r:id="rId32"/>
    <p:sldId id="357" r:id="rId33"/>
    <p:sldId id="359" r:id="rId34"/>
    <p:sldId id="370" r:id="rId35"/>
    <p:sldId id="361" r:id="rId36"/>
    <p:sldId id="360" r:id="rId37"/>
    <p:sldId id="363" r:id="rId38"/>
    <p:sldId id="371" r:id="rId39"/>
    <p:sldId id="308" r:id="rId40"/>
    <p:sldId id="364" r:id="rId41"/>
    <p:sldId id="367" r:id="rId42"/>
    <p:sldId id="368" r:id="rId43"/>
    <p:sldId id="331" r:id="rId44"/>
    <p:sldId id="369" r:id="rId45"/>
    <p:sldId id="372" r:id="rId46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6F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5" autoAdjust="0"/>
    <p:restoredTop sz="94681" autoAdjust="0"/>
  </p:normalViewPr>
  <p:slideViewPr>
    <p:cSldViewPr>
      <p:cViewPr varScale="1">
        <p:scale>
          <a:sx n="83" d="100"/>
          <a:sy n="83" d="100"/>
        </p:scale>
        <p:origin x="318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2" d="100"/>
          <a:sy n="102" d="100"/>
        </p:scale>
        <p:origin x="-32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28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7"/>
          <p:cNvSpPr txBox="1"/>
          <p:nvPr userDrawn="1"/>
        </p:nvSpPr>
        <p:spPr>
          <a:xfrm>
            <a:off x="609600" y="6172200"/>
            <a:ext cx="52578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8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07862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1886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5391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0904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/>
              <a:t>Click to edit Master title style</a:t>
            </a:r>
            <a:endParaRPr lang="en-GB" noProof="0" dirty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63647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563170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2658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705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5701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644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7010400" y="6504801"/>
            <a:ext cx="1905000" cy="27699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477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939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5348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7"/>
          <p:cNvSpPr txBox="1"/>
          <p:nvPr userDrawn="1"/>
        </p:nvSpPr>
        <p:spPr>
          <a:xfrm>
            <a:off x="609600" y="6172200"/>
            <a:ext cx="52578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rtl="0">
              <a:defRPr/>
            </a:pPr>
            <a:r>
              <a:rPr lang="en-US" b="1" dirty="0">
                <a:solidFill>
                  <a:srgbClr val="92D050"/>
                </a:solidFill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dirty="0">
              <a:solidFill>
                <a:srgbClr val="002569"/>
              </a:solidFill>
              <a:latin typeface="Times New Roman"/>
              <a:ea typeface="Times New Roman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396477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rtl="0">
              <a:defRPr/>
            </a:pPr>
            <a:r>
              <a:rPr lang="en-US" sz="1600" b="1" dirty="0">
                <a:solidFill>
                  <a:srgbClr val="92D050"/>
                </a:solidFill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solidFill>
                <a:srgbClr val="002569"/>
              </a:solidFill>
              <a:latin typeface="Times New Roman"/>
              <a:ea typeface="Times New Roman"/>
              <a:cs typeface="Times"/>
            </a:endParaRPr>
          </a:p>
        </p:txBody>
      </p:sp>
      <p:sp>
        <p:nvSpPr>
          <p:cNvPr id="3" name="Shape 6"/>
          <p:cNvSpPr>
            <a:spLocks noGrp="1"/>
          </p:cNvSpPr>
          <p:nvPr>
            <p:ph type="sldNum" sz="quarter" idx="10"/>
          </p:nvPr>
        </p:nvSpPr>
        <p:spPr>
          <a:ln w="12700">
            <a:miter lim="400000"/>
          </a:ln>
        </p:spPr>
        <p:txBody>
          <a:bodyPr/>
          <a:lstStyle>
            <a:lvl1pPr defTabSz="914400" eaLnBrk="0" hangingPunct="0">
              <a:defRPr sz="12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/>
            </a:pPr>
            <a:fld id="{9236EBB4-32D1-4F82-BAA1-9D62DF381D8C}" type="slidenum">
              <a:rPr lang="en-US">
                <a:solidFill>
                  <a:srgbClr val="002569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27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48413"/>
            <a:ext cx="1403350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6CCD1-0A2E-4E06-87A9-A46F7A74BC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131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579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295400"/>
            <a:ext cx="7772400" cy="48006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dt" sz="half" idx="10"/>
          </p:nvPr>
        </p:nvSpPr>
        <p:spPr>
          <a:xfrm>
            <a:off x="6629400" y="152400"/>
            <a:ext cx="2362200" cy="381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7715F-8209-42B6-B73A-98A24F1E7A71}" type="datetime1">
              <a:rPr lang="en-US"/>
              <a:pPr>
                <a:defRPr/>
              </a:pPr>
              <a:t>5/17/2017</a:t>
            </a:fld>
            <a:endParaRPr lang="en-GB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477000"/>
            <a:ext cx="24384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32386-6681-4945-8723-2489FCD9C2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472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/>
              <a:t>Click to edit Master title style</a:t>
            </a:r>
            <a:endParaRPr lang="en-GB" noProof="0" dirty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171070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71407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786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2CC4-417C-4EBB-88DD-BA6A2B0F77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453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83894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24604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3620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86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409890"/>
            <a:ext cx="6105600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66874"/>
            <a:ext cx="4968875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666800"/>
            <a:ext cx="2846388" cy="4324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448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5069086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666873"/>
            <a:ext cx="5932488" cy="33909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/>
              <a:t>Drag picture to placeholder or click icon to add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5372100"/>
            <a:ext cx="5932800" cy="6191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978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30FC-828C-402C-82E5-209179AD6F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855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1" y="3886200"/>
            <a:ext cx="7948800" cy="419100"/>
          </a:xfr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x-none" noProof="0"/>
              <a:t>Click to edit Master subtitle style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4" y="2574925"/>
            <a:ext cx="7947025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x-none" noProof="0"/>
              <a:t>Click to edit Master title style</a:t>
            </a:r>
            <a:endParaRPr lang="en-GB" noProof="0" dirty="0"/>
          </a:p>
        </p:txBody>
      </p:sp>
      <p:pic>
        <p:nvPicPr>
          <p:cNvPr id="56341" name="Picture 22" descr="signatur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44" name="Picture 24" descr="PPT_Header0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45" name="Picture 25" descr="PPT_Header01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4633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2406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406898"/>
            <a:ext cx="7789050" cy="1323439"/>
          </a:xfrm>
        </p:spPr>
        <p:txBody>
          <a:bodyPr anchor="t"/>
          <a:lstStyle>
            <a:lvl1pPr algn="l">
              <a:defRPr sz="4000" b="1" cap="all">
                <a:solidFill>
                  <a:srgbClr val="0098DB"/>
                </a:solidFill>
              </a:defRPr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2906713"/>
            <a:ext cx="77890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406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889376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673225"/>
            <a:ext cx="3888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1487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381600"/>
            <a:ext cx="6105600" cy="428400"/>
          </a:xfrm>
        </p:spPr>
        <p:txBody>
          <a:bodyPr/>
          <a:lstStyle>
            <a:lvl1pPr>
              <a:defRPr/>
            </a:lvl1pPr>
          </a:lstStyle>
          <a:p>
            <a:r>
              <a:rPr lang="x-none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666800"/>
            <a:ext cx="3895200" cy="4968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66875"/>
            <a:ext cx="3896416" cy="49532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2174400"/>
            <a:ext cx="3898900" cy="381635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noProof="0"/>
              <a:t>Click to edit Master text styles</a:t>
            </a:r>
          </a:p>
          <a:p>
            <a:pPr lvl="1"/>
            <a:r>
              <a:rPr lang="x-none" noProof="0"/>
              <a:t>Second level</a:t>
            </a:r>
          </a:p>
          <a:p>
            <a:pPr lvl="2"/>
            <a:r>
              <a:rPr lang="x-none" noProof="0"/>
              <a:t>Third level</a:t>
            </a:r>
          </a:p>
          <a:p>
            <a:pPr lvl="3"/>
            <a:r>
              <a:rPr lang="x-none" noProof="0"/>
              <a:t>Fourth level</a:t>
            </a:r>
          </a:p>
          <a:p>
            <a:pPr lvl="4"/>
            <a:r>
              <a:rPr lang="x-none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6820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010400" y="6504801"/>
            <a:ext cx="1905000" cy="27699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92D050"/>
                </a:solidFill>
                <a:effectLst/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effectLst/>
              <a:latin typeface="Times New Roman"/>
              <a:ea typeface="Times New Roman"/>
              <a:cs typeface="Times"/>
            </a:endParaRPr>
          </a:p>
        </p:txBody>
      </p:sp>
      <p:sp>
        <p:nvSpPr>
          <p:cNvPr id="3" name="hc"/>
          <p:cNvSpPr txBox="1"/>
          <p:nvPr userDrawn="1"/>
        </p:nvSpPr>
        <p:spPr>
          <a:xfrm>
            <a:off x="0" y="0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5" name="fc"/>
          <p:cNvSpPr txBox="1"/>
          <p:nvPr userDrawn="1"/>
        </p:nvSpPr>
        <p:spPr>
          <a:xfrm>
            <a:off x="0" y="6491288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705" r:id="rId4"/>
  </p:sldLayoutIdLst>
  <p:transition spd="med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x-none" dirty="0"/>
              <a:t>Click to edit Master title style</a:t>
            </a:r>
            <a:endParaRPr lang="en-GB" dirty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noProof="1">
              <a:solidFill>
                <a:srgbClr val="4D4F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" name="Picture 36" descr="PPT_Header01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9"/>
          <a:stretch/>
        </p:blipFill>
        <p:spPr bwMode="auto">
          <a:xfrm>
            <a:off x="6756400" y="0"/>
            <a:ext cx="2387600" cy="120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DCALNET-LOGO-COMPLE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5" y="266700"/>
            <a:ext cx="2424425" cy="58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1720" y="25400"/>
            <a:ext cx="897980" cy="355600"/>
          </a:xfrm>
          <a:prstGeom prst="rect">
            <a:avLst/>
          </a:prstGeom>
        </p:spPr>
      </p:pic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2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x-none" dirty="0"/>
              <a:t>Click to edit Master title style</a:t>
            </a:r>
            <a:endParaRPr lang="en-GB" dirty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noProof="1">
              <a:solidFill>
                <a:srgbClr val="4D4F53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defTabSz="914400" rtl="0" fontAlgn="base">
              <a:spcBef>
                <a:spcPct val="50000"/>
              </a:spcBef>
              <a:spcAft>
                <a:spcPct val="0"/>
              </a:spcAft>
            </a:pPr>
            <a:endParaRPr lang="en-GB" sz="800" kern="1200" dirty="0">
              <a:solidFill>
                <a:srgbClr val="000000"/>
              </a:solidFill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1" name="Picture 36" descr="PPT_Header01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9"/>
          <a:stretch/>
        </p:blipFill>
        <p:spPr bwMode="auto">
          <a:xfrm>
            <a:off x="6756400" y="0"/>
            <a:ext cx="23876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DCALNET-LOGO-COMPLE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5" y="266700"/>
            <a:ext cx="2424425" cy="58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1720" y="25400"/>
            <a:ext cx="897980" cy="355600"/>
          </a:xfrm>
          <a:prstGeom prst="rect">
            <a:avLst/>
          </a:prstGeom>
        </p:spPr>
      </p:pic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06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2"/>
          <p:cNvSpPr>
            <a:spLocks noGrp="1"/>
          </p:cNvSpPr>
          <p:nvPr>
            <p:ph type="sldNum" sz="quarter" idx="2"/>
          </p:nvPr>
        </p:nvSpPr>
        <p:spPr bwMode="auto">
          <a:xfrm>
            <a:off x="7010400" y="6505575"/>
            <a:ext cx="1905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45719" tIns="45720" rIns="45719" bIns="45720" numCol="1" anchor="t" anchorCtr="0" compatLnSpc="1">
            <a:prstTxWarp prst="textNoShape">
              <a:avLst/>
            </a:prstTxWarp>
            <a:spAutoFit/>
          </a:bodyPr>
          <a:lstStyle>
            <a:lvl1pPr algn="r" defTabSz="457200" eaLnBrk="1" hangingPunct="1">
              <a:spcBef>
                <a:spcPts val="600"/>
              </a:spcBef>
              <a:defRPr sz="1200" b="1" smtClean="0">
                <a:solidFill>
                  <a:srgbClr val="002569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B53739BF-1080-4BC3-8B90-7BD9385435BC}" type="slidenum">
              <a:rPr lang="en-US" altLang="en-US" kern="1200">
                <a:ea typeface="ヒラギノ角ゴ Pro W3" pitchFamily="28" charset="-128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altLang="en-US" kern="1200">
              <a:ea typeface="ヒラギノ角ゴ Pro W3" pitchFamily="28" charset="-128"/>
            </a:endParaRPr>
          </a:p>
        </p:txBody>
      </p:sp>
      <p:sp>
        <p:nvSpPr>
          <p:cNvPr id="4" name="Textfeld 7"/>
          <p:cNvSpPr txBox="1"/>
          <p:nvPr userDrawn="1"/>
        </p:nvSpPr>
        <p:spPr>
          <a:xfrm>
            <a:off x="3733800" y="6477000"/>
            <a:ext cx="4572000" cy="30480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l" rtl="0">
              <a:defRPr/>
            </a:pPr>
            <a:r>
              <a:rPr lang="en-US" sz="1600" b="1" dirty="0">
                <a:solidFill>
                  <a:srgbClr val="92D050"/>
                </a:solidFill>
                <a:latin typeface="Frutiger 45 Light"/>
                <a:ea typeface="Times New Roman"/>
                <a:cs typeface="Arial"/>
              </a:rPr>
              <a:t>Working Group on Calibration and Validation</a:t>
            </a:r>
            <a:endParaRPr lang="en-US" sz="1600" dirty="0">
              <a:solidFill>
                <a:srgbClr val="002569"/>
              </a:solidFill>
              <a:latin typeface="Times New Roman"/>
              <a:ea typeface="Times New Roman"/>
              <a:cs typeface="Times"/>
            </a:endParaRPr>
          </a:p>
        </p:txBody>
      </p:sp>
      <p:sp>
        <p:nvSpPr>
          <p:cNvPr id="2" name="hc"/>
          <p:cNvSpPr txBox="1"/>
          <p:nvPr userDrawn="1"/>
        </p:nvSpPr>
        <p:spPr>
          <a:xfrm>
            <a:off x="0" y="0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5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16" r:id="rId3"/>
    <p:sldLayoutId id="2147483717" r:id="rId4"/>
  </p:sldLayoutIdLst>
  <p:transition spd="med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 Bold"/>
          <a:ea typeface="Arial Bold"/>
          <a:cs typeface="Arial Bold"/>
          <a:sym typeface="Arial Bold" panose="020B0704020202020204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 Bold"/>
          <a:ea typeface="Arial Bold"/>
          <a:cs typeface="Arial Bold"/>
          <a:sym typeface="Arial Bold" panose="020B0704020202020204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 Bold"/>
          <a:ea typeface="Arial Bold"/>
          <a:cs typeface="Arial Bold"/>
          <a:sym typeface="Arial Bold" panose="020B0704020202020204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 Bold"/>
          <a:ea typeface="Arial Bold"/>
          <a:cs typeface="Arial Bold"/>
          <a:sym typeface="Arial Bold" panose="020B0704020202020204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FF"/>
          </a:solidFill>
          <a:latin typeface="Arial Bold"/>
          <a:ea typeface="Arial Bold"/>
          <a:cs typeface="Arial Bold"/>
          <a:sym typeface="Arial Bold" panose="020B0704020202020204" pitchFamily="34" charset="0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 panose="020B0704020202020204" pitchFamily="34" charset="0"/>
        </a:defRPr>
      </a:lvl1pPr>
      <a:lvl2pPr marL="768350" indent="-31115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 panose="020B0704020202020204" pitchFamily="34" charset="0"/>
        </a:defRPr>
      </a:lvl2pPr>
      <a:lvl3pPr marL="1187450" indent="-27305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 panose="020B0704020202020204" pitchFamily="34" charset="0"/>
        </a:defRPr>
      </a:lvl3pPr>
      <a:lvl4pPr marL="1676400" indent="-3048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 panose="020B0704020202020204" pitchFamily="34" charset="0"/>
        </a:defRPr>
      </a:lvl4pPr>
      <a:lvl5pPr marL="2171700" indent="-3429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 panose="020B0704020202020204" pitchFamily="34" charset="0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31" name="Picture 35" descr="PPT_Header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32" name="Picture 36" descr="PPT_Header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90575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GB" dirty="0"/>
          </a:p>
        </p:txBody>
      </p:sp>
      <p:sp>
        <p:nvSpPr>
          <p:cNvPr id="5530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25475" y="381000"/>
            <a:ext cx="61055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x-none" dirty="0"/>
              <a:t>Click to edit Master title style</a:t>
            </a:r>
            <a:endParaRPr lang="en-GB" dirty="0"/>
          </a:p>
        </p:txBody>
      </p:sp>
      <p:sp>
        <p:nvSpPr>
          <p:cNvPr id="55330" name="Text Box 34"/>
          <p:cNvSpPr txBox="1">
            <a:spLocks noChangeAspect="1" noChangeArrowheads="1"/>
          </p:cNvSpPr>
          <p:nvPr/>
        </p:nvSpPr>
        <p:spPr bwMode="auto">
          <a:xfrm>
            <a:off x="630238" y="6197600"/>
            <a:ext cx="6977062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GB" sz="800" noProof="1">
              <a:solidFill>
                <a:schemeClr val="bg2"/>
              </a:solidFill>
            </a:endParaRPr>
          </a:p>
        </p:txBody>
      </p:sp>
      <p:sp>
        <p:nvSpPr>
          <p:cNvPr id="55334" name="Text Box 38"/>
          <p:cNvSpPr txBox="1">
            <a:spLocks noChangeArrowheads="1"/>
          </p:cNvSpPr>
          <p:nvPr/>
        </p:nvSpPr>
        <p:spPr bwMode="auto">
          <a:xfrm>
            <a:off x="631825" y="6429375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11" name="Picture 36" descr="PPT_Header01"/>
          <p:cNvPicPr>
            <a:picLocks noChangeAspect="1" noChangeArrowheads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89"/>
          <a:stretch/>
        </p:blipFill>
        <p:spPr bwMode="auto">
          <a:xfrm>
            <a:off x="6756400" y="0"/>
            <a:ext cx="2387600" cy="1204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ADCALNET-LOGO-COMPLE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575" y="266700"/>
            <a:ext cx="2424425" cy="58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31720" y="25400"/>
            <a:ext cx="897980" cy="355600"/>
          </a:xfrm>
          <a:prstGeom prst="rect">
            <a:avLst/>
          </a:prstGeom>
        </p:spPr>
      </p:pic>
      <p:sp>
        <p:nvSpPr>
          <p:cNvPr id="2" name="hc"/>
          <p:cNvSpPr txBox="1"/>
          <p:nvPr userDrawn="1"/>
        </p:nvSpPr>
        <p:spPr>
          <a:xfrm>
            <a:off x="0" y="0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  <p:sp>
        <p:nvSpPr>
          <p:cNvPr id="3" name="fc"/>
          <p:cNvSpPr txBox="1"/>
          <p:nvPr userDrawn="1"/>
        </p:nvSpPr>
        <p:spPr>
          <a:xfrm>
            <a:off x="0" y="6491288"/>
            <a:ext cx="9144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>
              <a:solidFill>
                <a:srgbClr val="7F7F7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86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rabicPeriod"/>
        <a:defRPr sz="1600">
          <a:solidFill>
            <a:schemeClr val="bg2"/>
          </a:solidFill>
          <a:latin typeface="+mn-lt"/>
          <a:ea typeface="+mn-ea"/>
          <a:cs typeface="+mn-cs"/>
        </a:defRPr>
      </a:lvl1pPr>
      <a:lvl2pPr marL="1227138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AutoNum type="alphaLcPeriod"/>
        <a:defRPr sz="1600">
          <a:solidFill>
            <a:schemeClr val="bg2"/>
          </a:solidFill>
          <a:latin typeface="+mn-lt"/>
        </a:defRPr>
      </a:lvl2pPr>
      <a:lvl3pPr marL="1825625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3pPr>
      <a:lvl4pPr marL="2424113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4pPr>
      <a:lvl5pPr marL="30226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.png"/><Relationship Id="rId7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m4soc.org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509516" y="1419496"/>
            <a:ext cx="8489443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3200" b="1" dirty="0">
                <a:solidFill>
                  <a:srgbClr val="FFFFFF"/>
                </a:solidFill>
              </a:rPr>
              <a:t>Working Group on Calibration and Validation (WGCV): 42</a:t>
            </a:r>
            <a:br>
              <a:rPr lang="en-US" sz="3200" b="1" dirty="0">
                <a:solidFill>
                  <a:srgbClr val="FFFFFF"/>
                </a:solidFill>
              </a:rPr>
            </a:br>
            <a:br>
              <a:rPr lang="en-US" sz="1000" b="1" dirty="0">
                <a:solidFill>
                  <a:srgbClr val="FFFFFF"/>
                </a:solidFill>
              </a:rPr>
            </a:br>
            <a:r>
              <a:rPr lang="en-US" sz="3200" b="1" dirty="0">
                <a:solidFill>
                  <a:srgbClr val="FFFFFF"/>
                </a:solidFill>
              </a:rPr>
              <a:t>Infrared Visible and Optical Sensors (IVOS) subgroup: 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report</a:t>
            </a:r>
            <a:br>
              <a:rPr lang="en-US" sz="3200" dirty="0"/>
            </a:br>
            <a:endParaRPr sz="3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509516" y="4343400"/>
            <a:ext cx="4810858" cy="152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Nigel Fox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NPL (with UKSA support)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WGCV 41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GB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lang="en-GB"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34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056" y="38100"/>
            <a:ext cx="6112944" cy="1143000"/>
          </a:xfrm>
        </p:spPr>
        <p:txBody>
          <a:bodyPr/>
          <a:lstStyle/>
          <a:p>
            <a:r>
              <a:rPr lang="en-GB" dirty="0"/>
              <a:t>Comparison of methods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0" y="908893"/>
            <a:ext cx="3991303" cy="3045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0" y="998766"/>
            <a:ext cx="4348163" cy="29906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82" y="4237703"/>
            <a:ext cx="3505518" cy="262913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6200" y="4114800"/>
            <a:ext cx="8991600" cy="0"/>
          </a:xfrm>
          <a:prstGeom prst="line">
            <a:avLst/>
          </a:prstGeom>
          <a:noFill/>
          <a:ln w="25400" cap="flat">
            <a:solidFill>
              <a:srgbClr val="FF9A0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3347956" y="3388434"/>
            <a:ext cx="26670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NOV</a:t>
            </a:r>
            <a:r>
              <a:rPr kumimoji="0" lang="en-GB" sz="3200" b="1" i="0" u="none" strike="noStrike" cap="none" spc="0" normalizeH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2015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4495800"/>
            <a:ext cx="4800600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dirty="0"/>
              <a:t>Discussion of Results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Some Reprocessing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GB" dirty="0"/>
              <a:t>Leading to Good consistency for most</a:t>
            </a:r>
          </a:p>
          <a:p>
            <a:pPr marL="285750" marR="0" indent="-28575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Comparison</a:t>
            </a:r>
            <a:r>
              <a:rPr kumimoji="0" lang="en-GB" sz="1800" b="0" i="0" u="none" strike="noStrike" cap="none" spc="0" normalizeH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did its job</a:t>
            </a:r>
          </a:p>
          <a:p>
            <a:pPr lvl="5" indent="0" algn="l" rtl="0" latinLnBrk="1" hangingPunct="0"/>
            <a:r>
              <a:rPr kumimoji="0" lang="en-GB" b="0" i="0" u="none" strike="noStrike" cap="none" spc="0" normalizeH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                 identified errors in processing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638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685800"/>
            <a:ext cx="8382000" cy="63752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447800"/>
            <a:ext cx="3840127" cy="2882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967082"/>
            <a:ext cx="3861999" cy="289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10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152400"/>
            <a:ext cx="4648200" cy="1143000"/>
          </a:xfrm>
        </p:spPr>
        <p:txBody>
          <a:bodyPr/>
          <a:lstStyle/>
          <a:p>
            <a:r>
              <a:rPr lang="en-GB" dirty="0"/>
              <a:t>Methods discussed,</a:t>
            </a:r>
            <a:br>
              <a:rPr lang="en-GB" dirty="0"/>
            </a:br>
            <a:r>
              <a:rPr lang="en-GB" dirty="0"/>
              <a:t> ‘peer review’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140739"/>
            <a:ext cx="7391400" cy="56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05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17188"/>
            <a:ext cx="4191000" cy="1143000"/>
          </a:xfrm>
        </p:spPr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152400" y="1066800"/>
            <a:ext cx="8256173" cy="5571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4310" marR="6350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First ob</a:t>
            </a:r>
            <a:r>
              <a:rPr lang="en-US" sz="2000" b="1" kern="1200" spc="-1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j</a:t>
            </a: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ective</a:t>
            </a:r>
            <a:r>
              <a:rPr lang="en-US" sz="2000" b="1" kern="120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:</a:t>
            </a: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b="1" kern="120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a</a:t>
            </a: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b="1" kern="120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journal</a:t>
            </a:r>
            <a:r>
              <a:rPr lang="en-US" sz="2000" b="1" kern="1200" spc="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b="1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p</a:t>
            </a: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a</a:t>
            </a:r>
            <a:r>
              <a:rPr lang="en-US" sz="2000" b="1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p</a:t>
            </a: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e</a:t>
            </a:r>
            <a:r>
              <a:rPr lang="en-US" sz="2000" b="1" kern="120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r</a:t>
            </a: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inc</a:t>
            </a:r>
            <a:r>
              <a:rPr lang="en-US" sz="2000" b="1" kern="1200" spc="-1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l</a:t>
            </a: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u</a:t>
            </a:r>
            <a:r>
              <a:rPr lang="en-US" sz="2000" b="1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d</a:t>
            </a: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in</a:t>
            </a:r>
            <a:r>
              <a:rPr lang="en-US" sz="2000" b="1" kern="120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g all</a:t>
            </a: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b="1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p</a:t>
            </a: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artic</a:t>
            </a:r>
            <a:r>
              <a:rPr lang="en-US" sz="2000" b="1" kern="1200" spc="-1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i</a:t>
            </a:r>
            <a:r>
              <a:rPr lang="en-US" sz="2000" b="1" kern="1200" spc="-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pa</a:t>
            </a:r>
            <a:r>
              <a:rPr lang="en-US" sz="2000" b="1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n</a:t>
            </a:r>
            <a:r>
              <a:rPr lang="en-US" sz="2000" b="1" kern="120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ts</a:t>
            </a:r>
          </a:p>
          <a:p>
            <a:pPr marL="651510" marR="6350" lvl="1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en-US" kern="120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Serves as a reference paper for this effort</a:t>
            </a:r>
          </a:p>
          <a:p>
            <a:pPr marL="651510" marR="6350" lvl="1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en-US" kern="120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Content:  Methods, Estimates generated from ‘High Priority Data’, Discussion, Conclusions</a:t>
            </a:r>
          </a:p>
          <a:p>
            <a:pPr marL="651510" marR="6350" lvl="1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en-US" kern="120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Mention of existing standards?  (such as ISO 122233)</a:t>
            </a:r>
          </a:p>
          <a:p>
            <a:pPr marL="194310" marR="6350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en-US" sz="2000" b="1" kern="120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Second objective: creation of a first ‘CEOS reference dataset’ based on six ‘High Priority Data’ images</a:t>
            </a:r>
          </a:p>
          <a:p>
            <a:pPr marL="651510" marR="6350" lvl="1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Create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a directory in the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CalVal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Portal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with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free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access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to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selected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data </a:t>
            </a:r>
          </a:p>
          <a:p>
            <a:pPr marL="651510" marR="6350" lvl="1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Define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the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corresponding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reference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MTF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result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for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each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test image as the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mean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(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with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outlier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rejection) of the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submitted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estimates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when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actual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model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is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not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available</a:t>
            </a:r>
            <a:endParaRPr lang="fr-FR" kern="1200" spc="-15" dirty="0">
              <a:solidFill>
                <a:srgbClr val="000041"/>
              </a:solidFill>
              <a:latin typeface="Arial"/>
              <a:ea typeface="+mn-ea"/>
              <a:cs typeface="Arial"/>
            </a:endParaRPr>
          </a:p>
          <a:p>
            <a:pPr marL="651510" marR="6350" lvl="1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Ask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users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to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submit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their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« 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blind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test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results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 »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before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accessing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the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reference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results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in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order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to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improve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the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reference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MTF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dataset</a:t>
            </a:r>
            <a:endParaRPr lang="fr-FR" kern="1200" spc="-15" dirty="0">
              <a:solidFill>
                <a:srgbClr val="000041"/>
              </a:solidFill>
              <a:latin typeface="Arial"/>
              <a:ea typeface="+mn-ea"/>
              <a:cs typeface="Arial"/>
            </a:endParaRPr>
          </a:p>
          <a:p>
            <a:pPr marL="194310" marR="6350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en-US" sz="2000" b="1" kern="1200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Future activities</a:t>
            </a:r>
          </a:p>
          <a:p>
            <a:pPr marL="651510" marR="6350" lvl="1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Create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additional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targets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for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testing</a:t>
            </a:r>
            <a:endParaRPr lang="fr-FR" kern="1200" spc="-15" dirty="0">
              <a:solidFill>
                <a:srgbClr val="000041"/>
              </a:solidFill>
              <a:latin typeface="Arial"/>
              <a:ea typeface="+mn-ea"/>
              <a:cs typeface="Arial"/>
            </a:endParaRPr>
          </a:p>
          <a:p>
            <a:pPr marL="651510" marR="6350" lvl="1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Consider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 ‘figures of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merit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’: FWHM,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Edge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slope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, RER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etc</a:t>
            </a:r>
            <a:endParaRPr lang="fr-FR" kern="1200" spc="-15" dirty="0">
              <a:solidFill>
                <a:srgbClr val="000041"/>
              </a:solidFill>
              <a:latin typeface="Arial"/>
              <a:ea typeface="+mn-ea"/>
              <a:cs typeface="Arial"/>
            </a:endParaRPr>
          </a:p>
          <a:p>
            <a:pPr marL="651510" marR="6350" lvl="1" indent="-181610" algn="l" defTabSz="914400" rtl="0">
              <a:spcBef>
                <a:spcPts val="540"/>
              </a:spcBef>
              <a:buClr>
                <a:srgbClr val="660066"/>
              </a:buClr>
              <a:buSzPct val="73809"/>
              <a:buFont typeface="Calibri"/>
              <a:buChar char="•"/>
              <a:tabLst>
                <a:tab pos="194310" algn="l"/>
              </a:tabLst>
            </a:pP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Assignment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of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uncertainty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and </a:t>
            </a:r>
            <a:r>
              <a:rPr lang="fr-FR" kern="1200" spc="-15" dirty="0" err="1">
                <a:solidFill>
                  <a:srgbClr val="000041"/>
                </a:solidFill>
                <a:latin typeface="Arial"/>
                <a:ea typeface="+mn-ea"/>
                <a:cs typeface="Arial"/>
              </a:rPr>
              <a:t>traceability</a:t>
            </a:r>
            <a:r>
              <a:rPr lang="fr-FR" kern="1200" spc="-15" dirty="0">
                <a:solidFill>
                  <a:srgbClr val="000041"/>
                </a:solidFill>
                <a:latin typeface="Arial"/>
                <a:ea typeface="+mn-ea"/>
                <a:cs typeface="Arial"/>
              </a:rPr>
              <a:t> issues </a:t>
            </a:r>
          </a:p>
        </p:txBody>
      </p:sp>
    </p:spTree>
    <p:extLst>
      <p:ext uri="{BB962C8B-B14F-4D97-AF65-F5344CB8AC3E}">
        <p14:creationId xmlns:p14="http://schemas.microsoft.com/office/powerpoint/2010/main" val="3378032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7772400" cy="1143000"/>
          </a:xfrm>
        </p:spPr>
        <p:txBody>
          <a:bodyPr/>
          <a:lstStyle/>
          <a:p>
            <a:pPr algn="l"/>
            <a:r>
              <a:rPr lang="en-GB" dirty="0"/>
              <a:t>Recommendations/Requests </a:t>
            </a:r>
            <a:br>
              <a:rPr lang="en-GB" dirty="0"/>
            </a:br>
            <a:r>
              <a:rPr lang="en-GB" dirty="0"/>
              <a:t>to WGCV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166666"/>
              </p:ext>
            </p:extLst>
          </p:nvPr>
        </p:nvGraphicFramePr>
        <p:xfrm>
          <a:off x="228600" y="2133600"/>
          <a:ext cx="8610600" cy="367455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36721">
                  <a:extLst>
                    <a:ext uri="{9D8B030D-6E8A-4147-A177-3AD203B41FA5}">
                      <a16:colId xmlns:a16="http://schemas.microsoft.com/office/drawing/2014/main" val="2326364828"/>
                    </a:ext>
                  </a:extLst>
                </a:gridCol>
                <a:gridCol w="6073879">
                  <a:extLst>
                    <a:ext uri="{9D8B030D-6E8A-4147-A177-3AD203B41FA5}">
                      <a16:colId xmlns:a16="http://schemas.microsoft.com/office/drawing/2014/main" val="391223798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</a:rPr>
                        <a:t>R.2017-3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6FF21">
                        <a:alpha val="666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</a:rPr>
                        <a:t>IVOS recommends that the test sites in the MTF catalogue should be made available as CEOS recommended sites.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GB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6FF21">
                        <a:alpha val="6666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73455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</a:rPr>
                        <a:t>R.2017-4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6FF21">
                        <a:alpha val="6666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400" b="1" dirty="0">
                          <a:effectLst/>
                        </a:rPr>
                        <a:t>IVOS recommends that a CEOS-recommended reference dataset is provided for the community to test their MTF estimation methodologies</a:t>
                      </a:r>
                      <a:endParaRPr lang="en-GB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56FF21">
                        <a:alpha val="6666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874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6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5562600" cy="1143000"/>
          </a:xfrm>
        </p:spPr>
        <p:txBody>
          <a:bodyPr/>
          <a:lstStyle/>
          <a:p>
            <a:r>
              <a:rPr lang="en-GB" dirty="0" err="1"/>
              <a:t>RadCalNet</a:t>
            </a:r>
            <a:r>
              <a:rPr lang="en-GB" dirty="0"/>
              <a:t>: Wednesday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9" y="1150620"/>
            <a:ext cx="3843657" cy="2882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150620"/>
            <a:ext cx="4305300" cy="3228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033364"/>
            <a:ext cx="3759838" cy="2819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4100278"/>
            <a:ext cx="3581399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9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Request to CEOS WGCV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986712"/>
              </p:ext>
            </p:extLst>
          </p:nvPr>
        </p:nvGraphicFramePr>
        <p:xfrm>
          <a:off x="304800" y="1447800"/>
          <a:ext cx="8458200" cy="2590800"/>
        </p:xfrm>
        <a:graphic>
          <a:graphicData uri="http://schemas.openxmlformats.org/drawingml/2006/table">
            <a:tbl>
              <a:tblPr firstRow="1" firstCol="1" bandRow="1"/>
              <a:tblGrid>
                <a:gridCol w="1361534">
                  <a:extLst>
                    <a:ext uri="{9D8B030D-6E8A-4147-A177-3AD203B41FA5}">
                      <a16:colId xmlns:a16="http://schemas.microsoft.com/office/drawing/2014/main" val="3629551665"/>
                    </a:ext>
                  </a:extLst>
                </a:gridCol>
                <a:gridCol w="7096666">
                  <a:extLst>
                    <a:ext uri="{9D8B030D-6E8A-4147-A177-3AD203B41FA5}">
                      <a16:colId xmlns:a16="http://schemas.microsoft.com/office/drawing/2014/main" val="1541524944"/>
                    </a:ext>
                  </a:extLst>
                </a:gridCol>
              </a:tblGrid>
              <a:tr h="25908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R.2017-1</a:t>
                      </a:r>
                      <a:endParaRPr lang="en-GB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759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9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9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A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Following the successful Beta Testing of </a:t>
                      </a:r>
                      <a:r>
                        <a:rPr lang="en-GB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RadCalNet</a:t>
                      </a: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IVOS is looking for CEOS-WGCV endorsement for opening as an operational network (once the remaining tasks listed in the </a:t>
                      </a:r>
                      <a:r>
                        <a:rPr lang="en-GB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RadCalNet</a:t>
                      </a: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WG minutes are complete). IVOS asks WGCV to set up the necessary governance structure to approve </a:t>
                      </a:r>
                      <a:r>
                        <a:rPr lang="en-GB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RadCalNet</a:t>
                      </a:r>
                      <a:r>
                        <a:rPr lang="en-GB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sites.</a:t>
                      </a:r>
                      <a:endParaRPr lang="en-GB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3759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9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9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46223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4724400"/>
            <a:ext cx="9220200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Fo</a:t>
            </a:r>
            <a:r>
              <a:rPr lang="en-GB" sz="2400" b="1" dirty="0"/>
              <a:t>llowing full operational access: IVOS requests agencies/site owners to consider enhancing </a:t>
            </a:r>
            <a:r>
              <a:rPr lang="en-GB" sz="2400" b="1" dirty="0" err="1"/>
              <a:t>RadCalNet</a:t>
            </a:r>
            <a:r>
              <a:rPr lang="en-GB" sz="2400" b="1" dirty="0"/>
              <a:t> through contributing new sites</a:t>
            </a:r>
            <a:endParaRPr kumimoji="0" lang="en-GB" sz="2400" b="1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9263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06392"/>
            <a:ext cx="5346221" cy="1143000"/>
          </a:xfrm>
        </p:spPr>
        <p:txBody>
          <a:bodyPr/>
          <a:lstStyle/>
          <a:p>
            <a:pPr algn="l"/>
            <a:r>
              <a:rPr lang="en-GB" dirty="0"/>
              <a:t>PICSCAR</a:t>
            </a:r>
            <a:br>
              <a:rPr lang="en-GB" dirty="0"/>
            </a:br>
            <a:r>
              <a:rPr lang="en-GB" dirty="0"/>
              <a:t>lead P Henry CNES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79" y="1295400"/>
            <a:ext cx="9067800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 err="1">
                <a:solidFill>
                  <a:srgbClr val="FF0000"/>
                </a:solidFill>
              </a:rPr>
              <a:t>Pseuodo</a:t>
            </a:r>
            <a:r>
              <a:rPr lang="en-GB" sz="2000" dirty="0">
                <a:solidFill>
                  <a:srgbClr val="FF0000"/>
                </a:solidFill>
              </a:rPr>
              <a:t> invariant sites used for Rad L1 Cal/comparison/monitoring</a:t>
            </a:r>
          </a:p>
          <a:p>
            <a:pPr marL="0" indent="0">
              <a:buNone/>
            </a:pPr>
            <a:endParaRPr lang="en-GB" sz="2000" dirty="0">
              <a:solidFill>
                <a:srgbClr val="FF0000"/>
              </a:solidFill>
            </a:endParaRPr>
          </a:p>
          <a:p>
            <a:r>
              <a:rPr lang="en-GB" sz="2000" dirty="0"/>
              <a:t>Questionnaire sent to ~180 people (CEOS contacts) (Sep 2016)</a:t>
            </a:r>
          </a:p>
          <a:p>
            <a:pPr lvl="1"/>
            <a:r>
              <a:rPr lang="en-GB" sz="2000" dirty="0"/>
              <a:t>15 Replies</a:t>
            </a:r>
          </a:p>
          <a:p>
            <a:pPr lvl="1"/>
            <a:r>
              <a:rPr lang="en-GB" sz="2000" dirty="0"/>
              <a:t>Seek to identify </a:t>
            </a:r>
            <a:r>
              <a:rPr lang="en-GB" sz="2000" dirty="0" err="1"/>
              <a:t>useage</a:t>
            </a:r>
            <a:r>
              <a:rPr lang="en-GB" sz="2000" dirty="0"/>
              <a:t>, priorities of PICS</a:t>
            </a:r>
          </a:p>
          <a:p>
            <a:pPr lvl="1"/>
            <a:endParaRPr lang="en-GB" sz="800" dirty="0"/>
          </a:p>
          <a:p>
            <a:r>
              <a:rPr lang="en-GB" sz="2000" dirty="0"/>
              <a:t>Seek to collect observational data from heritage priority site, Libya 4</a:t>
            </a:r>
          </a:p>
          <a:p>
            <a:pPr lvl="1"/>
            <a:r>
              <a:rPr lang="en-GB" sz="2000" dirty="0"/>
              <a:t>Standardised format and location</a:t>
            </a:r>
          </a:p>
          <a:p>
            <a:pPr lvl="1"/>
            <a:r>
              <a:rPr lang="en-GB" sz="2000" dirty="0"/>
              <a:t>6 teams formally submitted independent data sets (2002 -2017)</a:t>
            </a:r>
          </a:p>
          <a:p>
            <a:pPr lvl="1"/>
            <a:endParaRPr lang="en-GB" sz="2000" dirty="0"/>
          </a:p>
          <a:p>
            <a:r>
              <a:rPr lang="en-GB" sz="2000" dirty="0"/>
              <a:t>Some initial processing of one data set (FY3) using a common BRDF model</a:t>
            </a:r>
          </a:p>
          <a:p>
            <a:endParaRPr lang="en-GB" sz="800" dirty="0"/>
          </a:p>
          <a:p>
            <a:r>
              <a:rPr lang="en-GB" sz="2000" dirty="0"/>
              <a:t>Two </a:t>
            </a:r>
            <a:r>
              <a:rPr lang="en-GB" sz="2000" dirty="0" err="1"/>
              <a:t>telecons</a:t>
            </a:r>
            <a:r>
              <a:rPr lang="en-GB" sz="2000" dirty="0"/>
              <a:t> to discuss preliminary inputs and priorities</a:t>
            </a:r>
          </a:p>
          <a:p>
            <a:endParaRPr lang="en-GB" sz="800" dirty="0"/>
          </a:p>
          <a:p>
            <a:r>
              <a:rPr lang="en-GB" sz="2000" dirty="0"/>
              <a:t>Workshop held aligned to IVOS 29 to define a project plan/roadmap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2" descr="D:\Projets\PICSCAR\09-Technique\91-Documents-Techniques\912-Travail\Logo\logoC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3324"/>
            <a:ext cx="998878" cy="9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606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93398"/>
            <a:ext cx="4419600" cy="1143000"/>
          </a:xfrm>
        </p:spPr>
        <p:txBody>
          <a:bodyPr/>
          <a:lstStyle/>
          <a:p>
            <a:r>
              <a:rPr lang="en-GB" dirty="0"/>
              <a:t>Survey of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7158"/>
            <a:ext cx="4800600" cy="4114800"/>
          </a:xfrm>
        </p:spPr>
        <p:txBody>
          <a:bodyPr/>
          <a:lstStyle/>
          <a:p>
            <a:r>
              <a:rPr lang="en-GB" sz="2000" dirty="0"/>
              <a:t>30 sites identified as being used by 33 sensors</a:t>
            </a:r>
          </a:p>
          <a:p>
            <a:r>
              <a:rPr lang="en-GB" sz="2000" dirty="0"/>
              <a:t>Top 6 as already identified by CEOS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85728"/>
            <a:ext cx="3312368" cy="3010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space réservé du contenu 7" descr="D:\matlab\PICSCAR\png\Question2\QST_Question2__siteQ2v2fig2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90" y="304800"/>
            <a:ext cx="4202310" cy="318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3874595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285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5257800" cy="1143000"/>
          </a:xfrm>
        </p:spPr>
        <p:txBody>
          <a:bodyPr/>
          <a:lstStyle/>
          <a:p>
            <a:pPr algn="l"/>
            <a:r>
              <a:rPr lang="en-GB" dirty="0"/>
              <a:t>Information needed and where from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5346378"/>
            <a:ext cx="7924800" cy="914400"/>
          </a:xfrm>
        </p:spPr>
        <p:txBody>
          <a:bodyPr/>
          <a:lstStyle/>
          <a:p>
            <a:r>
              <a:rPr lang="en-GB" dirty="0"/>
              <a:t>Look to focus on perhaps 5 to 10 sites</a:t>
            </a:r>
          </a:p>
          <a:p>
            <a:r>
              <a:rPr lang="en-GB" dirty="0"/>
              <a:t>Community keen and willing to work together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9" y="1295400"/>
            <a:ext cx="8513465" cy="1430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7" y="3200400"/>
            <a:ext cx="9083827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8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TextBox 2"/>
          <p:cNvSpPr txBox="1">
            <a:spLocks noChangeArrowheads="1"/>
          </p:cNvSpPr>
          <p:nvPr/>
        </p:nvSpPr>
        <p:spPr bwMode="auto">
          <a:xfrm>
            <a:off x="-15922" y="1295400"/>
            <a:ext cx="435932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800100" indent="-3429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IVOS 29 @ Tucson,</a:t>
            </a:r>
            <a:r>
              <a:rPr lang="en-GB" altLang="en-US" sz="2000" dirty="0">
                <a:solidFill>
                  <a:srgbClr val="002569"/>
                </a:solidFill>
              </a:rPr>
              <a:t> Arizona</a:t>
            </a: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, USA hosted by </a:t>
            </a:r>
            <a:r>
              <a:rPr kumimoji="0" lang="en-GB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Uni</a:t>
            </a: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 of Arizona Mar 2017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26 agency/orgs represented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30 attendees + 10 remote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20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Times New Roman" pitchFamily="18" charset="0"/>
              </a:rPr>
              <a:t>All themes and topics (work-plan discussed or summarised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GB" altLang="en-US" sz="2000" b="1" dirty="0">
                <a:solidFill>
                  <a:srgbClr val="9F2D20"/>
                </a:solidFill>
              </a:rPr>
              <a:t>3 joint (GSICS) </a:t>
            </a:r>
            <a:r>
              <a:rPr lang="en-GB" altLang="en-US" sz="2000" b="1" dirty="0" err="1">
                <a:solidFill>
                  <a:srgbClr val="9F2D20"/>
                </a:solidFill>
              </a:rPr>
              <a:t>webex</a:t>
            </a:r>
            <a:r>
              <a:rPr lang="en-GB" altLang="en-US" sz="2000" b="1" dirty="0">
                <a:solidFill>
                  <a:srgbClr val="9F2D20"/>
                </a:solidFill>
              </a:rPr>
              <a:t> on solar irradiance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altLang="en-US" sz="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3 </a:t>
            </a:r>
            <a:r>
              <a:rPr kumimoji="0" lang="en-GB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rd</a:t>
            </a: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 MTF workshop (Mar 2017)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lang="en-GB" altLang="en-US" sz="800" b="1" dirty="0">
              <a:solidFill>
                <a:srgbClr val="9F2D20"/>
              </a:solidFill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2 PICSCAR</a:t>
            </a:r>
            <a:r>
              <a:rPr kumimoji="0" lang="en-GB" altLang="en-US" sz="2000" b="1" i="0" u="none" strike="noStrike" kern="0" cap="none" spc="0" normalizeH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GB" altLang="en-US" sz="2000" b="1" i="0" u="none" strike="noStrike" kern="0" cap="none" spc="0" normalizeH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webex</a:t>
            </a:r>
            <a:r>
              <a:rPr kumimoji="0" lang="en-GB" altLang="en-US" sz="2000" b="1" i="0" u="none" strike="noStrike" kern="0" cap="none" spc="0" normalizeH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  <a:latin typeface="Times New Roman" pitchFamily="18" charset="0"/>
              </a:rPr>
              <a:t> (Joint GSICS)</a:t>
            </a:r>
          </a:p>
          <a:p>
            <a:pPr lvl="1" defTabSz="9144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altLang="en-US" sz="1600" b="1" dirty="0">
                <a:solidFill>
                  <a:srgbClr val="9F2D20"/>
                </a:solidFill>
              </a:rPr>
              <a:t>1</a:t>
            </a:r>
            <a:r>
              <a:rPr lang="en-GB" altLang="en-US" sz="1600" b="1" baseline="30000" dirty="0">
                <a:solidFill>
                  <a:srgbClr val="9F2D20"/>
                </a:solidFill>
              </a:rPr>
              <a:t>st</a:t>
            </a:r>
            <a:r>
              <a:rPr lang="en-GB" altLang="en-US" sz="1600" b="1" dirty="0">
                <a:solidFill>
                  <a:srgbClr val="9F2D20"/>
                </a:solidFill>
              </a:rPr>
              <a:t> Meeting (3</a:t>
            </a:r>
            <a:r>
              <a:rPr lang="en-GB" altLang="en-US" sz="1600" b="1" baseline="30000" dirty="0">
                <a:solidFill>
                  <a:srgbClr val="9F2D20"/>
                </a:solidFill>
              </a:rPr>
              <a:t>rd</a:t>
            </a:r>
            <a:r>
              <a:rPr lang="en-GB" altLang="en-US" sz="1600" b="1" dirty="0">
                <a:solidFill>
                  <a:srgbClr val="9F2D20"/>
                </a:solidFill>
              </a:rPr>
              <a:t> </a:t>
            </a:r>
            <a:r>
              <a:rPr lang="en-GB" altLang="en-US" sz="1600" b="1" dirty="0" err="1">
                <a:solidFill>
                  <a:srgbClr val="9F2D20"/>
                </a:solidFill>
              </a:rPr>
              <a:t>inc</a:t>
            </a:r>
            <a:r>
              <a:rPr lang="en-GB" altLang="en-US" sz="1600" b="1" dirty="0">
                <a:solidFill>
                  <a:srgbClr val="9F2D20"/>
                </a:solidFill>
              </a:rPr>
              <a:t> pre-cursors)</a:t>
            </a:r>
          </a:p>
          <a:p>
            <a:pPr lvl="1" defTabSz="914400" eaLnBrk="1" hangingPunct="1">
              <a:spcBef>
                <a:spcPct val="0"/>
              </a:spcBef>
              <a:buFontTx/>
              <a:buChar char="•"/>
              <a:defRPr/>
            </a:pPr>
            <a:endParaRPr kumimoji="0" lang="en-GB" altLang="en-US" sz="1600" b="1" i="0" u="none" strike="noStrike" kern="0" cap="none" spc="0" normalizeH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85725" lvl="1" indent="92075" defTabSz="914400" eaLnBrk="1" hangingPunct="1">
              <a:spcBef>
                <a:spcPct val="0"/>
              </a:spcBef>
              <a:buNone/>
              <a:defRPr/>
            </a:pPr>
            <a:r>
              <a:rPr lang="en-GB" altLang="en-US" sz="1800" b="1" dirty="0">
                <a:solidFill>
                  <a:schemeClr val="tx1">
                    <a:lumMod val="50000"/>
                  </a:schemeClr>
                </a:solidFill>
              </a:rPr>
              <a:t>IVOS 30 ESA </a:t>
            </a:r>
            <a:r>
              <a:rPr lang="en-GB" altLang="en-US" sz="1800" b="1" dirty="0" err="1">
                <a:solidFill>
                  <a:schemeClr val="tx1">
                    <a:lumMod val="50000"/>
                  </a:schemeClr>
                </a:solidFill>
              </a:rPr>
              <a:t>Estec</a:t>
            </a:r>
            <a:r>
              <a:rPr lang="en-GB" altLang="en-US" sz="1800" b="1" dirty="0">
                <a:solidFill>
                  <a:schemeClr val="tx1">
                    <a:lumMod val="50000"/>
                  </a:schemeClr>
                </a:solidFill>
              </a:rPr>
              <a:t> Holland Q1-2 2018</a:t>
            </a:r>
            <a:endParaRPr kumimoji="0" lang="en-GB" altLang="en-US" sz="1800" b="1" i="0" u="none" strike="noStrike" kern="0" cap="none" spc="0" normalizeH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</a:endParaRPr>
          </a:p>
          <a:p>
            <a:pPr lvl="1" defTabSz="914400" eaLnBrk="1" hangingPunct="1">
              <a:spcBef>
                <a:spcPct val="0"/>
              </a:spcBef>
              <a:buFontTx/>
              <a:buChar char="•"/>
              <a:defRPr/>
            </a:pPr>
            <a:r>
              <a:rPr lang="en-GB" altLang="en-US" sz="400" b="1" noProof="0" dirty="0" err="1">
                <a:solidFill>
                  <a:srgbClr val="9F2D20"/>
                </a:solidFill>
              </a:rPr>
              <a:t>mett</a:t>
            </a:r>
            <a:endParaRPr kumimoji="0" lang="en-GB" altLang="en-US" sz="4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3463" y="3929480"/>
            <a:ext cx="5000625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Special Projects: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RadCalNet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 team met</a:t>
            </a:r>
            <a:r>
              <a:rPr kumimoji="0" lang="en-GB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  Mar 2017@Tucson</a:t>
            </a:r>
          </a:p>
          <a:p>
            <a:pPr marL="342900" lvl="1" indent="-342900" defTabSz="9144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9F2D20"/>
                </a:solidFill>
              </a:rPr>
              <a:t>    Beta testing results workshop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SST/LST comparison (under sponsorship from ESA) took place @NPL (June-July 2016)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O-colour</a:t>
            </a:r>
            <a:r>
              <a:rPr kumimoji="0" lang="en-GB" sz="1800" b="1" i="0" u="none" strike="noStrike" kern="0" cap="none" spc="0" normalizeH="0" noProof="0" dirty="0">
                <a:ln>
                  <a:noFill/>
                </a:ln>
                <a:solidFill>
                  <a:srgbClr val="9F2D20"/>
                </a:solidFill>
                <a:effectLst/>
                <a:uLnTx/>
                <a:uFillTx/>
              </a:rPr>
              <a:t> vicarious Cal comparisons started April 2017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9F2D20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150963"/>
            <a:ext cx="47244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A7A7A7">
                    <a:lumMod val="20000"/>
                    <a:lumOff val="80000"/>
                  </a:srgbClr>
                </a:solidFill>
                <a:effectLst/>
                <a:uLnTx/>
                <a:uFillTx/>
              </a:rPr>
              <a:t>Summary of activities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186518"/>
            <a:ext cx="3886200" cy="275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97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6705600" cy="1143000"/>
          </a:xfrm>
        </p:spPr>
        <p:txBody>
          <a:bodyPr/>
          <a:lstStyle/>
          <a:p>
            <a:pPr algn="l"/>
            <a:r>
              <a:rPr lang="en-GB" dirty="0"/>
              <a:t>See to use all available data to assess site stability : Harmonise!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371600"/>
            <a:ext cx="7239000" cy="501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4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7772400" cy="1143000"/>
          </a:xfrm>
        </p:spPr>
        <p:txBody>
          <a:bodyPr/>
          <a:lstStyle/>
          <a:p>
            <a:pPr algn="l"/>
            <a:r>
              <a:rPr lang="en-GB" dirty="0"/>
              <a:t>Roadmap for the future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29665" y="879057"/>
            <a:ext cx="4572638" cy="3429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1295401"/>
            <a:ext cx="4038600" cy="302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913" y="3962400"/>
            <a:ext cx="4572638" cy="3429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991" y="3927894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06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8600"/>
            <a:ext cx="4572000" cy="838200"/>
          </a:xfrm>
        </p:spPr>
        <p:txBody>
          <a:bodyPr/>
          <a:lstStyle/>
          <a:p>
            <a:pPr algn="l"/>
            <a:r>
              <a:rPr lang="en-GB" dirty="0"/>
              <a:t>Summary: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7772400" cy="4114800"/>
          </a:xfrm>
        </p:spPr>
        <p:txBody>
          <a:bodyPr/>
          <a:lstStyle/>
          <a:p>
            <a:r>
              <a:rPr lang="en-GB" sz="2000" dirty="0"/>
              <a:t>Bi-monthly community </a:t>
            </a:r>
            <a:r>
              <a:rPr lang="en-GB" sz="2000" dirty="0" err="1"/>
              <a:t>Telecons</a:t>
            </a:r>
            <a:r>
              <a:rPr lang="en-GB" sz="2000" dirty="0"/>
              <a:t>/</a:t>
            </a:r>
            <a:r>
              <a:rPr lang="en-GB" sz="2000" dirty="0" err="1"/>
              <a:t>webex</a:t>
            </a:r>
            <a:r>
              <a:rPr lang="en-GB" sz="2000" dirty="0"/>
              <a:t> to discuss methods and how to establish/compare (BRDF, Atmosphere, surface spectral reflectance)</a:t>
            </a:r>
          </a:p>
          <a:p>
            <a:endParaRPr lang="en-GB" dirty="0"/>
          </a:p>
          <a:p>
            <a:r>
              <a:rPr lang="en-GB" sz="2000" dirty="0"/>
              <a:t>CNES to establish draft web ‘portal’ </a:t>
            </a:r>
          </a:p>
          <a:p>
            <a:pPr lvl="1"/>
            <a:r>
              <a:rPr lang="en-GB" sz="1800" dirty="0"/>
              <a:t>Hosted on/via </a:t>
            </a:r>
            <a:r>
              <a:rPr lang="en-GB" sz="1800" dirty="0" err="1"/>
              <a:t>CalVal</a:t>
            </a:r>
            <a:r>
              <a:rPr lang="en-GB" sz="1800" dirty="0"/>
              <a:t> portal</a:t>
            </a:r>
          </a:p>
          <a:p>
            <a:pPr lvl="1"/>
            <a:r>
              <a:rPr lang="en-GB" sz="1800" dirty="0"/>
              <a:t>Good practises on how to use</a:t>
            </a:r>
          </a:p>
          <a:p>
            <a:pPr lvl="1"/>
            <a:r>
              <a:rPr lang="en-GB" sz="1800" dirty="0"/>
              <a:t>Repository of observations</a:t>
            </a:r>
          </a:p>
          <a:p>
            <a:pPr lvl="1"/>
            <a:r>
              <a:rPr lang="en-GB" sz="1800" dirty="0"/>
              <a:t>Repository of comparison results</a:t>
            </a:r>
          </a:p>
          <a:p>
            <a:pPr lvl="1"/>
            <a:r>
              <a:rPr lang="en-GB" sz="1800" dirty="0"/>
              <a:t>Characteristics of PICS and tools for users</a:t>
            </a:r>
          </a:p>
          <a:p>
            <a:endParaRPr lang="en-GB" dirty="0"/>
          </a:p>
          <a:p>
            <a:r>
              <a:rPr lang="en-GB" sz="2000" dirty="0"/>
              <a:t>NPL &amp; CNES to consider how to evaluate </a:t>
            </a:r>
            <a:r>
              <a:rPr lang="en-GB" sz="2000" dirty="0" err="1"/>
              <a:t>Uc</a:t>
            </a:r>
            <a:r>
              <a:rPr lang="en-GB" sz="2000" dirty="0"/>
              <a:t> </a:t>
            </a:r>
          </a:p>
          <a:p>
            <a:endParaRPr lang="en-GB" sz="2000" dirty="0"/>
          </a:p>
          <a:p>
            <a:r>
              <a:rPr lang="en-GB" sz="2000" dirty="0"/>
              <a:t>Goal to establish a </a:t>
            </a:r>
            <a:r>
              <a:rPr lang="en-GB" sz="2000"/>
              <a:t>TOA ‘Radiance simulator’</a:t>
            </a:r>
            <a:endParaRPr lang="en-GB" sz="20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2246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hape 10"/>
          <p:cNvSpPr>
            <a:spLocks noGrp="1"/>
          </p:cNvSpPr>
          <p:nvPr>
            <p:ph type="title" idx="4294967295"/>
          </p:nvPr>
        </p:nvSpPr>
        <p:spPr bwMode="auto">
          <a:xfrm>
            <a:off x="533400" y="1523999"/>
            <a:ext cx="8458200" cy="15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 eaLnBrk="1" hangingPunct="1"/>
            <a:r>
              <a:rPr lang="en-US" altLang="en-US" sz="4200" b="1" dirty="0">
                <a:latin typeface="Droid Serif"/>
                <a:ea typeface="Droid Serif"/>
                <a:cs typeface="Droid Serif"/>
                <a:sym typeface="Droid Serif"/>
              </a:rPr>
              <a:t>FRM4STS: </a:t>
            </a:r>
            <a:r>
              <a:rPr lang="en-US" altLang="en-US" sz="2400" b="1" dirty="0">
                <a:latin typeface="Droid Serif"/>
                <a:ea typeface="Droid Serif"/>
                <a:cs typeface="Droid Serif"/>
                <a:sym typeface="Droid Serif"/>
              </a:rPr>
              <a:t>Fiducial Reference measurements for validation of Surface Temperature from Satellites  </a:t>
            </a:r>
            <a:br>
              <a:rPr lang="en-US" altLang="en-US" sz="2400" b="1" dirty="0">
                <a:latin typeface="Droid Serif"/>
                <a:ea typeface="Droid Serif"/>
                <a:cs typeface="Droid Serif"/>
                <a:sym typeface="Droid Serif"/>
              </a:rPr>
            </a:br>
            <a:r>
              <a:rPr lang="en-US" altLang="en-US" sz="2400" b="1" dirty="0">
                <a:solidFill>
                  <a:srgbClr val="FFFF00"/>
                </a:solidFill>
                <a:latin typeface="Droid Serif"/>
                <a:ea typeface="Droid Serif"/>
                <a:cs typeface="Droid Serif"/>
                <a:sym typeface="Droid Serif"/>
              </a:rPr>
              <a:t>www.FRM4STS.org</a:t>
            </a:r>
            <a:br>
              <a:rPr lang="en-US" altLang="en-US" sz="2400" b="1" dirty="0">
                <a:latin typeface="Droid Serif"/>
                <a:ea typeface="Droid Serif"/>
                <a:cs typeface="Droid Serif"/>
                <a:sym typeface="Droid Serif"/>
              </a:rPr>
            </a:br>
            <a:br>
              <a:rPr lang="en-US" altLang="en-US" sz="2400" b="1" dirty="0">
                <a:latin typeface="Droid Serif"/>
                <a:ea typeface="Droid Serif"/>
                <a:cs typeface="Droid Serif"/>
                <a:sym typeface="Droid Serif"/>
              </a:rPr>
            </a:br>
            <a:endParaRPr lang="en-US" altLang="en-US" sz="2400" b="1" dirty="0">
              <a:latin typeface="Droid Serif"/>
              <a:ea typeface="Droid Serif"/>
              <a:cs typeface="Droid Serif"/>
              <a:sym typeface="Droid Serif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85800" y="3200400"/>
            <a:ext cx="4810125" cy="254158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/>
          <a:lstStyle/>
          <a:p>
            <a:pPr algn="l" defTabSz="914400" rtl="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Nigel Fox</a:t>
            </a:r>
          </a:p>
          <a:p>
            <a:pPr algn="l" defTabSz="914400" rtl="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NPL  (ESA Project)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55300" name="ceos_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250825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553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3074988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5487988"/>
            <a:ext cx="11334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459413"/>
            <a:ext cx="1624012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5487988"/>
            <a:ext cx="11017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3" descr="C:\Users\npf\AppData\Local\Microsoft\Windows\Temporary Internet Files\Content.Outlook\IUOT3PQT\sulogocol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4919663"/>
            <a:ext cx="1295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8" y="4606925"/>
            <a:ext cx="54292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67275"/>
            <a:ext cx="21431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51698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1752600" y="-57944"/>
            <a:ext cx="7694613" cy="1143001"/>
          </a:xfrm>
        </p:spPr>
        <p:txBody>
          <a:bodyPr/>
          <a:lstStyle/>
          <a:p>
            <a:pPr algn="l"/>
            <a:r>
              <a:rPr lang="en-GB" altLang="en-US" dirty="0"/>
              <a:t>SI traceability: LCE (June 2016) </a:t>
            </a:r>
            <a:br>
              <a:rPr lang="en-GB" altLang="en-US" dirty="0"/>
            </a:br>
            <a:r>
              <a:rPr lang="en-GB" altLang="en-US" sz="2000" dirty="0"/>
              <a:t>Necessary for all participants to assess biases </a:t>
            </a:r>
            <a:br>
              <a:rPr lang="en-GB" altLang="en-US" sz="2000" dirty="0"/>
            </a:br>
            <a:r>
              <a:rPr lang="en-GB" altLang="en-US" sz="2000" dirty="0"/>
              <a:t>to SI under Laboratory conditions</a:t>
            </a:r>
            <a:endParaRPr lang="en-GB" altLang="en-US" sz="2400" dirty="0">
              <a:solidFill>
                <a:srgbClr val="FF0000"/>
              </a:solidFill>
            </a:endParaRPr>
          </a:p>
        </p:txBody>
      </p:sp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3635375" y="1341438"/>
            <a:ext cx="1223963" cy="4603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ITS-90</a:t>
            </a:r>
          </a:p>
        </p:txBody>
      </p:sp>
      <p:sp>
        <p:nvSpPr>
          <p:cNvPr id="57349" name="TextBox 4"/>
          <p:cNvSpPr txBox="1">
            <a:spLocks noChangeArrowheads="1"/>
          </p:cNvSpPr>
          <p:nvPr/>
        </p:nvSpPr>
        <p:spPr bwMode="auto">
          <a:xfrm>
            <a:off x="2484438" y="2276475"/>
            <a:ext cx="1295400" cy="46196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NPL BB</a:t>
            </a:r>
          </a:p>
        </p:txBody>
      </p:sp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4716463" y="2276475"/>
            <a:ext cx="1295400" cy="461963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PTB BB</a:t>
            </a:r>
          </a:p>
        </p:txBody>
      </p:sp>
      <p:sp>
        <p:nvSpPr>
          <p:cNvPr id="57351" name="TextBox 7"/>
          <p:cNvSpPr txBox="1">
            <a:spLocks noChangeArrowheads="1"/>
          </p:cNvSpPr>
          <p:nvPr/>
        </p:nvSpPr>
        <p:spPr bwMode="auto">
          <a:xfrm>
            <a:off x="-15875" y="3033713"/>
            <a:ext cx="1584325" cy="8302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NPL Rad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(AMBER)</a:t>
            </a:r>
          </a:p>
        </p:txBody>
      </p:sp>
      <p:sp>
        <p:nvSpPr>
          <p:cNvPr id="57352" name="TextBox 8"/>
          <p:cNvSpPr txBox="1">
            <a:spLocks noChangeArrowheads="1"/>
          </p:cNvSpPr>
          <p:nvPr/>
        </p:nvSpPr>
        <p:spPr bwMode="auto">
          <a:xfrm>
            <a:off x="107950" y="5487988"/>
            <a:ext cx="935038" cy="461962"/>
          </a:xfrm>
          <a:prstGeom prst="rect">
            <a:avLst/>
          </a:prstGeom>
          <a:solidFill>
            <a:srgbClr val="BDEA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BB1</a:t>
            </a:r>
          </a:p>
        </p:txBody>
      </p:sp>
      <p:sp>
        <p:nvSpPr>
          <p:cNvPr id="57353" name="TextBox 9"/>
          <p:cNvSpPr txBox="1">
            <a:spLocks noChangeArrowheads="1"/>
          </p:cNvSpPr>
          <p:nvPr/>
        </p:nvSpPr>
        <p:spPr bwMode="auto">
          <a:xfrm>
            <a:off x="1223963" y="5468938"/>
            <a:ext cx="935037" cy="460375"/>
          </a:xfrm>
          <a:prstGeom prst="rect">
            <a:avLst/>
          </a:prstGeom>
          <a:solidFill>
            <a:srgbClr val="BDEA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BB 2</a:t>
            </a:r>
          </a:p>
        </p:txBody>
      </p:sp>
      <p:sp>
        <p:nvSpPr>
          <p:cNvPr id="57354" name="TextBox 10"/>
          <p:cNvSpPr txBox="1">
            <a:spLocks noChangeArrowheads="1"/>
          </p:cNvSpPr>
          <p:nvPr/>
        </p:nvSpPr>
        <p:spPr bwMode="auto">
          <a:xfrm>
            <a:off x="2339975" y="5472113"/>
            <a:ext cx="936625" cy="461962"/>
          </a:xfrm>
          <a:prstGeom prst="rect">
            <a:avLst/>
          </a:prstGeom>
          <a:solidFill>
            <a:srgbClr val="BDEA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BB 3</a:t>
            </a:r>
          </a:p>
        </p:txBody>
      </p:sp>
      <p:sp>
        <p:nvSpPr>
          <p:cNvPr id="57355" name="TextBox 11"/>
          <p:cNvSpPr txBox="1">
            <a:spLocks noChangeArrowheads="1"/>
          </p:cNvSpPr>
          <p:nvPr/>
        </p:nvSpPr>
        <p:spPr bwMode="auto">
          <a:xfrm>
            <a:off x="3627438" y="5468938"/>
            <a:ext cx="936625" cy="460375"/>
          </a:xfrm>
          <a:prstGeom prst="rect">
            <a:avLst/>
          </a:prstGeom>
          <a:solidFill>
            <a:srgbClr val="BDEA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BB 4</a:t>
            </a:r>
          </a:p>
        </p:txBody>
      </p:sp>
      <p:sp>
        <p:nvSpPr>
          <p:cNvPr id="57356" name="TextBox 12"/>
          <p:cNvSpPr txBox="1">
            <a:spLocks noChangeArrowheads="1"/>
          </p:cNvSpPr>
          <p:nvPr/>
        </p:nvSpPr>
        <p:spPr bwMode="auto">
          <a:xfrm>
            <a:off x="4914900" y="5468938"/>
            <a:ext cx="936625" cy="460375"/>
          </a:xfrm>
          <a:prstGeom prst="rect">
            <a:avLst/>
          </a:prstGeom>
          <a:solidFill>
            <a:srgbClr val="BDEAF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BB n</a:t>
            </a:r>
          </a:p>
        </p:txBody>
      </p:sp>
      <p:sp>
        <p:nvSpPr>
          <p:cNvPr id="57357" name="TextBox 13"/>
          <p:cNvSpPr txBox="1">
            <a:spLocks noChangeArrowheads="1"/>
          </p:cNvSpPr>
          <p:nvPr/>
        </p:nvSpPr>
        <p:spPr bwMode="auto">
          <a:xfrm>
            <a:off x="2268538" y="4076700"/>
            <a:ext cx="1114425" cy="461963"/>
          </a:xfrm>
          <a:prstGeom prst="rect">
            <a:avLst/>
          </a:prstGeom>
          <a:solidFill>
            <a:srgbClr val="FEB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Rad 1</a:t>
            </a:r>
          </a:p>
        </p:txBody>
      </p:sp>
      <p:sp>
        <p:nvSpPr>
          <p:cNvPr id="57358" name="TextBox 14"/>
          <p:cNvSpPr txBox="1">
            <a:spLocks noChangeArrowheads="1"/>
          </p:cNvSpPr>
          <p:nvPr/>
        </p:nvSpPr>
        <p:spPr bwMode="auto">
          <a:xfrm>
            <a:off x="3529013" y="4076700"/>
            <a:ext cx="1114425" cy="461963"/>
          </a:xfrm>
          <a:prstGeom prst="rect">
            <a:avLst/>
          </a:prstGeom>
          <a:solidFill>
            <a:srgbClr val="FEB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Rad 2</a:t>
            </a:r>
          </a:p>
        </p:txBody>
      </p:sp>
      <p:sp>
        <p:nvSpPr>
          <p:cNvPr id="57359" name="TextBox 15"/>
          <p:cNvSpPr txBox="1">
            <a:spLocks noChangeArrowheads="1"/>
          </p:cNvSpPr>
          <p:nvPr/>
        </p:nvSpPr>
        <p:spPr bwMode="auto">
          <a:xfrm>
            <a:off x="4897438" y="4076700"/>
            <a:ext cx="1114425" cy="461963"/>
          </a:xfrm>
          <a:prstGeom prst="rect">
            <a:avLst/>
          </a:prstGeom>
          <a:solidFill>
            <a:srgbClr val="FEB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Rad 3</a:t>
            </a:r>
          </a:p>
        </p:txBody>
      </p:sp>
      <p:sp>
        <p:nvSpPr>
          <p:cNvPr id="57360" name="TextBox 16"/>
          <p:cNvSpPr txBox="1">
            <a:spLocks noChangeArrowheads="1"/>
          </p:cNvSpPr>
          <p:nvPr/>
        </p:nvSpPr>
        <p:spPr bwMode="auto">
          <a:xfrm>
            <a:off x="6264275" y="4076700"/>
            <a:ext cx="1116013" cy="461963"/>
          </a:xfrm>
          <a:prstGeom prst="rect">
            <a:avLst/>
          </a:prstGeom>
          <a:solidFill>
            <a:srgbClr val="FEB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Rad 4</a:t>
            </a:r>
          </a:p>
        </p:txBody>
      </p:sp>
      <p:sp>
        <p:nvSpPr>
          <p:cNvPr id="57361" name="TextBox 17"/>
          <p:cNvSpPr txBox="1">
            <a:spLocks noChangeArrowheads="1"/>
          </p:cNvSpPr>
          <p:nvPr/>
        </p:nvSpPr>
        <p:spPr bwMode="auto">
          <a:xfrm>
            <a:off x="7705725" y="4076700"/>
            <a:ext cx="1114425" cy="460375"/>
          </a:xfrm>
          <a:prstGeom prst="rect">
            <a:avLst/>
          </a:prstGeom>
          <a:solidFill>
            <a:srgbClr val="FEB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Rad n</a:t>
            </a:r>
          </a:p>
        </p:txBody>
      </p:sp>
      <p:sp>
        <p:nvSpPr>
          <p:cNvPr id="57362" name="TextBox 18"/>
          <p:cNvSpPr txBox="1">
            <a:spLocks noChangeArrowheads="1"/>
          </p:cNvSpPr>
          <p:nvPr/>
        </p:nvSpPr>
        <p:spPr bwMode="auto">
          <a:xfrm>
            <a:off x="6443663" y="1463675"/>
            <a:ext cx="2520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T= ~250 – 325 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Non-vacuum</a:t>
            </a:r>
          </a:p>
        </p:txBody>
      </p:sp>
      <p:cxnSp>
        <p:nvCxnSpPr>
          <p:cNvPr id="57363" name="Straight Arrow Connector 20"/>
          <p:cNvCxnSpPr>
            <a:cxnSpLocks noChangeShapeType="1"/>
          </p:cNvCxnSpPr>
          <p:nvPr/>
        </p:nvCxnSpPr>
        <p:spPr bwMode="auto">
          <a:xfrm flipH="1">
            <a:off x="3382963" y="1801813"/>
            <a:ext cx="865187" cy="3317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4" name="Straight Arrow Connector 22"/>
          <p:cNvCxnSpPr>
            <a:cxnSpLocks noChangeShapeType="1"/>
          </p:cNvCxnSpPr>
          <p:nvPr/>
        </p:nvCxnSpPr>
        <p:spPr bwMode="auto">
          <a:xfrm>
            <a:off x="4564063" y="1801813"/>
            <a:ext cx="584200" cy="3317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5" name="Straight Arrow Connector 25"/>
          <p:cNvCxnSpPr>
            <a:cxnSpLocks noChangeShapeType="1"/>
          </p:cNvCxnSpPr>
          <p:nvPr/>
        </p:nvCxnSpPr>
        <p:spPr bwMode="auto">
          <a:xfrm flipH="1">
            <a:off x="2484438" y="2852738"/>
            <a:ext cx="647700" cy="2889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6" name="Straight Arrow Connector 27"/>
          <p:cNvCxnSpPr>
            <a:cxnSpLocks noChangeShapeType="1"/>
          </p:cNvCxnSpPr>
          <p:nvPr/>
        </p:nvCxnSpPr>
        <p:spPr bwMode="auto">
          <a:xfrm flipH="1">
            <a:off x="2627313" y="2852738"/>
            <a:ext cx="2827337" cy="431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7" name="Straight Arrow Connector 29"/>
          <p:cNvCxnSpPr>
            <a:cxnSpLocks noChangeShapeType="1"/>
          </p:cNvCxnSpPr>
          <p:nvPr/>
        </p:nvCxnSpPr>
        <p:spPr bwMode="auto">
          <a:xfrm flipH="1">
            <a:off x="576263" y="4076700"/>
            <a:ext cx="827087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8" name="Straight Arrow Connector 32"/>
          <p:cNvCxnSpPr>
            <a:cxnSpLocks noChangeShapeType="1"/>
          </p:cNvCxnSpPr>
          <p:nvPr/>
        </p:nvCxnSpPr>
        <p:spPr bwMode="auto">
          <a:xfrm>
            <a:off x="1403350" y="4076700"/>
            <a:ext cx="3452813" cy="12239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9" name="Straight Arrow Connector 34"/>
          <p:cNvCxnSpPr>
            <a:cxnSpLocks noChangeShapeType="1"/>
          </p:cNvCxnSpPr>
          <p:nvPr/>
        </p:nvCxnSpPr>
        <p:spPr bwMode="auto">
          <a:xfrm>
            <a:off x="1403350" y="4076700"/>
            <a:ext cx="2232025" cy="11525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0" name="Straight Arrow Connector 37"/>
          <p:cNvCxnSpPr>
            <a:cxnSpLocks noChangeShapeType="1"/>
          </p:cNvCxnSpPr>
          <p:nvPr/>
        </p:nvCxnSpPr>
        <p:spPr bwMode="auto">
          <a:xfrm>
            <a:off x="1403350" y="4221163"/>
            <a:ext cx="1116013" cy="10080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1" name="Straight Arrow Connector 39"/>
          <p:cNvCxnSpPr>
            <a:cxnSpLocks noChangeShapeType="1"/>
          </p:cNvCxnSpPr>
          <p:nvPr/>
        </p:nvCxnSpPr>
        <p:spPr bwMode="auto">
          <a:xfrm>
            <a:off x="1403350" y="4221163"/>
            <a:ext cx="144463" cy="10080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2" name="Straight Arrow Connector 41"/>
          <p:cNvCxnSpPr>
            <a:cxnSpLocks noChangeShapeType="1"/>
          </p:cNvCxnSpPr>
          <p:nvPr/>
        </p:nvCxnSpPr>
        <p:spPr bwMode="auto">
          <a:xfrm flipH="1">
            <a:off x="3130550" y="2852738"/>
            <a:ext cx="496888" cy="1119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3" name="Straight Arrow Connector 42"/>
          <p:cNvCxnSpPr>
            <a:cxnSpLocks noChangeShapeType="1"/>
          </p:cNvCxnSpPr>
          <p:nvPr/>
        </p:nvCxnSpPr>
        <p:spPr bwMode="auto">
          <a:xfrm>
            <a:off x="3773488" y="2779713"/>
            <a:ext cx="322262" cy="1119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4" name="Straight Arrow Connector 43"/>
          <p:cNvCxnSpPr>
            <a:cxnSpLocks noChangeShapeType="1"/>
          </p:cNvCxnSpPr>
          <p:nvPr/>
        </p:nvCxnSpPr>
        <p:spPr bwMode="auto">
          <a:xfrm flipH="1">
            <a:off x="3382963" y="2808288"/>
            <a:ext cx="1476375" cy="11636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5" name="Straight Arrow Connector 44"/>
          <p:cNvCxnSpPr>
            <a:cxnSpLocks noChangeShapeType="1"/>
          </p:cNvCxnSpPr>
          <p:nvPr/>
        </p:nvCxnSpPr>
        <p:spPr bwMode="auto">
          <a:xfrm flipH="1">
            <a:off x="4427538" y="2808288"/>
            <a:ext cx="635000" cy="1119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6" name="Straight Arrow Connector 45"/>
          <p:cNvCxnSpPr>
            <a:cxnSpLocks noChangeShapeType="1"/>
          </p:cNvCxnSpPr>
          <p:nvPr/>
        </p:nvCxnSpPr>
        <p:spPr bwMode="auto">
          <a:xfrm>
            <a:off x="5327650" y="2732088"/>
            <a:ext cx="36513" cy="1119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7" name="Straight Arrow Connector 46"/>
          <p:cNvCxnSpPr>
            <a:cxnSpLocks noChangeShapeType="1"/>
          </p:cNvCxnSpPr>
          <p:nvPr/>
        </p:nvCxnSpPr>
        <p:spPr bwMode="auto">
          <a:xfrm>
            <a:off x="5426075" y="2770188"/>
            <a:ext cx="1233488" cy="11001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8" name="Straight Arrow Connector 47"/>
          <p:cNvCxnSpPr>
            <a:cxnSpLocks noChangeShapeType="1"/>
          </p:cNvCxnSpPr>
          <p:nvPr/>
        </p:nvCxnSpPr>
        <p:spPr bwMode="auto">
          <a:xfrm>
            <a:off x="5703888" y="2725738"/>
            <a:ext cx="2559050" cy="111918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79" name="Straight Arrow Connector 54"/>
          <p:cNvCxnSpPr>
            <a:cxnSpLocks noChangeShapeType="1"/>
          </p:cNvCxnSpPr>
          <p:nvPr/>
        </p:nvCxnSpPr>
        <p:spPr bwMode="auto">
          <a:xfrm>
            <a:off x="3643313" y="2852738"/>
            <a:ext cx="1684337" cy="107473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80" name="Straight Arrow Connector 55"/>
          <p:cNvCxnSpPr>
            <a:cxnSpLocks noChangeShapeType="1"/>
          </p:cNvCxnSpPr>
          <p:nvPr/>
        </p:nvCxnSpPr>
        <p:spPr bwMode="auto">
          <a:xfrm>
            <a:off x="3779838" y="2760663"/>
            <a:ext cx="2663825" cy="1166812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81" name="Straight Arrow Connector 56"/>
          <p:cNvCxnSpPr>
            <a:cxnSpLocks noChangeShapeType="1"/>
          </p:cNvCxnSpPr>
          <p:nvPr/>
        </p:nvCxnSpPr>
        <p:spPr bwMode="auto">
          <a:xfrm>
            <a:off x="3870325" y="2581275"/>
            <a:ext cx="4230688" cy="1346200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7382" name="TextBox 60"/>
          <p:cNvSpPr txBox="1">
            <a:spLocks noChangeArrowheads="1"/>
          </p:cNvSpPr>
          <p:nvPr/>
        </p:nvSpPr>
        <p:spPr bwMode="auto">
          <a:xfrm>
            <a:off x="2159000" y="6308725"/>
            <a:ext cx="5221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Room Environment with variable T</a:t>
            </a:r>
          </a:p>
        </p:txBody>
      </p:sp>
      <p:pic>
        <p:nvPicPr>
          <p:cNvPr id="573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706938"/>
            <a:ext cx="2133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085850"/>
            <a:ext cx="209867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85" name="TextBox 7"/>
          <p:cNvSpPr txBox="1">
            <a:spLocks noChangeArrowheads="1"/>
          </p:cNvSpPr>
          <p:nvPr/>
        </p:nvSpPr>
        <p:spPr bwMode="auto">
          <a:xfrm>
            <a:off x="1592263" y="3352800"/>
            <a:ext cx="1584325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PTB Rad</a:t>
            </a:r>
          </a:p>
        </p:txBody>
      </p:sp>
    </p:spTree>
    <p:extLst>
      <p:ext uri="{BB962C8B-B14F-4D97-AF65-F5344CB8AC3E}">
        <p14:creationId xmlns:p14="http://schemas.microsoft.com/office/powerpoint/2010/main" val="2149851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600200" y="5437"/>
            <a:ext cx="6059487" cy="460375"/>
          </a:xfrm>
        </p:spPr>
        <p:txBody>
          <a:bodyPr/>
          <a:lstStyle/>
          <a:p>
            <a:r>
              <a:rPr lang="en-GB" altLang="en-US" dirty="0"/>
              <a:t>BB comparison  (June 2016)</a:t>
            </a:r>
          </a:p>
        </p:txBody>
      </p:sp>
      <p:sp>
        <p:nvSpPr>
          <p:cNvPr id="5837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F82C9-A859-4460-8069-76E077ADCAC7}" type="slidenum">
              <a:rPr kumimoji="0" lang="en-GB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28" charset="-128"/>
            </a:endParaRPr>
          </a:p>
        </p:txBody>
      </p:sp>
      <p:pic>
        <p:nvPicPr>
          <p:cNvPr id="583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1234281"/>
            <a:ext cx="39401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1290638"/>
            <a:ext cx="4473575" cy="33305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Miami University - USA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ONERA - France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Valencia- Spain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Southampton - UK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Qing Dao -China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RAL - UK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CSIRO - Australia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 KIT- Germany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374" name="TextBox 5"/>
          <p:cNvSpPr txBox="1">
            <a:spLocks noChangeArrowheads="1"/>
          </p:cNvSpPr>
          <p:nvPr/>
        </p:nvSpPr>
        <p:spPr bwMode="auto">
          <a:xfrm>
            <a:off x="0" y="4041775"/>
            <a:ext cx="417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273 K to 323 K   (0 to 50 </a:t>
            </a:r>
            <a:r>
              <a: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  <a:sym typeface="Symbol" panose="05050102010706020507" pitchFamily="18" charset="2"/>
              </a:rPr>
              <a:t>C)</a:t>
            </a:r>
            <a:endParaRPr kumimoji="0" lang="en-GB" altLang="en-US" sz="2400" b="0" i="0" u="none" strike="noStrike" kern="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28" charset="-128"/>
            </a:endParaRPr>
          </a:p>
        </p:txBody>
      </p:sp>
      <p:pic>
        <p:nvPicPr>
          <p:cNvPr id="5837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4424363"/>
            <a:ext cx="3965575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351338"/>
            <a:ext cx="4143375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505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53" y="1016911"/>
            <a:ext cx="4114800" cy="30861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765" y="1045008"/>
            <a:ext cx="4064638" cy="30484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35" y="3770941"/>
            <a:ext cx="4116077" cy="3087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124" y="3694981"/>
            <a:ext cx="4217357" cy="31630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0"/>
            <a:ext cx="5410200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Selection</a:t>
            </a:r>
            <a:r>
              <a:rPr kumimoji="0" lang="en-GB" sz="32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 of Results of BB comparison to SI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5907868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600200" y="0"/>
            <a:ext cx="6091464" cy="531813"/>
          </a:xfrm>
        </p:spPr>
        <p:txBody>
          <a:bodyPr/>
          <a:lstStyle/>
          <a:p>
            <a:r>
              <a:rPr lang="en-GB" altLang="en-US" dirty="0"/>
              <a:t>2016 Radiometer comparison</a:t>
            </a:r>
          </a:p>
        </p:txBody>
      </p:sp>
      <p:sp>
        <p:nvSpPr>
          <p:cNvPr id="5939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BA1872-7F51-4167-9177-F282F1BAA100}" type="slidenum">
              <a:rPr kumimoji="0" lang="en-GB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28" charset="-128"/>
            </a:endParaRPr>
          </a:p>
        </p:txBody>
      </p:sp>
      <p:pic>
        <p:nvPicPr>
          <p:cNvPr id="593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733425"/>
            <a:ext cx="349567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4"/>
          <p:cNvSpPr>
            <a:spLocks noChangeArrowheads="1"/>
          </p:cNvSpPr>
          <p:nvPr/>
        </p:nvSpPr>
        <p:spPr bwMode="auto">
          <a:xfrm>
            <a:off x="211932" y="1295400"/>
            <a:ext cx="4572000" cy="393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Miami University (USA)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ONERA (France)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Valencia (Spain)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Southampton (UK)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Qing Dao (China) -1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Qing Dao (China) -2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RAL (UK)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CSIRO (Australia)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 (Germany)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DMI (Denmark)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GOTA (Canary Islands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JPL NASA (USA)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Ian Barton (Australia)</a:t>
            </a:r>
          </a:p>
        </p:txBody>
      </p:sp>
      <p:pic>
        <p:nvPicPr>
          <p:cNvPr id="5939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3903663"/>
            <a:ext cx="3287712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4822825" y="3352800"/>
            <a:ext cx="3816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MAERI (UofM) viewing NPL ammonia Heat pipe</a:t>
            </a:r>
          </a:p>
        </p:txBody>
      </p:sp>
      <p:sp>
        <p:nvSpPr>
          <p:cNvPr id="59400" name="TextBox 8"/>
          <p:cNvSpPr txBox="1">
            <a:spLocks noChangeArrowheads="1"/>
          </p:cNvSpPr>
          <p:nvPr/>
        </p:nvSpPr>
        <p:spPr bwMode="auto">
          <a:xfrm>
            <a:off x="4967288" y="6297613"/>
            <a:ext cx="3911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SISTER (RAL) viewing NPL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ammonia Heat pipe</a:t>
            </a:r>
          </a:p>
        </p:txBody>
      </p:sp>
      <p:sp>
        <p:nvSpPr>
          <p:cNvPr id="59401" name="TextBox 9"/>
          <p:cNvSpPr txBox="1">
            <a:spLocks noChangeArrowheads="1"/>
          </p:cNvSpPr>
          <p:nvPr/>
        </p:nvSpPr>
        <p:spPr bwMode="auto">
          <a:xfrm>
            <a:off x="457200" y="5638800"/>
            <a:ext cx="2376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240 K to 318 K</a:t>
            </a:r>
          </a:p>
        </p:txBody>
      </p:sp>
    </p:spTree>
    <p:extLst>
      <p:ext uri="{BB962C8B-B14F-4D97-AF65-F5344CB8AC3E}">
        <p14:creationId xmlns:p14="http://schemas.microsoft.com/office/powerpoint/2010/main" val="1371595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084" y="3733800"/>
            <a:ext cx="4572638" cy="3429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914400"/>
            <a:ext cx="4572638" cy="3429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892969"/>
            <a:ext cx="4572638" cy="34294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-86616"/>
            <a:ext cx="6858000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Selection</a:t>
            </a:r>
            <a:r>
              <a:rPr kumimoji="0" lang="en-GB" sz="32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 of Results of Lab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Radiometer comparison to SI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610" y="3505200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2230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2124075" y="140509"/>
            <a:ext cx="4043362" cy="1143000"/>
          </a:xfrm>
        </p:spPr>
        <p:txBody>
          <a:bodyPr/>
          <a:lstStyle/>
          <a:p>
            <a:r>
              <a:rPr lang="en-GB" altLang="en-US" dirty="0"/>
              <a:t>WST comparison</a:t>
            </a:r>
          </a:p>
        </p:txBody>
      </p:sp>
      <p:sp>
        <p:nvSpPr>
          <p:cNvPr id="61443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4993FD-06EC-49B6-AF1B-678A4DB0000C}" type="slidenum">
              <a:rPr kumimoji="0" lang="en-GB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28" charset="-128"/>
            </a:endParaRPr>
          </a:p>
        </p:txBody>
      </p:sp>
      <p:pic>
        <p:nvPicPr>
          <p:cNvPr id="6144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644900"/>
            <a:ext cx="3205163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73238"/>
            <a:ext cx="401955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5"/>
          <p:cNvSpPr>
            <a:spLocks noChangeArrowheads="1"/>
          </p:cNvSpPr>
          <p:nvPr/>
        </p:nvSpPr>
        <p:spPr bwMode="auto">
          <a:xfrm>
            <a:off x="431800" y="1177925"/>
            <a:ext cx="45720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Valencia (Spain)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Southampton (UK)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Qing Dao (China) -1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Qing Dao (China) -2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RAL (UK)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CSIRO (Australia)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 (Germany)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DMI (Denmark)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GOTA (Canary Islands)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JPL NASA (USA)</a:t>
            </a:r>
          </a:p>
        </p:txBody>
      </p:sp>
      <p:pic>
        <p:nvPicPr>
          <p:cNvPr id="6144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262438"/>
            <a:ext cx="316071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25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2438400" y="152399"/>
            <a:ext cx="2736850" cy="1143001"/>
          </a:xfrm>
        </p:spPr>
        <p:txBody>
          <a:bodyPr/>
          <a:lstStyle/>
          <a:p>
            <a:r>
              <a:rPr lang="en-GB" altLang="en-US" sz="3200" b="1" dirty="0"/>
              <a:t>IVOS: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052513"/>
            <a:ext cx="8710613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2400" b="1" i="1" dirty="0">
                <a:solidFill>
                  <a:schemeClr val="accent2"/>
                </a:solidFill>
              </a:rPr>
              <a:t>To facilitate the provision of ‘fit for purpose’ information through enabling data interoperability and performance assessment through an ‘operational’ CEOS coordinated &amp; internationally harmonised Cal/Val infrastructure consistent with QA4EO principles.</a:t>
            </a:r>
          </a:p>
          <a:p>
            <a:pPr>
              <a:defRPr/>
            </a:pPr>
            <a:r>
              <a:rPr lang="en-GB" sz="2400" b="1" i="1" dirty="0"/>
              <a:t>Pre-flight characterisation &amp; calibration</a:t>
            </a:r>
          </a:p>
          <a:p>
            <a:pPr>
              <a:defRPr/>
            </a:pPr>
            <a:r>
              <a:rPr lang="en-GB" sz="2400" b="1" i="1" dirty="0"/>
              <a:t>Test – sites</a:t>
            </a:r>
          </a:p>
          <a:p>
            <a:pPr>
              <a:defRPr/>
            </a:pPr>
            <a:r>
              <a:rPr lang="en-GB" sz="2400" b="1" i="1" dirty="0"/>
              <a:t>Comparisons</a:t>
            </a:r>
          </a:p>
          <a:p>
            <a:pPr>
              <a:defRPr/>
            </a:pPr>
            <a:r>
              <a:rPr lang="en-GB" sz="2400" b="1" i="1" dirty="0"/>
              <a:t>Agreed methodologies</a:t>
            </a:r>
          </a:p>
          <a:p>
            <a:pPr>
              <a:defRPr/>
            </a:pPr>
            <a:r>
              <a:rPr lang="en-GB" b="1" i="1" dirty="0"/>
              <a:t>Community </a:t>
            </a:r>
            <a:r>
              <a:rPr lang="en-GB" b="1" i="1" u="sng" dirty="0"/>
              <a:t>Good </a:t>
            </a:r>
            <a:r>
              <a:rPr lang="en-GB" b="1" i="1" dirty="0"/>
              <a:t>Practises</a:t>
            </a:r>
            <a:endParaRPr lang="en-GB" sz="2400" b="1" i="1" dirty="0"/>
          </a:p>
          <a:p>
            <a:pPr>
              <a:defRPr/>
            </a:pPr>
            <a:r>
              <a:rPr lang="en-GB" sz="2400" b="1" i="1" dirty="0"/>
              <a:t>Interchangeable/readable formats</a:t>
            </a:r>
          </a:p>
          <a:p>
            <a:pPr>
              <a:defRPr/>
            </a:pPr>
            <a:r>
              <a:rPr lang="en-GB" sz="2400" b="1" i="1" dirty="0"/>
              <a:t>Results/metadata - databases  </a:t>
            </a:r>
          </a:p>
        </p:txBody>
      </p:sp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1258888" y="5949950"/>
            <a:ext cx="619283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FF0000"/>
                </a:solidFill>
              </a:rPr>
              <a:t>Key Infrastructure to be established and maintained independent of sensor specific projects and/or agencies</a:t>
            </a:r>
          </a:p>
        </p:txBody>
      </p:sp>
    </p:spTree>
    <p:extLst>
      <p:ext uri="{BB962C8B-B14F-4D97-AF65-F5344CB8AC3E}">
        <p14:creationId xmlns:p14="http://schemas.microsoft.com/office/powerpoint/2010/main" val="194085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19201"/>
            <a:ext cx="4572000" cy="1752600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tx1"/>
                </a:solidFill>
              </a:rPr>
              <a:t>Difference from mean for SST designed radiometers only</a:t>
            </a:r>
          </a:p>
        </p:txBody>
      </p:sp>
      <p:pic>
        <p:nvPicPr>
          <p:cNvPr id="2051" name="Picture 2" descr="image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21431"/>
            <a:ext cx="4853354" cy="340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0" y="3202477"/>
            <a:ext cx="6705600" cy="365552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2337271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5483225" cy="531813"/>
          </a:xfrm>
        </p:spPr>
        <p:txBody>
          <a:bodyPr/>
          <a:lstStyle/>
          <a:p>
            <a:r>
              <a:rPr lang="en-GB" altLang="en-US"/>
              <a:t>LST (Sun &amp; Cloud)</a:t>
            </a:r>
          </a:p>
        </p:txBody>
      </p:sp>
      <p:sp>
        <p:nvSpPr>
          <p:cNvPr id="6349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CD70-E898-48F1-978B-6D000663F725}" type="slidenum">
              <a:rPr kumimoji="0" lang="en-GB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28" charset="-128"/>
            </a:endParaRPr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442913" y="1055688"/>
            <a:ext cx="345757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Valencia (Spain)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 (Germany)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JPL NASA (USA)</a:t>
            </a:r>
          </a:p>
          <a:p>
            <a:pPr marL="342900" marR="0" lvl="0" indent="-34290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GB" altLang="en-US" sz="1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ONERA (France)</a:t>
            </a:r>
          </a:p>
        </p:txBody>
      </p:sp>
      <p:pic>
        <p:nvPicPr>
          <p:cNvPr id="6349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338" y="1052513"/>
            <a:ext cx="2981325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13" y="1844675"/>
            <a:ext cx="234950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288" y="4967288"/>
            <a:ext cx="2509837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05063"/>
            <a:ext cx="185420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452938"/>
            <a:ext cx="177165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3494088"/>
            <a:ext cx="2865437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9" name="TextBox 10"/>
          <p:cNvSpPr txBox="1">
            <a:spLocks noChangeArrowheads="1"/>
          </p:cNvSpPr>
          <p:nvPr/>
        </p:nvSpPr>
        <p:spPr bwMode="auto">
          <a:xfrm>
            <a:off x="106363" y="5705475"/>
            <a:ext cx="1512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t>Emissivity</a:t>
            </a:r>
          </a:p>
        </p:txBody>
      </p:sp>
    </p:spTree>
    <p:extLst>
      <p:ext uri="{BB962C8B-B14F-4D97-AF65-F5344CB8AC3E}">
        <p14:creationId xmlns:p14="http://schemas.microsoft.com/office/powerpoint/2010/main" val="1542883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895828"/>
            <a:ext cx="5029200" cy="3771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0" y="914400"/>
            <a:ext cx="5004438" cy="3753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3352800"/>
            <a:ext cx="4877438" cy="3658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2" y="3352800"/>
            <a:ext cx="4979038" cy="37342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8800" y="-86616"/>
            <a:ext cx="6858000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Selection</a:t>
            </a:r>
            <a:r>
              <a:rPr kumimoji="0" lang="en-GB" sz="32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 of Results of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Radiometer comparison to LST</a:t>
            </a: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25294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1904791" y="24464"/>
            <a:ext cx="5122862" cy="1397907"/>
          </a:xfrm>
        </p:spPr>
        <p:txBody>
          <a:bodyPr/>
          <a:lstStyle/>
          <a:p>
            <a:r>
              <a:rPr lang="en-GB" altLang="en-US" dirty="0"/>
              <a:t>LST @ Namibia Jun 2017</a:t>
            </a:r>
            <a:br>
              <a:rPr lang="en-GB" altLang="en-US" dirty="0"/>
            </a:br>
            <a:r>
              <a:rPr lang="en-GB" altLang="en-US" dirty="0"/>
              <a:t>5 participants</a:t>
            </a:r>
          </a:p>
        </p:txBody>
      </p:sp>
      <p:sp>
        <p:nvSpPr>
          <p:cNvPr id="6451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8BD0F2-DB2F-48A3-B892-633A34A9CE3B}" type="slidenum">
              <a:rPr kumimoji="0" lang="en-GB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28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28" charset="-128"/>
            </a:endParaRPr>
          </a:p>
        </p:txBody>
      </p:sp>
      <p:pic>
        <p:nvPicPr>
          <p:cNvPr id="645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64" y="1528763"/>
            <a:ext cx="7488238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1"/>
          <p:cNvSpPr>
            <a:spLocks noChangeArrowheads="1"/>
          </p:cNvSpPr>
          <p:nvPr/>
        </p:nvSpPr>
        <p:spPr bwMode="auto">
          <a:xfrm>
            <a:off x="1042988" y="1111250"/>
            <a:ext cx="2881312" cy="446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spcBef>
                <a:spcPct val="20000"/>
              </a:spcBef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4115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082" y="-76200"/>
            <a:ext cx="5108112" cy="70770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337" y="1295400"/>
            <a:ext cx="41576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dirty="0"/>
              <a:t>•    Session 1: Science requirements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Session 2: The space based element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/>
              <a:t>:•    Session 3: Metrological framework: </a:t>
            </a:r>
          </a:p>
          <a:p>
            <a:endParaRPr lang="en-GB" dirty="0"/>
          </a:p>
          <a:p>
            <a:r>
              <a:rPr lang="en-GB" dirty="0"/>
              <a:t>•    Session 4: Post-launch validation:</a:t>
            </a:r>
          </a:p>
          <a:p>
            <a:r>
              <a:rPr lang="en-GB" dirty="0"/>
              <a:t>deployed radiometers</a:t>
            </a:r>
          </a:p>
          <a:p>
            <a:endParaRPr lang="en-GB" dirty="0"/>
          </a:p>
          <a:p>
            <a:r>
              <a:rPr lang="en-GB" dirty="0"/>
              <a:t>•    Session 5: Post-launch validation: non-returnable  systems</a:t>
            </a:r>
          </a:p>
          <a:p>
            <a:endParaRPr lang="en-GB" dirty="0"/>
          </a:p>
          <a:p>
            <a:r>
              <a:rPr lang="en-GB" dirty="0"/>
              <a:t>•    Session 6: Establishing a sustainable framework</a:t>
            </a:r>
          </a:p>
        </p:txBody>
      </p:sp>
    </p:spTree>
    <p:extLst>
      <p:ext uri="{BB962C8B-B14F-4D97-AF65-F5344CB8AC3E}">
        <p14:creationId xmlns:p14="http://schemas.microsoft.com/office/powerpoint/2010/main" val="653175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76200"/>
            <a:ext cx="3276600" cy="1143000"/>
          </a:xfrm>
        </p:spPr>
        <p:txBody>
          <a:bodyPr/>
          <a:lstStyle/>
          <a:p>
            <a:r>
              <a:rPr lang="en-GB" dirty="0"/>
              <a:t>Ocean Colour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GB" sz="2000" dirty="0"/>
              <a:t>To help address IOCCG white paper</a:t>
            </a:r>
          </a:p>
          <a:p>
            <a:r>
              <a:rPr lang="en-GB" sz="2000" dirty="0"/>
              <a:t>Run comparisons of validation instruments</a:t>
            </a:r>
          </a:p>
          <a:p>
            <a:pPr lvl="1"/>
            <a:r>
              <a:rPr lang="en-GB" sz="2000" dirty="0"/>
              <a:t>Lab</a:t>
            </a:r>
          </a:p>
          <a:p>
            <a:pPr lvl="1"/>
            <a:r>
              <a:rPr lang="en-GB" sz="2000" dirty="0"/>
              <a:t>Ocean</a:t>
            </a:r>
          </a:p>
          <a:p>
            <a:pPr lvl="1"/>
            <a:r>
              <a:rPr lang="en-GB" sz="2000" dirty="0"/>
              <a:t>Ref standards</a:t>
            </a:r>
          </a:p>
          <a:p>
            <a:r>
              <a:rPr lang="en-GB" sz="2000" dirty="0"/>
              <a:t>Ensure SI traceability and </a:t>
            </a:r>
            <a:r>
              <a:rPr lang="en-GB" sz="2000" dirty="0" err="1"/>
              <a:t>Uc</a:t>
            </a:r>
            <a:r>
              <a:rPr lang="en-GB" sz="2000" dirty="0"/>
              <a:t> to SI</a:t>
            </a:r>
          </a:p>
          <a:p>
            <a:r>
              <a:rPr lang="en-GB" sz="2000" dirty="0"/>
              <a:t>Draft protocols for how to establish/maintain  traceability</a:t>
            </a:r>
          </a:p>
          <a:p>
            <a:r>
              <a:rPr lang="en-GB" sz="2000" dirty="0"/>
              <a:t>Review requirements for future infrastructure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4187721"/>
            <a:ext cx="3804234" cy="2670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4419600"/>
            <a:ext cx="48768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ESA sponsored project  </a:t>
            </a:r>
            <a:r>
              <a:rPr lang="en-GB" dirty="0">
                <a:hlinkClick r:id="rId3"/>
              </a:rPr>
              <a:t>www.FRM4SOC.org</a:t>
            </a:r>
            <a:endParaRPr lang="en-GB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To support CEOS VC-OCR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8695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907" y="3285490"/>
            <a:ext cx="5872800" cy="3931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12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847" y="0"/>
            <a:ext cx="5872800" cy="3307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918" y="97283"/>
            <a:ext cx="2370164" cy="677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19073" b="17913"/>
          <a:stretch/>
        </p:blipFill>
        <p:spPr>
          <a:xfrm>
            <a:off x="568123" y="5769415"/>
            <a:ext cx="2123661" cy="665019"/>
          </a:xfrm>
          <a:prstGeom prst="rect">
            <a:avLst/>
          </a:prstGeom>
        </p:spPr>
      </p:pic>
      <p:pic>
        <p:nvPicPr>
          <p:cNvPr id="8" name="Picture 2" descr="CE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589" y="97283"/>
            <a:ext cx="1733600" cy="6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88140" y="2382597"/>
            <a:ext cx="5861507" cy="3539430"/>
          </a:xfrm>
          <a:prstGeom prst="rect">
            <a:avLst/>
          </a:prstGeom>
          <a:solidFill>
            <a:schemeClr val="tx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FFFF"/>
                </a:solidFill>
              </a:rPr>
              <a:t>FRM4SOC International Workshop on Options and Approaches to the Long-term Vicarious Adjustment of </a:t>
            </a:r>
            <a:br>
              <a:rPr lang="en-GB" sz="2000" b="1" dirty="0">
                <a:solidFill>
                  <a:srgbClr val="FFFFFF"/>
                </a:solidFill>
              </a:rPr>
            </a:br>
            <a:r>
              <a:rPr lang="en-GB" sz="2000" b="1" dirty="0">
                <a:solidFill>
                  <a:srgbClr val="FFFFFF"/>
                </a:solidFill>
              </a:rPr>
              <a:t>Sentinel- OLCI &amp; MSI A/B/C and D Instruments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FFFF"/>
                </a:solidFill>
              </a:rPr>
              <a:t>Took place at ESA-ESRIN, </a:t>
            </a:r>
            <a:r>
              <a:rPr lang="en-GB" b="1" dirty="0" err="1">
                <a:solidFill>
                  <a:srgbClr val="FFFFFF"/>
                </a:solidFill>
              </a:rPr>
              <a:t>Frascati</a:t>
            </a:r>
            <a:r>
              <a:rPr lang="en-GB" b="1" dirty="0">
                <a:solidFill>
                  <a:srgbClr val="FFFFFF"/>
                </a:solidFill>
              </a:rPr>
              <a:t>, Italy, 21-23 Feb,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FFFF"/>
                </a:solidFill>
              </a:rPr>
              <a:t>30+ participants from Europe, USA, Canada, Australia &amp; </a:t>
            </a:r>
            <a:r>
              <a:rPr lang="en-GB" b="1" dirty="0" err="1">
                <a:solidFill>
                  <a:srgbClr val="FFFFFF"/>
                </a:solidFill>
              </a:rPr>
              <a:t>S.Korea</a:t>
            </a:r>
            <a:endParaRPr lang="en-GB" b="1" dirty="0">
              <a:solidFill>
                <a:srgbClr val="FFFF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FFFF"/>
                </a:solidFill>
              </a:rPr>
              <a:t>Included many of the world’s leading experts in the field</a:t>
            </a:r>
          </a:p>
          <a:p>
            <a:r>
              <a:rPr lang="en-GB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8505950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95250"/>
            <a:ext cx="6324600" cy="1143000"/>
          </a:xfrm>
        </p:spPr>
        <p:txBody>
          <a:bodyPr/>
          <a:lstStyle/>
          <a:p>
            <a:r>
              <a:rPr lang="en-GB" dirty="0"/>
              <a:t>Laboratory comparison of reference sources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19200"/>
            <a:ext cx="7086600" cy="53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57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32349"/>
            <a:ext cx="7772400" cy="1143000"/>
          </a:xfrm>
        </p:spPr>
        <p:txBody>
          <a:bodyPr/>
          <a:lstStyle/>
          <a:p>
            <a:r>
              <a:rPr lang="en-GB" dirty="0"/>
              <a:t>Comparisons of instruments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3707" y="1175349"/>
            <a:ext cx="4572638" cy="3429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362" y="1175349"/>
            <a:ext cx="4572638" cy="342947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8600" y="4516407"/>
            <a:ext cx="3673156" cy="2982022"/>
            <a:chOff x="13472" y="2066257"/>
            <a:chExt cx="4559541" cy="326774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72" y="2066257"/>
              <a:ext cx="2451533" cy="326774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65006" y="2066259"/>
              <a:ext cx="2108007" cy="15768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65006" y="3641186"/>
              <a:ext cx="2108007" cy="1692816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4419600" y="5257800"/>
            <a:ext cx="4038600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Uncertainty analysis with support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/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/>
              <a:t>Ocean platforms and ship transects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892251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38800" y="3064175"/>
            <a:ext cx="2367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200" kern="1200" dirty="0">
                <a:solidFill>
                  <a:srgbClr val="6DB33F"/>
                </a:solidFill>
                <a:latin typeface="Old English Text MT" panose="03040902040508030806" pitchFamily="66" charset="0"/>
                <a:ea typeface="ヒラギノ角ゴ Pro W3" pitchFamily="28" charset="-128"/>
                <a:cs typeface="+mn-cs"/>
              </a:rPr>
              <a:t>Error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1672805"/>
            <a:ext cx="2874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200" kern="1200" dirty="0">
                <a:solidFill>
                  <a:srgbClr val="FF0000"/>
                </a:solidFill>
                <a:latin typeface="Algerian" panose="04020705040A02060702" pitchFamily="82" charset="0"/>
                <a:ea typeface="ヒラギノ角ゴ Pro W3" pitchFamily="28" charset="-128"/>
                <a:cs typeface="+mn-cs"/>
              </a:rPr>
              <a:t>is not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649" y="939180"/>
            <a:ext cx="5764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200" kern="1200" dirty="0">
                <a:solidFill>
                  <a:srgbClr val="005596"/>
                </a:solidFill>
                <a:latin typeface="Bauhaus 93" panose="04030905020B02020C02" pitchFamily="82" charset="0"/>
                <a:ea typeface="ヒラギノ角ゴ Pro W3" pitchFamily="28" charset="-128"/>
                <a:cs typeface="+mn-cs"/>
              </a:rPr>
              <a:t>Uncertainty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2406430"/>
            <a:ext cx="51667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7200" kern="1200" dirty="0">
                <a:solidFill>
                  <a:srgbClr val="791D7E"/>
                </a:solidFill>
                <a:latin typeface="Arial" charset="0"/>
                <a:ea typeface="ヒラギノ角ゴ Pro W3" pitchFamily="28" charset="-128"/>
                <a:cs typeface="+mn-cs"/>
              </a:rPr>
              <a:t>the </a:t>
            </a:r>
            <a:r>
              <a:rPr lang="en-GB" sz="7200" kern="1200" dirty="0">
                <a:solidFill>
                  <a:srgbClr val="791D7E"/>
                </a:solidFill>
                <a:latin typeface="Jokerman" panose="04090605060D06020702" pitchFamily="82" charset="0"/>
                <a:ea typeface="ヒラギノ角ゴ Pro W3" pitchFamily="28" charset="-128"/>
                <a:cs typeface="+mn-cs"/>
              </a:rPr>
              <a:t>same</a:t>
            </a:r>
            <a:r>
              <a:rPr lang="en-GB" sz="7200" kern="1200" dirty="0">
                <a:solidFill>
                  <a:srgbClr val="791D7E"/>
                </a:solidFill>
                <a:latin typeface="Arial" charset="0"/>
                <a:ea typeface="ヒラギノ角ゴ Pro W3" pitchFamily="28" charset="-128"/>
                <a:cs typeface="+mn-cs"/>
              </a:rPr>
              <a:t> as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39894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But also many terms have different interpretations e.g. Harmonisation, Levels 1A,1B, 1C …., </a:t>
            </a:r>
            <a:r>
              <a:rPr lang="en-GB" sz="2000" b="1" dirty="0" err="1"/>
              <a:t>Ancilliary</a:t>
            </a:r>
            <a:r>
              <a:rPr lang="en-GB" sz="2000" b="1" dirty="0"/>
              <a:t> data ……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1649" y="4723082"/>
            <a:ext cx="8534400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IVOS Activity: </a:t>
            </a:r>
            <a:r>
              <a:rPr lang="en-GB" b="1" dirty="0">
                <a:solidFill>
                  <a:srgbClr val="002060"/>
                </a:solidFill>
              </a:rPr>
              <a:t>Also to support wider CEOS WGCV initiative NPL to create and administer  ‘</a:t>
            </a:r>
            <a:r>
              <a:rPr lang="en-GB" b="1" dirty="0" err="1">
                <a:solidFill>
                  <a:srgbClr val="002060"/>
                </a:solidFill>
              </a:rPr>
              <a:t>Wikki</a:t>
            </a:r>
            <a:r>
              <a:rPr lang="en-GB" b="1" dirty="0">
                <a:solidFill>
                  <a:srgbClr val="002060"/>
                </a:solidFill>
              </a:rPr>
              <a:t>’ web page (via </a:t>
            </a:r>
            <a:r>
              <a:rPr lang="en-GB" b="1" dirty="0" err="1">
                <a:solidFill>
                  <a:srgbClr val="002060"/>
                </a:solidFill>
              </a:rPr>
              <a:t>cal</a:t>
            </a:r>
            <a:r>
              <a:rPr lang="en-GB" b="1" dirty="0">
                <a:solidFill>
                  <a:srgbClr val="002060"/>
                </a:solidFill>
              </a:rPr>
              <a:t>/</a:t>
            </a:r>
            <a:r>
              <a:rPr lang="en-GB" b="1" dirty="0" err="1">
                <a:solidFill>
                  <a:srgbClr val="002060"/>
                </a:solidFill>
              </a:rPr>
              <a:t>val</a:t>
            </a:r>
            <a:r>
              <a:rPr lang="en-GB" b="1" dirty="0">
                <a:solidFill>
                  <a:srgbClr val="002060"/>
                </a:solidFill>
              </a:rPr>
              <a:t> portal) to discuss/define terminology and establish ‘</a:t>
            </a:r>
            <a:r>
              <a:rPr lang="en-GB" b="1" dirty="0" err="1">
                <a:solidFill>
                  <a:srgbClr val="002060"/>
                </a:solidFill>
              </a:rPr>
              <a:t>thesauras</a:t>
            </a:r>
            <a:r>
              <a:rPr lang="en-GB" b="1" dirty="0">
                <a:solidFill>
                  <a:srgbClr val="002060"/>
                </a:solidFill>
              </a:rPr>
              <a:t>’ of definitions as necessary also with simple graphic/videos to make clear concepts.</a:t>
            </a:r>
          </a:p>
          <a:p>
            <a:endParaRPr lang="en-GB" b="1" dirty="0">
              <a:solidFill>
                <a:srgbClr val="002060"/>
              </a:solidFill>
            </a:endParaRPr>
          </a:p>
          <a:p>
            <a:r>
              <a:rPr lang="en-GB" b="1" dirty="0">
                <a:solidFill>
                  <a:srgbClr val="002060"/>
                </a:solidFill>
              </a:rPr>
              <a:t>Small international task group in process of being established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152400"/>
            <a:ext cx="4876800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Terminology</a:t>
            </a:r>
          </a:p>
        </p:txBody>
      </p:sp>
    </p:spTree>
    <p:extLst>
      <p:ext uri="{BB962C8B-B14F-4D97-AF65-F5344CB8AC3E}">
        <p14:creationId xmlns:p14="http://schemas.microsoft.com/office/powerpoint/2010/main" val="49164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8433" y="1066800"/>
            <a:ext cx="9601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Promote international and national collaboration in the calibration and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validation of all IVOS member sensors.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2"/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Address all sensors (ground based, airborne, and satellite) for which there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is a direct link to the calibration and validation of satellite sensors;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3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Identify and agree on calibration and validation requirements and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standard specifications for IVOS members;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4"/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Identify test sites and encourage continuing observations and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inter</a:t>
            </a:r>
            <a:r>
              <a:rPr lang="en-US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lang="en-GB" alt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comparison of data from these sites;</a:t>
            </a: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GB" altLang="en-GB" sz="8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buFontTx/>
              <a:buAutoNum type="arabicPeriod" startAt="5"/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Encourage the preservation, unencumbered and timely release of data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relating to calibration and validation activities including details of pre-launch 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GB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and in flight parameters</a:t>
            </a:r>
            <a:r>
              <a:rPr lang="en-US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1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Aft>
                <a:spcPct val="0"/>
              </a:spcAft>
              <a:buFontTx/>
              <a:buAutoNum type="arabicPeriod" startAt="6"/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In the context of calibration and validation encourage the full consideration </a:t>
            </a:r>
          </a:p>
          <a:p>
            <a:pPr algn="l" defTabSz="914400" rtl="0" fontAlgn="base">
              <a:spcAft>
                <a:spcPct val="0"/>
              </a:spcAft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of “traceability” in all activities involved in the end-to-end development of</a:t>
            </a:r>
          </a:p>
          <a:p>
            <a:pPr algn="l" defTabSz="914400" rtl="0" fontAlgn="base">
              <a:spcAft>
                <a:spcPct val="0"/>
              </a:spcAft>
              <a:defRPr/>
            </a:pPr>
            <a:r>
              <a:rPr lang="en-GB" sz="20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an EO product including appropriate models and algorithms.</a:t>
            </a:r>
            <a:endParaRPr lang="en-GB" sz="2000" kern="1200" dirty="0">
              <a:solidFill>
                <a:srgbClr val="00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altLang="en-GB" sz="2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indent="-457200" algn="l" defTabSz="914400" rtl="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GB" sz="2000" b="1" kern="1200" dirty="0">
                <a:solidFill>
                  <a:srgbClr val="3333CC"/>
                </a:solidFill>
                <a:latin typeface="Times New Roman" panose="02020603050405020304" pitchFamily="18" charset="0"/>
                <a:ea typeface="+mn-ea"/>
                <a:cs typeface="+mn-cs"/>
              </a:rPr>
              <a:t>6.    </a:t>
            </a:r>
            <a:endParaRPr lang="en-GB" altLang="en-GB" sz="2000" b="1" kern="1200" dirty="0">
              <a:solidFill>
                <a:srgbClr val="3333CC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304800"/>
            <a:ext cx="5638800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2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</a:rPr>
              <a:t>Terms of Reference</a:t>
            </a:r>
          </a:p>
        </p:txBody>
      </p:sp>
    </p:spTree>
    <p:extLst>
      <p:ext uri="{BB962C8B-B14F-4D97-AF65-F5344CB8AC3E}">
        <p14:creationId xmlns:p14="http://schemas.microsoft.com/office/powerpoint/2010/main" val="199086326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7772400" cy="1143000"/>
          </a:xfrm>
        </p:spPr>
        <p:txBody>
          <a:bodyPr/>
          <a:lstStyle/>
          <a:p>
            <a:pPr algn="l"/>
            <a:r>
              <a:rPr lang="en-GB" dirty="0"/>
              <a:t>CEOS (GSICS) Reference Solar spectral Irradiance (Thursday)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6699250" cy="502443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066709"/>
              </p:ext>
            </p:extLst>
          </p:nvPr>
        </p:nvGraphicFramePr>
        <p:xfrm>
          <a:off x="0" y="4800600"/>
          <a:ext cx="9144000" cy="2039684"/>
        </p:xfrm>
        <a:graphic>
          <a:graphicData uri="http://schemas.openxmlformats.org/drawingml/2006/table">
            <a:tbl>
              <a:tblPr firstRow="1" firstCol="1" bandRow="1"/>
              <a:tblGrid>
                <a:gridCol w="9144000">
                  <a:extLst>
                    <a:ext uri="{9D8B030D-6E8A-4147-A177-3AD203B41FA5}">
                      <a16:colId xmlns:a16="http://schemas.microsoft.com/office/drawing/2014/main" val="186628013"/>
                    </a:ext>
                  </a:extLst>
                </a:gridCol>
              </a:tblGrid>
              <a:tr h="18494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IVOS recommends the selection of a high spectral resolution solar spectrum to become a reference spectrum that is based on the SOLID approach linking the 20 sensor composite</a:t>
                      </a:r>
                      <a:r>
                        <a:rPr lang="en-GB" sz="1800" b="1" baseline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b="1" baseline="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inc</a:t>
                      </a:r>
                      <a:r>
                        <a:rPr lang="en-GB" sz="1800" b="1" baseline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Thuillier</a:t>
                      </a: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and COSI spectra giving both an extension into the IR and providing higher spectral resolution (target 0.005 nm), along with a technical note on how to interpret and use this model.  </a:t>
                      </a:r>
                      <a:r>
                        <a:rPr lang="en-GB" sz="1800" b="1" dirty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THIS is AGREED</a:t>
                      </a:r>
                      <a:r>
                        <a:rPr lang="en-GB" sz="1800" b="1" baseline="0" dirty="0">
                          <a:solidFill>
                            <a:schemeClr val="accent4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with GSICS as a pragmatic interim solution to update current CEOS recommendation &gt;~380 nm spectral range</a:t>
                      </a:r>
                      <a:endParaRPr lang="en-GB" sz="1800" b="1" dirty="0">
                        <a:solidFill>
                          <a:schemeClr val="accent4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3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3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3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3813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E2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5482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9780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3962400" cy="762000"/>
          </a:xfrm>
        </p:spPr>
        <p:txBody>
          <a:bodyPr/>
          <a:lstStyle/>
          <a:p>
            <a:pPr algn="l"/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143000"/>
            <a:ext cx="9448800" cy="4114800"/>
          </a:xfrm>
        </p:spPr>
        <p:txBody>
          <a:bodyPr/>
          <a:lstStyle/>
          <a:p>
            <a:r>
              <a:rPr lang="en-GB" sz="2000" dirty="0"/>
              <a:t>IVOS active team expanding (good global coverage- agency and industry)</a:t>
            </a:r>
          </a:p>
          <a:p>
            <a:endParaRPr lang="en-GB" sz="2000" dirty="0"/>
          </a:p>
          <a:p>
            <a:r>
              <a:rPr lang="en-GB" sz="2000" dirty="0"/>
              <a:t>Thematic projects working effectively with motivated champions:  Number sometimes make logistics an issue </a:t>
            </a:r>
          </a:p>
          <a:p>
            <a:endParaRPr lang="en-GB" sz="2000" dirty="0"/>
          </a:p>
          <a:p>
            <a:r>
              <a:rPr lang="en-GB" sz="2000" dirty="0"/>
              <a:t>New activity on ‘CEOS L1 reference and method for interoperability’ to be launched at IVOS 30 (IVOS 29 too busy)</a:t>
            </a:r>
          </a:p>
          <a:p>
            <a:endParaRPr lang="en-GB" sz="2000" dirty="0"/>
          </a:p>
          <a:p>
            <a:r>
              <a:rPr lang="en-GB" sz="2000" dirty="0"/>
              <a:t>Several recommendations to WGCV for endorsement/action </a:t>
            </a:r>
          </a:p>
          <a:p>
            <a:endParaRPr lang="en-GB" sz="2000" dirty="0"/>
          </a:p>
          <a:p>
            <a:r>
              <a:rPr lang="en-GB" sz="2000" dirty="0"/>
              <a:t>Keen to revitalise and use Cal/Val portal as the community interface  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Minutes and presentations of plenary meetings on portal </a:t>
            </a:r>
          </a:p>
          <a:p>
            <a:pPr lvl="1"/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dirty="0"/>
              <a:t>GSICS/CEOS 3</a:t>
            </a:r>
            <a:r>
              <a:rPr lang="en-GB" sz="2000" baseline="30000" dirty="0"/>
              <a:t>rd</a:t>
            </a:r>
            <a:r>
              <a:rPr lang="en-GB" sz="2000" dirty="0"/>
              <a:t> Lunar workshop Nov 2017,  </a:t>
            </a:r>
            <a:r>
              <a:rPr lang="en-GB" sz="2000" dirty="0" err="1"/>
              <a:t>Xi’An</a:t>
            </a:r>
            <a:r>
              <a:rPr lang="en-GB" sz="2000" dirty="0"/>
              <a:t> China </a:t>
            </a:r>
          </a:p>
          <a:p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585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>
          <a:xfrm>
            <a:off x="1295400" y="13855"/>
            <a:ext cx="4175125" cy="1143000"/>
          </a:xfrm>
        </p:spPr>
        <p:txBody>
          <a:bodyPr/>
          <a:lstStyle/>
          <a:p>
            <a:r>
              <a:rPr lang="en-GB" altLang="en-US" dirty="0"/>
              <a:t>Work plan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-152400" y="1095375"/>
            <a:ext cx="9072562" cy="1800225"/>
          </a:xfrm>
        </p:spPr>
        <p:txBody>
          <a:bodyPr/>
          <a:lstStyle/>
          <a:p>
            <a:r>
              <a:rPr lang="en-GB" altLang="en-US" sz="2000" b="1" dirty="0"/>
              <a:t>Structured into themes and led by ‘champions’ (effectively vice chairs for CEOS WGCV constitution) (Plus specific projects)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Look to develop good practises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Organise comparisons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Shared learning (research activities)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Shared infrastructure / tools / Methods</a:t>
            </a:r>
          </a:p>
          <a:p>
            <a:pPr lvl="1"/>
            <a:r>
              <a:rPr lang="en-GB" altLang="en-US" sz="1800" b="1" dirty="0">
                <a:solidFill>
                  <a:schemeClr val="accent2"/>
                </a:solidFill>
              </a:rPr>
              <a:t>Recommendations as needed</a:t>
            </a:r>
          </a:p>
          <a:p>
            <a:endParaRPr lang="en-GB" altLang="en-US" sz="2000" dirty="0"/>
          </a:p>
        </p:txBody>
      </p:sp>
      <p:sp>
        <p:nvSpPr>
          <p:cNvPr id="67588" name="TextBox 3"/>
          <p:cNvSpPr txBox="1">
            <a:spLocks noChangeArrowheads="1"/>
          </p:cNvSpPr>
          <p:nvPr/>
        </p:nvSpPr>
        <p:spPr bwMode="auto">
          <a:xfrm>
            <a:off x="0" y="3406775"/>
            <a:ext cx="9251950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Land surface reflectance     		  		    - </a:t>
            </a:r>
            <a:r>
              <a:rPr lang="en-GB" altLang="en-US" sz="2000" dirty="0" err="1"/>
              <a:t>Czapler</a:t>
            </a:r>
            <a:r>
              <a:rPr lang="en-GB" altLang="en-US" sz="2000" dirty="0"/>
              <a:t> Myers  (U of Arizona  USA)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Ocean colour (link to IOCCG, VC-OCR </a:t>
            </a:r>
            <a:r>
              <a:rPr lang="en-GB" altLang="en-US" sz="2000" dirty="0" err="1"/>
              <a:t>etc</a:t>
            </a:r>
            <a:r>
              <a:rPr lang="en-GB" altLang="en-US" sz="2000" dirty="0"/>
              <a:t>)	      - </a:t>
            </a:r>
            <a:r>
              <a:rPr lang="en-GB" altLang="en-US" sz="2000" dirty="0" err="1"/>
              <a:t>Zibordi</a:t>
            </a:r>
            <a:r>
              <a:rPr lang="en-GB" altLang="en-US" sz="2000" dirty="0"/>
              <a:t> (JRC, EU) &amp; Murakami 								    				 (JAXA  JPN)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Surface Temperature (link to VC-SST, GHRSST) - </a:t>
            </a:r>
            <a:r>
              <a:rPr lang="en-GB" altLang="en-US" sz="2000" dirty="0" err="1"/>
              <a:t>Corlett</a:t>
            </a:r>
            <a:r>
              <a:rPr lang="en-GB" altLang="en-US" sz="2000" dirty="0"/>
              <a:t> (U of Leicester, UK)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Geo spatial image quality 			  		       - Helder (SDSU, USA) &amp;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						                 				</a:t>
            </a:r>
            <a:r>
              <a:rPr lang="en-GB" altLang="en-US" sz="2000" dirty="0" err="1"/>
              <a:t>Viallefont</a:t>
            </a:r>
            <a:r>
              <a:rPr lang="en-GB" altLang="en-US" sz="2000" dirty="0"/>
              <a:t> (ONERA F)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Atmospheric Correction (Link to AC subgroup)    - Thome  (NASA, USA)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RT codes (context of IVOS use in calibration)       - 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1656753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7772400" cy="1143000"/>
          </a:xfrm>
        </p:spPr>
        <p:txBody>
          <a:bodyPr/>
          <a:lstStyle/>
          <a:p>
            <a:r>
              <a:rPr lang="en-GB" altLang="en-US"/>
              <a:t>Specific projects/cross-cutting</a:t>
            </a: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686800" cy="4114800"/>
          </a:xfrm>
        </p:spPr>
        <p:txBody>
          <a:bodyPr/>
          <a:lstStyle/>
          <a:p>
            <a:r>
              <a:rPr lang="en-GB" altLang="en-US" sz="2000" b="1" dirty="0" err="1">
                <a:solidFill>
                  <a:schemeClr val="accent2"/>
                </a:solidFill>
              </a:rPr>
              <a:t>RadCALNet</a:t>
            </a:r>
            <a:r>
              <a:rPr lang="en-GB" altLang="en-US" sz="2000" b="1" dirty="0">
                <a:solidFill>
                  <a:schemeClr val="accent2"/>
                </a:solidFill>
              </a:rPr>
              <a:t>					         - Bouvet  (ESA)</a:t>
            </a:r>
          </a:p>
          <a:p>
            <a:endParaRPr lang="en-GB" altLang="en-US" sz="800" b="1" dirty="0">
              <a:solidFill>
                <a:schemeClr val="accent2"/>
              </a:solidFill>
            </a:endParaRP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PICSCAR (with GSICS)		                      - Henry  (CNES, F)</a:t>
            </a:r>
          </a:p>
          <a:p>
            <a:endParaRPr lang="en-GB" altLang="en-US" sz="800" b="1" dirty="0">
              <a:solidFill>
                <a:schemeClr val="accent2"/>
              </a:solidFill>
            </a:endParaRP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SST/LST cross-comparison (+ VC-SST &amp; LPV     - Fox  (NPL, UK)</a:t>
            </a:r>
          </a:p>
          <a:p>
            <a:pPr marL="0" indent="0">
              <a:buNone/>
            </a:pPr>
            <a:r>
              <a:rPr lang="en-GB" altLang="en-US" sz="2000" b="1" dirty="0">
                <a:solidFill>
                  <a:schemeClr val="accent2"/>
                </a:solidFill>
              </a:rPr>
              <a:t>         (instrument Cal for LST)</a:t>
            </a:r>
          </a:p>
          <a:p>
            <a:pPr marL="0" indent="0">
              <a:buNone/>
            </a:pPr>
            <a:endParaRPr lang="en-GB" altLang="en-US" sz="800" b="1" dirty="0">
              <a:solidFill>
                <a:schemeClr val="accent2"/>
              </a:solidFill>
            </a:endParaRP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O-Colour Vicarious Cal </a:t>
            </a:r>
            <a:r>
              <a:rPr lang="en-GB" altLang="en-US" sz="2000" b="1" dirty="0" err="1">
                <a:solidFill>
                  <a:schemeClr val="accent2"/>
                </a:solidFill>
              </a:rPr>
              <a:t>comparions</a:t>
            </a:r>
            <a:r>
              <a:rPr lang="en-GB" altLang="en-US" sz="2000" b="1" dirty="0">
                <a:solidFill>
                  <a:schemeClr val="accent2"/>
                </a:solidFill>
              </a:rPr>
              <a:t>	          - Fox (NPL, UK)	</a:t>
            </a:r>
          </a:p>
          <a:p>
            <a:pPr marL="0" indent="0">
              <a:buNone/>
            </a:pPr>
            <a:endParaRPr lang="en-GB" altLang="en-US" sz="800" b="1" dirty="0">
              <a:solidFill>
                <a:schemeClr val="accent2"/>
              </a:solidFill>
            </a:endParaRPr>
          </a:p>
          <a:p>
            <a:r>
              <a:rPr lang="en-GB" altLang="en-US" sz="2000" b="1" dirty="0">
                <a:solidFill>
                  <a:schemeClr val="accent2"/>
                </a:solidFill>
              </a:rPr>
              <a:t>Others in progress/development/related</a:t>
            </a:r>
          </a:p>
          <a:p>
            <a:pPr lvl="1"/>
            <a:r>
              <a:rPr lang="en-GB" altLang="en-US" sz="1800" b="1" dirty="0"/>
              <a:t>Establishing a CEOS Reference and method of use for L1 radiometric interoperability (with GSICS) (including potential tools/databases)</a:t>
            </a:r>
          </a:p>
          <a:p>
            <a:pPr lvl="1"/>
            <a:endParaRPr lang="en-GB" altLang="en-US" sz="1000" b="1" dirty="0"/>
          </a:p>
          <a:p>
            <a:pPr lvl="1"/>
            <a:r>
              <a:rPr lang="en-GB" altLang="en-US" sz="1800" b="1" dirty="0">
                <a:solidFill>
                  <a:schemeClr val="tx1">
                    <a:lumMod val="50000"/>
                  </a:schemeClr>
                </a:solidFill>
              </a:rPr>
              <a:t>Good practise for convolving spectral data sets  (solar/surface/sensor bandwidth) Selection of </a:t>
            </a:r>
            <a:r>
              <a:rPr lang="en-GB" altLang="en-US" sz="1800" b="1" dirty="0" err="1">
                <a:solidFill>
                  <a:schemeClr val="tx1">
                    <a:lumMod val="50000"/>
                  </a:schemeClr>
                </a:solidFill>
              </a:rPr>
              <a:t>Refererence</a:t>
            </a:r>
            <a:r>
              <a:rPr lang="en-GB" altLang="en-US" sz="1800" b="1" dirty="0">
                <a:solidFill>
                  <a:schemeClr val="tx1">
                    <a:lumMod val="50000"/>
                  </a:schemeClr>
                </a:solidFill>
              </a:rPr>
              <a:t> Solar irradiance spectrum(CEOS WGCV (sub-groups) &amp; GSICS)  </a:t>
            </a:r>
            <a:endParaRPr lang="en-GB" altLang="en-US" sz="1000" b="1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n-GB" altLang="en-US" sz="1800" b="1" dirty="0"/>
              <a:t>Comparison of Rayleigh and Sun-Glint methods </a:t>
            </a:r>
          </a:p>
          <a:p>
            <a:pPr lvl="1"/>
            <a:endParaRPr lang="en-GB" altLang="en-US" sz="800" b="1" dirty="0"/>
          </a:p>
          <a:p>
            <a:pPr lvl="1"/>
            <a:r>
              <a:rPr lang="en-GB" altLang="en-US" sz="1800" b="1" dirty="0"/>
              <a:t>Vocabulary</a:t>
            </a:r>
            <a:endParaRPr lang="en-GB" alt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3462864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315200" cy="825500"/>
          </a:xfrm>
        </p:spPr>
        <p:txBody>
          <a:bodyPr/>
          <a:lstStyle/>
          <a:p>
            <a:r>
              <a:rPr lang="en-GB" dirty="0"/>
              <a:t>IVOS 29 Discussion Topics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220200" cy="4114800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Summary of workshops, MTF, </a:t>
            </a:r>
            <a:r>
              <a:rPr lang="en-GB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RadCalNet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, PICSCAR</a:t>
            </a:r>
          </a:p>
          <a:p>
            <a:r>
              <a:rPr lang="en-GB" dirty="0">
                <a:solidFill>
                  <a:srgbClr val="002060"/>
                </a:solidFill>
              </a:rPr>
              <a:t>OC Rad validation comparison</a:t>
            </a:r>
          </a:p>
          <a:p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Sat surf Temp measurements- Comparison results, GHRSST, SST-VC</a:t>
            </a:r>
          </a:p>
          <a:p>
            <a:r>
              <a:rPr lang="en-GB" dirty="0"/>
              <a:t>Terminology</a:t>
            </a:r>
          </a:p>
          <a:p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Sensor to sensor interoperability (support for CEOS </a:t>
            </a:r>
            <a:r>
              <a:rPr lang="en-GB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intitiative</a:t>
            </a:r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) </a:t>
            </a:r>
          </a:p>
          <a:p>
            <a:r>
              <a:rPr lang="en-GB" dirty="0"/>
              <a:t>Sensor Pre- and In- flight Cal and </a:t>
            </a:r>
            <a:r>
              <a:rPr lang="en-GB" dirty="0" err="1"/>
              <a:t>Uc</a:t>
            </a:r>
            <a:r>
              <a:rPr lang="en-GB" dirty="0"/>
              <a:t> assessment</a:t>
            </a:r>
          </a:p>
          <a:p>
            <a:pPr lvl="1"/>
            <a:r>
              <a:rPr lang="en-GB" dirty="0" err="1"/>
              <a:t>Inc</a:t>
            </a:r>
            <a:r>
              <a:rPr lang="en-GB" dirty="0"/>
              <a:t> Moon, Stars, Mirrors</a:t>
            </a:r>
          </a:p>
          <a:p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New Sensors</a:t>
            </a:r>
          </a:p>
          <a:p>
            <a:r>
              <a:rPr lang="en-GB" dirty="0"/>
              <a:t>CEOS Ref solar irradiance spectrum</a:t>
            </a:r>
          </a:p>
          <a:p>
            <a:r>
              <a:rPr lang="en-GB" dirty="0">
                <a:solidFill>
                  <a:schemeClr val="tx1">
                    <a:lumMod val="60000"/>
                    <a:lumOff val="40000"/>
                  </a:schemeClr>
                </a:solidFill>
              </a:rPr>
              <a:t>Collaborations/interactions – WGCV, GSICS, VCs, Climate, Carbon ….</a:t>
            </a:r>
          </a:p>
          <a:p>
            <a:r>
              <a:rPr lang="en-GB" dirty="0"/>
              <a:t>Metrology and </a:t>
            </a:r>
            <a:r>
              <a:rPr lang="en-GB" dirty="0" err="1"/>
              <a:t>Uc</a:t>
            </a:r>
            <a:r>
              <a:rPr lang="en-GB" dirty="0"/>
              <a:t> evaluation….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319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5715000" cy="1143000"/>
          </a:xfrm>
        </p:spPr>
        <p:txBody>
          <a:bodyPr/>
          <a:lstStyle/>
          <a:p>
            <a:r>
              <a:rPr lang="en-GB" dirty="0"/>
              <a:t>MTF activities &amp; comparison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086600" cy="53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91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-76200"/>
            <a:ext cx="6828560" cy="1143000"/>
          </a:xfrm>
        </p:spPr>
        <p:txBody>
          <a:bodyPr/>
          <a:lstStyle/>
          <a:p>
            <a:pPr algn="l"/>
            <a:r>
              <a:rPr lang="en-GB" dirty="0"/>
              <a:t>Establish good practise and community references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43" y="1112158"/>
            <a:ext cx="4178968" cy="3134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36" y="3717758"/>
            <a:ext cx="4186989" cy="3140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3828571"/>
            <a:ext cx="4039238" cy="30294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243" y="5845738"/>
            <a:ext cx="8916995" cy="1015661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FFFF00"/>
                </a:solidFill>
              </a:rPr>
              <a:t>Catalogue to be migrated to </a:t>
            </a:r>
            <a:r>
              <a:rPr lang="en-GB" sz="2000" dirty="0" err="1">
                <a:solidFill>
                  <a:srgbClr val="FFFF00"/>
                </a:solidFill>
              </a:rPr>
              <a:t>CalVal</a:t>
            </a:r>
            <a:r>
              <a:rPr lang="en-GB" sz="2000" dirty="0">
                <a:solidFill>
                  <a:srgbClr val="FFFF00"/>
                </a:solidFill>
              </a:rPr>
              <a:t> Portal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</a:endParaRP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FFFF00"/>
                </a:solidFill>
              </a:rPr>
              <a:t>IVOS seeks approval of CEOS WGCV to assign CEOS recommendation 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FFFF00"/>
                </a:solidFill>
              </a:rPr>
              <a:t>label to aid community &amp; interoperability following assessment of maintenance </a:t>
            </a: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818" y="921662"/>
            <a:ext cx="4085360" cy="310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6066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4353</TotalTime>
  <Words>1710</Words>
  <Application>Microsoft Office PowerPoint</Application>
  <PresentationFormat>On-screen Show (4:3)</PresentationFormat>
  <Paragraphs>331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62" baseType="lpstr">
      <vt:lpstr>Algerian</vt:lpstr>
      <vt:lpstr>Arial</vt:lpstr>
      <vt:lpstr>Arial Bold</vt:lpstr>
      <vt:lpstr>Avenir Roman</vt:lpstr>
      <vt:lpstr>Bauhaus 93</vt:lpstr>
      <vt:lpstr>Calibri</vt:lpstr>
      <vt:lpstr>Cambria</vt:lpstr>
      <vt:lpstr>Droid Serif</vt:lpstr>
      <vt:lpstr>Frutiger 45 Light</vt:lpstr>
      <vt:lpstr>Jokerman</vt:lpstr>
      <vt:lpstr>Old English Text MT</vt:lpstr>
      <vt:lpstr>Symbol</vt:lpstr>
      <vt:lpstr>Times</vt:lpstr>
      <vt:lpstr>Times New Roman</vt:lpstr>
      <vt:lpstr>Verdana</vt:lpstr>
      <vt:lpstr>ヒラギノ角ゴ Pro W3</vt:lpstr>
      <vt:lpstr>Default</vt:lpstr>
      <vt:lpstr>ESA Presentation</vt:lpstr>
      <vt:lpstr>1_ESA Presentation</vt:lpstr>
      <vt:lpstr>2_Default</vt:lpstr>
      <vt:lpstr>2_ESA Presentation</vt:lpstr>
      <vt:lpstr>Working Group on Calibration and Validation (WGCV): 42  Infrared Visible and Optical Sensors (IVOS) subgroup: report </vt:lpstr>
      <vt:lpstr>PowerPoint Presentation</vt:lpstr>
      <vt:lpstr>IVOS: Vision</vt:lpstr>
      <vt:lpstr>PowerPoint Presentation</vt:lpstr>
      <vt:lpstr>Work plan</vt:lpstr>
      <vt:lpstr>Specific projects/cross-cutting</vt:lpstr>
      <vt:lpstr>IVOS 29 Discussion Topics  </vt:lpstr>
      <vt:lpstr>MTF activities &amp; comparison</vt:lpstr>
      <vt:lpstr>Establish good practise and community references</vt:lpstr>
      <vt:lpstr>Comparison of methods</vt:lpstr>
      <vt:lpstr>PowerPoint Presentation</vt:lpstr>
      <vt:lpstr>Methods discussed,  ‘peer review’</vt:lpstr>
      <vt:lpstr>Next steps</vt:lpstr>
      <vt:lpstr>Recommendations/Requests  to WGCV</vt:lpstr>
      <vt:lpstr>RadCalNet: Wednesday</vt:lpstr>
      <vt:lpstr>Request to CEOS WGCV </vt:lpstr>
      <vt:lpstr>PICSCAR lead P Henry CNES</vt:lpstr>
      <vt:lpstr>Survey of use</vt:lpstr>
      <vt:lpstr>Information needed and where from</vt:lpstr>
      <vt:lpstr>See to use all available data to assess site stability : Harmonise!</vt:lpstr>
      <vt:lpstr>Roadmap for the future</vt:lpstr>
      <vt:lpstr>Summary: next steps</vt:lpstr>
      <vt:lpstr>FRM4STS: Fiducial Reference measurements for validation of Surface Temperature from Satellites   www.FRM4STS.org  </vt:lpstr>
      <vt:lpstr>SI traceability: LCE (June 2016)  Necessary for all participants to assess biases  to SI under Laboratory conditions</vt:lpstr>
      <vt:lpstr>BB comparison  (June 2016)</vt:lpstr>
      <vt:lpstr>PowerPoint Presentation</vt:lpstr>
      <vt:lpstr>2016 Radiometer comparison</vt:lpstr>
      <vt:lpstr>PowerPoint Presentation</vt:lpstr>
      <vt:lpstr>WST comparison</vt:lpstr>
      <vt:lpstr>Difference from mean for SST designed radiometers only</vt:lpstr>
      <vt:lpstr>LST (Sun &amp; Cloud)</vt:lpstr>
      <vt:lpstr>PowerPoint Presentation</vt:lpstr>
      <vt:lpstr>LST @ Namibia Jun 2017 5 participants</vt:lpstr>
      <vt:lpstr>PowerPoint Presentation</vt:lpstr>
      <vt:lpstr>Ocean Colour</vt:lpstr>
      <vt:lpstr>PowerPoint Presentation</vt:lpstr>
      <vt:lpstr>Laboratory comparison of reference sources</vt:lpstr>
      <vt:lpstr>Comparisons of instruments</vt:lpstr>
      <vt:lpstr>PowerPoint Presentation</vt:lpstr>
      <vt:lpstr>CEOS (GSICS) Reference Solar spectral Irradiance (Thursday)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Nigel Fox</cp:lastModifiedBy>
  <cp:revision>158</cp:revision>
  <dcterms:modified xsi:type="dcterms:W3CDTF">2017-05-17T16:09:43Z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rcoClassification">
    <vt:lpwstr>Not an NPL document (No visible marking)</vt:lpwstr>
  </property>
  <property fmtid="{D5CDD505-2E9C-101B-9397-08002B2CF9AE}" pid="3" name="aliashPowerpointFooter">
    <vt:lpwstr/>
  </property>
</Properties>
</file>