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72" r:id="rId1"/>
    <p:sldMasterId id="2147486981" r:id="rId2"/>
    <p:sldMasterId id="2147486993" r:id="rId3"/>
    <p:sldMasterId id="2147487005" r:id="rId4"/>
    <p:sldMasterId id="2147487011" r:id="rId5"/>
    <p:sldMasterId id="2147487017" r:id="rId6"/>
  </p:sldMasterIdLst>
  <p:notesMasterIdLst>
    <p:notesMasterId r:id="rId17"/>
  </p:notesMasterIdLst>
  <p:handoutMasterIdLst>
    <p:handoutMasterId r:id="rId18"/>
  </p:handoutMasterIdLst>
  <p:sldIdLst>
    <p:sldId id="502" r:id="rId7"/>
    <p:sldId id="663" r:id="rId8"/>
    <p:sldId id="666" r:id="rId9"/>
    <p:sldId id="668" r:id="rId10"/>
    <p:sldId id="665" r:id="rId11"/>
    <p:sldId id="662" r:id="rId12"/>
    <p:sldId id="669" r:id="rId13"/>
    <p:sldId id="670" r:id="rId14"/>
    <p:sldId id="661" r:id="rId15"/>
    <p:sldId id="664" r:id="rId16"/>
  </p:sldIdLst>
  <p:sldSz cx="9906000" cy="6858000" type="A4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rgbClr val="FFFF00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66FFFF"/>
    <a:srgbClr val="0000FF"/>
    <a:srgbClr val="FF99CC"/>
    <a:srgbClr val="FFFF00"/>
    <a:srgbClr val="00CCFF"/>
    <a:srgbClr val="0066FF"/>
    <a:srgbClr val="FF0000"/>
    <a:srgbClr val="FFFF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4321" autoAdjust="0"/>
  </p:normalViewPr>
  <p:slideViewPr>
    <p:cSldViewPr snapToGrid="0">
      <p:cViewPr varScale="1">
        <p:scale>
          <a:sx n="74" d="100"/>
          <a:sy n="74" d="100"/>
        </p:scale>
        <p:origin x="968" y="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628"/>
    </p:cViewPr>
  </p:sorterViewPr>
  <p:notesViewPr>
    <p:cSldViewPr snapToGrid="0">
      <p:cViewPr varScale="1">
        <p:scale>
          <a:sx n="75" d="100"/>
          <a:sy n="75" d="100"/>
        </p:scale>
        <p:origin x="-2472" y="-114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08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0575" y="776288"/>
            <a:ext cx="5521325" cy="3822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348" y="4859590"/>
            <a:ext cx="5208607" cy="46092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72" tIns="46604" rIns="94872" bIns="466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93019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9463" y="766763"/>
            <a:ext cx="5545137" cy="3838575"/>
          </a:xfrm>
          <a:ln/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709429" y="4861236"/>
            <a:ext cx="5680444" cy="460598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44" tIns="47722" rIns="95444" bIns="47722"/>
          <a:lstStyle/>
          <a:p>
            <a:endParaRPr lang="en-US" altLang="ja-JP" dirty="0" smtClean="0"/>
          </a:p>
        </p:txBody>
      </p:sp>
      <p:sp>
        <p:nvSpPr>
          <p:cNvPr id="34820" name="スライド番号プレースホルダ 3"/>
          <p:cNvSpPr txBox="1">
            <a:spLocks noGrp="1"/>
          </p:cNvSpPr>
          <p:nvPr/>
        </p:nvSpPr>
        <p:spPr bwMode="auto">
          <a:xfrm>
            <a:off x="4020651" y="9720824"/>
            <a:ext cx="3076976" cy="5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44" tIns="47722" rIns="95444" bIns="47722" anchor="b"/>
          <a:lstStyle>
            <a:lvl1pPr defTabSz="8763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8763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8763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8763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8763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fld id="{03EFAB2C-A692-45B2-AE17-1156F2D2F119}" type="slidenum">
              <a:rPr lang="en-US" altLang="ja-JP" sz="1200">
                <a:solidFill>
                  <a:schemeClr val="tx1"/>
                </a:solidFill>
                <a:latin typeface="Century" pitchFamily="18" charset="0"/>
                <a:ea typeface="ＭＳ ゴシック" pitchFamily="49" charset="-128"/>
                <a:cs typeface="Arial Unicode MS" pitchFamily="50" charset="-128"/>
              </a:rPr>
              <a:pPr algn="r" eaLnBrk="1" hangingPunct="1"/>
              <a:t>1</a:t>
            </a:fld>
            <a:endParaRPr lang="en-US" altLang="ja-JP" sz="1200" dirty="0">
              <a:solidFill>
                <a:schemeClr val="tx1"/>
              </a:solidFill>
              <a:latin typeface="Century" pitchFamily="18" charset="0"/>
              <a:ea typeface="ＭＳ ゴシック" pitchFamily="49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937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15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1E63-67FF-4CD6-9536-12CDF3B5A89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5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3B88C-D04E-494F-867A-95C5186A4A1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13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A2C44-A0AA-45FC-AF6C-0D1AEB6F7B0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86F1-0D69-4018-996F-570EC6F2E4A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9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91E3D-7487-403E-89E7-085120201F09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AF6D9-DD9A-48E1-A3D5-92D92873218B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7" name="Picture 2" descr="PPT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906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599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spcBef>
                <a:spcPts val="800"/>
              </a:spcBef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99746-7031-4391-AE2D-B8E533F3CA78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C1E7-7724-4210-ACF8-E30BECC43A04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80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（インデントな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800"/>
              </a:spcBef>
              <a:buNone/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25778-644E-4795-AB53-DF5BB777620F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71DA-259C-4890-A978-0ACAC8AC4011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3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B318-3E6A-4BF8-AC0D-752B9401A54E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92DFC-3075-40E2-B47B-80472ADF2DBA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48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EF67B-5E02-4B53-BFA8-A3262937CC80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4950E-3E9A-41CC-9C9C-BCCBA8D3FBB6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91E3D-7487-403E-89E7-085120201F09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AF6D9-DD9A-48E1-A3D5-92D92873218B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7" name="Picture 2" descr="PPT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906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27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88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spcBef>
                <a:spcPts val="800"/>
              </a:spcBef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99746-7031-4391-AE2D-B8E533F3CA78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C1E7-7724-4210-ACF8-E30BECC43A04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75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（インデントな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800"/>
              </a:spcBef>
              <a:buNone/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25778-644E-4795-AB53-DF5BB777620F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71DA-259C-4890-A978-0ACAC8AC4011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46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B318-3E6A-4BF8-AC0D-752B9401A54E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92DFC-3075-40E2-B47B-80472ADF2DBA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3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EF67B-5E02-4B53-BFA8-A3262937CC80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4950E-3E9A-41CC-9C9C-BCCBA8D3FBB6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2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91E3D-7487-403E-89E7-085120201F09}" type="datetime1">
              <a:rPr lang="ja-JP" altLang="en-US" smtClean="0"/>
              <a:pPr>
                <a:defRPr/>
              </a:pPr>
              <a:t>2017/5/17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AF6D9-DD9A-48E1-A3D5-92D92873218B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7" name="Picture 2" descr="PPT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906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524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spcBef>
                <a:spcPts val="800"/>
              </a:spcBef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99746-7031-4391-AE2D-B8E533F3CA78}" type="datetime1">
              <a:rPr lang="ja-JP" altLang="en-US" smtClean="0"/>
              <a:pPr>
                <a:defRPr/>
              </a:pPr>
              <a:t>2017/5/17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C1E7-7724-4210-ACF8-E30BECC43A04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0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（インデントな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800"/>
              </a:spcBef>
              <a:buNone/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25778-644E-4795-AB53-DF5BB777620F}" type="datetime1">
              <a:rPr lang="ja-JP" altLang="en-US" smtClean="0"/>
              <a:pPr>
                <a:defRPr/>
              </a:pPr>
              <a:t>2017/5/17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71DA-259C-4890-A978-0ACAC8AC4011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89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B318-3E6A-4BF8-AC0D-752B9401A54E}" type="datetime1">
              <a:rPr lang="ja-JP" altLang="en-US" smtClean="0"/>
              <a:pPr>
                <a:defRPr/>
              </a:pPr>
              <a:t>2017/5/17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92DFC-3075-40E2-B47B-80472ADF2DBA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06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EF67B-5E02-4B53-BFA8-A3262937CC80}" type="datetime1">
              <a:rPr lang="ja-JP" altLang="en-US" smtClean="0"/>
              <a:pPr>
                <a:defRPr/>
              </a:pPr>
              <a:t>2017/5/17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4950E-3E9A-41CC-9C9C-BCCBA8D3FBB6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1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677F-1348-4A29-B261-7B7BA0E1770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3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792088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268761"/>
            <a:ext cx="8915400" cy="5040560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8BD4-945A-4D8D-BBCB-63F82AA0A0D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9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264-AD99-499A-B3F4-860A20DCA35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3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6F7A-E1F6-4692-A494-C04C925D1C4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0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AF6F-4168-45EE-B7AE-49C4B424B13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0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D06-90CB-4F7A-854A-06A23555BDF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0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B083-6655-4DF4-8296-17E8F92BC25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6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92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12750" y="1143000"/>
            <a:ext cx="8915400" cy="76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ja-JP" altLang="ja-JP" i="1" dirty="0">
              <a:solidFill>
                <a:prstClr val="black"/>
              </a:solidFill>
              <a:latin typeface="明朝"/>
              <a:ea typeface="明朝"/>
              <a:cs typeface="明朝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4852988" y="6026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0" hangingPunct="0">
              <a:defRPr/>
            </a:pPr>
            <a:endParaRPr lang="ja-JP" altLang="ja-JP" dirty="0" smtClean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824788" y="1587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0" hangingPunct="0">
              <a:defRPr/>
            </a:pPr>
            <a:endParaRPr lang="ja-JP" altLang="ja-JP" dirty="0" smtClean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 userDrawn="1"/>
        </p:nvSpPr>
        <p:spPr bwMode="auto">
          <a:xfrm>
            <a:off x="8431213" y="6521450"/>
            <a:ext cx="14747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defRPr/>
            </a:pPr>
            <a:r>
              <a:rPr lang="en-US" altLang="ja-JP" sz="1600" i="1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4" name="Rectangle 36"/>
          <p:cNvSpPr txBox="1">
            <a:spLocks noChangeArrowheads="1"/>
          </p:cNvSpPr>
          <p:nvPr userDrawn="1"/>
        </p:nvSpPr>
        <p:spPr bwMode="auto">
          <a:xfrm>
            <a:off x="9167813" y="635317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94D22C6E-2098-4F07-BD49-D08F5B95D451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8797925" y="5064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0" hangingPunct="0">
              <a:defRPr/>
            </a:pPr>
            <a:endParaRPr lang="ja-JP" altLang="ja-JP" dirty="0" smtClean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sp>
        <p:nvSpPr>
          <p:cNvPr id="16" name="Text Box 34"/>
          <p:cNvSpPr txBox="1">
            <a:spLocks noChangeArrowheads="1"/>
          </p:cNvSpPr>
          <p:nvPr userDrawn="1"/>
        </p:nvSpPr>
        <p:spPr bwMode="auto">
          <a:xfrm>
            <a:off x="0" y="6521450"/>
            <a:ext cx="4684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0" hangingPunct="0">
              <a:defRPr/>
            </a:pPr>
            <a:r>
              <a:rPr lang="en-US" altLang="ja-JP" sz="1600" i="1" dirty="0" smtClean="0">
                <a:solidFill>
                  <a:srgbClr val="006600"/>
                </a:solidFill>
              </a:rPr>
              <a:t>May, 2017, Sioux Falls</a:t>
            </a: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7951" y="272393"/>
            <a:ext cx="1288247" cy="5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9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8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265466"/>
            <a:ext cx="8915400" cy="4860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264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58C4A7-B84B-45B8-91DE-AA63DCCBD1C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264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605295" y="652026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BF5261F-A739-4518-8F98-DCF7DD5CF184}" type="slidenum">
              <a:rPr lang="ja-JP" alt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nomaki\Desktop\sozai_gcom\footer1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2" y="6620403"/>
            <a:ext cx="7975060" cy="2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omaki\Desktop\sozai_gcom\header1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85" y="14799"/>
            <a:ext cx="6333615" cy="6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omaki\Desktop\sozai_gcom\gcomw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062" y="1"/>
            <a:ext cx="835746" cy="66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omaki\Desktop\sozai_gcom\jaxa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75" y="6479320"/>
            <a:ext cx="909377" cy="3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omaki\Desktop\sozai_gcom\gcom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01" y="6520076"/>
            <a:ext cx="1189009" cy="3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153788"/>
            <a:ext cx="8915400" cy="847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899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4" r:id="rId1"/>
    <p:sldLayoutId id="2147486995" r:id="rId2"/>
    <p:sldLayoutId id="2147486996" r:id="rId3"/>
    <p:sldLayoutId id="2147486997" r:id="rId4"/>
    <p:sldLayoutId id="2147486998" r:id="rId5"/>
    <p:sldLayoutId id="2147486999" r:id="rId6"/>
    <p:sldLayoutId id="2147487000" r:id="rId7"/>
    <p:sldLayoutId id="2147487001" r:id="rId8"/>
    <p:sldLayoutId id="2147487002" r:id="rId9"/>
    <p:sldLayoutId id="2147487003" r:id="rId10"/>
    <p:sldLayoutId id="214748700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906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341314" y="26988"/>
            <a:ext cx="91963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257175" y="857251"/>
            <a:ext cx="94107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492877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fld id="{D988598D-A35C-4485-A9C4-0200077E3F60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4928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345613" y="6597650"/>
            <a:ext cx="536575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ＭＳ Ｐゴシック" pitchFamily="50" charset="-128"/>
              </a:defRPr>
            </a:lvl1pPr>
          </a:lstStyle>
          <a:p>
            <a:pPr>
              <a:defRPr/>
            </a:pPr>
            <a:fld id="{694411B6-F807-4194-B357-4800C6FF1DBE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8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06" r:id="rId1"/>
    <p:sldLayoutId id="2147487007" r:id="rId2"/>
    <p:sldLayoutId id="2147487008" r:id="rId3"/>
    <p:sldLayoutId id="2147487009" r:id="rId4"/>
    <p:sldLayoutId id="2147487010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906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341314" y="26988"/>
            <a:ext cx="91963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257175" y="857251"/>
            <a:ext cx="94107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492877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fld id="{D988598D-A35C-4485-A9C4-0200077E3F60}" type="datetime1">
              <a:rPr lang="ja-JP" altLang="en-US" smtClean="0"/>
              <a:pPr>
                <a:defRPr/>
              </a:pPr>
              <a:t>2017/5/16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4928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345613" y="6597650"/>
            <a:ext cx="536575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ＭＳ Ｐゴシック" pitchFamily="50" charset="-128"/>
              </a:defRPr>
            </a:lvl1pPr>
          </a:lstStyle>
          <a:p>
            <a:pPr>
              <a:defRPr/>
            </a:pPr>
            <a:fld id="{694411B6-F807-4194-B357-4800C6FF1DBE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2" r:id="rId1"/>
    <p:sldLayoutId id="2147487013" r:id="rId2"/>
    <p:sldLayoutId id="2147487014" r:id="rId3"/>
    <p:sldLayoutId id="2147487015" r:id="rId4"/>
    <p:sldLayoutId id="2147487016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906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341314" y="26988"/>
            <a:ext cx="91963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257175" y="857251"/>
            <a:ext cx="94107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492877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fld id="{D988598D-A35C-4485-A9C4-0200077E3F60}" type="datetime1">
              <a:rPr lang="ja-JP" altLang="en-US" smtClean="0"/>
              <a:pPr>
                <a:defRPr/>
              </a:pPr>
              <a:t>2017/5/17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4928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345613" y="6597650"/>
            <a:ext cx="536575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ＭＳ Ｐゴシック" pitchFamily="50" charset="-128"/>
              </a:defRPr>
            </a:lvl1pPr>
          </a:lstStyle>
          <a:p>
            <a:pPr>
              <a:defRPr/>
            </a:pPr>
            <a:fld id="{694411B6-F807-4194-B357-4800C6FF1DBE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0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8" r:id="rId1"/>
    <p:sldLayoutId id="2147487019" r:id="rId2"/>
    <p:sldLayoutId id="2147487020" r:id="rId3"/>
    <p:sldLayoutId id="2147487021" r:id="rId4"/>
    <p:sldLayoutId id="2147487022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9.wm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30835" y="2118299"/>
            <a:ext cx="7201469" cy="1089791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ja-JP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New </a:t>
            </a:r>
            <a:r>
              <a:rPr lang="en-US" altLang="ja-JP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generation meteorological </a:t>
            </a:r>
            <a:r>
              <a:rPr lang="en-US" altLang="ja-JP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satellite</a:t>
            </a:r>
            <a:endParaRPr lang="ja-JP" altLang="en-US" b="1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61107" y="42060"/>
            <a:ext cx="925305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CEOS WGCV-42 Working </a:t>
            </a:r>
            <a:r>
              <a:rPr lang="en-US" altLang="ja-JP" sz="18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Group on Calibration &amp; </a:t>
            </a:r>
            <a:r>
              <a:rPr lang="en-US" altLang="ja-JP" sz="18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Validation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255481" y="4914997"/>
            <a:ext cx="535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May </a:t>
            </a:r>
            <a:r>
              <a:rPr lang="en-US" altLang="ja-JP" sz="20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16, </a:t>
            </a:r>
            <a:r>
              <a:rPr lang="en-US" altLang="ja-JP" sz="20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2017</a:t>
            </a:r>
          </a:p>
          <a:p>
            <a:pPr algn="ctr"/>
            <a:endParaRPr lang="en-US" altLang="ja-JP" sz="2000" dirty="0" smtClean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Sioux Falls, SD</a:t>
            </a:r>
            <a:endParaRPr lang="en-US" altLang="ja-JP" sz="20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95402" y="1412962"/>
            <a:ext cx="5146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Night of April 13 Grid &amp; Target (2 hours difference</a:t>
            </a:r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Clear sky night date</a:t>
            </a:r>
            <a:endParaRPr lang="ja-JP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ja-JP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ja-JP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02" y="2129465"/>
            <a:ext cx="4139857" cy="288394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98394" y="128498"/>
            <a:ext cx="74014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dirty="0" smtClean="0">
                <a:solidFill>
                  <a:schemeClr val="tx1"/>
                </a:solidFill>
              </a:rPr>
              <a:t>S-HIS GOES-R GOSAT </a:t>
            </a:r>
            <a:r>
              <a:rPr lang="en-US" altLang="ja-JP" dirty="0" smtClean="0">
                <a:solidFill>
                  <a:schemeClr val="tx1"/>
                </a:solidFill>
              </a:rPr>
              <a:t>campaign, March-May, 2017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 eaLnBrk="0" hangingPunct="0"/>
            <a:r>
              <a:rPr lang="en-US" altLang="ja-JP" dirty="0" smtClean="0">
                <a:solidFill>
                  <a:schemeClr val="tx1"/>
                </a:solidFill>
              </a:rPr>
              <a:t>Night flight over Gulf of Mexico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85" y="2129465"/>
            <a:ext cx="4185963" cy="2979407"/>
          </a:xfrm>
          <a:prstGeom prst="rect">
            <a:avLst/>
          </a:prstGeom>
        </p:spPr>
      </p:pic>
      <p:sp>
        <p:nvSpPr>
          <p:cNvPr id="9" name="四角形吹き出し 8"/>
          <p:cNvSpPr/>
          <p:nvPr/>
        </p:nvSpPr>
        <p:spPr bwMode="auto">
          <a:xfrm>
            <a:off x="7266214" y="1412962"/>
            <a:ext cx="914400" cy="612648"/>
          </a:xfrm>
          <a:prstGeom prst="wedgeRectCallout">
            <a:avLst>
              <a:gd name="adj1" fmla="val -12797"/>
              <a:gd name="adj2" fmla="val 115805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rPr>
              <a:t>S-HIS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200" dirty="0" smtClean="0">
                <a:solidFill>
                  <a:schemeClr val="tx1"/>
                </a:solidFill>
                <a:ea typeface="ＭＳ Ｐゴシック" pitchFamily="96" charset="-128"/>
              </a:rPr>
              <a:t>08:10:15</a:t>
            </a: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0" name="四角形吹き出し 9"/>
          <p:cNvSpPr/>
          <p:nvPr/>
        </p:nvSpPr>
        <p:spPr bwMode="auto">
          <a:xfrm>
            <a:off x="8537670" y="1312269"/>
            <a:ext cx="914400" cy="612648"/>
          </a:xfrm>
          <a:prstGeom prst="wedgeRectCallout">
            <a:avLst>
              <a:gd name="adj1" fmla="val -137797"/>
              <a:gd name="adj2" fmla="val 15711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rPr>
              <a:t>GOSAT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rPr>
              <a:t>06:10:01</a:t>
            </a: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95402" y="5538588"/>
            <a:ext cx="8396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</a:rPr>
              <a:t>The </a:t>
            </a:r>
            <a:r>
              <a:rPr lang="en-US" altLang="ja-JP" sz="1600" dirty="0" smtClean="0">
                <a:solidFill>
                  <a:schemeClr val="tx1"/>
                </a:solidFill>
              </a:rPr>
              <a:t>analytical results of cross-calibration will be presented in the next meeting.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3721518" y="4798946"/>
            <a:ext cx="154196" cy="14217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7424336" y="3561709"/>
            <a:ext cx="13299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TANSO-FTS</a:t>
            </a:r>
            <a:endParaRPr lang="ja-JP" altLang="en-US" sz="1600" baseline="-25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5295896" y="3960440"/>
            <a:ext cx="731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S-HIS</a:t>
            </a:r>
            <a:endParaRPr lang="ja-JP" altLang="en-US" sz="1600" baseline="-25000" dirty="0" smtClean="0">
              <a:solidFill>
                <a:srgbClr val="FF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2711121" y="2205403"/>
            <a:ext cx="9941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GOES-R</a:t>
            </a:r>
            <a:endParaRPr lang="ja-JP" altLang="en-US" sz="1600" baseline="-25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4043494" y="4798946"/>
            <a:ext cx="796954" cy="7108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77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033417" y="402122"/>
            <a:ext cx="1057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Topics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07325" y="1824930"/>
            <a:ext cx="9246570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Topics</a:t>
            </a: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(1) Himawari 8 and 9 </a:t>
            </a:r>
            <a:r>
              <a:rPr lang="en-US" altLang="ja-JP" dirty="0" smtClean="0">
                <a:solidFill>
                  <a:schemeClr val="tx1"/>
                </a:solidFill>
              </a:rPr>
              <a:t>status 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>
                <a:solidFill>
                  <a:schemeClr val="tx1"/>
                </a:solidFill>
              </a:rPr>
              <a:t>2) Himawari Monitor </a:t>
            </a:r>
            <a:r>
              <a:rPr lang="en-US" altLang="ja-JP" dirty="0" smtClean="0">
                <a:solidFill>
                  <a:schemeClr val="tx1"/>
                </a:solidFill>
              </a:rPr>
              <a:t>Products</a:t>
            </a: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>
                <a:solidFill>
                  <a:schemeClr val="tx1"/>
                </a:solidFill>
              </a:rPr>
              <a:t>3) Airborne S-HIS GOES-R GOSAT </a:t>
            </a:r>
            <a:r>
              <a:rPr lang="en-US" altLang="ja-JP" dirty="0" smtClean="0">
                <a:solidFill>
                  <a:schemeClr val="tx1"/>
                </a:solidFill>
              </a:rPr>
              <a:t>intercomparison</a:t>
            </a:r>
          </a:p>
          <a:p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We thank Miyamoto-san, Takahashi-san, and Okuyama-san </a:t>
            </a:r>
            <a:r>
              <a:rPr lang="en-US" altLang="ja-JP" sz="1600" dirty="0">
                <a:solidFill>
                  <a:schemeClr val="tx1"/>
                </a:solidFill>
              </a:rPr>
              <a:t>of Japan Meteorological </a:t>
            </a:r>
            <a:r>
              <a:rPr lang="en-US" altLang="ja-JP" sz="1600" dirty="0" smtClean="0">
                <a:solidFill>
                  <a:schemeClr val="tx1"/>
                </a:solidFill>
              </a:rPr>
              <a:t>Agency (JMA).</a:t>
            </a:r>
            <a:endParaRPr lang="en-US" altLang="ja-JP" sz="1600" dirty="0">
              <a:solidFill>
                <a:schemeClr val="tx1"/>
              </a:solidFill>
            </a:endParaRP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21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59629" y="136861"/>
            <a:ext cx="55643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New generation meteorological satellite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Himawari </a:t>
            </a:r>
            <a:r>
              <a:rPr lang="en-US" altLang="ja-JP" dirty="0">
                <a:solidFill>
                  <a:schemeClr val="tx1"/>
                </a:solidFill>
              </a:rPr>
              <a:t>8 and 9 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9" y="1288675"/>
            <a:ext cx="5512421" cy="360634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640630" y="1372565"/>
            <a:ext cx="42653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chemeClr val="tx1"/>
                </a:solidFill>
              </a:rPr>
              <a:t>Himawari 8 (operational) 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Launched on Oct. 7, 2014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Operation started on July 7, 2015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After 2022, standby  </a:t>
            </a:r>
            <a:endParaRPr lang="en-US" altLang="ja-JP" sz="1800" dirty="0">
              <a:solidFill>
                <a:schemeClr val="tx1"/>
              </a:solidFill>
            </a:endParaRPr>
          </a:p>
          <a:p>
            <a:endParaRPr lang="en-US" altLang="ja-JP" sz="1800" dirty="0">
              <a:solidFill>
                <a:schemeClr val="tx1"/>
              </a:solidFill>
            </a:endParaRPr>
          </a:p>
          <a:p>
            <a:endParaRPr lang="en-US" altLang="ja-JP" sz="1800" dirty="0" smtClean="0">
              <a:solidFill>
                <a:schemeClr val="tx1"/>
              </a:solidFill>
            </a:endParaRPr>
          </a:p>
          <a:p>
            <a:r>
              <a:rPr lang="en-US" altLang="ja-JP" sz="1800" dirty="0" smtClean="0">
                <a:solidFill>
                  <a:srgbClr val="0000FF"/>
                </a:solidFill>
              </a:rPr>
              <a:t>Himawari 9 </a:t>
            </a:r>
            <a:r>
              <a:rPr lang="en-US" altLang="ja-JP" sz="1800" dirty="0" smtClean="0">
                <a:solidFill>
                  <a:schemeClr val="tx1"/>
                </a:solidFill>
              </a:rPr>
              <a:t>(Standby)</a:t>
            </a:r>
          </a:p>
          <a:p>
            <a:r>
              <a:rPr lang="en-US" altLang="ja-JP" sz="18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Operational From </a:t>
            </a:r>
            <a:r>
              <a:rPr lang="en-US" altLang="ja-JP" sz="18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2022 to </a:t>
            </a:r>
            <a:r>
              <a:rPr lang="en-US" altLang="ja-JP" sz="18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2029</a:t>
            </a:r>
          </a:p>
          <a:p>
            <a:r>
              <a:rPr lang="en-US" altLang="ja-JP" sz="18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Launched on Nov</a:t>
            </a:r>
            <a:r>
              <a:rPr lang="en-US" altLang="ja-JP" sz="18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</a:t>
            </a:r>
            <a:r>
              <a:rPr lang="en-US" altLang="ja-JP" sz="18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2, 2016</a:t>
            </a:r>
            <a:endParaRPr lang="en-US" altLang="ja-JP" sz="1800" dirty="0" smtClean="0">
              <a:solidFill>
                <a:schemeClr val="tx1"/>
              </a:solidFill>
            </a:endParaRP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AHI </a:t>
            </a:r>
            <a:r>
              <a:rPr lang="en-US" altLang="ja-JP" sz="1800" dirty="0">
                <a:solidFill>
                  <a:schemeClr val="tx1"/>
                </a:solidFill>
              </a:rPr>
              <a:t>initial test completed in Feb. </a:t>
            </a:r>
            <a:r>
              <a:rPr lang="en-US" altLang="ja-JP" sz="1800" dirty="0" smtClean="0">
                <a:solidFill>
                  <a:schemeClr val="tx1"/>
                </a:solidFill>
              </a:rPr>
              <a:t>2017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From Mar. 15, 2017, back up operation 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5380" y="4978913"/>
            <a:ext cx="9890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chemeClr val="tx1"/>
                </a:solidFill>
              </a:rPr>
              <a:t>Himawari 6, 7    &gt;  Himawari 8, 9</a:t>
            </a: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Visible/NIR  1 band &gt; 6 band, more frequent and higher spatial res.------</a:t>
            </a:r>
            <a:r>
              <a:rPr lang="en-US" altLang="ja-JP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ex. aerosol 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IR 3 bands &gt; 10 bands   ------</a:t>
            </a:r>
            <a:r>
              <a:rPr lang="en-US" altLang="ja-JP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radiance comparison with spectrometer </a:t>
            </a:r>
          </a:p>
          <a:p>
            <a:r>
              <a:rPr lang="en-US" altLang="ja-JP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Products other than for weather forecast</a:t>
            </a:r>
            <a:endParaRPr lang="en-US" altLang="ja-JP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2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837919"/>
              </p:ext>
            </p:extLst>
          </p:nvPr>
        </p:nvGraphicFramePr>
        <p:xfrm>
          <a:off x="134008" y="1358974"/>
          <a:ext cx="6842234" cy="1767840"/>
        </p:xfrm>
        <a:graphic>
          <a:graphicData uri="http://schemas.openxmlformats.org/drawingml/2006/table">
            <a:tbl>
              <a:tblPr/>
              <a:tblGrid>
                <a:gridCol w="859220"/>
                <a:gridCol w="1265322"/>
                <a:gridCol w="2242505"/>
                <a:gridCol w="1213945"/>
                <a:gridCol w="1261242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area</a:t>
                      </a:r>
                      <a:endParaRPr lang="en-US" sz="14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Band number</a:t>
                      </a:r>
                      <a:b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</a:br>
                      <a: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(see Table 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Spatial resolution at SSP</a:t>
                      </a:r>
                      <a:b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</a:br>
                      <a: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(sub satellite point)[km]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Numbers of pixels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East-west direction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North-south direction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Full Disk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22,000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22,000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1,2,4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11,000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11,000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5-16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20" y="1358974"/>
            <a:ext cx="2228967" cy="184142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238773" y="2756605"/>
            <a:ext cx="125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JMA homepage</a:t>
            </a:r>
            <a:endParaRPr kumimoji="1" lang="ja-JP" altLang="en-US" sz="1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80" y="3363944"/>
            <a:ext cx="4325668" cy="28766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84" y="3340376"/>
            <a:ext cx="4715082" cy="313925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630187" y="424646"/>
            <a:ext cx="4942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Advanced Himawari Imager (AHI) </a:t>
            </a:r>
            <a:endParaRPr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9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JAXA </a:t>
            </a:r>
            <a:r>
              <a:rPr lang="en-US" altLang="ja-JP" dirty="0" err="1"/>
              <a:t>Himawari</a:t>
            </a:r>
            <a:r>
              <a:rPr lang="en-US" altLang="ja-JP" dirty="0"/>
              <a:t> Products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0C1E7-7724-4210-ACF8-E30BECC43A04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218440"/>
              </p:ext>
            </p:extLst>
          </p:nvPr>
        </p:nvGraphicFramePr>
        <p:xfrm>
          <a:off x="696058" y="908721"/>
          <a:ext cx="8517832" cy="47498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98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31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964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01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66131">
                  <a:extLst>
                    <a:ext uri="{9D8B030D-6E8A-4147-A177-3AD203B41FA5}">
                      <a16:colId xmlns="" xmlns:a16="http://schemas.microsoft.com/office/drawing/2014/main" val="846930103"/>
                    </a:ext>
                  </a:extLst>
                </a:gridCol>
                <a:gridCol w="9721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53636"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Product name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14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Grid size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14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Interval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14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Format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2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L1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l" defTabSz="4114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Reflectance</a:t>
                      </a:r>
                      <a:r>
                        <a:rPr lang="ja-JP" altLang="en-US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r>
                        <a:rPr lang="en-US" altLang="ja-JP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(6 bands)</a:t>
                      </a:r>
                      <a:endParaRPr lang="en-US" altLang="ja-JP" sz="1600" u="none" strike="noStrike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algn="l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Brightness temperature</a:t>
                      </a:r>
                      <a:r>
                        <a:rPr lang="ja-JP" altLang="en-US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r>
                        <a:rPr lang="en-US" altLang="ja-JP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(10 bands)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l" defTabSz="4114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GｺﾞｼｯｸE" panose="020B0909000000000000" pitchFamily="49" charset="-128"/>
                        <a:ea typeface="HGｺﾞｼｯｸE" panose="020B0909000000000000" pitchFamily="49" charset="-128"/>
                      </a:endParaRPr>
                    </a:p>
                  </a:txBody>
                  <a:tcPr marL="9524" marR="9524" marT="952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500m/1km/2km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10min(full)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2.5min(Japan)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HSD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769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 err="1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NetCDF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7942169"/>
                  </a:ext>
                </a:extLst>
              </a:tr>
              <a:tr h="42878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L2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err="1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Atmos-phere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Aerosol</a:t>
                      </a:r>
                      <a:r>
                        <a:rPr lang="en-US" altLang="ja-JP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properties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5km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10min/1hr</a:t>
                      </a:r>
                      <a:endParaRPr lang="ja-JP" alt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err="1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NetCDF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87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Cloud properties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5km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10min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524" marR="9524" marT="952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675064"/>
                  </a:ext>
                </a:extLst>
              </a:tr>
              <a:tr h="428780"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Ocean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Sea surface temperature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2km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10min/1hr/1dy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marL="9524" marR="9524" marT="952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58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Ocean color (Chlorophyll</a:t>
                      </a:r>
                      <a:r>
                        <a:rPr lang="en-US" altLang="ja-JP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-a)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5km(full) 1km(Japan)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1hr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524" marR="9524" marT="952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057004"/>
                  </a:ext>
                </a:extLst>
              </a:tr>
              <a:tr h="4287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Land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Wild fire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i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2km</a:t>
                      </a:r>
                      <a:endParaRPr kumimoji="1" lang="ja-JP" altLang="en-US" sz="1600" i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10min</a:t>
                      </a:r>
                      <a:endParaRPr kumimoji="1" lang="ja-JP" altLang="en-US" sz="1600" i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CSV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7582"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Flux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Photosynthetically</a:t>
                      </a:r>
                      <a:r>
                        <a:rPr lang="en-US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active radiation (PAR) &amp;  Shortwave radiation (SWR)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5km(full)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1km(Japan)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1hr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 err="1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NetCDF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87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Photovoltaic</a:t>
                      </a:r>
                      <a:r>
                        <a:rPr lang="en-US" sz="1600" u="none" strike="noStrike" baseline="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Power (image only)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27000" marR="27000" marT="27000" marB="27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1km/4km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10min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-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7143" marR="7143" marT="714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0565702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691035" y="5696526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fontAlgn="ctr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Retrieval Algorithms are based on those developed for JAXA Earth Observation Satellite Projects. References are available at the web site. (http://www.eorc.jaxa.jp/ptree)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1784648" y="1962364"/>
            <a:ext cx="7488832" cy="55480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784648" y="3933057"/>
            <a:ext cx="7488832" cy="55480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89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Himawari-8</a:t>
            </a:r>
            <a:r>
              <a:rPr lang="en-US" altLang="ja-JP" dirty="0"/>
              <a:t> Product : Aerosol and Hot Spot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446632" y="5391017"/>
            <a:ext cx="5874521" cy="1127597"/>
          </a:xfrm>
        </p:spPr>
        <p:txBody>
          <a:bodyPr/>
          <a:lstStyle/>
          <a:p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JAXA EORC applied the aerosol algorithm developed for </a:t>
            </a: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JAXA LEO missions (GCOM-C, EarthCARE, GOSAT-2)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to </a:t>
            </a:r>
            <a:r>
              <a:rPr lang="en-US" altLang="ja-JP" sz="14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GEO Himawari-8</a:t>
            </a:r>
            <a:endParaRPr lang="en-US" altLang="ja-JP" sz="1400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Wild fire in Borneo Island (Indonesia), atmospheric pollutant from Chinese continent and hot spot over Southeast Asia</a:t>
            </a:r>
          </a:p>
          <a:p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0C1E7-7724-4210-ACF8-E30BECC43A04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8" name="Picture 7" descr="C:\Users\11408\Desktop\H08_20151019-20_1H_ARPbet_FLDK.02401_02401_AOT1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19" y="764705"/>
            <a:ext cx="4711718" cy="450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11408\Desktop\H08_20151020_0230_1H_ARPbet_FLDK.02401_02401_AOT1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77" y="764705"/>
            <a:ext cx="4711719" cy="450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11408\Desktop\NC_H08_20151019-20_R21_FLDK.02401_024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9" y="764704"/>
            <a:ext cx="4255937" cy="449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1408\Desktop\NC_H08_20151020_0230_R21_FLDK.02401_024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8" y="764705"/>
            <a:ext cx="4255938" cy="44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円/楕円 11"/>
          <p:cNvSpPr/>
          <p:nvPr/>
        </p:nvSpPr>
        <p:spPr>
          <a:xfrm>
            <a:off x="5936879" y="2636912"/>
            <a:ext cx="100811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65072" y="1484784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21153" y="4869160"/>
            <a:ext cx="261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>
                <a:solidFill>
                  <a:prstClr val="white"/>
                </a:solidFill>
                <a:latin typeface="Calibri"/>
              </a:rPr>
              <a:t>Aerosol Optical Thickness</a:t>
            </a:r>
            <a:endParaRPr lang="ja-JP" altLang="en-US" sz="1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23491" t="38248" r="27037" b="25941"/>
          <a:stretch/>
        </p:blipFill>
        <p:spPr bwMode="auto">
          <a:xfrm>
            <a:off x="6440936" y="5373217"/>
            <a:ext cx="3048569" cy="143863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7481840" y="6466632"/>
            <a:ext cx="200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>
                <a:solidFill>
                  <a:prstClr val="white"/>
                </a:solidFill>
                <a:latin typeface="Calibri"/>
              </a:rPr>
              <a:t>Hot Spot Detection</a:t>
            </a:r>
            <a:endParaRPr lang="ja-JP" altLang="en-US" sz="18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0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latin typeface="+mj-lt"/>
              </a:rPr>
              <a:t>Hot Spot on 2:00UTC 18 Oct 2015 by Himawari-8</a:t>
            </a:r>
            <a:endParaRPr lang="ja-JP" altLang="en-US" sz="3200" dirty="0"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0C1E7-7724-4210-ACF8-E30BECC43A04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67505"/>
            <a:ext cx="9144000" cy="5715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072681" y="66750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7" t="61416" r="44582" b="23491"/>
          <a:stretch/>
        </p:blipFill>
        <p:spPr bwMode="auto">
          <a:xfrm>
            <a:off x="5473866" y="4384042"/>
            <a:ext cx="4029154" cy="243918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616393" y="6402809"/>
            <a:ext cx="4552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i="1" dirty="0">
                <a:solidFill>
                  <a:prstClr val="black"/>
                </a:solidFill>
                <a:latin typeface="Calibri"/>
              </a:rPr>
              <a:t>http://www.eorc.jaxa.jp/ptree/index.html</a:t>
            </a:r>
          </a:p>
        </p:txBody>
      </p:sp>
    </p:spTree>
    <p:extLst>
      <p:ext uri="{BB962C8B-B14F-4D97-AF65-F5344CB8AC3E}">
        <p14:creationId xmlns:p14="http://schemas.microsoft.com/office/powerpoint/2010/main" val="308236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Dataset - Aerosol Products -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Two aerosol products:</a:t>
            </a:r>
          </a:p>
          <a:p>
            <a:pPr lvl="1">
              <a:lnSpc>
                <a:spcPct val="150000"/>
              </a:lnSpc>
            </a:pPr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L2 Aerosol Properties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snapshot product, processed every 10 minutes</a:t>
            </a:r>
          </a:p>
          <a:p>
            <a:pPr lvl="1">
              <a:lnSpc>
                <a:spcPct val="150000"/>
              </a:lnSpc>
            </a:pPr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L3 Aerosol Properties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hourly-combined, strict quality control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processed every 1 hour (possible to process every 10 minutes if requested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</a:p>
          <a:p>
            <a:pPr marL="715963" lvl="2" indent="0">
              <a:lnSpc>
                <a:spcPct val="150000"/>
              </a:lnSpc>
              <a:buNone/>
            </a:pPr>
            <a:endParaRPr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285750" indent="-285750">
              <a:lnSpc>
                <a:spcPct val="150000"/>
              </a:lnSpc>
            </a:pP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NetCDF4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format, </a:t>
            </a: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0.05</a:t>
            </a: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/>
              </a:rPr>
              <a:t> </a:t>
            </a: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Equal </a:t>
            </a:r>
            <a:r>
              <a:rPr lang="en-US" altLang="ja-JP" dirty="0" err="1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lat-lon</a:t>
            </a: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grid, full disk (Asia-Oceania)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Disseminated within approximately 1 hour after observation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Possible to provide extracted </a:t>
            </a:r>
            <a:r>
              <a:rPr lang="en-US" altLang="ja-JP" dirty="0" err="1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NetCDF</a:t>
            </a: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/text data around South-East region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ja-JP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Note : aerosol cannot be derived at cloud pixels</a:t>
            </a:r>
          </a:p>
          <a:p>
            <a:pPr marL="285750" indent="-285750"/>
            <a:endParaRPr lang="en-US" altLang="ja-JP" sz="2400" dirty="0">
              <a:solidFill>
                <a:srgbClr val="000000"/>
              </a:solidFill>
              <a:latin typeface="Myriad Pro"/>
              <a:ea typeface="HGｺﾞｼｯｸE" panose="020B0909000000000000" pitchFamily="49" charset="-128"/>
            </a:endParaRPr>
          </a:p>
          <a:p>
            <a:pPr marL="0" indent="0">
              <a:buNone/>
            </a:pPr>
            <a:endParaRPr lang="en-US" altLang="ja-JP" sz="2400" dirty="0">
              <a:solidFill>
                <a:srgbClr val="000000"/>
              </a:solidFill>
              <a:latin typeface="Myriad Pro"/>
              <a:ea typeface="HGｺﾞｼｯｸE" panose="020B0909000000000000" pitchFamily="49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38FB-5B76-4FA8-A469-B49AAC02C3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94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958423" y="248283"/>
            <a:ext cx="6964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Airborne S-HIS GOES-R GOSAT intercomparison</a:t>
            </a:r>
            <a:endParaRPr lang="ja-JP" altLang="en-US" dirty="0"/>
          </a:p>
        </p:txBody>
      </p:sp>
      <p:sp>
        <p:nvSpPr>
          <p:cNvPr id="5" name="Rectangle 10" descr="大理石 (茶)"/>
          <p:cNvSpPr>
            <a:spLocks noChangeArrowheads="1"/>
          </p:cNvSpPr>
          <p:nvPr/>
        </p:nvSpPr>
        <p:spPr bwMode="auto">
          <a:xfrm>
            <a:off x="1968836" y="6046478"/>
            <a:ext cx="1869639" cy="154146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2" name="Rectangle 39"/>
          <p:cNvSpPr>
            <a:spLocks noChangeArrowheads="1"/>
          </p:cNvSpPr>
          <p:nvPr/>
        </p:nvSpPr>
        <p:spPr bwMode="auto">
          <a:xfrm>
            <a:off x="4162587" y="5115428"/>
            <a:ext cx="25713" cy="30264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12700" tIns="12700" rIns="12700" bIns="12700">
            <a:spAutoFit/>
          </a:bodyPr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5" name="AutoShape 42"/>
          <p:cNvSpPr>
            <a:spLocks noChangeArrowheads="1"/>
          </p:cNvSpPr>
          <p:nvPr/>
        </p:nvSpPr>
        <p:spPr bwMode="auto">
          <a:xfrm>
            <a:off x="3031445" y="5214760"/>
            <a:ext cx="1250406" cy="203315"/>
          </a:xfrm>
          <a:prstGeom prst="cloudCallout">
            <a:avLst>
              <a:gd name="adj1" fmla="val -12620"/>
              <a:gd name="adj2" fmla="val -29699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1989729" y="5639823"/>
            <a:ext cx="25713" cy="27186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12700" tIns="12700" rIns="12700" bIns="12700">
            <a:spAutoFit/>
          </a:bodyPr>
          <a:lstStyle/>
          <a:p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8" name="Rectangle 51"/>
          <p:cNvSpPr>
            <a:spLocks noChangeArrowheads="1"/>
          </p:cNvSpPr>
          <p:nvPr/>
        </p:nvSpPr>
        <p:spPr bwMode="auto">
          <a:xfrm>
            <a:off x="4668747" y="5489199"/>
            <a:ext cx="25713" cy="30264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12700" tIns="12700" rIns="12700" bIns="12700">
            <a:spAutoFit/>
          </a:bodyPr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4" name="Line 63"/>
          <p:cNvSpPr>
            <a:spLocks noChangeShapeType="1"/>
          </p:cNvSpPr>
          <p:nvPr/>
        </p:nvSpPr>
        <p:spPr bwMode="auto">
          <a:xfrm flipH="1" flipV="1">
            <a:off x="3902390" y="3767070"/>
            <a:ext cx="1532" cy="1323143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eaLnBrk="0" hangingPunct="0"/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2523214" y="3767071"/>
            <a:ext cx="0" cy="2369219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eaLnBrk="0" hangingPunct="0"/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6" name="Line 65"/>
          <p:cNvSpPr>
            <a:spLocks noChangeShapeType="1"/>
          </p:cNvSpPr>
          <p:nvPr/>
        </p:nvSpPr>
        <p:spPr bwMode="auto">
          <a:xfrm flipH="1" flipV="1">
            <a:off x="5053866" y="3747471"/>
            <a:ext cx="3065" cy="2413787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eaLnBrk="0" hangingPunct="0"/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50" name="図 1" descr="リーフレット最終背景なし高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177" y="2402561"/>
            <a:ext cx="8302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1778179" y="5322179"/>
            <a:ext cx="5549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Picture 8" descr="二酸化炭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1426860" y="5632400"/>
            <a:ext cx="349815" cy="3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36"/>
          <p:cNvSpPr txBox="1">
            <a:spLocks noChangeArrowheads="1"/>
          </p:cNvSpPr>
          <p:nvPr/>
        </p:nvSpPr>
        <p:spPr bwMode="auto">
          <a:xfrm>
            <a:off x="1765094" y="5601002"/>
            <a:ext cx="567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8" descr="二酸化炭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5216904" y="4379331"/>
            <a:ext cx="349815" cy="3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" descr="二酸化炭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3870884" y="4861091"/>
            <a:ext cx="349815" cy="3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8" descr="二酸化炭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2742522" y="4644732"/>
            <a:ext cx="349815" cy="3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50" y="3411576"/>
            <a:ext cx="800100" cy="571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10" descr="大理石 (茶)"/>
          <p:cNvSpPr>
            <a:spLocks noChangeArrowheads="1"/>
          </p:cNvSpPr>
          <p:nvPr/>
        </p:nvSpPr>
        <p:spPr bwMode="auto">
          <a:xfrm>
            <a:off x="4202639" y="6045213"/>
            <a:ext cx="1417203" cy="136927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4" name="Text Box 36"/>
          <p:cNvSpPr txBox="1">
            <a:spLocks noChangeArrowheads="1"/>
          </p:cNvSpPr>
          <p:nvPr/>
        </p:nvSpPr>
        <p:spPr bwMode="auto">
          <a:xfrm>
            <a:off x="1820195" y="4942580"/>
            <a:ext cx="420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7" name="グループ化 106"/>
          <p:cNvGrpSpPr/>
          <p:nvPr/>
        </p:nvGrpSpPr>
        <p:grpSpPr>
          <a:xfrm>
            <a:off x="1488501" y="4970747"/>
            <a:ext cx="215857" cy="251689"/>
            <a:chOff x="2525365" y="5019733"/>
            <a:chExt cx="215857" cy="251689"/>
          </a:xfrm>
        </p:grpSpPr>
        <p:sp>
          <p:nvSpPr>
            <p:cNvPr id="89" name="Oval 15"/>
            <p:cNvSpPr>
              <a:spLocks noChangeArrowheads="1"/>
            </p:cNvSpPr>
            <p:nvPr/>
          </p:nvSpPr>
          <p:spPr bwMode="auto">
            <a:xfrm>
              <a:off x="2525365" y="5070071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90" name="Oval 16"/>
            <p:cNvSpPr>
              <a:spLocks noChangeArrowheads="1"/>
            </p:cNvSpPr>
            <p:nvPr/>
          </p:nvSpPr>
          <p:spPr bwMode="auto">
            <a:xfrm>
              <a:off x="2607123" y="5120409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91" name="Oval 16"/>
            <p:cNvSpPr>
              <a:spLocks noChangeArrowheads="1"/>
            </p:cNvSpPr>
            <p:nvPr/>
          </p:nvSpPr>
          <p:spPr bwMode="auto">
            <a:xfrm>
              <a:off x="2610480" y="5019733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96" name="図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871" y="1592313"/>
            <a:ext cx="1175751" cy="66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7" name="Text Box 36"/>
          <p:cNvSpPr txBox="1">
            <a:spLocks noChangeArrowheads="1"/>
          </p:cNvSpPr>
          <p:nvPr/>
        </p:nvSpPr>
        <p:spPr bwMode="auto">
          <a:xfrm>
            <a:off x="2240503" y="3260322"/>
            <a:ext cx="6511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ER-2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3000709" y="2103099"/>
            <a:ext cx="8875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GOSAT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 Box 36"/>
          <p:cNvSpPr txBox="1">
            <a:spLocks noChangeArrowheads="1"/>
          </p:cNvSpPr>
          <p:nvPr/>
        </p:nvSpPr>
        <p:spPr bwMode="auto">
          <a:xfrm>
            <a:off x="4287644" y="1288016"/>
            <a:ext cx="9941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GOES-R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36"/>
          <p:cNvSpPr txBox="1">
            <a:spLocks noChangeArrowheads="1"/>
          </p:cNvSpPr>
          <p:nvPr/>
        </p:nvSpPr>
        <p:spPr bwMode="auto">
          <a:xfrm>
            <a:off x="2256016" y="6437344"/>
            <a:ext cx="3706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March-April 2017, GOES-R Calibration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 Box 36"/>
          <p:cNvSpPr txBox="1">
            <a:spLocks noChangeArrowheads="1"/>
          </p:cNvSpPr>
          <p:nvPr/>
        </p:nvSpPr>
        <p:spPr bwMode="auto">
          <a:xfrm>
            <a:off x="1968836" y="6157868"/>
            <a:ext cx="1677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Sonoran Desert (Day)</a:t>
            </a:r>
            <a:endParaRPr lang="ja-JP" altLang="en-US" sz="12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 Box 36"/>
          <p:cNvSpPr txBox="1">
            <a:spLocks noChangeArrowheads="1"/>
          </p:cNvSpPr>
          <p:nvPr/>
        </p:nvSpPr>
        <p:spPr bwMode="auto">
          <a:xfrm>
            <a:off x="4005911" y="6137626"/>
            <a:ext cx="1670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Gulf of Mexico (Night)</a:t>
            </a:r>
            <a:endParaRPr lang="ja-JP" altLang="en-US" sz="12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8" name="グループ化 107"/>
          <p:cNvGrpSpPr/>
          <p:nvPr/>
        </p:nvGrpSpPr>
        <p:grpSpPr>
          <a:xfrm>
            <a:off x="4375159" y="2630982"/>
            <a:ext cx="215857" cy="251689"/>
            <a:chOff x="2525365" y="5019733"/>
            <a:chExt cx="215857" cy="251689"/>
          </a:xfrm>
        </p:grpSpPr>
        <p:sp>
          <p:nvSpPr>
            <p:cNvPr id="109" name="Oval 15"/>
            <p:cNvSpPr>
              <a:spLocks noChangeArrowheads="1"/>
            </p:cNvSpPr>
            <p:nvPr/>
          </p:nvSpPr>
          <p:spPr bwMode="auto">
            <a:xfrm>
              <a:off x="2525365" y="5070071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0" name="Oval 16"/>
            <p:cNvSpPr>
              <a:spLocks noChangeArrowheads="1"/>
            </p:cNvSpPr>
            <p:nvPr/>
          </p:nvSpPr>
          <p:spPr bwMode="auto">
            <a:xfrm>
              <a:off x="2607123" y="5120409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1" name="Oval 16"/>
            <p:cNvSpPr>
              <a:spLocks noChangeArrowheads="1"/>
            </p:cNvSpPr>
            <p:nvPr/>
          </p:nvSpPr>
          <p:spPr bwMode="auto">
            <a:xfrm>
              <a:off x="2610480" y="5019733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3283721" y="2971769"/>
            <a:ext cx="215857" cy="251689"/>
            <a:chOff x="2525365" y="5019733"/>
            <a:chExt cx="215857" cy="251689"/>
          </a:xfrm>
        </p:grpSpPr>
        <p:sp>
          <p:nvSpPr>
            <p:cNvPr id="113" name="Oval 15"/>
            <p:cNvSpPr>
              <a:spLocks noChangeArrowheads="1"/>
            </p:cNvSpPr>
            <p:nvPr/>
          </p:nvSpPr>
          <p:spPr bwMode="auto">
            <a:xfrm>
              <a:off x="2525365" y="5070071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4" name="Oval 16"/>
            <p:cNvSpPr>
              <a:spLocks noChangeArrowheads="1"/>
            </p:cNvSpPr>
            <p:nvPr/>
          </p:nvSpPr>
          <p:spPr bwMode="auto">
            <a:xfrm>
              <a:off x="2607123" y="5120409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5" name="Oval 16"/>
            <p:cNvSpPr>
              <a:spLocks noChangeArrowheads="1"/>
            </p:cNvSpPr>
            <p:nvPr/>
          </p:nvSpPr>
          <p:spPr bwMode="auto">
            <a:xfrm>
              <a:off x="2610480" y="5019733"/>
              <a:ext cx="130742" cy="151013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0" name="グループ化 119"/>
          <p:cNvGrpSpPr/>
          <p:nvPr/>
        </p:nvGrpSpPr>
        <p:grpSpPr>
          <a:xfrm>
            <a:off x="1522995" y="5304647"/>
            <a:ext cx="193553" cy="233714"/>
            <a:chOff x="1405905" y="2822305"/>
            <a:chExt cx="193553" cy="233714"/>
          </a:xfrm>
        </p:grpSpPr>
        <p:sp>
          <p:nvSpPr>
            <p:cNvPr id="118" name="Oval 16"/>
            <p:cNvSpPr>
              <a:spLocks noChangeArrowheads="1"/>
            </p:cNvSpPr>
            <p:nvPr/>
          </p:nvSpPr>
          <p:spPr bwMode="auto">
            <a:xfrm>
              <a:off x="1405905" y="2905633"/>
              <a:ext cx="99320" cy="134513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9" name="Oval 16"/>
            <p:cNvSpPr>
              <a:spLocks noChangeArrowheads="1"/>
            </p:cNvSpPr>
            <p:nvPr/>
          </p:nvSpPr>
          <p:spPr bwMode="auto">
            <a:xfrm>
              <a:off x="1429470" y="2863655"/>
              <a:ext cx="130742" cy="15101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7" name="Oval 16"/>
            <p:cNvSpPr>
              <a:spLocks noChangeArrowheads="1"/>
            </p:cNvSpPr>
            <p:nvPr/>
          </p:nvSpPr>
          <p:spPr bwMode="auto">
            <a:xfrm>
              <a:off x="1494841" y="2920081"/>
              <a:ext cx="104617" cy="135938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6" name="Oval 16"/>
            <p:cNvSpPr>
              <a:spLocks noChangeArrowheads="1"/>
            </p:cNvSpPr>
            <p:nvPr/>
          </p:nvSpPr>
          <p:spPr bwMode="auto">
            <a:xfrm>
              <a:off x="1453035" y="2822305"/>
              <a:ext cx="122858" cy="12006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3531417" y="4979734"/>
            <a:ext cx="193553" cy="233714"/>
            <a:chOff x="1405905" y="2822305"/>
            <a:chExt cx="193553" cy="233714"/>
          </a:xfrm>
        </p:grpSpPr>
        <p:sp>
          <p:nvSpPr>
            <p:cNvPr id="122" name="Oval 16"/>
            <p:cNvSpPr>
              <a:spLocks noChangeArrowheads="1"/>
            </p:cNvSpPr>
            <p:nvPr/>
          </p:nvSpPr>
          <p:spPr bwMode="auto">
            <a:xfrm>
              <a:off x="1405905" y="2905633"/>
              <a:ext cx="99320" cy="134513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23" name="Oval 16"/>
            <p:cNvSpPr>
              <a:spLocks noChangeArrowheads="1"/>
            </p:cNvSpPr>
            <p:nvPr/>
          </p:nvSpPr>
          <p:spPr bwMode="auto">
            <a:xfrm>
              <a:off x="1429470" y="2863655"/>
              <a:ext cx="130742" cy="15101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24" name="Oval 16"/>
            <p:cNvSpPr>
              <a:spLocks noChangeArrowheads="1"/>
            </p:cNvSpPr>
            <p:nvPr/>
          </p:nvSpPr>
          <p:spPr bwMode="auto">
            <a:xfrm>
              <a:off x="1494841" y="2920081"/>
              <a:ext cx="104617" cy="135938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25" name="Oval 16"/>
            <p:cNvSpPr>
              <a:spLocks noChangeArrowheads="1"/>
            </p:cNvSpPr>
            <p:nvPr/>
          </p:nvSpPr>
          <p:spPr bwMode="auto">
            <a:xfrm>
              <a:off x="1453035" y="2822305"/>
              <a:ext cx="122858" cy="12006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6" name="グループ化 125"/>
          <p:cNvGrpSpPr/>
          <p:nvPr/>
        </p:nvGrpSpPr>
        <p:grpSpPr>
          <a:xfrm>
            <a:off x="4729572" y="4740676"/>
            <a:ext cx="193553" cy="233714"/>
            <a:chOff x="1405905" y="2822305"/>
            <a:chExt cx="193553" cy="233714"/>
          </a:xfrm>
        </p:grpSpPr>
        <p:sp>
          <p:nvSpPr>
            <p:cNvPr id="127" name="Oval 16"/>
            <p:cNvSpPr>
              <a:spLocks noChangeArrowheads="1"/>
            </p:cNvSpPr>
            <p:nvPr/>
          </p:nvSpPr>
          <p:spPr bwMode="auto">
            <a:xfrm>
              <a:off x="1405905" y="2905633"/>
              <a:ext cx="99320" cy="134513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28" name="Oval 16"/>
            <p:cNvSpPr>
              <a:spLocks noChangeArrowheads="1"/>
            </p:cNvSpPr>
            <p:nvPr/>
          </p:nvSpPr>
          <p:spPr bwMode="auto">
            <a:xfrm>
              <a:off x="1429470" y="2863655"/>
              <a:ext cx="130742" cy="15101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29" name="Oval 16"/>
            <p:cNvSpPr>
              <a:spLocks noChangeArrowheads="1"/>
            </p:cNvSpPr>
            <p:nvPr/>
          </p:nvSpPr>
          <p:spPr bwMode="auto">
            <a:xfrm>
              <a:off x="1494841" y="2920081"/>
              <a:ext cx="104617" cy="135938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0" name="Oval 16"/>
            <p:cNvSpPr>
              <a:spLocks noChangeArrowheads="1"/>
            </p:cNvSpPr>
            <p:nvPr/>
          </p:nvSpPr>
          <p:spPr bwMode="auto">
            <a:xfrm>
              <a:off x="1453035" y="2822305"/>
              <a:ext cx="122858" cy="12006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31" name="グループ化 130"/>
          <p:cNvGrpSpPr/>
          <p:nvPr/>
        </p:nvGrpSpPr>
        <p:grpSpPr>
          <a:xfrm>
            <a:off x="2934668" y="4376864"/>
            <a:ext cx="193553" cy="233714"/>
            <a:chOff x="1405905" y="2822305"/>
            <a:chExt cx="193553" cy="233714"/>
          </a:xfrm>
        </p:grpSpPr>
        <p:sp>
          <p:nvSpPr>
            <p:cNvPr id="132" name="Oval 16"/>
            <p:cNvSpPr>
              <a:spLocks noChangeArrowheads="1"/>
            </p:cNvSpPr>
            <p:nvPr/>
          </p:nvSpPr>
          <p:spPr bwMode="auto">
            <a:xfrm>
              <a:off x="1405905" y="2905633"/>
              <a:ext cx="99320" cy="134513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3" name="Oval 16"/>
            <p:cNvSpPr>
              <a:spLocks noChangeArrowheads="1"/>
            </p:cNvSpPr>
            <p:nvPr/>
          </p:nvSpPr>
          <p:spPr bwMode="auto">
            <a:xfrm>
              <a:off x="1429470" y="2863655"/>
              <a:ext cx="130742" cy="15101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4" name="Oval 16"/>
            <p:cNvSpPr>
              <a:spLocks noChangeArrowheads="1"/>
            </p:cNvSpPr>
            <p:nvPr/>
          </p:nvSpPr>
          <p:spPr bwMode="auto">
            <a:xfrm>
              <a:off x="1494841" y="2920081"/>
              <a:ext cx="104617" cy="135938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5" name="Oval 16"/>
            <p:cNvSpPr>
              <a:spLocks noChangeArrowheads="1"/>
            </p:cNvSpPr>
            <p:nvPr/>
          </p:nvSpPr>
          <p:spPr bwMode="auto">
            <a:xfrm>
              <a:off x="1453035" y="2822305"/>
              <a:ext cx="122858" cy="12006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左矢印 3"/>
          <p:cNvSpPr/>
          <p:nvPr/>
        </p:nvSpPr>
        <p:spPr>
          <a:xfrm>
            <a:off x="2759225" y="1565812"/>
            <a:ext cx="1143165" cy="324133"/>
          </a:xfrm>
          <a:prstGeom prst="leftArrow">
            <a:avLst>
              <a:gd name="adj1" fmla="val 100000"/>
              <a:gd name="adj2" fmla="val 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10 IR band  </a:t>
            </a:r>
            <a:endParaRPr kumimoji="1"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9" name="左矢印 68"/>
          <p:cNvSpPr/>
          <p:nvPr/>
        </p:nvSpPr>
        <p:spPr>
          <a:xfrm>
            <a:off x="1249158" y="2413087"/>
            <a:ext cx="1562381" cy="316894"/>
          </a:xfrm>
          <a:prstGeom prst="leftArrow">
            <a:avLst>
              <a:gd name="adj1" fmla="val 100000"/>
              <a:gd name="adj2" fmla="val 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0.2 cm</a:t>
            </a:r>
            <a:r>
              <a:rPr lang="en-US" altLang="ja-JP" sz="1400" baseline="300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-1</a:t>
            </a:r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res. </a:t>
            </a:r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FTS  </a:t>
            </a:r>
            <a:endParaRPr kumimoji="1"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0" name="左矢印 69"/>
          <p:cNvSpPr/>
          <p:nvPr/>
        </p:nvSpPr>
        <p:spPr>
          <a:xfrm>
            <a:off x="578287" y="3332132"/>
            <a:ext cx="1562381" cy="316894"/>
          </a:xfrm>
          <a:prstGeom prst="leftArrow">
            <a:avLst>
              <a:gd name="adj1" fmla="val 100000"/>
              <a:gd name="adj2" fmla="val 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0.5 cm</a:t>
            </a:r>
            <a:r>
              <a:rPr lang="en-US" altLang="ja-JP" sz="1400" baseline="300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-1</a:t>
            </a:r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res. </a:t>
            </a:r>
            <a:r>
              <a:rPr lang="en-US" altLang="ja-JP" sz="1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FTS  </a:t>
            </a:r>
            <a:endParaRPr kumimoji="1"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8" y="3600533"/>
            <a:ext cx="969955" cy="507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図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907" y="2207954"/>
            <a:ext cx="610272" cy="599210"/>
          </a:xfrm>
          <a:prstGeom prst="rect">
            <a:avLst/>
          </a:prstGeom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7260" y="1328608"/>
            <a:ext cx="4165524" cy="1844512"/>
          </a:xfrm>
          <a:prstGeom prst="rect">
            <a:avLst/>
          </a:prstGeom>
        </p:spPr>
      </p:pic>
      <p:graphicFrame>
        <p:nvGraphicFramePr>
          <p:cNvPr id="7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065195"/>
              </p:ext>
            </p:extLst>
          </p:nvPr>
        </p:nvGraphicFramePr>
        <p:xfrm>
          <a:off x="5727060" y="4860569"/>
          <a:ext cx="4009738" cy="30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数式" r:id="rId12" imgW="3352680" imgH="253800" progId="Equation.3">
                  <p:embed/>
                </p:oleObj>
              </mc:Choice>
              <mc:Fallback>
                <p:oleObj name="数式" r:id="rId12" imgW="33526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7060" y="4860569"/>
                        <a:ext cx="4009738" cy="304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Picture 5" descr="C:\Users\kataoka.fumie\Downloads\DD_FTS-SHIS_all_diff_SHIS_BT_Greenland_Campaign_20150319_02.bin.png"/>
          <p:cNvPicPr>
            <a:picLocks noChangeArrowheads="1"/>
          </p:cNvPicPr>
          <p:nvPr/>
        </p:nvPicPr>
        <p:blipFill rotWithShape="1">
          <a:blip r:embed="rId14" cstate="print"/>
          <a:srcRect l="5061" b="80944"/>
          <a:stretch/>
        </p:blipFill>
        <p:spPr bwMode="auto">
          <a:xfrm>
            <a:off x="5772340" y="3391544"/>
            <a:ext cx="3697962" cy="1360778"/>
          </a:xfrm>
          <a:prstGeom prst="rect">
            <a:avLst/>
          </a:prstGeom>
          <a:noFill/>
        </p:spPr>
      </p:pic>
      <p:cxnSp>
        <p:nvCxnSpPr>
          <p:cNvPr id="6" name="直線矢印コネクタ 5"/>
          <p:cNvCxnSpPr/>
          <p:nvPr/>
        </p:nvCxnSpPr>
        <p:spPr>
          <a:xfrm flipH="1">
            <a:off x="1729763" y="2754787"/>
            <a:ext cx="1" cy="58401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729766" y="2859149"/>
            <a:ext cx="223971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Truncate operation to 0.5 cm</a:t>
            </a:r>
            <a:r>
              <a:rPr lang="en-US" altLang="ja-JP" sz="1200" baseline="300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-1</a:t>
            </a:r>
            <a:endParaRPr lang="ja-JP" altLang="en-US" sz="12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8" name="Text Box 36"/>
          <p:cNvSpPr txBox="1">
            <a:spLocks noChangeArrowheads="1"/>
          </p:cNvSpPr>
          <p:nvPr/>
        </p:nvSpPr>
        <p:spPr bwMode="auto">
          <a:xfrm>
            <a:off x="6431988" y="3611297"/>
            <a:ext cx="567784" cy="338554"/>
          </a:xfrm>
          <a:prstGeom prst="rect">
            <a:avLst/>
          </a:prstGeom>
          <a:solidFill>
            <a:srgbClr val="66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 Box 36"/>
          <p:cNvSpPr txBox="1">
            <a:spLocks noChangeArrowheads="1"/>
          </p:cNvSpPr>
          <p:nvPr/>
        </p:nvSpPr>
        <p:spPr bwMode="auto">
          <a:xfrm>
            <a:off x="7493362" y="3601675"/>
            <a:ext cx="554960" cy="338554"/>
          </a:xfrm>
          <a:prstGeom prst="rect">
            <a:avLst/>
          </a:prstGeom>
          <a:solidFill>
            <a:srgbClr val="66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5676561" y="5291401"/>
            <a:ext cx="3896223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Number of match up data were limited.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Radiometric </a:t>
            </a:r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Validation for Nonlinearity </a:t>
            </a:r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correction of wide dynamic range 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Consistency between surface, cold atmosphere and spectral surface emissivity</a:t>
            </a:r>
            <a:endParaRPr lang="ja-JP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Text Box 36"/>
          <p:cNvSpPr txBox="1">
            <a:spLocks noChangeArrowheads="1"/>
          </p:cNvSpPr>
          <p:nvPr/>
        </p:nvSpPr>
        <p:spPr bwMode="auto">
          <a:xfrm>
            <a:off x="106156" y="3730636"/>
            <a:ext cx="731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S-HIS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 Box 36"/>
          <p:cNvSpPr txBox="1">
            <a:spLocks noChangeArrowheads="1"/>
          </p:cNvSpPr>
          <p:nvPr/>
        </p:nvSpPr>
        <p:spPr bwMode="auto">
          <a:xfrm>
            <a:off x="352398" y="1842693"/>
            <a:ext cx="13299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TANSO-FTS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 Box 36"/>
          <p:cNvSpPr txBox="1">
            <a:spLocks noChangeArrowheads="1"/>
          </p:cNvSpPr>
          <p:nvPr/>
        </p:nvSpPr>
        <p:spPr bwMode="auto">
          <a:xfrm>
            <a:off x="2233745" y="1222878"/>
            <a:ext cx="16321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ABI Radiometer</a:t>
            </a:r>
            <a:endParaRPr lang="ja-JP" altLang="en-US" sz="160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16564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39233</TotalTime>
  <Words>544</Words>
  <Application>Microsoft Office PowerPoint</Application>
  <PresentationFormat>A4 210 x 297 mm</PresentationFormat>
  <Paragraphs>157</Paragraphs>
  <Slides>10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9" baseType="lpstr">
      <vt:lpstr>Arial Unicode MS</vt:lpstr>
      <vt:lpstr>HGｺﾞｼｯｸE</vt:lpstr>
      <vt:lpstr>ＭＳ Ｐゴシック</vt:lpstr>
      <vt:lpstr>ＭＳ Ｐ明朝</vt:lpstr>
      <vt:lpstr>ＭＳ ゴシック</vt:lpstr>
      <vt:lpstr>Myriad Pro</vt:lpstr>
      <vt:lpstr>明朝</vt:lpstr>
      <vt:lpstr>Arial</vt:lpstr>
      <vt:lpstr>Calibri</vt:lpstr>
      <vt:lpstr>Century</vt:lpstr>
      <vt:lpstr>Symbol</vt:lpstr>
      <vt:lpstr>Wingdings</vt:lpstr>
      <vt:lpstr>デザインの設定</vt:lpstr>
      <vt:lpstr>6_デザインの設定</vt:lpstr>
      <vt:lpstr>Office ​​テーマ</vt:lpstr>
      <vt:lpstr>Office テーマ</vt:lpstr>
      <vt:lpstr>1_Office テーマ</vt:lpstr>
      <vt:lpstr>2_Office テーマ</vt:lpstr>
      <vt:lpstr>数式</vt:lpstr>
      <vt:lpstr>New generation meteorological satellite</vt:lpstr>
      <vt:lpstr>PowerPoint プレゼンテーション</vt:lpstr>
      <vt:lpstr>PowerPoint プレゼンテーション</vt:lpstr>
      <vt:lpstr>PowerPoint プレゼンテーション</vt:lpstr>
      <vt:lpstr>JAXA Himawari Products</vt:lpstr>
      <vt:lpstr>Himawari-8 Product : Aerosol and Hot Spot</vt:lpstr>
      <vt:lpstr>Hot Spot on 2:00UTC 18 Oct 2015 by Himawari-8</vt:lpstr>
      <vt:lpstr>Dataset - Aerosol Products -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ｽﾗｲﾄﾞ ﾀｲﾄﾙなし</dc:title>
  <dc:creator>GOSAT-04</dc:creator>
  <cp:lastModifiedBy>Akihiko Kuze</cp:lastModifiedBy>
  <cp:revision>1265</cp:revision>
  <cp:lastPrinted>2016-03-03T09:58:11Z</cp:lastPrinted>
  <dcterms:created xsi:type="dcterms:W3CDTF">2000-01-10T04:16:10Z</dcterms:created>
  <dcterms:modified xsi:type="dcterms:W3CDTF">2017-05-16T22:09:21Z</dcterms:modified>
</cp:coreProperties>
</file>