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256" r:id="rId3"/>
    <p:sldId id="274" r:id="rId4"/>
    <p:sldId id="275" r:id="rId5"/>
    <p:sldId id="278" r:id="rId6"/>
    <p:sldId id="297" r:id="rId7"/>
    <p:sldId id="298" r:id="rId8"/>
    <p:sldId id="281" r:id="rId9"/>
    <p:sldId id="299" r:id="rId10"/>
    <p:sldId id="284" r:id="rId11"/>
    <p:sldId id="301" r:id="rId12"/>
    <p:sldId id="285" r:id="rId13"/>
    <p:sldId id="288" r:id="rId14"/>
    <p:sldId id="300" r:id="rId15"/>
    <p:sldId id="294" r:id="rId16"/>
    <p:sldId id="296" r:id="rId17"/>
    <p:sldId id="289" r:id="rId18"/>
    <p:sldId id="291" r:id="rId19"/>
    <p:sldId id="292" r:id="rId20"/>
    <p:sldId id="276" r:id="rId21"/>
    <p:sldId id="282" r:id="rId22"/>
    <p:sldId id="283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5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2235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74133" y="6156326"/>
            <a:ext cx="345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U.S. Department of the Interior</a:t>
            </a:r>
          </a:p>
          <a:p>
            <a:pPr eaLnBrk="0" hangingPunct="0"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U.S. Geological Survey</a:t>
            </a:r>
          </a:p>
        </p:txBody>
      </p:sp>
      <p:pic>
        <p:nvPicPr>
          <p:cNvPr id="6" name="Picture 23" descr="banner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0" y="0"/>
            <a:ext cx="12192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556000"/>
            <a:ext cx="11379200" cy="61753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2133600"/>
            <a:ext cx="113792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7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26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386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2235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74133" y="6156326"/>
            <a:ext cx="345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U.S. Department of the Interior</a:t>
            </a:r>
          </a:p>
          <a:p>
            <a:pPr eaLnBrk="0" hangingPunct="0"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U.S. Geological Survey</a:t>
            </a:r>
          </a:p>
        </p:txBody>
      </p:sp>
      <p:pic>
        <p:nvPicPr>
          <p:cNvPr id="6" name="Picture 23" descr="banner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0" y="0"/>
            <a:ext cx="12192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556000"/>
            <a:ext cx="11379200" cy="61753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2133600"/>
            <a:ext cx="113792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65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15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698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6" b="58766"/>
          <a:stretch/>
        </p:blipFill>
        <p:spPr>
          <a:xfrm>
            <a:off x="0" y="5887995"/>
            <a:ext cx="12192000" cy="970005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43000"/>
            <a:ext cx="11176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77800"/>
            <a:ext cx="11176000" cy="663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6576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5925121" y="6423026"/>
            <a:ext cx="3417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C6992B9A-4038-4FA4-A718-F77C8FA53D5C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609600" y="990600"/>
            <a:ext cx="1036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620000" y="6477001"/>
            <a:ext cx="4470400" cy="1746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May, 2017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7721600" y="6248401"/>
            <a:ext cx="4368800" cy="1746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/>
              <a:t>ECCOE Status Briefing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986041"/>
            <a:ext cx="2851591" cy="745899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102897" y="5974448"/>
            <a:ext cx="3730358" cy="869686"/>
            <a:chOff x="3910519" y="1675554"/>
            <a:chExt cx="4242881" cy="1339794"/>
          </a:xfrm>
        </p:grpSpPr>
        <p:sp>
          <p:nvSpPr>
            <p:cNvPr id="15" name="TextBox 14"/>
            <p:cNvSpPr txBox="1"/>
            <p:nvPr/>
          </p:nvSpPr>
          <p:spPr>
            <a:xfrm>
              <a:off x="3910519" y="1842914"/>
              <a:ext cx="4242881" cy="69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ECCOE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EROS CalVal Center of Excellence</a:t>
              </a:r>
              <a:endParaRPr lang="en-US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7129577">
              <a:off x="5325354" y="2189808"/>
              <a:ext cx="1339794" cy="311285"/>
            </a:xfrm>
            <a:prstGeom prst="ellipse">
              <a:avLst/>
            </a:prstGeom>
            <a:noFill/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45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vert mon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" y="601980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43000"/>
            <a:ext cx="11176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77800"/>
            <a:ext cx="11176000" cy="663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6576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5925121" y="6423026"/>
            <a:ext cx="3417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C6992B9A-4038-4FA4-A718-F77C8FA53D5C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30" name="Picture 24" descr="ident348fromlendal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5"/>
          <a:stretch>
            <a:fillRect/>
          </a:stretch>
        </p:blipFill>
        <p:spPr bwMode="auto">
          <a:xfrm>
            <a:off x="609600" y="6324601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609600" y="990600"/>
            <a:ext cx="1036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32" name="Line 22"/>
          <p:cNvSpPr>
            <a:spLocks noChangeShapeType="1"/>
          </p:cNvSpPr>
          <p:nvPr/>
        </p:nvSpPr>
        <p:spPr bwMode="auto">
          <a:xfrm>
            <a:off x="609600" y="6019800"/>
            <a:ext cx="1036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620000" y="6477001"/>
            <a:ext cx="4470400" cy="1746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January 12-14, 2016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7721600" y="6248401"/>
            <a:ext cx="4368800" cy="1746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Landsat Science Team Meeting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2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helder@usgs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ncc.nesdis.noaa.gov/about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Status as of May 4, 2017</a:t>
            </a:r>
          </a:p>
          <a:p>
            <a:endParaRPr lang="en-US" dirty="0"/>
          </a:p>
          <a:p>
            <a:r>
              <a:rPr lang="en-US" dirty="0" smtClean="0"/>
              <a:t>Dennis Helder, </a:t>
            </a:r>
            <a:r>
              <a:rPr lang="en-US" b="0" dirty="0"/>
              <a:t>Senior Calibration </a:t>
            </a:r>
            <a:r>
              <a:rPr lang="en-US" b="0" dirty="0" smtClean="0"/>
              <a:t>Advisor</a:t>
            </a:r>
          </a:p>
          <a:p>
            <a:r>
              <a:rPr lang="en-US" b="0" dirty="0" smtClean="0">
                <a:hlinkClick r:id="rId2"/>
              </a:rPr>
              <a:t>dhelder@usgs.gov</a:t>
            </a:r>
            <a:endParaRPr lang="en-US" b="0" dirty="0" smtClean="0"/>
          </a:p>
          <a:p>
            <a:r>
              <a:rPr lang="en-US" b="0" dirty="0" smtClean="0"/>
              <a:t>(1)  605-594-2629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EROS Cal/Val Center of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99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64353"/>
            <a:ext cx="11176000" cy="663575"/>
          </a:xfrm>
        </p:spPr>
        <p:txBody>
          <a:bodyPr/>
          <a:lstStyle/>
          <a:p>
            <a:r>
              <a:rPr lang="en-US" dirty="0"/>
              <a:t>ECCOE </a:t>
            </a:r>
            <a:r>
              <a:rPr lang="en-US" dirty="0" smtClean="0"/>
              <a:t>Workshop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02656"/>
            <a:ext cx="11176000" cy="4953000"/>
          </a:xfrm>
        </p:spPr>
        <p:txBody>
          <a:bodyPr/>
          <a:lstStyle/>
          <a:p>
            <a:r>
              <a:rPr lang="en-US" dirty="0"/>
              <a:t>Topic:  Cross-calibration of Landsat 8 OLI and Sentinel 2 MSI and its impact on data interoperability</a:t>
            </a:r>
          </a:p>
          <a:p>
            <a:r>
              <a:rPr lang="en-US" dirty="0" smtClean="0"/>
              <a:t>Venue:  </a:t>
            </a:r>
            <a:r>
              <a:rPr lang="en-US" dirty="0" err="1" smtClean="0"/>
              <a:t>Pecora</a:t>
            </a:r>
            <a:r>
              <a:rPr lang="en-US" dirty="0" smtClean="0"/>
              <a:t> Conference, 2017, November, Sioux Falls, SD</a:t>
            </a:r>
          </a:p>
          <a:p>
            <a:pPr lvl="1"/>
            <a:r>
              <a:rPr lang="en-US" dirty="0" smtClean="0"/>
              <a:t>Monday and Tuesday morning before start of </a:t>
            </a:r>
            <a:r>
              <a:rPr lang="en-US" dirty="0" err="1" smtClean="0"/>
              <a:t>Pecora</a:t>
            </a:r>
            <a:endParaRPr lang="en-US" dirty="0" smtClean="0"/>
          </a:p>
          <a:p>
            <a:r>
              <a:rPr lang="en-US" dirty="0" smtClean="0"/>
              <a:t>Format:  </a:t>
            </a:r>
          </a:p>
          <a:p>
            <a:pPr lvl="1"/>
            <a:r>
              <a:rPr lang="en-US" dirty="0" smtClean="0"/>
              <a:t>Panel of Experts</a:t>
            </a:r>
          </a:p>
          <a:p>
            <a:pPr lvl="2"/>
            <a:r>
              <a:rPr lang="en-US" dirty="0" smtClean="0"/>
              <a:t>Landsat Calibration expertise</a:t>
            </a:r>
          </a:p>
          <a:p>
            <a:pPr lvl="2"/>
            <a:r>
              <a:rPr lang="en-US" dirty="0" smtClean="0"/>
              <a:t>Sentinel 2 Calibration expertise</a:t>
            </a:r>
          </a:p>
          <a:p>
            <a:pPr lvl="2"/>
            <a:r>
              <a:rPr lang="en-US" dirty="0" smtClean="0"/>
              <a:t>Applications expertise</a:t>
            </a:r>
          </a:p>
          <a:p>
            <a:pPr lvl="1"/>
            <a:r>
              <a:rPr lang="en-US" dirty="0" smtClean="0"/>
              <a:t>General audience</a:t>
            </a:r>
          </a:p>
          <a:p>
            <a:pPr lvl="1"/>
            <a:r>
              <a:rPr lang="en-US" dirty="0" smtClean="0"/>
              <a:t>Presentations, discussions, Q&amp;A</a:t>
            </a:r>
          </a:p>
          <a:p>
            <a:r>
              <a:rPr lang="en-US" dirty="0" smtClean="0"/>
              <a:t>Outcome:  Specific recommendations for Landsat 8 and Sentinel 2, as well as for general sensor cross-calibration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788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ECCOE </a:t>
            </a:r>
            <a:r>
              <a:rPr lang="en-US" dirty="0" smtClean="0"/>
              <a:t>Peer Review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  Provide advice on the future of </a:t>
            </a:r>
            <a:r>
              <a:rPr lang="en-US" dirty="0" err="1" smtClean="0"/>
              <a:t>CalVal</a:t>
            </a:r>
            <a:r>
              <a:rPr lang="en-US" dirty="0" smtClean="0"/>
              <a:t> for Land Remote Sensing for future direction and emphasis of ECCOE</a:t>
            </a:r>
          </a:p>
          <a:p>
            <a:r>
              <a:rPr lang="en-US" dirty="0" smtClean="0"/>
              <a:t>Meets at least annually</a:t>
            </a:r>
          </a:p>
          <a:p>
            <a:r>
              <a:rPr lang="en-US" dirty="0" smtClean="0"/>
              <a:t>6-12 members</a:t>
            </a:r>
          </a:p>
          <a:p>
            <a:r>
              <a:rPr lang="en-US" dirty="0" smtClean="0"/>
              <a:t>Selected by ECCOE Director and Agency Leads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4376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1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89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beneficiaries?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Remote Sensing Data Users</a:t>
            </a:r>
          </a:p>
          <a:p>
            <a:r>
              <a:rPr lang="en-US" dirty="0" smtClean="0"/>
              <a:t>Optical Remote Sensing Instrument and Data Calibration/Validation specialists</a:t>
            </a:r>
          </a:p>
          <a:p>
            <a:r>
              <a:rPr lang="en-US" dirty="0" smtClean="0"/>
              <a:t>Optical Remote Sensing Data Characterization and Quality Assurance Specialists</a:t>
            </a:r>
          </a:p>
          <a:p>
            <a:r>
              <a:rPr lang="en-US" dirty="0" smtClean="0"/>
              <a:t>USGS/DOI</a:t>
            </a:r>
          </a:p>
          <a:p>
            <a:r>
              <a:rPr lang="en-US" dirty="0" smtClean="0"/>
              <a:t>Other Government Agencies (NASA/NOAA/NIST/USDA, etc.)</a:t>
            </a:r>
          </a:p>
        </p:txBody>
      </p:sp>
    </p:spTree>
    <p:extLst>
      <p:ext uri="{BB962C8B-B14F-4D97-AF65-F5344CB8AC3E}">
        <p14:creationId xmlns:p14="http://schemas.microsoft.com/office/powerpoint/2010/main" val="106446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EROS leading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USGS EROS is closely connected to remote sensing data users.</a:t>
            </a:r>
          </a:p>
          <a:p>
            <a:r>
              <a:rPr lang="en-US" dirty="0" smtClean="0"/>
              <a:t>USGS EROS already has the expertise and is a recognized leader in the calibration of Landsat remote sensing imagery.</a:t>
            </a:r>
          </a:p>
          <a:p>
            <a:r>
              <a:rPr lang="en-US" dirty="0" smtClean="0"/>
              <a:t>As Landsat is looked upon as a reference sensor and data archive for much of the remote sensing industry, a need exists to formalize an entity responsible for elucidating quality standards of, and reference methodologies for, relating to Landsat sensors and data in a way that is extensible to the broader community.</a:t>
            </a:r>
          </a:p>
          <a:p>
            <a:r>
              <a:rPr lang="en-US" dirty="0" smtClean="0"/>
              <a:t>Given the second point, a need exists for an entity to play a major role in the development of standards and procedures for calibration/validation in support of the broader community as well as consistent with USGS needs.</a:t>
            </a:r>
          </a:p>
          <a:p>
            <a:r>
              <a:rPr lang="en-US" dirty="0" smtClean="0"/>
              <a:t>As the number of remote sensing instruments [small </a:t>
            </a:r>
            <a:r>
              <a:rPr lang="en-US" dirty="0" err="1" smtClean="0"/>
              <a:t>sats</a:t>
            </a:r>
            <a:r>
              <a:rPr lang="en-US" dirty="0" smtClean="0"/>
              <a:t>] and data sets continues to grow, it becomes increasingly important for a stable reference point to exist that is aware of the heritage of calibrated remote sensing products and also responsive to the new opportunities continually be developed.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ECCOE relate to CEOS/WGCV/IVOS?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CEOS/WGCV/IVOS is focused on providing best practices for calibration of a wide array of remote sensing systems.  It is dependent on the desire of its members to be successful in achieving its goals.  ECCOE is a funded organization that is focused on providing best practices for calibration of Land Remote Sensing systems.  Thus, ECCOE complements CEOS/WGCV/IVOS in function and should serve as an catalyst to achieving both entity’s goals.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261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ECCOE—what about validation?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really begs the questions of how calibration and validation are defined, does ECCOE calibrate sensors or data, and where does the mission of ECCOE stop?</a:t>
            </a:r>
          </a:p>
          <a:p>
            <a:r>
              <a:rPr lang="en-US" dirty="0"/>
              <a:t>CEOS/WGCV provides the following definitions:</a:t>
            </a:r>
          </a:p>
          <a:p>
            <a:pPr lvl="1"/>
            <a:r>
              <a:rPr lang="en-US" dirty="0"/>
              <a:t>Calibration is the process of quantitatively defining a system’s responses to known, controlled signal inputs. </a:t>
            </a:r>
          </a:p>
          <a:p>
            <a:pPr lvl="1"/>
            <a:r>
              <a:rPr lang="en-US" dirty="0"/>
              <a:t>Validation, on the other hand, is the process of assessing, by independent means, the quality of the data products derived from those system outputs.</a:t>
            </a:r>
          </a:p>
          <a:p>
            <a:r>
              <a:rPr lang="en-US" dirty="0"/>
              <a:t>ECCOE limits its activities to calibration and validation of sensors and data through the Level 2 products of surface reflectance and surface temperature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5672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87647"/>
            <a:ext cx="11176000" cy="6635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Does ECCOE duplicate the NOAA National Calibration Center?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NOAA National Calibration Center (NCC) </a:t>
            </a:r>
            <a:r>
              <a:rPr lang="en-US" dirty="0" smtClean="0"/>
              <a:t>… mission </a:t>
            </a:r>
            <a:r>
              <a:rPr lang="en-US" dirty="0"/>
              <a:t>is to establish SI (International Systems of Units) traceability and reduce uncertainties for satellite measurements to ensure high quality data for numerical weather prediction, reanalysis, climate change detection, and other environmental applications 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ncc.nesdis.noaa.gov/about.php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The ECCOE focuses on the characterization and calibration of optical remote sensing systems that are used primarily for Land Remote Sensing</a:t>
            </a:r>
          </a:p>
          <a:p>
            <a:r>
              <a:rPr lang="en-US" dirty="0" smtClean="0"/>
              <a:t>Thus, ECCOE and the NCC have missions that are complementary and the two centers could potentially benefit from each other’s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011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ECCOE Key Aspects/Attributes/Activities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with and supportive of USGS EROS mission:  </a:t>
            </a:r>
          </a:p>
          <a:p>
            <a:pPr lvl="1"/>
            <a:r>
              <a:rPr lang="en-US" dirty="0" smtClean="0"/>
              <a:t>“We do land change science using land remote sensing data…”</a:t>
            </a:r>
          </a:p>
          <a:p>
            <a:r>
              <a:rPr lang="en-US" dirty="0" smtClean="0"/>
              <a:t>Can’t be Landsat centric</a:t>
            </a:r>
          </a:p>
          <a:p>
            <a:r>
              <a:rPr lang="en-US" dirty="0" smtClean="0"/>
              <a:t>Leverage existing expertise</a:t>
            </a:r>
          </a:p>
          <a:p>
            <a:r>
              <a:rPr lang="en-US" dirty="0" smtClean="0"/>
              <a:t>Focus on Optical Land Remote Sensing Systems</a:t>
            </a:r>
          </a:p>
          <a:p>
            <a:r>
              <a:rPr lang="en-US" dirty="0" smtClean="0"/>
              <a:t>Collaborative and Distributed</a:t>
            </a:r>
          </a:p>
          <a:p>
            <a:r>
              <a:rPr lang="en-US" dirty="0" smtClean="0"/>
              <a:t>Research </a:t>
            </a:r>
          </a:p>
          <a:p>
            <a:r>
              <a:rPr lang="en-US" dirty="0" smtClean="0"/>
              <a:t>Publish!</a:t>
            </a:r>
          </a:p>
          <a:p>
            <a:r>
              <a:rPr lang="en-US" dirty="0" smtClean="0"/>
              <a:t>Data or Instruments?</a:t>
            </a:r>
          </a:p>
          <a:p>
            <a:r>
              <a:rPr lang="en-US" dirty="0" smtClean="0"/>
              <a:t>PR—experts, customers, public, congress</a:t>
            </a:r>
          </a:p>
          <a:p>
            <a:r>
              <a:rPr lang="en-US" dirty="0" smtClean="0"/>
              <a:t>Strong connection to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2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ECCOE Vision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EROS Calibration Center of Excellence (ECCOE) is recognized nationally and </a:t>
            </a:r>
            <a:r>
              <a:rPr lang="en-US" dirty="0" smtClean="0"/>
              <a:t>internationally as a leading organization for effectively improving the accuracy, precision, and efficiency of radiometric</a:t>
            </a:r>
            <a:r>
              <a:rPr lang="en-US" dirty="0"/>
              <a:t>, geometric, and spatial </a:t>
            </a:r>
            <a:r>
              <a:rPr lang="en-US" dirty="0" smtClean="0"/>
              <a:t>characterization, </a:t>
            </a:r>
            <a:r>
              <a:rPr lang="en-US" dirty="0"/>
              <a:t>calibration, and cross-calibration of optical remote sensing </a:t>
            </a:r>
            <a:r>
              <a:rPr lang="en-US" dirty="0" smtClean="0"/>
              <a:t>systems to </a:t>
            </a:r>
            <a:r>
              <a:rPr lang="en-US" dirty="0"/>
              <a:t>achieve the highest degree of interoperability of remote sensing </a:t>
            </a:r>
            <a:r>
              <a:rPr lang="en-US" dirty="0" smtClean="0"/>
              <a:t>data products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27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ECCOE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Center is going to be Excellent, it must do research</a:t>
            </a:r>
          </a:p>
          <a:p>
            <a:r>
              <a:rPr lang="en-US" dirty="0" smtClean="0"/>
              <a:t>All Center participants should have a research expectation</a:t>
            </a:r>
          </a:p>
          <a:p>
            <a:pPr lvl="1"/>
            <a:r>
              <a:rPr lang="en-US" dirty="0" smtClean="0"/>
              <a:t>Good news—much of the work already being done fits!</a:t>
            </a:r>
          </a:p>
          <a:p>
            <a:r>
              <a:rPr lang="en-US" dirty="0" smtClean="0"/>
              <a:t>Develop a paradigm shift </a:t>
            </a:r>
          </a:p>
          <a:p>
            <a:pPr lvl="1"/>
            <a:r>
              <a:rPr lang="en-US" dirty="0" smtClean="0"/>
              <a:t>Does not diminish operational activities, but extends them to achieve new and excellent levels of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27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ECCOE </a:t>
            </a:r>
            <a:r>
              <a:rPr lang="en-US" dirty="0" smtClean="0"/>
              <a:t>Publishes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Center is Excellent, it must publish</a:t>
            </a:r>
          </a:p>
          <a:p>
            <a:r>
              <a:rPr lang="en-US" dirty="0" smtClean="0"/>
              <a:t>All Center participants should have a publication expectation</a:t>
            </a:r>
          </a:p>
          <a:p>
            <a:r>
              <a:rPr lang="en-US" dirty="0" smtClean="0"/>
              <a:t>Suggest 1 journal paper + 1 conference paper per FTE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4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ECCOE </a:t>
            </a:r>
            <a:r>
              <a:rPr lang="en-US" dirty="0" smtClean="0"/>
              <a:t>Affiliate Support  </a:t>
            </a:r>
            <a:r>
              <a:rPr lang="en-US" sz="2800" i="1" dirty="0" smtClean="0"/>
              <a:t>(TBD)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 Programs </a:t>
            </a:r>
          </a:p>
          <a:p>
            <a:r>
              <a:rPr lang="en-US" dirty="0" smtClean="0"/>
              <a:t>Sabbatical opportunity</a:t>
            </a:r>
          </a:p>
          <a:p>
            <a:r>
              <a:rPr lang="en-US" dirty="0" smtClean="0"/>
              <a:t>Internship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40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ECCOE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advanced methods to perform radiometric/geometric/spatial characterization and calibration of optical remote sensing </a:t>
            </a:r>
            <a:r>
              <a:rPr lang="en-US" dirty="0" smtClean="0"/>
              <a:t>systems to improve </a:t>
            </a:r>
            <a:r>
              <a:rPr lang="en-US" dirty="0"/>
              <a:t>the accuracy and precision of all </a:t>
            </a:r>
            <a:r>
              <a:rPr lang="en-US" dirty="0" smtClean="0"/>
              <a:t>derived data products.</a:t>
            </a:r>
            <a:endParaRPr lang="en-US" dirty="0"/>
          </a:p>
          <a:p>
            <a:r>
              <a:rPr lang="en-US" dirty="0"/>
              <a:t>Develop new and improved methods for the cross-calibration of optical remote sensing </a:t>
            </a:r>
            <a:r>
              <a:rPr lang="en-US" dirty="0" smtClean="0"/>
              <a:t>systems to </a:t>
            </a:r>
            <a:r>
              <a:rPr lang="en-US" dirty="0" smtClean="0"/>
              <a:t>ensure </a:t>
            </a:r>
            <a:r>
              <a:rPr lang="en-US" dirty="0"/>
              <a:t>continuous improvement of the interoperability of remote sensing </a:t>
            </a:r>
            <a:r>
              <a:rPr lang="en-US" dirty="0" smtClean="0"/>
              <a:t>data products.</a:t>
            </a:r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the expertise and advocacy </a:t>
            </a:r>
            <a:r>
              <a:rPr lang="en-US" dirty="0" smtClean="0"/>
              <a:t>necessary for </a:t>
            </a:r>
            <a:r>
              <a:rPr lang="en-US" dirty="0"/>
              <a:t>the </a:t>
            </a:r>
            <a:r>
              <a:rPr lang="en-US" dirty="0" smtClean="0"/>
              <a:t>acquisition of new measurements </a:t>
            </a:r>
            <a:r>
              <a:rPr lang="en-US" dirty="0"/>
              <a:t>that continue to improve optical remote sensing data quality, coverage, and expanded usefulness for science applications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Develop mutually beneficial partnerships within USGS/DOI, across other government agencies, and throughout the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0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ECCOE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Goals</a:t>
            </a:r>
          </a:p>
          <a:p>
            <a:pPr lvl="1"/>
            <a:r>
              <a:rPr lang="en-US" dirty="0" smtClean="0"/>
              <a:t>Initiate operations plan</a:t>
            </a:r>
          </a:p>
          <a:p>
            <a:pPr lvl="1"/>
            <a:r>
              <a:rPr lang="en-US" dirty="0" smtClean="0"/>
              <a:t>Develop web presence</a:t>
            </a:r>
            <a:endParaRPr lang="en-US" dirty="0" smtClean="0"/>
          </a:p>
          <a:p>
            <a:pPr lvl="1"/>
            <a:r>
              <a:rPr lang="en-US" dirty="0" smtClean="0"/>
              <a:t>Develop Cal/Val workshop</a:t>
            </a:r>
          </a:p>
          <a:p>
            <a:pPr lvl="1"/>
            <a:endParaRPr lang="en-US" dirty="0"/>
          </a:p>
          <a:p>
            <a:r>
              <a:rPr lang="en-US" dirty="0" smtClean="0"/>
              <a:t>Intermediate Goals</a:t>
            </a:r>
          </a:p>
          <a:p>
            <a:pPr lvl="1"/>
            <a:r>
              <a:rPr lang="en-US" dirty="0" smtClean="0"/>
              <a:t>Expand research mindset</a:t>
            </a:r>
          </a:p>
          <a:p>
            <a:pPr lvl="1"/>
            <a:r>
              <a:rPr lang="en-US" dirty="0" smtClean="0"/>
              <a:t>Develop international relationships</a:t>
            </a:r>
          </a:p>
          <a:p>
            <a:pPr lvl="1"/>
            <a:r>
              <a:rPr lang="en-US" dirty="0" smtClean="0"/>
              <a:t>Outline </a:t>
            </a:r>
            <a:r>
              <a:rPr lang="en-US" dirty="0" smtClean="0"/>
              <a:t>strategic calibration/validation </a:t>
            </a:r>
            <a:r>
              <a:rPr lang="en-US" dirty="0" smtClean="0"/>
              <a:t>efforts</a:t>
            </a:r>
          </a:p>
          <a:p>
            <a:pPr lvl="1"/>
            <a:r>
              <a:rPr lang="en-US" dirty="0" smtClean="0"/>
              <a:t>Ensure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50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ECCOE Structure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722883" y="1686152"/>
            <a:ext cx="4079485" cy="3377899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4000" y="1742791"/>
            <a:ext cx="3572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USGS </a:t>
            </a:r>
            <a:r>
              <a:rPr lang="en-US" sz="2800" u="sng" dirty="0" smtClean="0">
                <a:solidFill>
                  <a:srgbClr val="0070C0"/>
                </a:solidFill>
              </a:rPr>
              <a:t>E</a:t>
            </a:r>
            <a:r>
              <a:rPr lang="en-US" sz="2800" dirty="0" smtClean="0">
                <a:solidFill>
                  <a:srgbClr val="0070C0"/>
                </a:solidFill>
              </a:rPr>
              <a:t>ROS </a:t>
            </a:r>
            <a:r>
              <a:rPr lang="en-US" sz="2800" u="sng" dirty="0" err="1" smtClean="0">
                <a:solidFill>
                  <a:srgbClr val="0070C0"/>
                </a:solidFill>
              </a:rPr>
              <a:t>C</a:t>
            </a:r>
            <a:r>
              <a:rPr lang="en-US" sz="2800" dirty="0" err="1" smtClean="0">
                <a:solidFill>
                  <a:srgbClr val="0070C0"/>
                </a:solidFill>
              </a:rPr>
              <a:t>alVal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</a:rPr>
              <a:t>C</a:t>
            </a:r>
            <a:r>
              <a:rPr lang="en-US" sz="2800" dirty="0" smtClean="0">
                <a:solidFill>
                  <a:srgbClr val="0070C0"/>
                </a:solidFill>
              </a:rPr>
              <a:t>enter </a:t>
            </a:r>
            <a:r>
              <a:rPr lang="en-US" sz="2800" u="sng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>
                <a:solidFill>
                  <a:srgbClr val="0070C0"/>
                </a:solidFill>
              </a:rPr>
              <a:t>f </a:t>
            </a:r>
            <a:r>
              <a:rPr lang="en-US" sz="2800" u="sng" dirty="0" smtClean="0">
                <a:solidFill>
                  <a:srgbClr val="0070C0"/>
                </a:solidFill>
              </a:rPr>
              <a:t>E</a:t>
            </a:r>
            <a:r>
              <a:rPr lang="en-US" sz="2800" dirty="0" smtClean="0">
                <a:solidFill>
                  <a:srgbClr val="0070C0"/>
                </a:solidFill>
              </a:rPr>
              <a:t>xcellence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Hexagon 12"/>
          <p:cNvSpPr/>
          <p:nvPr/>
        </p:nvSpPr>
        <p:spPr bwMode="auto">
          <a:xfrm>
            <a:off x="5814169" y="2934846"/>
            <a:ext cx="1185721" cy="987233"/>
          </a:xfrm>
          <a:prstGeom prst="hexagon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</a:rPr>
              <a:t>Affiliates</a:t>
            </a:r>
          </a:p>
        </p:txBody>
      </p:sp>
      <p:cxnSp>
        <p:nvCxnSpPr>
          <p:cNvPr id="19" name="Straight Connector 18"/>
          <p:cNvCxnSpPr>
            <a:endCxn id="37" idx="2"/>
          </p:cNvCxnSpPr>
          <p:nvPr/>
        </p:nvCxnSpPr>
        <p:spPr bwMode="auto">
          <a:xfrm flipV="1">
            <a:off x="6999890" y="3349374"/>
            <a:ext cx="487019" cy="63860"/>
          </a:xfrm>
          <a:prstGeom prst="line">
            <a:avLst/>
          </a:prstGeom>
          <a:ln w="76200">
            <a:prstDash val="sysDot"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9990694" y="2934846"/>
            <a:ext cx="1463040" cy="829056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>
            <a:endCxn id="28" idx="1"/>
          </p:cNvCxnSpPr>
          <p:nvPr/>
        </p:nvCxnSpPr>
        <p:spPr bwMode="auto">
          <a:xfrm>
            <a:off x="9418757" y="3349374"/>
            <a:ext cx="57193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9875166" y="3070931"/>
            <a:ext cx="165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Peer Review Panel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7141461" y="5090984"/>
            <a:ext cx="1477107" cy="762141"/>
          </a:xfrm>
          <a:prstGeom prst="triangle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6469" y="5312736"/>
            <a:ext cx="94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Collaborators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05038" y="2013875"/>
            <a:ext cx="903887" cy="763456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Other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Govt. Cal</a:t>
            </a:r>
            <a:endParaRPr 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Groups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486909" y="2848516"/>
            <a:ext cx="1936649" cy="1001715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USGS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EROS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22883" y="1080359"/>
            <a:ext cx="5667359" cy="42448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>
                    <a:lumMod val="50000"/>
                  </a:srgbClr>
                </a:solidFill>
              </a:rPr>
              <a:t>CEOS WGCV IVOS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47952" y="2081051"/>
            <a:ext cx="410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 Government calibration groups that work closely with the ECCOE.</a:t>
            </a:r>
            <a:endParaRPr lang="en-US" dirty="0"/>
          </a:p>
        </p:txBody>
      </p:sp>
      <p:sp>
        <p:nvSpPr>
          <p:cNvPr id="55" name="Hexagon 54"/>
          <p:cNvSpPr/>
          <p:nvPr/>
        </p:nvSpPr>
        <p:spPr bwMode="auto">
          <a:xfrm>
            <a:off x="205038" y="2957054"/>
            <a:ext cx="1082139" cy="833345"/>
          </a:xfrm>
          <a:prstGeom prst="hexagon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</a:rPr>
              <a:t>Affiliates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10433993" y="4070781"/>
            <a:ext cx="903887" cy="763456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Other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Govt. 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Groups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1631" y="2957055"/>
            <a:ext cx="410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Organizations that are funded by ECCOE to conduct </a:t>
            </a:r>
            <a:r>
              <a:rPr lang="en-US" dirty="0" err="1">
                <a:solidFill>
                  <a:srgbClr val="00B050"/>
                </a:solidFill>
              </a:rPr>
              <a:t>CalVal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research.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>
            <a:off x="57488" y="3966154"/>
            <a:ext cx="1477107" cy="762141"/>
          </a:xfrm>
          <a:prstGeom prst="triangle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2496" y="4187906"/>
            <a:ext cx="94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Collaborators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87984" y="3878137"/>
            <a:ext cx="4108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Organizations and gov’t. entities that interact with ECCOE to conduct </a:t>
            </a:r>
            <a:r>
              <a:rPr lang="en-US" dirty="0" err="1" smtClean="0">
                <a:solidFill>
                  <a:srgbClr val="FFC000"/>
                </a:solidFill>
              </a:rPr>
              <a:t>CalVal</a:t>
            </a:r>
            <a:r>
              <a:rPr lang="en-US" dirty="0" smtClean="0">
                <a:solidFill>
                  <a:srgbClr val="FFC000"/>
                </a:solidFill>
              </a:rPr>
              <a:t> activities.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1555" y="4961439"/>
            <a:ext cx="1463040" cy="829056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43973" y="5135655"/>
            <a:ext cx="165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Peer Review Panel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09049" y="4783457"/>
            <a:ext cx="386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External panel of experts that meets at least annually to review ECCOE activities and recommend future directions for </a:t>
            </a:r>
            <a:r>
              <a:rPr lang="en-US" dirty="0" err="1" smtClean="0">
                <a:solidFill>
                  <a:srgbClr val="7030A0"/>
                </a:solidFill>
              </a:rPr>
              <a:t>CalVal</a:t>
            </a:r>
            <a:r>
              <a:rPr lang="en-US" dirty="0" smtClean="0">
                <a:solidFill>
                  <a:srgbClr val="7030A0"/>
                </a:solidFill>
              </a:rPr>
              <a:t> work.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1556" y="1223705"/>
            <a:ext cx="1215622" cy="66404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CEOS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WGCV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</a:rPr>
              <a:t>IVOS</a:t>
            </a: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26011" y="1214101"/>
            <a:ext cx="410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</a:t>
            </a:r>
            <a:r>
              <a:rPr lang="en-US" dirty="0" err="1" smtClean="0"/>
              <a:t>CalVal</a:t>
            </a:r>
            <a:r>
              <a:rPr lang="en-US" dirty="0" smtClean="0"/>
              <a:t> organization that interacts synergistically with ECCOE.</a:t>
            </a:r>
            <a:endParaRPr lang="en-US" dirty="0"/>
          </a:p>
        </p:txBody>
      </p:sp>
      <p:cxnSp>
        <p:nvCxnSpPr>
          <p:cNvPr id="4" name="Straight Connector 3"/>
          <p:cNvCxnSpPr>
            <a:stCxn id="56" idx="2"/>
          </p:cNvCxnSpPr>
          <p:nvPr/>
        </p:nvCxnSpPr>
        <p:spPr bwMode="auto">
          <a:xfrm flipH="1" flipV="1">
            <a:off x="9802368" y="4436828"/>
            <a:ext cx="631625" cy="15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257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ECCOE Structure </a:t>
            </a:r>
            <a:r>
              <a:rPr lang="en-US" sz="2400" dirty="0" smtClean="0"/>
              <a:t>(May 2017)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117613" y="1686152"/>
            <a:ext cx="7684755" cy="3377899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4407" y="1686152"/>
            <a:ext cx="6999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USGS </a:t>
            </a:r>
            <a:r>
              <a:rPr lang="en-US" sz="2800" u="sng" dirty="0" smtClean="0">
                <a:solidFill>
                  <a:srgbClr val="0070C0"/>
                </a:solidFill>
              </a:rPr>
              <a:t>E</a:t>
            </a:r>
            <a:r>
              <a:rPr lang="en-US" sz="2800" dirty="0" smtClean="0">
                <a:solidFill>
                  <a:srgbClr val="0070C0"/>
                </a:solidFill>
              </a:rPr>
              <a:t>ROS </a:t>
            </a:r>
            <a:r>
              <a:rPr lang="en-US" sz="2800" u="sng" dirty="0" err="1" smtClean="0">
                <a:solidFill>
                  <a:srgbClr val="0070C0"/>
                </a:solidFill>
              </a:rPr>
              <a:t>C</a:t>
            </a:r>
            <a:r>
              <a:rPr lang="en-US" sz="2800" dirty="0" err="1" smtClean="0">
                <a:solidFill>
                  <a:srgbClr val="0070C0"/>
                </a:solidFill>
              </a:rPr>
              <a:t>alVal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</a:rPr>
              <a:t>C</a:t>
            </a:r>
            <a:r>
              <a:rPr lang="en-US" sz="2800" dirty="0" smtClean="0">
                <a:solidFill>
                  <a:srgbClr val="0070C0"/>
                </a:solidFill>
              </a:rPr>
              <a:t>enter </a:t>
            </a:r>
            <a:r>
              <a:rPr lang="en-US" sz="2800" u="sng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>
                <a:solidFill>
                  <a:srgbClr val="0070C0"/>
                </a:solidFill>
              </a:rPr>
              <a:t>f </a:t>
            </a:r>
            <a:r>
              <a:rPr lang="en-US" sz="2800" u="sng" dirty="0" smtClean="0">
                <a:solidFill>
                  <a:srgbClr val="0070C0"/>
                </a:solidFill>
              </a:rPr>
              <a:t>E</a:t>
            </a:r>
            <a:r>
              <a:rPr lang="en-US" sz="2800" dirty="0" smtClean="0">
                <a:solidFill>
                  <a:srgbClr val="0070C0"/>
                </a:solidFill>
              </a:rPr>
              <a:t>xcellence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Hexagon 8"/>
          <p:cNvSpPr/>
          <p:nvPr/>
        </p:nvSpPr>
        <p:spPr bwMode="auto">
          <a:xfrm>
            <a:off x="3998001" y="2306407"/>
            <a:ext cx="961159" cy="735941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</a:rPr>
              <a:t>SDSU</a:t>
            </a:r>
          </a:p>
        </p:txBody>
      </p:sp>
      <p:sp>
        <p:nvSpPr>
          <p:cNvPr id="10" name="Hexagon 9"/>
          <p:cNvSpPr/>
          <p:nvPr/>
        </p:nvSpPr>
        <p:spPr bwMode="auto">
          <a:xfrm>
            <a:off x="8095060" y="3600704"/>
            <a:ext cx="836123" cy="697379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</a:rPr>
              <a:t>JPL</a:t>
            </a:r>
          </a:p>
        </p:txBody>
      </p:sp>
      <p:sp>
        <p:nvSpPr>
          <p:cNvPr id="11" name="Hexagon 10"/>
          <p:cNvSpPr/>
          <p:nvPr/>
        </p:nvSpPr>
        <p:spPr bwMode="auto">
          <a:xfrm>
            <a:off x="7733270" y="2381897"/>
            <a:ext cx="885298" cy="689692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</a:rPr>
              <a:t>RIT</a:t>
            </a:r>
          </a:p>
        </p:txBody>
      </p:sp>
      <p:sp>
        <p:nvSpPr>
          <p:cNvPr id="12" name="Hexagon 11"/>
          <p:cNvSpPr/>
          <p:nvPr/>
        </p:nvSpPr>
        <p:spPr bwMode="auto">
          <a:xfrm>
            <a:off x="4287272" y="3458184"/>
            <a:ext cx="895243" cy="726394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</a:rPr>
              <a:t>UAZ</a:t>
            </a:r>
          </a:p>
        </p:txBody>
      </p:sp>
      <p:sp>
        <p:nvSpPr>
          <p:cNvPr id="13" name="Hexagon 12"/>
          <p:cNvSpPr/>
          <p:nvPr/>
        </p:nvSpPr>
        <p:spPr bwMode="auto">
          <a:xfrm>
            <a:off x="2688021" y="2790499"/>
            <a:ext cx="1185721" cy="987233"/>
          </a:xfrm>
          <a:prstGeom prst="hexagon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</a:rPr>
              <a:t>Affiliates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871242" y="2771385"/>
            <a:ext cx="734945" cy="201622"/>
          </a:xfrm>
          <a:prstGeom prst="line">
            <a:avLst/>
          </a:prstGeom>
          <a:ln w="76200"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7177515" y="3501998"/>
            <a:ext cx="980109" cy="290957"/>
          </a:xfrm>
          <a:prstGeom prst="line">
            <a:avLst/>
          </a:prstGeom>
          <a:ln w="76200"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7269905" y="2758307"/>
            <a:ext cx="509384" cy="300110"/>
          </a:xfrm>
          <a:prstGeom prst="line">
            <a:avLst/>
          </a:prstGeom>
          <a:ln w="76200"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V="1">
            <a:off x="5113825" y="3494349"/>
            <a:ext cx="418946" cy="173549"/>
          </a:xfrm>
          <a:prstGeom prst="line">
            <a:avLst/>
          </a:prstGeom>
          <a:ln w="76200"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0"/>
          </p:cNvCxnSpPr>
          <p:nvPr/>
        </p:nvCxnSpPr>
        <p:spPr bwMode="auto">
          <a:xfrm flipV="1">
            <a:off x="3873742" y="3275980"/>
            <a:ext cx="1600803" cy="8136"/>
          </a:xfrm>
          <a:prstGeom prst="line">
            <a:avLst/>
          </a:prstGeom>
          <a:ln w="76200">
            <a:prstDash val="sysDot"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9990694" y="2934846"/>
            <a:ext cx="1463040" cy="829056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>
            <a:stCxn id="37" idx="6"/>
            <a:endCxn id="28" idx="1"/>
          </p:cNvCxnSpPr>
          <p:nvPr/>
        </p:nvCxnSpPr>
        <p:spPr bwMode="auto">
          <a:xfrm>
            <a:off x="7349008" y="3243456"/>
            <a:ext cx="2641686" cy="1059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9875166" y="3070931"/>
            <a:ext cx="165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Peer Review Panel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4521284" y="5198916"/>
            <a:ext cx="1268176" cy="666115"/>
          </a:xfrm>
          <a:prstGeom prst="triangl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7927" y="543343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DG</a:t>
            </a:r>
          </a:p>
        </p:txBody>
      </p:sp>
      <p:sp>
        <p:nvSpPr>
          <p:cNvPr id="26" name="Isosceles Triangle 25"/>
          <p:cNvSpPr/>
          <p:nvPr/>
        </p:nvSpPr>
        <p:spPr bwMode="auto">
          <a:xfrm>
            <a:off x="2958364" y="5198916"/>
            <a:ext cx="1268176" cy="666115"/>
          </a:xfrm>
          <a:prstGeom prst="triangl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5007" y="543343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PL</a:t>
            </a:r>
          </a:p>
        </p:txBody>
      </p:sp>
      <p:sp>
        <p:nvSpPr>
          <p:cNvPr id="31" name="Isosceles Triangle 30"/>
          <p:cNvSpPr/>
          <p:nvPr/>
        </p:nvSpPr>
        <p:spPr bwMode="auto">
          <a:xfrm>
            <a:off x="6156103" y="5097162"/>
            <a:ext cx="1477107" cy="762141"/>
          </a:xfrm>
          <a:prstGeom prst="triangle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1111" y="5318914"/>
            <a:ext cx="94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Collaborators</a:t>
            </a:r>
          </a:p>
        </p:txBody>
      </p:sp>
      <p:sp>
        <p:nvSpPr>
          <p:cNvPr id="33" name="Isosceles Triangle 32"/>
          <p:cNvSpPr/>
          <p:nvPr/>
        </p:nvSpPr>
        <p:spPr bwMode="auto">
          <a:xfrm>
            <a:off x="1459639" y="5187963"/>
            <a:ext cx="1268176" cy="666115"/>
          </a:xfrm>
          <a:prstGeom prst="triangl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1910" y="549135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0433993" y="4137672"/>
            <a:ext cx="1032639" cy="62967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NASA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GSFC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LPSO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88454" y="4137672"/>
            <a:ext cx="926156" cy="55116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NOAA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NCC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412359" y="2742598"/>
            <a:ext cx="1936649" cy="1001715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USGS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EROS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06972" y="1080359"/>
            <a:ext cx="10515600" cy="42448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CEOS WGCV IVOS</a:t>
            </a:r>
          </a:p>
        </p:txBody>
      </p:sp>
      <p:sp>
        <p:nvSpPr>
          <p:cNvPr id="38" name="Isosceles Triangle 37"/>
          <p:cNvSpPr/>
          <p:nvPr/>
        </p:nvSpPr>
        <p:spPr bwMode="auto">
          <a:xfrm>
            <a:off x="9198603" y="5194570"/>
            <a:ext cx="1268176" cy="666115"/>
          </a:xfrm>
          <a:prstGeom prst="triangl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20873" y="551579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GISTDA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7773334" y="5190746"/>
            <a:ext cx="1268176" cy="666115"/>
          </a:xfrm>
          <a:prstGeom prst="triangl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84793" y="55119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ESA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6545" y="5596977"/>
            <a:ext cx="1434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(partial listing)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H="1" flipV="1">
            <a:off x="9802368" y="4436828"/>
            <a:ext cx="631625" cy="15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endCxn id="35" idx="6"/>
          </p:cNvCxnSpPr>
          <p:nvPr/>
        </p:nvCxnSpPr>
        <p:spPr bwMode="auto">
          <a:xfrm flipH="1">
            <a:off x="1514610" y="4398176"/>
            <a:ext cx="576656" cy="150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0539454" y="5511975"/>
            <a:ext cx="7354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641406" y="5514106"/>
            <a:ext cx="7354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5961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ECCOE </a:t>
            </a:r>
            <a:r>
              <a:rPr lang="en-US" dirty="0" smtClean="0"/>
              <a:t>Structure </a:t>
            </a:r>
            <a:r>
              <a:rPr lang="en-US" dirty="0"/>
              <a:t>&amp; Personnel </a:t>
            </a:r>
            <a:r>
              <a:rPr lang="en-US" dirty="0" smtClean="0"/>
              <a:t>– USGS </a:t>
            </a:r>
            <a:r>
              <a:rPr lang="en-US" dirty="0"/>
              <a:t>EROS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143000"/>
            <a:ext cx="5809311" cy="4953000"/>
          </a:xfrm>
        </p:spPr>
        <p:txBody>
          <a:bodyPr/>
          <a:lstStyle/>
          <a:p>
            <a:r>
              <a:rPr lang="en-US" dirty="0" smtClean="0"/>
              <a:t>Director – Dennis </a:t>
            </a:r>
            <a:r>
              <a:rPr lang="en-US" dirty="0" err="1" smtClean="0"/>
              <a:t>Helder</a:t>
            </a:r>
            <a:endParaRPr lang="en-US" dirty="0" smtClean="0"/>
          </a:p>
          <a:p>
            <a:pPr lvl="1"/>
            <a:r>
              <a:rPr lang="en-US" dirty="0" smtClean="0"/>
              <a:t>Subject Matter Experts</a:t>
            </a:r>
          </a:p>
          <a:p>
            <a:pPr lvl="2"/>
            <a:r>
              <a:rPr lang="en-US" dirty="0" smtClean="0"/>
              <a:t>Cody Anderson</a:t>
            </a:r>
          </a:p>
          <a:p>
            <a:pPr lvl="2"/>
            <a:r>
              <a:rPr lang="en-US" dirty="0" smtClean="0"/>
              <a:t>Mike Choate</a:t>
            </a:r>
          </a:p>
          <a:p>
            <a:pPr lvl="2"/>
            <a:r>
              <a:rPr lang="en-US" dirty="0" smtClean="0"/>
              <a:t>Jon </a:t>
            </a:r>
            <a:r>
              <a:rPr lang="en-US" dirty="0" err="1" smtClean="0"/>
              <a:t>Christopherson</a:t>
            </a:r>
            <a:endParaRPr lang="en-US" dirty="0" smtClean="0"/>
          </a:p>
          <a:p>
            <a:pPr lvl="2"/>
            <a:r>
              <a:rPr lang="en-US" dirty="0" err="1" smtClean="0"/>
              <a:t>Obaidul</a:t>
            </a:r>
            <a:r>
              <a:rPr lang="en-US" dirty="0" smtClean="0"/>
              <a:t> </a:t>
            </a:r>
            <a:r>
              <a:rPr lang="en-US" dirty="0" err="1" smtClean="0"/>
              <a:t>Haque</a:t>
            </a:r>
            <a:endParaRPr lang="en-US" dirty="0" smtClean="0"/>
          </a:p>
          <a:p>
            <a:pPr lvl="2"/>
            <a:r>
              <a:rPr lang="en-US" dirty="0" err="1"/>
              <a:t>Minsu</a:t>
            </a:r>
            <a:r>
              <a:rPr lang="en-US" dirty="0"/>
              <a:t> Kim</a:t>
            </a:r>
          </a:p>
          <a:p>
            <a:pPr lvl="2"/>
            <a:r>
              <a:rPr lang="en-US" dirty="0" err="1" smtClean="0"/>
              <a:t>Esad</a:t>
            </a:r>
            <a:r>
              <a:rPr lang="en-US" dirty="0" smtClean="0"/>
              <a:t> </a:t>
            </a:r>
            <a:r>
              <a:rPr lang="en-US" dirty="0" err="1" smtClean="0"/>
              <a:t>Micijevic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Web/PR/Admin. Support</a:t>
            </a:r>
          </a:p>
          <a:p>
            <a:pPr lvl="2"/>
            <a:r>
              <a:rPr lang="en-US" dirty="0" smtClean="0"/>
              <a:t>Anya </a:t>
            </a:r>
            <a:r>
              <a:rPr lang="en-US" dirty="0" err="1" smtClean="0"/>
              <a:t>Hartpence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35443" y="1104569"/>
            <a:ext cx="498237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kern="0" dirty="0" smtClean="0"/>
          </a:p>
          <a:p>
            <a:pPr marL="457200" lvl="1" indent="0">
              <a:buNone/>
            </a:pPr>
            <a:endParaRPr lang="en-US" kern="0" dirty="0" smtClean="0"/>
          </a:p>
          <a:p>
            <a:pPr lvl="2"/>
            <a:r>
              <a:rPr lang="en-US" dirty="0"/>
              <a:t>Ron Morfitt</a:t>
            </a:r>
          </a:p>
          <a:p>
            <a:pPr lvl="2"/>
            <a:r>
              <a:rPr lang="en-US" dirty="0" err="1" smtClean="0"/>
              <a:t>Rajagopalan</a:t>
            </a:r>
            <a:r>
              <a:rPr lang="en-US" dirty="0" smtClean="0"/>
              <a:t> </a:t>
            </a:r>
            <a:r>
              <a:rPr lang="en-US" dirty="0" err="1" smtClean="0"/>
              <a:t>Rengarajan</a:t>
            </a:r>
            <a:endParaRPr lang="en-US" dirty="0" smtClean="0"/>
          </a:p>
          <a:p>
            <a:pPr lvl="2"/>
            <a:r>
              <a:rPr lang="en-US" dirty="0" err="1" smtClean="0"/>
              <a:t>Aparajithan</a:t>
            </a:r>
            <a:r>
              <a:rPr lang="en-US" dirty="0" smtClean="0"/>
              <a:t> </a:t>
            </a:r>
            <a:r>
              <a:rPr lang="en-US" dirty="0" err="1" smtClean="0"/>
              <a:t>Sampath</a:t>
            </a:r>
            <a:endParaRPr lang="en-US" dirty="0" smtClean="0"/>
          </a:p>
          <a:p>
            <a:pPr lvl="2"/>
            <a:r>
              <a:rPr lang="en-US" kern="0" dirty="0" smtClean="0"/>
              <a:t>Pat </a:t>
            </a:r>
            <a:r>
              <a:rPr lang="en-US" kern="0" dirty="0" err="1" smtClean="0"/>
              <a:t>Scaramuzza</a:t>
            </a:r>
            <a:endParaRPr lang="en-US" kern="0" dirty="0" smtClean="0"/>
          </a:p>
          <a:p>
            <a:pPr lvl="2"/>
            <a:r>
              <a:rPr lang="en-US" kern="0" dirty="0" smtClean="0"/>
              <a:t>Greg </a:t>
            </a:r>
            <a:r>
              <a:rPr lang="en-US" kern="0" dirty="0" err="1" smtClean="0"/>
              <a:t>Stensaas</a:t>
            </a:r>
            <a:endParaRPr lang="en-US" kern="0" dirty="0" smtClean="0"/>
          </a:p>
          <a:p>
            <a:pPr lvl="2"/>
            <a:r>
              <a:rPr lang="en-US" dirty="0"/>
              <a:t>Jim </a:t>
            </a:r>
            <a:r>
              <a:rPr lang="en-US" dirty="0" err="1"/>
              <a:t>Storey</a:t>
            </a:r>
            <a:endParaRPr lang="en-US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201513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ECCOE </a:t>
            </a:r>
            <a:r>
              <a:rPr lang="en-US" dirty="0" smtClean="0"/>
              <a:t>Structure </a:t>
            </a:r>
            <a:r>
              <a:rPr lang="en-US" dirty="0"/>
              <a:t>&amp; Personnel </a:t>
            </a:r>
            <a:r>
              <a:rPr lang="en-US" dirty="0" smtClean="0"/>
              <a:t>– Affiliates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143000"/>
            <a:ext cx="5809311" cy="4953000"/>
          </a:xfrm>
        </p:spPr>
        <p:txBody>
          <a:bodyPr/>
          <a:lstStyle/>
          <a:p>
            <a:r>
              <a:rPr lang="en-US" dirty="0" smtClean="0"/>
              <a:t>University of Arizona</a:t>
            </a:r>
          </a:p>
          <a:p>
            <a:pPr lvl="1"/>
            <a:r>
              <a:rPr lang="en-US" dirty="0" smtClean="0"/>
              <a:t>Nik Anderson</a:t>
            </a:r>
          </a:p>
          <a:p>
            <a:pPr lvl="1"/>
            <a:r>
              <a:rPr lang="en-US" dirty="0" smtClean="0"/>
              <a:t>Stu </a:t>
            </a:r>
            <a:r>
              <a:rPr lang="en-US" dirty="0" err="1" smtClean="0"/>
              <a:t>Biggar</a:t>
            </a:r>
            <a:endParaRPr lang="en-US" dirty="0" smtClean="0"/>
          </a:p>
          <a:p>
            <a:pPr lvl="1"/>
            <a:r>
              <a:rPr lang="en-US" dirty="0" smtClean="0"/>
              <a:t>Jeff </a:t>
            </a:r>
            <a:r>
              <a:rPr lang="en-US" dirty="0" err="1" smtClean="0"/>
              <a:t>Czapla</a:t>
            </a:r>
            <a:r>
              <a:rPr lang="en-US" dirty="0" smtClean="0"/>
              <a:t>-Myers</a:t>
            </a:r>
          </a:p>
          <a:p>
            <a:pPr lvl="2"/>
            <a:endParaRPr lang="en-US" dirty="0"/>
          </a:p>
          <a:p>
            <a:r>
              <a:rPr lang="en-US" dirty="0" smtClean="0"/>
              <a:t>Rochester Institute of Technology</a:t>
            </a:r>
          </a:p>
          <a:p>
            <a:pPr lvl="1"/>
            <a:r>
              <a:rPr lang="en-US" dirty="0" smtClean="0"/>
              <a:t>Aaron </a:t>
            </a:r>
            <a:r>
              <a:rPr lang="en-US" dirty="0" err="1" smtClean="0"/>
              <a:t>Gerace</a:t>
            </a:r>
            <a:endParaRPr lang="en-US" dirty="0" smtClean="0"/>
          </a:p>
          <a:p>
            <a:pPr lvl="1"/>
            <a:r>
              <a:rPr lang="en-US" dirty="0" smtClean="0"/>
              <a:t>Matt </a:t>
            </a:r>
            <a:r>
              <a:rPr lang="en-US" dirty="0" err="1" smtClean="0"/>
              <a:t>Montanero</a:t>
            </a:r>
            <a:endParaRPr lang="en-US" dirty="0" smtClean="0"/>
          </a:p>
          <a:p>
            <a:pPr lvl="1"/>
            <a:r>
              <a:rPr lang="en-US" dirty="0" smtClean="0"/>
              <a:t>John Schott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25095" y="1096617"/>
            <a:ext cx="498237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South Dakota State University</a:t>
            </a:r>
          </a:p>
          <a:p>
            <a:pPr lvl="1"/>
            <a:r>
              <a:rPr lang="en-US" kern="0" dirty="0" smtClean="0"/>
              <a:t>Larry Leigh</a:t>
            </a:r>
          </a:p>
          <a:p>
            <a:pPr lvl="1"/>
            <a:r>
              <a:rPr lang="en-US" kern="0" dirty="0" err="1" smtClean="0"/>
              <a:t>Morakot</a:t>
            </a:r>
            <a:r>
              <a:rPr lang="en-US" kern="0" dirty="0" smtClean="0"/>
              <a:t> </a:t>
            </a:r>
            <a:r>
              <a:rPr lang="en-US" kern="0" dirty="0" err="1" smtClean="0"/>
              <a:t>Kaewmanee</a:t>
            </a:r>
            <a:endParaRPr lang="en-US" kern="0" dirty="0" smtClean="0"/>
          </a:p>
          <a:p>
            <a:pPr lvl="1"/>
            <a:r>
              <a:rPr lang="en-US" kern="0" dirty="0" err="1" smtClean="0"/>
              <a:t>Cibele</a:t>
            </a:r>
            <a:r>
              <a:rPr lang="en-US" kern="0" dirty="0" smtClean="0"/>
              <a:t> Teixeira Pinto</a:t>
            </a:r>
          </a:p>
          <a:p>
            <a:pPr marL="457200" lvl="1" indent="0">
              <a:buNone/>
            </a:pPr>
            <a:endParaRPr lang="en-US" kern="0" dirty="0" smtClean="0"/>
          </a:p>
          <a:p>
            <a:r>
              <a:rPr lang="en-US" dirty="0" smtClean="0"/>
              <a:t>Jet Propulsion Laboratory</a:t>
            </a:r>
          </a:p>
          <a:p>
            <a:pPr lvl="1"/>
            <a:r>
              <a:rPr lang="en-US" dirty="0" smtClean="0"/>
              <a:t>Simon Hook</a:t>
            </a:r>
            <a:endParaRPr lang="en-US" kern="0" dirty="0" smtClean="0"/>
          </a:p>
          <a:p>
            <a:pPr lvl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20900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ECCOE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JACIE is the key conference connected to ECCOE</a:t>
            </a:r>
          </a:p>
          <a:p>
            <a:r>
              <a:rPr lang="en-US" dirty="0" smtClean="0"/>
              <a:t>ECCOE Workshop</a:t>
            </a:r>
          </a:p>
          <a:p>
            <a:pPr lvl="1"/>
            <a:r>
              <a:rPr lang="en-US" dirty="0" smtClean="0"/>
              <a:t>Annual event</a:t>
            </a:r>
          </a:p>
          <a:p>
            <a:pPr lvl="1"/>
            <a:r>
              <a:rPr lang="en-US" dirty="0" smtClean="0"/>
              <a:t>Topical focus</a:t>
            </a:r>
          </a:p>
          <a:p>
            <a:pPr lvl="1"/>
            <a:r>
              <a:rPr lang="en-US" dirty="0" smtClean="0"/>
              <a:t>Develops recommended practices</a:t>
            </a:r>
          </a:p>
          <a:p>
            <a:pPr lvl="1"/>
            <a:r>
              <a:rPr lang="en-US" dirty="0" smtClean="0"/>
              <a:t>Publishes proceeding</a:t>
            </a:r>
          </a:p>
          <a:p>
            <a:pPr lvl="1"/>
            <a:r>
              <a:rPr lang="en-US" dirty="0" smtClean="0"/>
              <a:t>Conducts </a:t>
            </a:r>
            <a:r>
              <a:rPr lang="en-US" dirty="0" err="1" smtClean="0"/>
              <a:t>CalVal</a:t>
            </a:r>
            <a:r>
              <a:rPr lang="en-US" dirty="0" smtClean="0"/>
              <a:t> Future Directions session each year</a:t>
            </a:r>
          </a:p>
          <a:p>
            <a:pPr lvl="1"/>
            <a:r>
              <a:rPr lang="en-US" dirty="0" smtClean="0"/>
              <a:t>Invited panel and open to practitioners</a:t>
            </a:r>
          </a:p>
          <a:p>
            <a:r>
              <a:rPr lang="en-US" dirty="0" smtClean="0"/>
              <a:t>ECCOE supports other conferences</a:t>
            </a:r>
          </a:p>
          <a:p>
            <a:pPr lvl="1"/>
            <a:r>
              <a:rPr lang="en-US" dirty="0" smtClean="0"/>
              <a:t>Sessions at CALCON, IGARSS, </a:t>
            </a:r>
            <a:r>
              <a:rPr lang="en-US" dirty="0" err="1" smtClean="0"/>
              <a:t>Pecora</a:t>
            </a:r>
            <a:r>
              <a:rPr lang="en-US" dirty="0" smtClean="0"/>
              <a:t>, SPIE</a:t>
            </a:r>
          </a:p>
        </p:txBody>
      </p:sp>
    </p:spTree>
    <p:extLst>
      <p:ext uri="{BB962C8B-B14F-4D97-AF65-F5344CB8AC3E}">
        <p14:creationId xmlns:p14="http://schemas.microsoft.com/office/powerpoint/2010/main" val="853802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st_L8_Template.potx" id="{239FB516-B63F-4E5C-A248-DD56D1C5A722}" vid="{6E78D389-B691-41F3-8FDB-115F0FD051B1}"/>
    </a:ext>
  </a:extLst>
</a:theme>
</file>

<file path=ppt/theme/theme2.xml><?xml version="1.0" encoding="utf-8"?>
<a:theme xmlns:a="http://schemas.openxmlformats.org/drawingml/2006/main" name="1_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st_L8_Template.potx" id="{239FB516-B63F-4E5C-A248-DD56D1C5A722}" vid="{6E78D389-B691-41F3-8FDB-115F0FD051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Current_State_of_MSS_V3</Template>
  <TotalTime>3620</TotalTime>
  <Words>1211</Words>
  <Application>Microsoft Office PowerPoint</Application>
  <PresentationFormat>Widescreen</PresentationFormat>
  <Paragraphs>190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Baskerville Old Face</vt:lpstr>
      <vt:lpstr>Wingdings</vt:lpstr>
      <vt:lpstr>Microsoft Office 98</vt:lpstr>
      <vt:lpstr>1_Microsoft Office 98</vt:lpstr>
      <vt:lpstr>EROS Cal/Val Center of Excellence</vt:lpstr>
      <vt:lpstr>ECCOE Vision</vt:lpstr>
      <vt:lpstr>ECCOE Mission</vt:lpstr>
      <vt:lpstr>ECCOE Goals</vt:lpstr>
      <vt:lpstr>Generic ECCOE Structure</vt:lpstr>
      <vt:lpstr>Current ECCOE Structure (May 2017)</vt:lpstr>
      <vt:lpstr>ECCOE Structure &amp; Personnel – USGS EROS</vt:lpstr>
      <vt:lpstr>ECCOE Structure &amp; Personnel – Affiliates</vt:lpstr>
      <vt:lpstr>ECCOE Events</vt:lpstr>
      <vt:lpstr>ECCOE Workshop 2017</vt:lpstr>
      <vt:lpstr>ECCOE Peer Review Panel</vt:lpstr>
      <vt:lpstr>Thank you!</vt:lpstr>
      <vt:lpstr>Backup Slides</vt:lpstr>
      <vt:lpstr>Who are the beneficiaries?</vt:lpstr>
      <vt:lpstr>Why is EROS leading this?</vt:lpstr>
      <vt:lpstr>How does ECCOE relate to CEOS/WGCV/IVOS?</vt:lpstr>
      <vt:lpstr>ECCOE—what about validation?</vt:lpstr>
      <vt:lpstr> Does ECCOE duplicate the NOAA National Calibration Center?</vt:lpstr>
      <vt:lpstr>ECCOE Key Aspects/Attributes/Activities</vt:lpstr>
      <vt:lpstr>ECCOE Research</vt:lpstr>
      <vt:lpstr>ECCOE Publishes</vt:lpstr>
      <vt:lpstr>ECCOE Affiliate Support  (TBD)</vt:lpstr>
    </vt:vector>
  </TitlesOfParts>
  <Company>USGS EROS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 Cal/Val Center of Excellence</dc:title>
  <dc:creator>Morfitt, Ron</dc:creator>
  <cp:lastModifiedBy>Helder, Dennis Lynn</cp:lastModifiedBy>
  <cp:revision>120</cp:revision>
  <dcterms:created xsi:type="dcterms:W3CDTF">2016-05-05T13:39:32Z</dcterms:created>
  <dcterms:modified xsi:type="dcterms:W3CDTF">2017-05-16T12:40:36Z</dcterms:modified>
</cp:coreProperties>
</file>