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6" r:id="rId3"/>
  </p:sldIdLst>
  <p:sldSz cx="9144000" cy="6858000" type="screen4x3"/>
  <p:notesSz cx="6797675" cy="9926638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5050"/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58"/>
    <p:restoredTop sz="50000" autoAdjust="0"/>
  </p:normalViewPr>
  <p:slideViewPr>
    <p:cSldViewPr>
      <p:cViewPr varScale="1">
        <p:scale>
          <a:sx n="161" d="100"/>
          <a:sy n="161" d="100"/>
        </p:scale>
        <p:origin x="62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FA6F7-16CE-8842-8E49-F6A866AB45D2}" type="datetimeFigureOut">
              <a:rPr lang="en-US" smtClean="0"/>
              <a:pPr/>
              <a:t>12/5/19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8E12DE-20EB-5A4D-8498-E0AC1D34D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215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ln/>
        </p:spPr>
        <p:txBody>
          <a:bodyPr/>
          <a:lstStyle/>
          <a:p>
            <a:fld id="{2061F947-C37C-7340-AA09-7D606AF64EF0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80000"/>
              </a:lnSpc>
            </a:pP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38796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ln/>
        </p:spPr>
        <p:txBody>
          <a:bodyPr/>
          <a:lstStyle/>
          <a:p>
            <a:fld id="{F152DC67-88EF-5549-A80B-6734CACD09EE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30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9225" y="188913"/>
            <a:ext cx="7648575" cy="50165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855367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2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altLang="ja-JP"/>
          </a:p>
        </p:txBody>
      </p:sp>
      <p:sp>
        <p:nvSpPr>
          <p:cNvPr id="13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altLang="ja-JP"/>
          </a:p>
        </p:txBody>
      </p:sp>
      <p:sp>
        <p:nvSpPr>
          <p:cNvPr id="1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264D8-D351-46DE-9F90-A8EC382F2B3B}" type="slidenum">
              <a:rPr lang="ja-JP" altLang="en-GB"/>
              <a:pPr/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366404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AutoShape 143"/>
          <p:cNvSpPr>
            <a:spLocks noChangeArrowheads="1"/>
          </p:cNvSpPr>
          <p:nvPr/>
        </p:nvSpPr>
        <p:spPr bwMode="auto">
          <a:xfrm>
            <a:off x="228600" y="5977239"/>
            <a:ext cx="5690213" cy="155061"/>
          </a:xfrm>
          <a:prstGeom prst="homePlate">
            <a:avLst>
              <a:gd name="adj" fmla="val 142530"/>
            </a:avLst>
          </a:prstGeom>
          <a:solidFill>
            <a:srgbClr val="96FFA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nn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FY-3A, B, C (MWRI)</a:t>
            </a:r>
          </a:p>
        </p:txBody>
      </p:sp>
      <p:sp>
        <p:nvSpPr>
          <p:cNvPr id="184" name="AutoShape 141"/>
          <p:cNvSpPr>
            <a:spLocks noChangeArrowheads="1"/>
          </p:cNvSpPr>
          <p:nvPr/>
        </p:nvSpPr>
        <p:spPr bwMode="auto">
          <a:xfrm>
            <a:off x="5138453" y="5979017"/>
            <a:ext cx="3902888" cy="168905"/>
          </a:xfrm>
          <a:prstGeom prst="homePlate">
            <a:avLst>
              <a:gd name="adj" fmla="val 14950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nn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                                          FY3-F, G, R (MWRI)</a:t>
            </a:r>
          </a:p>
        </p:txBody>
      </p:sp>
      <p:sp>
        <p:nvSpPr>
          <p:cNvPr id="191" name="AutoShape 156"/>
          <p:cNvSpPr>
            <a:spLocks noChangeArrowheads="1"/>
          </p:cNvSpPr>
          <p:nvPr/>
        </p:nvSpPr>
        <p:spPr bwMode="auto">
          <a:xfrm>
            <a:off x="4127755" y="5979015"/>
            <a:ext cx="2920504" cy="174899"/>
          </a:xfrm>
          <a:prstGeom prst="homePlate">
            <a:avLst>
              <a:gd name="adj" fmla="val 88670"/>
            </a:avLst>
          </a:prstGeom>
          <a:solidFill>
            <a:srgbClr val="96FFA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nn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FY-3D (MWRI)</a:t>
            </a:r>
          </a:p>
        </p:txBody>
      </p:sp>
      <p:sp>
        <p:nvSpPr>
          <p:cNvPr id="190" name="AutoShape 136"/>
          <p:cNvSpPr>
            <a:spLocks noChangeArrowheads="1"/>
          </p:cNvSpPr>
          <p:nvPr/>
        </p:nvSpPr>
        <p:spPr bwMode="auto">
          <a:xfrm>
            <a:off x="4143250" y="4283243"/>
            <a:ext cx="2921359" cy="163191"/>
          </a:xfrm>
          <a:prstGeom prst="homePlate">
            <a:avLst>
              <a:gd name="adj" fmla="val 35868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GCOM-C (SGLI)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89" name="AutoShape 136"/>
          <p:cNvSpPr>
            <a:spLocks noChangeArrowheads="1"/>
          </p:cNvSpPr>
          <p:nvPr/>
        </p:nvSpPr>
        <p:spPr bwMode="auto">
          <a:xfrm>
            <a:off x="4212599" y="4128508"/>
            <a:ext cx="2864451" cy="145921"/>
          </a:xfrm>
          <a:prstGeom prst="homePlate">
            <a:avLst>
              <a:gd name="adj" fmla="val 35868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METEOR-M N2-1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1277" name="AutoShape 141"/>
          <p:cNvSpPr>
            <a:spLocks noChangeArrowheads="1"/>
          </p:cNvSpPr>
          <p:nvPr/>
        </p:nvSpPr>
        <p:spPr bwMode="auto">
          <a:xfrm>
            <a:off x="4206876" y="3666599"/>
            <a:ext cx="4926541" cy="168916"/>
          </a:xfrm>
          <a:prstGeom prst="homePlate">
            <a:avLst>
              <a:gd name="adj" fmla="val 14950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nn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                                                                FY3-E, F, G, R (MERSI 3)</a:t>
            </a:r>
          </a:p>
        </p:txBody>
      </p:sp>
      <p:sp>
        <p:nvSpPr>
          <p:cNvPr id="183" name="AutoShape 128"/>
          <p:cNvSpPr>
            <a:spLocks noChangeArrowheads="1"/>
          </p:cNvSpPr>
          <p:nvPr/>
        </p:nvSpPr>
        <p:spPr bwMode="auto">
          <a:xfrm>
            <a:off x="4172604" y="3669559"/>
            <a:ext cx="2953759" cy="165956"/>
          </a:xfrm>
          <a:prstGeom prst="homePlate">
            <a:avLst>
              <a:gd name="adj" fmla="val 47628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FY-3D (MERSI 2)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62" name="AutoShape 132"/>
          <p:cNvSpPr>
            <a:spLocks noChangeArrowheads="1"/>
          </p:cNvSpPr>
          <p:nvPr/>
        </p:nvSpPr>
        <p:spPr bwMode="auto">
          <a:xfrm>
            <a:off x="1142999" y="2475474"/>
            <a:ext cx="4221723" cy="152526"/>
          </a:xfrm>
          <a:prstGeom prst="homePlate">
            <a:avLst>
              <a:gd name="adj" fmla="val 56472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METOP-B (AVHRR/3, IASI) (am orbit)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1273" name="Text Box 137"/>
          <p:cNvSpPr txBox="1">
            <a:spLocks noChangeArrowheads="1"/>
          </p:cNvSpPr>
          <p:nvPr/>
        </p:nvSpPr>
        <p:spPr bwMode="auto">
          <a:xfrm>
            <a:off x="2414491" y="5251446"/>
            <a:ext cx="6718926" cy="33855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FFFFFF"/>
                </a:solidFill>
                <a:latin typeface="Arial Unicode MS" charset="0"/>
                <a:ea typeface="ＭＳ Ｐゴシック" charset="0"/>
              </a:rPr>
              <a:t> Passive Microwave, Polar &amp; non sun-synchronous Orbiting</a:t>
            </a:r>
            <a:endParaRPr lang="en-US" sz="1600" dirty="0">
              <a:solidFill>
                <a:srgbClr val="FFFFFF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228600" y="1219200"/>
            <a:ext cx="8915400" cy="10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cap="flat">
            <a:solidFill>
              <a:schemeClr val="tx2">
                <a:lumMod val="40000"/>
                <a:lumOff val="60000"/>
              </a:schemeClr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61" name="Text Box 149"/>
          <p:cNvSpPr txBox="1">
            <a:spLocks noChangeArrowheads="1"/>
          </p:cNvSpPr>
          <p:nvPr/>
        </p:nvSpPr>
        <p:spPr bwMode="auto">
          <a:xfrm>
            <a:off x="228600" y="1752600"/>
            <a:ext cx="2590800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Arial Unicode MS" charset="0"/>
                <a:ea typeface="ＭＳ Ｐゴシック" charset="0"/>
              </a:rPr>
              <a:t>Dual view capability</a:t>
            </a:r>
            <a:endParaRPr lang="en-US" sz="1600" dirty="0">
              <a:solidFill>
                <a:schemeClr val="bg1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395288" y="6200775"/>
            <a:ext cx="563562" cy="3810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2295526" y="6200775"/>
            <a:ext cx="563563" cy="381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4546601" y="6200775"/>
            <a:ext cx="563563" cy="381000"/>
          </a:xfrm>
          <a:prstGeom prst="rect">
            <a:avLst/>
          </a:prstGeom>
          <a:solidFill>
            <a:srgbClr val="FF75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958850" y="6200777"/>
            <a:ext cx="11255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nb-NO" sz="200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In orbit</a:t>
            </a:r>
            <a:endParaRPr lang="en-GB" sz="200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3000376" y="6200777"/>
            <a:ext cx="1355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nb-NO" sz="2000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Approved</a:t>
            </a:r>
            <a:endParaRPr lang="en-GB" sz="2000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5249863" y="6200777"/>
            <a:ext cx="3578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nb-NO" sz="2000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Planned/Pending approval</a:t>
            </a:r>
            <a:endParaRPr lang="en-GB" sz="2000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19076" y="657227"/>
            <a:ext cx="8556625" cy="5472113"/>
            <a:chOff x="183" y="391"/>
            <a:chExt cx="5840" cy="3447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183" y="391"/>
              <a:ext cx="5832" cy="333"/>
              <a:chOff x="183" y="391"/>
              <a:chExt cx="5832" cy="333"/>
            </a:xfrm>
          </p:grpSpPr>
          <p:sp>
            <p:nvSpPr>
              <p:cNvPr id="91147" name="Rectangle 11"/>
              <p:cNvSpPr>
                <a:spLocks noChangeArrowheads="1"/>
              </p:cNvSpPr>
              <p:nvPr/>
            </p:nvSpPr>
            <p:spPr bwMode="auto">
              <a:xfrm>
                <a:off x="183" y="391"/>
                <a:ext cx="390" cy="33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148" name="Rectangle 12"/>
              <p:cNvSpPr>
                <a:spLocks noChangeArrowheads="1"/>
              </p:cNvSpPr>
              <p:nvPr/>
            </p:nvSpPr>
            <p:spPr bwMode="auto">
              <a:xfrm>
                <a:off x="570" y="391"/>
                <a:ext cx="390" cy="333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149" name="Rectangle 13"/>
              <p:cNvSpPr>
                <a:spLocks noChangeArrowheads="1"/>
              </p:cNvSpPr>
              <p:nvPr/>
            </p:nvSpPr>
            <p:spPr bwMode="auto">
              <a:xfrm>
                <a:off x="960" y="391"/>
                <a:ext cx="390" cy="33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150" name="Rectangle 14"/>
              <p:cNvSpPr>
                <a:spLocks noChangeArrowheads="1"/>
              </p:cNvSpPr>
              <p:nvPr/>
            </p:nvSpPr>
            <p:spPr bwMode="auto">
              <a:xfrm>
                <a:off x="1347" y="391"/>
                <a:ext cx="390" cy="333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151" name="Rectangle 15"/>
              <p:cNvSpPr>
                <a:spLocks noChangeArrowheads="1"/>
              </p:cNvSpPr>
              <p:nvPr/>
            </p:nvSpPr>
            <p:spPr bwMode="auto">
              <a:xfrm>
                <a:off x="1740" y="391"/>
                <a:ext cx="390" cy="33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152" name="Rectangle 16"/>
              <p:cNvSpPr>
                <a:spLocks noChangeArrowheads="1"/>
              </p:cNvSpPr>
              <p:nvPr/>
            </p:nvSpPr>
            <p:spPr bwMode="auto">
              <a:xfrm>
                <a:off x="2127" y="391"/>
                <a:ext cx="390" cy="333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153" name="Rectangle 17"/>
              <p:cNvSpPr>
                <a:spLocks noChangeArrowheads="1"/>
              </p:cNvSpPr>
              <p:nvPr/>
            </p:nvSpPr>
            <p:spPr bwMode="auto">
              <a:xfrm>
                <a:off x="2517" y="391"/>
                <a:ext cx="390" cy="33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154" name="Rectangle 18"/>
              <p:cNvSpPr>
                <a:spLocks noChangeArrowheads="1"/>
              </p:cNvSpPr>
              <p:nvPr/>
            </p:nvSpPr>
            <p:spPr bwMode="auto">
              <a:xfrm>
                <a:off x="2904" y="391"/>
                <a:ext cx="390" cy="333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155" name="Rectangle 19"/>
              <p:cNvSpPr>
                <a:spLocks noChangeArrowheads="1"/>
              </p:cNvSpPr>
              <p:nvPr/>
            </p:nvSpPr>
            <p:spPr bwMode="auto">
              <a:xfrm>
                <a:off x="3291" y="391"/>
                <a:ext cx="390" cy="33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156" name="Rectangle 20"/>
              <p:cNvSpPr>
                <a:spLocks noChangeArrowheads="1"/>
              </p:cNvSpPr>
              <p:nvPr/>
            </p:nvSpPr>
            <p:spPr bwMode="auto">
              <a:xfrm>
                <a:off x="3678" y="391"/>
                <a:ext cx="390" cy="333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157" name="Rectangle 21"/>
              <p:cNvSpPr>
                <a:spLocks noChangeArrowheads="1"/>
              </p:cNvSpPr>
              <p:nvPr/>
            </p:nvSpPr>
            <p:spPr bwMode="auto">
              <a:xfrm>
                <a:off x="4068" y="391"/>
                <a:ext cx="390" cy="33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158" name="Rectangle 22"/>
              <p:cNvSpPr>
                <a:spLocks noChangeArrowheads="1"/>
              </p:cNvSpPr>
              <p:nvPr/>
            </p:nvSpPr>
            <p:spPr bwMode="auto">
              <a:xfrm>
                <a:off x="4455" y="391"/>
                <a:ext cx="390" cy="333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159" name="Rectangle 23"/>
              <p:cNvSpPr>
                <a:spLocks noChangeArrowheads="1"/>
              </p:cNvSpPr>
              <p:nvPr/>
            </p:nvSpPr>
            <p:spPr bwMode="auto">
              <a:xfrm>
                <a:off x="4844" y="391"/>
                <a:ext cx="390" cy="33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160" name="Rectangle 24"/>
              <p:cNvSpPr>
                <a:spLocks noChangeArrowheads="1"/>
              </p:cNvSpPr>
              <p:nvPr/>
            </p:nvSpPr>
            <p:spPr bwMode="auto">
              <a:xfrm>
                <a:off x="5235" y="391"/>
                <a:ext cx="390" cy="333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161" name="Rectangle 25"/>
              <p:cNvSpPr>
                <a:spLocks noChangeArrowheads="1"/>
              </p:cNvSpPr>
              <p:nvPr/>
            </p:nvSpPr>
            <p:spPr bwMode="auto">
              <a:xfrm>
                <a:off x="5625" y="391"/>
                <a:ext cx="390" cy="33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184" y="391"/>
              <a:ext cx="5839" cy="3447"/>
              <a:chOff x="184" y="391"/>
              <a:chExt cx="5839" cy="3447"/>
            </a:xfrm>
          </p:grpSpPr>
          <p:grpSp>
            <p:nvGrpSpPr>
              <p:cNvPr id="6" name="Group 27"/>
              <p:cNvGrpSpPr>
                <a:grpSpLocks/>
              </p:cNvGrpSpPr>
              <p:nvPr/>
            </p:nvGrpSpPr>
            <p:grpSpPr bwMode="auto">
              <a:xfrm>
                <a:off x="184" y="727"/>
                <a:ext cx="5839" cy="3111"/>
                <a:chOff x="-2" y="-2"/>
                <a:chExt cx="5519" cy="2776"/>
              </a:xfrm>
            </p:grpSpPr>
            <p:grpSp>
              <p:nvGrpSpPr>
                <p:cNvPr id="7" name="Group 28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515" cy="2772"/>
                  <a:chOff x="0" y="0"/>
                  <a:chExt cx="5515" cy="2772"/>
                </a:xfrm>
              </p:grpSpPr>
              <p:grpSp>
                <p:nvGrpSpPr>
                  <p:cNvPr id="8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367" cy="2772"/>
                    <a:chOff x="0" y="0"/>
                    <a:chExt cx="367" cy="2772"/>
                  </a:xfrm>
                </p:grpSpPr>
                <p:sp>
                  <p:nvSpPr>
                    <p:cNvPr id="91166" name="Rectangle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" y="0"/>
                      <a:ext cx="281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1167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367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9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367" y="0"/>
                    <a:ext cx="368" cy="2772"/>
                    <a:chOff x="367" y="0"/>
                    <a:chExt cx="368" cy="2772"/>
                  </a:xfrm>
                </p:grpSpPr>
                <p:sp>
                  <p:nvSpPr>
                    <p:cNvPr id="91169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0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1170" name="Rectangl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7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10" name="Group 35"/>
                  <p:cNvGrpSpPr>
                    <a:grpSpLocks/>
                  </p:cNvGrpSpPr>
                  <p:nvPr/>
                </p:nvGrpSpPr>
                <p:grpSpPr bwMode="auto">
                  <a:xfrm>
                    <a:off x="735" y="0"/>
                    <a:ext cx="368" cy="2772"/>
                    <a:chOff x="735" y="0"/>
                    <a:chExt cx="368" cy="2772"/>
                  </a:xfrm>
                </p:grpSpPr>
                <p:sp>
                  <p:nvSpPr>
                    <p:cNvPr id="91172" name="Rectangle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8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1173" name="Rectangle 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35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11" name="Group 38"/>
                  <p:cNvGrpSpPr>
                    <a:grpSpLocks/>
                  </p:cNvGrpSpPr>
                  <p:nvPr/>
                </p:nvGrpSpPr>
                <p:grpSpPr bwMode="auto">
                  <a:xfrm>
                    <a:off x="1103" y="0"/>
                    <a:ext cx="367" cy="2772"/>
                    <a:chOff x="1103" y="0"/>
                    <a:chExt cx="367" cy="2772"/>
                  </a:xfrm>
                </p:grpSpPr>
                <p:sp>
                  <p:nvSpPr>
                    <p:cNvPr id="91175" name="Rectangle 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6" y="0"/>
                      <a:ext cx="281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1176" name="Rectangle 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03" y="0"/>
                      <a:ext cx="367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12" name="Group 41"/>
                  <p:cNvGrpSpPr>
                    <a:grpSpLocks/>
                  </p:cNvGrpSpPr>
                  <p:nvPr/>
                </p:nvGrpSpPr>
                <p:grpSpPr bwMode="auto">
                  <a:xfrm>
                    <a:off x="1470" y="0"/>
                    <a:ext cx="368" cy="2772"/>
                    <a:chOff x="1470" y="0"/>
                    <a:chExt cx="368" cy="2772"/>
                  </a:xfrm>
                </p:grpSpPr>
                <p:sp>
                  <p:nvSpPr>
                    <p:cNvPr id="91178" name="Rectangle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13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1179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70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13" name="Group 44"/>
                  <p:cNvGrpSpPr>
                    <a:grpSpLocks/>
                  </p:cNvGrpSpPr>
                  <p:nvPr/>
                </p:nvGrpSpPr>
                <p:grpSpPr bwMode="auto">
                  <a:xfrm>
                    <a:off x="1838" y="0"/>
                    <a:ext cx="368" cy="2772"/>
                    <a:chOff x="1838" y="0"/>
                    <a:chExt cx="368" cy="2772"/>
                  </a:xfrm>
                </p:grpSpPr>
                <p:sp>
                  <p:nvSpPr>
                    <p:cNvPr id="91181" name="Rectangle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81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1182" name="Rectangle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38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14" name="Group 47"/>
                  <p:cNvGrpSpPr>
                    <a:grpSpLocks/>
                  </p:cNvGrpSpPr>
                  <p:nvPr/>
                </p:nvGrpSpPr>
                <p:grpSpPr bwMode="auto">
                  <a:xfrm>
                    <a:off x="2206" y="0"/>
                    <a:ext cx="367" cy="2772"/>
                    <a:chOff x="2206" y="0"/>
                    <a:chExt cx="367" cy="2772"/>
                  </a:xfrm>
                </p:grpSpPr>
                <p:sp>
                  <p:nvSpPr>
                    <p:cNvPr id="91184" name="Rectangl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9" y="0"/>
                      <a:ext cx="281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1185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06" y="0"/>
                      <a:ext cx="367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15" name="Group 50"/>
                  <p:cNvGrpSpPr>
                    <a:grpSpLocks/>
                  </p:cNvGrpSpPr>
                  <p:nvPr/>
                </p:nvGrpSpPr>
                <p:grpSpPr bwMode="auto">
                  <a:xfrm>
                    <a:off x="2573" y="0"/>
                    <a:ext cx="368" cy="2772"/>
                    <a:chOff x="2573" y="0"/>
                    <a:chExt cx="368" cy="2772"/>
                  </a:xfrm>
                </p:grpSpPr>
                <p:sp>
                  <p:nvSpPr>
                    <p:cNvPr id="91187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16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1188" name="Rectangle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3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16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2941" y="0"/>
                    <a:ext cx="368" cy="2772"/>
                    <a:chOff x="2941" y="0"/>
                    <a:chExt cx="368" cy="2772"/>
                  </a:xfrm>
                </p:grpSpPr>
                <p:sp>
                  <p:nvSpPr>
                    <p:cNvPr id="91190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4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1191" name="Rectangle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1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17" name="Group 56"/>
                  <p:cNvGrpSpPr>
                    <a:grpSpLocks/>
                  </p:cNvGrpSpPr>
                  <p:nvPr/>
                </p:nvGrpSpPr>
                <p:grpSpPr bwMode="auto">
                  <a:xfrm>
                    <a:off x="3309" y="0"/>
                    <a:ext cx="367" cy="2772"/>
                    <a:chOff x="3309" y="0"/>
                    <a:chExt cx="367" cy="2772"/>
                  </a:xfrm>
                </p:grpSpPr>
                <p:sp>
                  <p:nvSpPr>
                    <p:cNvPr id="91193" name="Rectangle 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52" y="0"/>
                      <a:ext cx="281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1194" name="Rectangle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09" y="0"/>
                      <a:ext cx="367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18" name="Group 59"/>
                  <p:cNvGrpSpPr>
                    <a:grpSpLocks/>
                  </p:cNvGrpSpPr>
                  <p:nvPr/>
                </p:nvGrpSpPr>
                <p:grpSpPr bwMode="auto">
                  <a:xfrm>
                    <a:off x="3676" y="0"/>
                    <a:ext cx="368" cy="2772"/>
                    <a:chOff x="3676" y="0"/>
                    <a:chExt cx="368" cy="2772"/>
                  </a:xfrm>
                </p:grpSpPr>
                <p:sp>
                  <p:nvSpPr>
                    <p:cNvPr id="91196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19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1197" name="Rectangle 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76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19" name="Group 62"/>
                  <p:cNvGrpSpPr>
                    <a:grpSpLocks/>
                  </p:cNvGrpSpPr>
                  <p:nvPr/>
                </p:nvGrpSpPr>
                <p:grpSpPr bwMode="auto">
                  <a:xfrm>
                    <a:off x="4044" y="0"/>
                    <a:ext cx="368" cy="2772"/>
                    <a:chOff x="4044" y="0"/>
                    <a:chExt cx="368" cy="2772"/>
                  </a:xfrm>
                </p:grpSpPr>
                <p:sp>
                  <p:nvSpPr>
                    <p:cNvPr id="91199" name="Rectangl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87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1200" name="Rectangle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44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20" name="Group 65"/>
                  <p:cNvGrpSpPr>
                    <a:grpSpLocks/>
                  </p:cNvGrpSpPr>
                  <p:nvPr/>
                </p:nvGrpSpPr>
                <p:grpSpPr bwMode="auto">
                  <a:xfrm>
                    <a:off x="4412" y="0"/>
                    <a:ext cx="367" cy="2772"/>
                    <a:chOff x="4412" y="0"/>
                    <a:chExt cx="367" cy="2772"/>
                  </a:xfrm>
                </p:grpSpPr>
                <p:sp>
                  <p:nvSpPr>
                    <p:cNvPr id="91202" name="Rectangl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55" y="0"/>
                      <a:ext cx="281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1203" name="Rectangle 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12" y="0"/>
                      <a:ext cx="367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21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4779" y="0"/>
                    <a:ext cx="368" cy="2772"/>
                    <a:chOff x="4779" y="0"/>
                    <a:chExt cx="368" cy="2772"/>
                  </a:xfrm>
                </p:grpSpPr>
                <p:sp>
                  <p:nvSpPr>
                    <p:cNvPr id="91205" name="Rectangle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22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1206" name="Rectangle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79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22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5147" y="0"/>
                    <a:ext cx="368" cy="2772"/>
                    <a:chOff x="5147" y="0"/>
                    <a:chExt cx="368" cy="2772"/>
                  </a:xfrm>
                </p:grpSpPr>
                <p:sp>
                  <p:nvSpPr>
                    <p:cNvPr id="91208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90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1209" name="Rectangle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47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</p:grpSp>
            <p:sp>
              <p:nvSpPr>
                <p:cNvPr id="91210" name="Rectangle 74"/>
                <p:cNvSpPr>
                  <a:spLocks noChangeArrowheads="1"/>
                </p:cNvSpPr>
                <p:nvPr/>
              </p:nvSpPr>
              <p:spPr bwMode="auto">
                <a:xfrm>
                  <a:off x="-2" y="-2"/>
                  <a:ext cx="5519" cy="2776"/>
                </a:xfrm>
                <a:prstGeom prst="rect">
                  <a:avLst/>
                </a:prstGeom>
                <a:noFill/>
                <a:ln w="793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b="1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23" name="Group 75"/>
              <p:cNvGrpSpPr>
                <a:grpSpLocks/>
              </p:cNvGrpSpPr>
              <p:nvPr/>
            </p:nvGrpSpPr>
            <p:grpSpPr bwMode="auto">
              <a:xfrm>
                <a:off x="184" y="391"/>
                <a:ext cx="5839" cy="343"/>
                <a:chOff x="-2" y="-2"/>
                <a:chExt cx="5519" cy="2776"/>
              </a:xfrm>
            </p:grpSpPr>
            <p:grpSp>
              <p:nvGrpSpPr>
                <p:cNvPr id="24" name="Group 76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515" cy="2772"/>
                  <a:chOff x="0" y="0"/>
                  <a:chExt cx="5515" cy="2772"/>
                </a:xfrm>
              </p:grpSpPr>
              <p:grpSp>
                <p:nvGrpSpPr>
                  <p:cNvPr id="25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367" cy="2772"/>
                    <a:chOff x="0" y="0"/>
                    <a:chExt cx="367" cy="2772"/>
                  </a:xfrm>
                </p:grpSpPr>
                <p:sp>
                  <p:nvSpPr>
                    <p:cNvPr id="91214" name="Rectangle 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" y="0"/>
                      <a:ext cx="281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99FFCC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</a:rPr>
                        <a:t>11</a:t>
                      </a:r>
                    </a:p>
                  </p:txBody>
                </p:sp>
                <p:sp>
                  <p:nvSpPr>
                    <p:cNvPr id="91215" name="Rectangle 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367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26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67" y="0"/>
                    <a:ext cx="368" cy="2772"/>
                    <a:chOff x="367" y="0"/>
                    <a:chExt cx="368" cy="2772"/>
                  </a:xfrm>
                </p:grpSpPr>
                <p:sp>
                  <p:nvSpPr>
                    <p:cNvPr id="91217" name="Rectangle 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0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12</a:t>
                      </a:r>
                      <a:endParaRPr lang="en-GB" sz="1600" b="1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1218" name="Rectangle 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7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27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735" y="0"/>
                    <a:ext cx="368" cy="2772"/>
                    <a:chOff x="735" y="0"/>
                    <a:chExt cx="368" cy="2772"/>
                  </a:xfrm>
                </p:grpSpPr>
                <p:sp>
                  <p:nvSpPr>
                    <p:cNvPr id="91220" name="Rectangle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8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</a:rPr>
                        <a:t>13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1221" name="Rectangle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35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28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103" y="0"/>
                    <a:ext cx="367" cy="2772"/>
                    <a:chOff x="1103" y="0"/>
                    <a:chExt cx="367" cy="2772"/>
                  </a:xfrm>
                </p:grpSpPr>
                <p:sp>
                  <p:nvSpPr>
                    <p:cNvPr id="91223" name="Rectangle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6" y="0"/>
                      <a:ext cx="281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10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  <a:cs typeface="Arial Unicode MS" charset="0"/>
                      </a:endParaRPr>
                    </a:p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14</a:t>
                      </a:r>
                      <a:endParaRPr lang="en-GB" sz="1600" b="1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1224" name="Rectangle 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03" y="0"/>
                      <a:ext cx="367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29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470" y="0"/>
                    <a:ext cx="368" cy="2772"/>
                    <a:chOff x="1470" y="0"/>
                    <a:chExt cx="368" cy="2772"/>
                  </a:xfrm>
                </p:grpSpPr>
                <p:sp>
                  <p:nvSpPr>
                    <p:cNvPr id="91226" name="Rectangle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13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10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  <a:cs typeface="Arial Unicode MS" charset="0"/>
                      </a:endParaRPr>
                    </a:p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15</a:t>
                      </a:r>
                      <a:endParaRPr lang="en-GB" sz="1600" b="1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1227" name="Rectangle 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70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30" name="Group 92"/>
                  <p:cNvGrpSpPr>
                    <a:grpSpLocks/>
                  </p:cNvGrpSpPr>
                  <p:nvPr/>
                </p:nvGrpSpPr>
                <p:grpSpPr bwMode="auto">
                  <a:xfrm>
                    <a:off x="1838" y="0"/>
                    <a:ext cx="368" cy="2772"/>
                    <a:chOff x="1838" y="0"/>
                    <a:chExt cx="368" cy="2772"/>
                  </a:xfrm>
                </p:grpSpPr>
                <p:sp>
                  <p:nvSpPr>
                    <p:cNvPr id="91229" name="Rectangle 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81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</a:rPr>
                        <a:t>16</a:t>
                      </a:r>
                    </a:p>
                  </p:txBody>
                </p:sp>
                <p:sp>
                  <p:nvSpPr>
                    <p:cNvPr id="91230" name="Rectangle 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38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31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2206" y="0"/>
                    <a:ext cx="367" cy="2772"/>
                    <a:chOff x="2206" y="0"/>
                    <a:chExt cx="367" cy="2772"/>
                  </a:xfrm>
                </p:grpSpPr>
                <p:sp>
                  <p:nvSpPr>
                    <p:cNvPr id="91232" name="Rectangle 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9" y="0"/>
                      <a:ext cx="281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</a:rPr>
                        <a:t>17</a:t>
                      </a:r>
                    </a:p>
                  </p:txBody>
                </p:sp>
                <p:sp>
                  <p:nvSpPr>
                    <p:cNvPr id="91233" name="Rectangle 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06" y="0"/>
                      <a:ext cx="367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91168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2573" y="0"/>
                    <a:ext cx="368" cy="2772"/>
                    <a:chOff x="2573" y="0"/>
                    <a:chExt cx="368" cy="2772"/>
                  </a:xfrm>
                </p:grpSpPr>
                <p:sp>
                  <p:nvSpPr>
                    <p:cNvPr id="91235" name="Rectangle 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16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</a:rPr>
                        <a:t>18</a:t>
                      </a:r>
                    </a:p>
                  </p:txBody>
                </p:sp>
                <p:sp>
                  <p:nvSpPr>
                    <p:cNvPr id="91236" name="Rectangle 1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3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91171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2941" y="0"/>
                    <a:ext cx="368" cy="2772"/>
                    <a:chOff x="2941" y="0"/>
                    <a:chExt cx="368" cy="2772"/>
                  </a:xfrm>
                </p:grpSpPr>
                <p:sp>
                  <p:nvSpPr>
                    <p:cNvPr id="91238" name="Rectangle 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4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</a:rPr>
                        <a:t>19</a:t>
                      </a:r>
                    </a:p>
                  </p:txBody>
                </p:sp>
                <p:sp>
                  <p:nvSpPr>
                    <p:cNvPr id="91239" name="Rectangle 1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1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91174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3309" y="0"/>
                    <a:ext cx="367" cy="2772"/>
                    <a:chOff x="3309" y="0"/>
                    <a:chExt cx="367" cy="2772"/>
                  </a:xfrm>
                </p:grpSpPr>
                <p:sp>
                  <p:nvSpPr>
                    <p:cNvPr id="91241" name="Rectangle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52" y="0"/>
                      <a:ext cx="281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</a:rPr>
                        <a:t>20</a:t>
                      </a:r>
                    </a:p>
                  </p:txBody>
                </p:sp>
                <p:sp>
                  <p:nvSpPr>
                    <p:cNvPr id="91242" name="Rectangle 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09" y="0"/>
                      <a:ext cx="367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91177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3676" y="0"/>
                    <a:ext cx="368" cy="2772"/>
                    <a:chOff x="3676" y="0"/>
                    <a:chExt cx="368" cy="2772"/>
                  </a:xfrm>
                </p:grpSpPr>
                <p:sp>
                  <p:nvSpPr>
                    <p:cNvPr id="91244" name="Rectangle 1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19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</a:rPr>
                        <a:t>21</a:t>
                      </a:r>
                    </a:p>
                  </p:txBody>
                </p:sp>
                <p:sp>
                  <p:nvSpPr>
                    <p:cNvPr id="91245" name="Rectangle 1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76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91180" name="Group 110"/>
                  <p:cNvGrpSpPr>
                    <a:grpSpLocks/>
                  </p:cNvGrpSpPr>
                  <p:nvPr/>
                </p:nvGrpSpPr>
                <p:grpSpPr bwMode="auto">
                  <a:xfrm>
                    <a:off x="4044" y="0"/>
                    <a:ext cx="368" cy="2772"/>
                    <a:chOff x="4044" y="0"/>
                    <a:chExt cx="368" cy="2772"/>
                  </a:xfrm>
                </p:grpSpPr>
                <p:sp>
                  <p:nvSpPr>
                    <p:cNvPr id="91247" name="Rectangle 1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87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</a:rPr>
                        <a:t>22</a:t>
                      </a:r>
                    </a:p>
                  </p:txBody>
                </p:sp>
                <p:sp>
                  <p:nvSpPr>
                    <p:cNvPr id="91248" name="Rectangle 1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44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91183" name="Group 113"/>
                  <p:cNvGrpSpPr>
                    <a:grpSpLocks/>
                  </p:cNvGrpSpPr>
                  <p:nvPr/>
                </p:nvGrpSpPr>
                <p:grpSpPr bwMode="auto">
                  <a:xfrm>
                    <a:off x="4412" y="0"/>
                    <a:ext cx="367" cy="2772"/>
                    <a:chOff x="4412" y="0"/>
                    <a:chExt cx="367" cy="2772"/>
                  </a:xfrm>
                </p:grpSpPr>
                <p:sp>
                  <p:nvSpPr>
                    <p:cNvPr id="91250" name="Rectangle 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55" y="0"/>
                      <a:ext cx="281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</a:rPr>
                        <a:t>23</a:t>
                      </a:r>
                    </a:p>
                  </p:txBody>
                </p:sp>
                <p:sp>
                  <p:nvSpPr>
                    <p:cNvPr id="91251" name="Rectangle 1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12" y="0"/>
                      <a:ext cx="367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91186" name="Group 116"/>
                  <p:cNvGrpSpPr>
                    <a:grpSpLocks/>
                  </p:cNvGrpSpPr>
                  <p:nvPr/>
                </p:nvGrpSpPr>
                <p:grpSpPr bwMode="auto">
                  <a:xfrm>
                    <a:off x="4779" y="0"/>
                    <a:ext cx="368" cy="2772"/>
                    <a:chOff x="4779" y="0"/>
                    <a:chExt cx="368" cy="2772"/>
                  </a:xfrm>
                </p:grpSpPr>
                <p:sp>
                  <p:nvSpPr>
                    <p:cNvPr id="91253" name="Rectangle 1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22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</a:rPr>
                        <a:t>24</a:t>
                      </a:r>
                    </a:p>
                  </p:txBody>
                </p:sp>
                <p:sp>
                  <p:nvSpPr>
                    <p:cNvPr id="91254" name="Rectangle 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79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91189" name="Group 119"/>
                  <p:cNvGrpSpPr>
                    <a:grpSpLocks/>
                  </p:cNvGrpSpPr>
                  <p:nvPr/>
                </p:nvGrpSpPr>
                <p:grpSpPr bwMode="auto">
                  <a:xfrm>
                    <a:off x="5147" y="0"/>
                    <a:ext cx="368" cy="2772"/>
                    <a:chOff x="5147" y="0"/>
                    <a:chExt cx="368" cy="2772"/>
                  </a:xfrm>
                </p:grpSpPr>
                <p:sp>
                  <p:nvSpPr>
                    <p:cNvPr id="91256" name="Rectangle 1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90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</a:rPr>
                        <a:t>25</a:t>
                      </a:r>
                    </a:p>
                  </p:txBody>
                </p:sp>
                <p:sp>
                  <p:nvSpPr>
                    <p:cNvPr id="91257" name="Rectangle 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47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</p:grpSp>
            <p:sp>
              <p:nvSpPr>
                <p:cNvPr id="91258" name="Rectangle 122"/>
                <p:cNvSpPr>
                  <a:spLocks noChangeArrowheads="1"/>
                </p:cNvSpPr>
                <p:nvPr/>
              </p:nvSpPr>
              <p:spPr bwMode="auto">
                <a:xfrm>
                  <a:off x="-2" y="-2"/>
                  <a:ext cx="5519" cy="2776"/>
                </a:xfrm>
                <a:prstGeom prst="rect">
                  <a:avLst/>
                </a:prstGeom>
                <a:noFill/>
                <a:ln w="793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b="1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</p:grpSp>
      <p:sp>
        <p:nvSpPr>
          <p:cNvPr id="91259" name="Rectangle 123"/>
          <p:cNvSpPr>
            <a:spLocks noChangeArrowheads="1"/>
          </p:cNvSpPr>
          <p:nvPr/>
        </p:nvSpPr>
        <p:spPr bwMode="auto">
          <a:xfrm>
            <a:off x="219076" y="1304925"/>
            <a:ext cx="265113" cy="1620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1260" name="Text Box 124"/>
          <p:cNvSpPr txBox="1">
            <a:spLocks noChangeArrowheads="1"/>
          </p:cNvSpPr>
          <p:nvPr/>
        </p:nvSpPr>
        <p:spPr bwMode="auto">
          <a:xfrm>
            <a:off x="360577" y="1268415"/>
            <a:ext cx="123623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ERS-2 ATSR-2</a:t>
            </a:r>
            <a:endParaRPr lang="en-US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1261" name="AutoShape 125"/>
          <p:cNvSpPr>
            <a:spLocks noChangeArrowheads="1"/>
          </p:cNvSpPr>
          <p:nvPr/>
        </p:nvSpPr>
        <p:spPr bwMode="auto">
          <a:xfrm>
            <a:off x="219076" y="1476000"/>
            <a:ext cx="752525" cy="162000"/>
          </a:xfrm>
          <a:prstGeom prst="homePlate">
            <a:avLst>
              <a:gd name="adj" fmla="val 40395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1264" name="AutoShape 128"/>
          <p:cNvSpPr>
            <a:spLocks noChangeArrowheads="1"/>
          </p:cNvSpPr>
          <p:nvPr/>
        </p:nvSpPr>
        <p:spPr bwMode="auto">
          <a:xfrm>
            <a:off x="225472" y="2318803"/>
            <a:ext cx="4559657" cy="153366"/>
          </a:xfrm>
          <a:prstGeom prst="homePlate">
            <a:avLst>
              <a:gd name="adj" fmla="val 47628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POES AVHRR/3  (pm orbit)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1265" name="AutoShape 129"/>
          <p:cNvSpPr>
            <a:spLocks noChangeArrowheads="1"/>
          </p:cNvSpPr>
          <p:nvPr/>
        </p:nvSpPr>
        <p:spPr bwMode="auto">
          <a:xfrm>
            <a:off x="228600" y="2971800"/>
            <a:ext cx="5114925" cy="152400"/>
          </a:xfrm>
          <a:prstGeom prst="homePlate">
            <a:avLst>
              <a:gd name="adj" fmla="val 181015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AQUA  &amp; TERRA (MODIS) 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1268" name="AutoShape 132"/>
          <p:cNvSpPr>
            <a:spLocks noChangeArrowheads="1"/>
          </p:cNvSpPr>
          <p:nvPr/>
        </p:nvSpPr>
        <p:spPr bwMode="auto">
          <a:xfrm>
            <a:off x="216000" y="2466000"/>
            <a:ext cx="1063625" cy="162000"/>
          </a:xfrm>
          <a:prstGeom prst="homePlate">
            <a:avLst>
              <a:gd name="adj" fmla="val 56472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METOP-A 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1269" name="AutoShape 133"/>
          <p:cNvSpPr>
            <a:spLocks noChangeArrowheads="1"/>
          </p:cNvSpPr>
          <p:nvPr/>
        </p:nvSpPr>
        <p:spPr bwMode="auto">
          <a:xfrm>
            <a:off x="685799" y="3127758"/>
            <a:ext cx="4664115" cy="158442"/>
          </a:xfrm>
          <a:prstGeom prst="homePlate">
            <a:avLst>
              <a:gd name="adj" fmla="val 94876"/>
            </a:avLst>
          </a:prstGeom>
          <a:solidFill>
            <a:srgbClr val="96FFA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nn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S-NPP (VIIRS)</a:t>
            </a:r>
          </a:p>
        </p:txBody>
      </p:sp>
      <p:sp>
        <p:nvSpPr>
          <p:cNvPr id="91271" name="AutoShape 135"/>
          <p:cNvSpPr>
            <a:spLocks noChangeArrowheads="1"/>
          </p:cNvSpPr>
          <p:nvPr/>
        </p:nvSpPr>
        <p:spPr bwMode="auto">
          <a:xfrm>
            <a:off x="6490716" y="3443924"/>
            <a:ext cx="2642701" cy="156075"/>
          </a:xfrm>
          <a:prstGeom prst="homePlate">
            <a:avLst>
              <a:gd name="adj" fmla="val 151874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nn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JPSS-2 (VIIRS)</a:t>
            </a:r>
          </a:p>
        </p:txBody>
      </p:sp>
      <p:sp>
        <p:nvSpPr>
          <p:cNvPr id="91275" name="AutoShape 139"/>
          <p:cNvSpPr>
            <a:spLocks noChangeArrowheads="1"/>
          </p:cNvSpPr>
          <p:nvPr/>
        </p:nvSpPr>
        <p:spPr bwMode="auto">
          <a:xfrm>
            <a:off x="216897" y="5300378"/>
            <a:ext cx="2485402" cy="135107"/>
          </a:xfrm>
          <a:prstGeom prst="homePlate">
            <a:avLst>
              <a:gd name="adj" fmla="val 174291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TRMM </a:t>
            </a:r>
            <a:r>
              <a:rPr lang="en-US" altLang="ja-JP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(TMI)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1282" name="AutoShape 146"/>
          <p:cNvSpPr>
            <a:spLocks noChangeArrowheads="1"/>
          </p:cNvSpPr>
          <p:nvPr/>
        </p:nvSpPr>
        <p:spPr bwMode="auto">
          <a:xfrm>
            <a:off x="6517463" y="4144012"/>
            <a:ext cx="2636026" cy="139988"/>
          </a:xfrm>
          <a:prstGeom prst="homePlate">
            <a:avLst>
              <a:gd name="adj" fmla="val 65075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METEOR-M N2-2, 6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1284" name="Line 148"/>
          <p:cNvSpPr>
            <a:spLocks noChangeShapeType="1"/>
          </p:cNvSpPr>
          <p:nvPr/>
        </p:nvSpPr>
        <p:spPr bwMode="auto">
          <a:xfrm>
            <a:off x="223640" y="4778325"/>
            <a:ext cx="8870068" cy="792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1285" name="Text Box 149"/>
          <p:cNvSpPr txBox="1">
            <a:spLocks noChangeArrowheads="1"/>
          </p:cNvSpPr>
          <p:nvPr/>
        </p:nvSpPr>
        <p:spPr bwMode="auto">
          <a:xfrm>
            <a:off x="6417509" y="1189090"/>
            <a:ext cx="2715908" cy="33855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FFFFFF"/>
                </a:solidFill>
                <a:latin typeface="Arial Unicode MS" charset="0"/>
                <a:ea typeface="ＭＳ Ｐゴシック" charset="0"/>
              </a:rPr>
              <a:t> Optical (TIR) Polar Orbiting</a:t>
            </a:r>
            <a:endParaRPr lang="en-US" sz="1600" dirty="0">
              <a:solidFill>
                <a:srgbClr val="FFFFFF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1287" name="Rectangle 151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5316537" cy="615950"/>
          </a:xfrm>
          <a:noFill/>
          <a:ln/>
        </p:spPr>
        <p:txBody>
          <a:bodyPr/>
          <a:lstStyle/>
          <a:p>
            <a:r>
              <a:rPr lang="en-GB" sz="2000" dirty="0"/>
              <a:t>Sea Surface Temperature (Polar orbiting)</a:t>
            </a:r>
          </a:p>
        </p:txBody>
      </p:sp>
      <p:sp>
        <p:nvSpPr>
          <p:cNvPr id="91288" name="AutoShape 152"/>
          <p:cNvSpPr>
            <a:spLocks noChangeArrowheads="1"/>
          </p:cNvSpPr>
          <p:nvPr/>
        </p:nvSpPr>
        <p:spPr bwMode="auto">
          <a:xfrm>
            <a:off x="5149281" y="4449992"/>
            <a:ext cx="2486068" cy="155286"/>
          </a:xfrm>
          <a:prstGeom prst="homePlate">
            <a:avLst>
              <a:gd name="adj" fmla="val 8867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nn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OCEANSAT-3 (SSTM)</a:t>
            </a:r>
          </a:p>
        </p:txBody>
      </p:sp>
      <p:sp>
        <p:nvSpPr>
          <p:cNvPr id="91292" name="AutoShape 156"/>
          <p:cNvSpPr>
            <a:spLocks noChangeArrowheads="1"/>
          </p:cNvSpPr>
          <p:nvPr/>
        </p:nvSpPr>
        <p:spPr bwMode="auto">
          <a:xfrm>
            <a:off x="573337" y="4524723"/>
            <a:ext cx="2257425" cy="162000"/>
          </a:xfrm>
          <a:prstGeom prst="homePlate">
            <a:avLst>
              <a:gd name="adj" fmla="val 88670"/>
            </a:avLst>
          </a:prstGeom>
          <a:solidFill>
            <a:srgbClr val="96FFA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nn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Aquarius SAC/D (NIRST)</a:t>
            </a:r>
          </a:p>
        </p:txBody>
      </p:sp>
      <p:sp>
        <p:nvSpPr>
          <p:cNvPr id="2" name="Rectangle 1"/>
          <p:cNvSpPr/>
          <p:nvPr/>
        </p:nvSpPr>
        <p:spPr>
          <a:xfrm>
            <a:off x="359532" y="1448780"/>
            <a:ext cx="132600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1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ENVISAT AATSR</a:t>
            </a:r>
            <a:endParaRPr lang="en-GB" sz="11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1274" name="AutoShape 138"/>
          <p:cNvSpPr>
            <a:spLocks noChangeArrowheads="1"/>
          </p:cNvSpPr>
          <p:nvPr/>
        </p:nvSpPr>
        <p:spPr bwMode="auto">
          <a:xfrm>
            <a:off x="216000" y="5093289"/>
            <a:ext cx="695324" cy="162000"/>
          </a:xfrm>
          <a:prstGeom prst="homePlate">
            <a:avLst>
              <a:gd name="adj" fmla="val 155542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AMSRE 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63" name="AutoShape 136"/>
          <p:cNvSpPr>
            <a:spLocks noChangeArrowheads="1"/>
          </p:cNvSpPr>
          <p:nvPr/>
        </p:nvSpPr>
        <p:spPr bwMode="auto">
          <a:xfrm>
            <a:off x="2304000" y="3965800"/>
            <a:ext cx="3061612" cy="158599"/>
          </a:xfrm>
          <a:prstGeom prst="homePlate">
            <a:avLst>
              <a:gd name="adj" fmla="val 35868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METEOR-M N2 MSU-MR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1272" name="AutoShape 136"/>
          <p:cNvSpPr>
            <a:spLocks noChangeArrowheads="1"/>
          </p:cNvSpPr>
          <p:nvPr/>
        </p:nvSpPr>
        <p:spPr bwMode="auto">
          <a:xfrm>
            <a:off x="220064" y="3958816"/>
            <a:ext cx="2227263" cy="162000"/>
          </a:xfrm>
          <a:prstGeom prst="homePlate">
            <a:avLst>
              <a:gd name="adj" fmla="val 35868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METEOR-M N1 MSU-MR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68" name="AutoShape 126"/>
          <p:cNvSpPr>
            <a:spLocks noChangeArrowheads="1"/>
          </p:cNvSpPr>
          <p:nvPr/>
        </p:nvSpPr>
        <p:spPr bwMode="auto">
          <a:xfrm>
            <a:off x="6914127" y="2784529"/>
            <a:ext cx="2219290" cy="187270"/>
          </a:xfrm>
          <a:prstGeom prst="homePlate">
            <a:avLst>
              <a:gd name="adj" fmla="val 88475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       Metop-SG A (METimage, IASI-NG)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65" name="AutoShape 128"/>
          <p:cNvSpPr>
            <a:spLocks noChangeArrowheads="1"/>
          </p:cNvSpPr>
          <p:nvPr/>
        </p:nvSpPr>
        <p:spPr bwMode="auto">
          <a:xfrm>
            <a:off x="3219951" y="1670152"/>
            <a:ext cx="3837005" cy="167723"/>
          </a:xfrm>
          <a:prstGeom prst="homePlate">
            <a:avLst>
              <a:gd name="adj" fmla="val 47628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Sentinel-3A SLSTR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71" name="AutoShape 134"/>
          <p:cNvSpPr>
            <a:spLocks noChangeArrowheads="1"/>
          </p:cNvSpPr>
          <p:nvPr/>
        </p:nvSpPr>
        <p:spPr bwMode="auto">
          <a:xfrm>
            <a:off x="6478306" y="1997475"/>
            <a:ext cx="2675185" cy="160487"/>
          </a:xfrm>
          <a:prstGeom prst="homePlate">
            <a:avLst>
              <a:gd name="adj" fmla="val 151874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nn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Sentinel-3C/D SLSTR</a:t>
            </a:r>
          </a:p>
        </p:txBody>
      </p:sp>
      <p:sp>
        <p:nvSpPr>
          <p:cNvPr id="174" name="AutoShape 152"/>
          <p:cNvSpPr>
            <a:spLocks noChangeArrowheads="1"/>
          </p:cNvSpPr>
          <p:nvPr/>
        </p:nvSpPr>
        <p:spPr bwMode="auto">
          <a:xfrm>
            <a:off x="6576302" y="4911827"/>
            <a:ext cx="2567698" cy="147712"/>
          </a:xfrm>
          <a:prstGeom prst="homePlate">
            <a:avLst>
              <a:gd name="adj" fmla="val 8867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nn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HY-2D, E, F</a:t>
            </a:r>
          </a:p>
        </p:txBody>
      </p:sp>
      <p:sp>
        <p:nvSpPr>
          <p:cNvPr id="173" name="AutoShape 143"/>
          <p:cNvSpPr>
            <a:spLocks noChangeArrowheads="1"/>
          </p:cNvSpPr>
          <p:nvPr/>
        </p:nvSpPr>
        <p:spPr bwMode="auto">
          <a:xfrm>
            <a:off x="3928252" y="4911631"/>
            <a:ext cx="3148798" cy="154343"/>
          </a:xfrm>
          <a:prstGeom prst="homePlate">
            <a:avLst>
              <a:gd name="adj" fmla="val 142530"/>
            </a:avLst>
          </a:prstGeom>
          <a:solidFill>
            <a:srgbClr val="96FFA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nn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HY-2B, C</a:t>
            </a:r>
          </a:p>
        </p:txBody>
      </p:sp>
      <p:sp>
        <p:nvSpPr>
          <p:cNvPr id="175" name="AutoShape 156"/>
          <p:cNvSpPr>
            <a:spLocks noChangeArrowheads="1"/>
          </p:cNvSpPr>
          <p:nvPr/>
        </p:nvSpPr>
        <p:spPr bwMode="auto">
          <a:xfrm>
            <a:off x="4084961" y="5100783"/>
            <a:ext cx="2313457" cy="146743"/>
          </a:xfrm>
          <a:prstGeom prst="homePlate">
            <a:avLst>
              <a:gd name="adj" fmla="val 88670"/>
            </a:avLst>
          </a:prstGeom>
          <a:pattFill prst="pct90">
            <a:fgClr>
              <a:srgbClr val="96FFA6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nn-NO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66" name="AutoShape 156"/>
          <p:cNvSpPr>
            <a:spLocks noChangeArrowheads="1"/>
          </p:cNvSpPr>
          <p:nvPr/>
        </p:nvSpPr>
        <p:spPr bwMode="auto">
          <a:xfrm>
            <a:off x="2071600" y="5097563"/>
            <a:ext cx="2195978" cy="150000"/>
          </a:xfrm>
          <a:prstGeom prst="homePlate">
            <a:avLst>
              <a:gd name="adj" fmla="val 88670"/>
            </a:avLst>
          </a:prstGeom>
          <a:solidFill>
            <a:srgbClr val="96FFA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nn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GPM-Core (GMI)</a:t>
            </a:r>
          </a:p>
        </p:txBody>
      </p:sp>
      <p:sp>
        <p:nvSpPr>
          <p:cNvPr id="176" name="AutoShape 156"/>
          <p:cNvSpPr>
            <a:spLocks noChangeArrowheads="1"/>
          </p:cNvSpPr>
          <p:nvPr/>
        </p:nvSpPr>
        <p:spPr bwMode="auto">
          <a:xfrm>
            <a:off x="5318215" y="5550082"/>
            <a:ext cx="2313457" cy="165129"/>
          </a:xfrm>
          <a:prstGeom prst="homePlate">
            <a:avLst>
              <a:gd name="adj" fmla="val 88670"/>
            </a:avLst>
          </a:prstGeom>
          <a:pattFill prst="pct90">
            <a:fgClr>
              <a:srgbClr val="96FFA6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nn-NO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1276" name="AutoShape 140"/>
          <p:cNvSpPr>
            <a:spLocks noChangeArrowheads="1"/>
          </p:cNvSpPr>
          <p:nvPr/>
        </p:nvSpPr>
        <p:spPr bwMode="auto">
          <a:xfrm>
            <a:off x="1079612" y="5549046"/>
            <a:ext cx="5055032" cy="166166"/>
          </a:xfrm>
          <a:prstGeom prst="homePlate">
            <a:avLst>
              <a:gd name="adj" fmla="val 86336"/>
            </a:avLst>
          </a:prstGeom>
          <a:solidFill>
            <a:srgbClr val="96FFA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nn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GCOM-W (AMSR-2)</a:t>
            </a:r>
          </a:p>
        </p:txBody>
      </p:sp>
      <p:sp>
        <p:nvSpPr>
          <p:cNvPr id="157" name="AutoShape 143"/>
          <p:cNvSpPr>
            <a:spLocks noChangeArrowheads="1"/>
          </p:cNvSpPr>
          <p:nvPr/>
        </p:nvSpPr>
        <p:spPr bwMode="auto">
          <a:xfrm>
            <a:off x="225471" y="4911826"/>
            <a:ext cx="4130630" cy="154147"/>
          </a:xfrm>
          <a:prstGeom prst="homePlate">
            <a:avLst>
              <a:gd name="adj" fmla="val 142530"/>
            </a:avLst>
          </a:prstGeom>
          <a:solidFill>
            <a:srgbClr val="96FFA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nn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HY-2A</a:t>
            </a:r>
          </a:p>
        </p:txBody>
      </p:sp>
      <p:sp>
        <p:nvSpPr>
          <p:cNvPr id="180" name="AutoShape 139"/>
          <p:cNvSpPr>
            <a:spLocks noChangeArrowheads="1"/>
          </p:cNvSpPr>
          <p:nvPr/>
        </p:nvSpPr>
        <p:spPr bwMode="auto">
          <a:xfrm>
            <a:off x="2936457" y="5722373"/>
            <a:ext cx="2786472" cy="181451"/>
          </a:xfrm>
          <a:prstGeom prst="homePlate">
            <a:avLst>
              <a:gd name="adj" fmla="val 174291"/>
            </a:avLst>
          </a:prstGeom>
          <a:pattFill prst="pct90">
            <a:fgClr>
              <a:srgbClr val="99FF99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                                    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60" name="AutoShape 139"/>
          <p:cNvSpPr>
            <a:spLocks noChangeArrowheads="1"/>
          </p:cNvSpPr>
          <p:nvPr/>
        </p:nvSpPr>
        <p:spPr bwMode="auto">
          <a:xfrm>
            <a:off x="228074" y="5722373"/>
            <a:ext cx="4243361" cy="176689"/>
          </a:xfrm>
          <a:prstGeom prst="homePlate">
            <a:avLst>
              <a:gd name="adj" fmla="val 174291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Coriolis (WindSat)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77" name="AutoShape 152"/>
          <p:cNvSpPr>
            <a:spLocks noChangeArrowheads="1"/>
          </p:cNvSpPr>
          <p:nvPr/>
        </p:nvSpPr>
        <p:spPr bwMode="auto">
          <a:xfrm>
            <a:off x="6751200" y="5759669"/>
            <a:ext cx="2268000" cy="146199"/>
          </a:xfrm>
          <a:prstGeom prst="homePlate">
            <a:avLst>
              <a:gd name="adj" fmla="val 88670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nn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AMSR-2 follow-on</a:t>
            </a:r>
          </a:p>
        </p:txBody>
      </p:sp>
      <p:sp>
        <p:nvSpPr>
          <p:cNvPr id="185" name="AutoShape 143"/>
          <p:cNvSpPr>
            <a:spLocks noChangeArrowheads="1"/>
          </p:cNvSpPr>
          <p:nvPr/>
        </p:nvSpPr>
        <p:spPr bwMode="auto">
          <a:xfrm>
            <a:off x="223640" y="3499015"/>
            <a:ext cx="2846036" cy="161592"/>
          </a:xfrm>
          <a:prstGeom prst="homePlate">
            <a:avLst>
              <a:gd name="adj" fmla="val 142530"/>
            </a:avLst>
          </a:prstGeom>
          <a:solidFill>
            <a:srgbClr val="96FFA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nn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FY-3A (VIRR)</a:t>
            </a:r>
          </a:p>
        </p:txBody>
      </p:sp>
      <p:sp>
        <p:nvSpPr>
          <p:cNvPr id="91279" name="AutoShape 143"/>
          <p:cNvSpPr>
            <a:spLocks noChangeArrowheads="1"/>
          </p:cNvSpPr>
          <p:nvPr/>
        </p:nvSpPr>
        <p:spPr bwMode="auto">
          <a:xfrm>
            <a:off x="219074" y="3666599"/>
            <a:ext cx="4560393" cy="172473"/>
          </a:xfrm>
          <a:prstGeom prst="homePlate">
            <a:avLst>
              <a:gd name="adj" fmla="val 142530"/>
            </a:avLst>
          </a:prstGeom>
          <a:solidFill>
            <a:srgbClr val="96FFA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nn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FY-B, C (VIRR)</a:t>
            </a:r>
          </a:p>
        </p:txBody>
      </p:sp>
      <p:sp>
        <p:nvSpPr>
          <p:cNvPr id="178" name="AutoShape 128"/>
          <p:cNvSpPr>
            <a:spLocks noChangeArrowheads="1"/>
          </p:cNvSpPr>
          <p:nvPr/>
        </p:nvSpPr>
        <p:spPr bwMode="auto">
          <a:xfrm>
            <a:off x="4428702" y="1836141"/>
            <a:ext cx="3830615" cy="161333"/>
          </a:xfrm>
          <a:prstGeom prst="homePlate">
            <a:avLst>
              <a:gd name="adj" fmla="val 47628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Sentinel-3B SLSTR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79" name="AutoShape 128"/>
          <p:cNvSpPr>
            <a:spLocks noChangeArrowheads="1"/>
          </p:cNvSpPr>
          <p:nvPr/>
        </p:nvSpPr>
        <p:spPr bwMode="auto">
          <a:xfrm>
            <a:off x="4559004" y="2629149"/>
            <a:ext cx="3638403" cy="150743"/>
          </a:xfrm>
          <a:prstGeom prst="homePlate">
            <a:avLst>
              <a:gd name="adj" fmla="val 47628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METOP-C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cxnSp>
        <p:nvCxnSpPr>
          <p:cNvPr id="172" name="Straight Connector 171"/>
          <p:cNvCxnSpPr/>
          <p:nvPr/>
        </p:nvCxnSpPr>
        <p:spPr>
          <a:xfrm>
            <a:off x="5110164" y="1201347"/>
            <a:ext cx="0" cy="4946576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82" name="AutoShape 128"/>
          <p:cNvSpPr>
            <a:spLocks noChangeArrowheads="1"/>
          </p:cNvSpPr>
          <p:nvPr/>
        </p:nvSpPr>
        <p:spPr bwMode="auto">
          <a:xfrm>
            <a:off x="4127755" y="3281926"/>
            <a:ext cx="4071297" cy="158575"/>
          </a:xfrm>
          <a:prstGeom prst="homePlate">
            <a:avLst>
              <a:gd name="adj" fmla="val 47628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NOAA-20 (VIIRS)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81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AutoShape 144"/>
          <p:cNvSpPr>
            <a:spLocks noChangeArrowheads="1"/>
          </p:cNvSpPr>
          <p:nvPr/>
        </p:nvSpPr>
        <p:spPr bwMode="auto">
          <a:xfrm>
            <a:off x="5004905" y="5946601"/>
            <a:ext cx="3829556" cy="158731"/>
          </a:xfrm>
          <a:prstGeom prst="homePlate">
            <a:avLst>
              <a:gd name="adj" fmla="val 35464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GISAT (India)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395288" y="6200775"/>
            <a:ext cx="563562" cy="3810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2295526" y="6200775"/>
            <a:ext cx="563563" cy="381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4546601" y="6200775"/>
            <a:ext cx="563563" cy="381000"/>
          </a:xfrm>
          <a:prstGeom prst="rect">
            <a:avLst/>
          </a:prstGeom>
          <a:solidFill>
            <a:srgbClr val="FF75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958850" y="6200777"/>
            <a:ext cx="11255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nb-NO" sz="200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In orbit</a:t>
            </a:r>
            <a:endParaRPr lang="en-GB" sz="200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3000376" y="6200777"/>
            <a:ext cx="1427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nb-NO" sz="200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Approved</a:t>
            </a:r>
            <a:endParaRPr lang="en-GB" sz="200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5249863" y="6200777"/>
            <a:ext cx="3578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nb-NO" sz="200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Planned/Pending approval</a:t>
            </a:r>
            <a:endParaRPr lang="en-GB" sz="200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838200"/>
            <a:ext cx="8775701" cy="5291140"/>
            <a:chOff x="183" y="391"/>
            <a:chExt cx="5840" cy="3447"/>
          </a:xfrm>
        </p:grpSpPr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183" y="391"/>
              <a:ext cx="5832" cy="333"/>
              <a:chOff x="183" y="391"/>
              <a:chExt cx="5832" cy="333"/>
            </a:xfrm>
          </p:grpSpPr>
          <p:sp>
            <p:nvSpPr>
              <p:cNvPr id="93195" name="Rectangle 11"/>
              <p:cNvSpPr>
                <a:spLocks noChangeArrowheads="1"/>
              </p:cNvSpPr>
              <p:nvPr/>
            </p:nvSpPr>
            <p:spPr bwMode="auto">
              <a:xfrm>
                <a:off x="183" y="391"/>
                <a:ext cx="390" cy="33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3196" name="Rectangle 12"/>
              <p:cNvSpPr>
                <a:spLocks noChangeArrowheads="1"/>
              </p:cNvSpPr>
              <p:nvPr/>
            </p:nvSpPr>
            <p:spPr bwMode="auto">
              <a:xfrm>
                <a:off x="570" y="391"/>
                <a:ext cx="390" cy="333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3197" name="Rectangle 13"/>
              <p:cNvSpPr>
                <a:spLocks noChangeArrowheads="1"/>
              </p:cNvSpPr>
              <p:nvPr/>
            </p:nvSpPr>
            <p:spPr bwMode="auto">
              <a:xfrm>
                <a:off x="960" y="391"/>
                <a:ext cx="390" cy="33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3198" name="Rectangle 14"/>
              <p:cNvSpPr>
                <a:spLocks noChangeArrowheads="1"/>
              </p:cNvSpPr>
              <p:nvPr/>
            </p:nvSpPr>
            <p:spPr bwMode="auto">
              <a:xfrm>
                <a:off x="1347" y="391"/>
                <a:ext cx="390" cy="333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3199" name="Rectangle 15"/>
              <p:cNvSpPr>
                <a:spLocks noChangeArrowheads="1"/>
              </p:cNvSpPr>
              <p:nvPr/>
            </p:nvSpPr>
            <p:spPr bwMode="auto">
              <a:xfrm>
                <a:off x="1740" y="391"/>
                <a:ext cx="390" cy="33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3200" name="Rectangle 16"/>
              <p:cNvSpPr>
                <a:spLocks noChangeArrowheads="1"/>
              </p:cNvSpPr>
              <p:nvPr/>
            </p:nvSpPr>
            <p:spPr bwMode="auto">
              <a:xfrm>
                <a:off x="2127" y="391"/>
                <a:ext cx="390" cy="333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3201" name="Rectangle 17"/>
              <p:cNvSpPr>
                <a:spLocks noChangeArrowheads="1"/>
              </p:cNvSpPr>
              <p:nvPr/>
            </p:nvSpPr>
            <p:spPr bwMode="auto">
              <a:xfrm>
                <a:off x="2517" y="391"/>
                <a:ext cx="390" cy="33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3202" name="Rectangle 18"/>
              <p:cNvSpPr>
                <a:spLocks noChangeArrowheads="1"/>
              </p:cNvSpPr>
              <p:nvPr/>
            </p:nvSpPr>
            <p:spPr bwMode="auto">
              <a:xfrm>
                <a:off x="2904" y="391"/>
                <a:ext cx="390" cy="333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3203" name="Rectangle 19"/>
              <p:cNvSpPr>
                <a:spLocks noChangeArrowheads="1"/>
              </p:cNvSpPr>
              <p:nvPr/>
            </p:nvSpPr>
            <p:spPr bwMode="auto">
              <a:xfrm>
                <a:off x="3291" y="391"/>
                <a:ext cx="390" cy="33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3204" name="Rectangle 20"/>
              <p:cNvSpPr>
                <a:spLocks noChangeArrowheads="1"/>
              </p:cNvSpPr>
              <p:nvPr/>
            </p:nvSpPr>
            <p:spPr bwMode="auto">
              <a:xfrm>
                <a:off x="3678" y="391"/>
                <a:ext cx="390" cy="333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3205" name="Rectangle 21"/>
              <p:cNvSpPr>
                <a:spLocks noChangeArrowheads="1"/>
              </p:cNvSpPr>
              <p:nvPr/>
            </p:nvSpPr>
            <p:spPr bwMode="auto">
              <a:xfrm>
                <a:off x="4068" y="391"/>
                <a:ext cx="390" cy="33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3206" name="Rectangle 22"/>
              <p:cNvSpPr>
                <a:spLocks noChangeArrowheads="1"/>
              </p:cNvSpPr>
              <p:nvPr/>
            </p:nvSpPr>
            <p:spPr bwMode="auto">
              <a:xfrm>
                <a:off x="4455" y="391"/>
                <a:ext cx="390" cy="333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3207" name="Rectangle 23"/>
              <p:cNvSpPr>
                <a:spLocks noChangeArrowheads="1"/>
              </p:cNvSpPr>
              <p:nvPr/>
            </p:nvSpPr>
            <p:spPr bwMode="auto">
              <a:xfrm>
                <a:off x="4844" y="391"/>
                <a:ext cx="390" cy="33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3208" name="Rectangle 24"/>
              <p:cNvSpPr>
                <a:spLocks noChangeArrowheads="1"/>
              </p:cNvSpPr>
              <p:nvPr/>
            </p:nvSpPr>
            <p:spPr bwMode="auto">
              <a:xfrm>
                <a:off x="5235" y="391"/>
                <a:ext cx="390" cy="333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3209" name="Rectangle 25"/>
              <p:cNvSpPr>
                <a:spLocks noChangeArrowheads="1"/>
              </p:cNvSpPr>
              <p:nvPr/>
            </p:nvSpPr>
            <p:spPr bwMode="auto">
              <a:xfrm>
                <a:off x="5625" y="391"/>
                <a:ext cx="390" cy="33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4" name="Group 26"/>
            <p:cNvGrpSpPr>
              <a:grpSpLocks/>
            </p:cNvGrpSpPr>
            <p:nvPr/>
          </p:nvGrpSpPr>
          <p:grpSpPr bwMode="auto">
            <a:xfrm>
              <a:off x="184" y="391"/>
              <a:ext cx="5839" cy="3447"/>
              <a:chOff x="184" y="391"/>
              <a:chExt cx="5839" cy="3447"/>
            </a:xfrm>
          </p:grpSpPr>
          <p:grpSp>
            <p:nvGrpSpPr>
              <p:cNvPr id="5" name="Group 27"/>
              <p:cNvGrpSpPr>
                <a:grpSpLocks/>
              </p:cNvGrpSpPr>
              <p:nvPr/>
            </p:nvGrpSpPr>
            <p:grpSpPr bwMode="auto">
              <a:xfrm>
                <a:off x="184" y="727"/>
                <a:ext cx="5839" cy="3111"/>
                <a:chOff x="-2" y="-2"/>
                <a:chExt cx="5519" cy="2776"/>
              </a:xfrm>
            </p:grpSpPr>
            <p:grpSp>
              <p:nvGrpSpPr>
                <p:cNvPr id="6" name="Group 28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515" cy="2772"/>
                  <a:chOff x="0" y="0"/>
                  <a:chExt cx="5515" cy="2772"/>
                </a:xfrm>
              </p:grpSpPr>
              <p:grpSp>
                <p:nvGrpSpPr>
                  <p:cNvPr id="7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367" cy="2772"/>
                    <a:chOff x="0" y="0"/>
                    <a:chExt cx="367" cy="2772"/>
                  </a:xfrm>
                </p:grpSpPr>
                <p:sp>
                  <p:nvSpPr>
                    <p:cNvPr id="93214" name="Rectangle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" y="0"/>
                      <a:ext cx="281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3215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367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8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367" y="0"/>
                    <a:ext cx="368" cy="2772"/>
                    <a:chOff x="367" y="0"/>
                    <a:chExt cx="368" cy="2772"/>
                  </a:xfrm>
                </p:grpSpPr>
                <p:sp>
                  <p:nvSpPr>
                    <p:cNvPr id="93217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0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3218" name="Rectangl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7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9" name="Group 35"/>
                  <p:cNvGrpSpPr>
                    <a:grpSpLocks/>
                  </p:cNvGrpSpPr>
                  <p:nvPr/>
                </p:nvGrpSpPr>
                <p:grpSpPr bwMode="auto">
                  <a:xfrm>
                    <a:off x="735" y="0"/>
                    <a:ext cx="368" cy="2772"/>
                    <a:chOff x="735" y="0"/>
                    <a:chExt cx="368" cy="2772"/>
                  </a:xfrm>
                </p:grpSpPr>
                <p:sp>
                  <p:nvSpPr>
                    <p:cNvPr id="93220" name="Rectangle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8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3221" name="Rectangle 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35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10" name="Group 38"/>
                  <p:cNvGrpSpPr>
                    <a:grpSpLocks/>
                  </p:cNvGrpSpPr>
                  <p:nvPr/>
                </p:nvGrpSpPr>
                <p:grpSpPr bwMode="auto">
                  <a:xfrm>
                    <a:off x="1103" y="0"/>
                    <a:ext cx="367" cy="2772"/>
                    <a:chOff x="1103" y="0"/>
                    <a:chExt cx="367" cy="2772"/>
                  </a:xfrm>
                </p:grpSpPr>
                <p:sp>
                  <p:nvSpPr>
                    <p:cNvPr id="93223" name="Rectangle 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6" y="0"/>
                      <a:ext cx="281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3224" name="Rectangle 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03" y="0"/>
                      <a:ext cx="367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11" name="Group 41"/>
                  <p:cNvGrpSpPr>
                    <a:grpSpLocks/>
                  </p:cNvGrpSpPr>
                  <p:nvPr/>
                </p:nvGrpSpPr>
                <p:grpSpPr bwMode="auto">
                  <a:xfrm>
                    <a:off x="1470" y="0"/>
                    <a:ext cx="368" cy="2772"/>
                    <a:chOff x="1470" y="0"/>
                    <a:chExt cx="368" cy="2772"/>
                  </a:xfrm>
                </p:grpSpPr>
                <p:sp>
                  <p:nvSpPr>
                    <p:cNvPr id="93226" name="Rectangle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13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3227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70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12" name="Group 44"/>
                  <p:cNvGrpSpPr>
                    <a:grpSpLocks/>
                  </p:cNvGrpSpPr>
                  <p:nvPr/>
                </p:nvGrpSpPr>
                <p:grpSpPr bwMode="auto">
                  <a:xfrm>
                    <a:off x="1838" y="0"/>
                    <a:ext cx="368" cy="2772"/>
                    <a:chOff x="1838" y="0"/>
                    <a:chExt cx="368" cy="2772"/>
                  </a:xfrm>
                </p:grpSpPr>
                <p:sp>
                  <p:nvSpPr>
                    <p:cNvPr id="93229" name="Rectangle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81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3230" name="Rectangle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38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13" name="Group 47"/>
                  <p:cNvGrpSpPr>
                    <a:grpSpLocks/>
                  </p:cNvGrpSpPr>
                  <p:nvPr/>
                </p:nvGrpSpPr>
                <p:grpSpPr bwMode="auto">
                  <a:xfrm>
                    <a:off x="2206" y="0"/>
                    <a:ext cx="367" cy="2772"/>
                    <a:chOff x="2206" y="0"/>
                    <a:chExt cx="367" cy="2772"/>
                  </a:xfrm>
                </p:grpSpPr>
                <p:sp>
                  <p:nvSpPr>
                    <p:cNvPr id="93232" name="Rectangl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9" y="0"/>
                      <a:ext cx="281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3233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06" y="0"/>
                      <a:ext cx="367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14" name="Group 50"/>
                  <p:cNvGrpSpPr>
                    <a:grpSpLocks/>
                  </p:cNvGrpSpPr>
                  <p:nvPr/>
                </p:nvGrpSpPr>
                <p:grpSpPr bwMode="auto">
                  <a:xfrm>
                    <a:off x="2573" y="0"/>
                    <a:ext cx="368" cy="2772"/>
                    <a:chOff x="2573" y="0"/>
                    <a:chExt cx="368" cy="2772"/>
                  </a:xfrm>
                </p:grpSpPr>
                <p:sp>
                  <p:nvSpPr>
                    <p:cNvPr id="93235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16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3236" name="Rectangle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3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15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2941" y="0"/>
                    <a:ext cx="368" cy="2772"/>
                    <a:chOff x="2941" y="0"/>
                    <a:chExt cx="368" cy="2772"/>
                  </a:xfrm>
                </p:grpSpPr>
                <p:sp>
                  <p:nvSpPr>
                    <p:cNvPr id="93238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4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3239" name="Rectangle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1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16" name="Group 56"/>
                  <p:cNvGrpSpPr>
                    <a:grpSpLocks/>
                  </p:cNvGrpSpPr>
                  <p:nvPr/>
                </p:nvGrpSpPr>
                <p:grpSpPr bwMode="auto">
                  <a:xfrm>
                    <a:off x="3309" y="0"/>
                    <a:ext cx="367" cy="2772"/>
                    <a:chOff x="3309" y="0"/>
                    <a:chExt cx="367" cy="2772"/>
                  </a:xfrm>
                </p:grpSpPr>
                <p:sp>
                  <p:nvSpPr>
                    <p:cNvPr id="93241" name="Rectangle 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52" y="0"/>
                      <a:ext cx="281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3242" name="Rectangle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09" y="0"/>
                      <a:ext cx="367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17" name="Group 59"/>
                  <p:cNvGrpSpPr>
                    <a:grpSpLocks/>
                  </p:cNvGrpSpPr>
                  <p:nvPr/>
                </p:nvGrpSpPr>
                <p:grpSpPr bwMode="auto">
                  <a:xfrm>
                    <a:off x="3676" y="0"/>
                    <a:ext cx="368" cy="2772"/>
                    <a:chOff x="3676" y="0"/>
                    <a:chExt cx="368" cy="2772"/>
                  </a:xfrm>
                </p:grpSpPr>
                <p:sp>
                  <p:nvSpPr>
                    <p:cNvPr id="93244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19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3245" name="Rectangle 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76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18" name="Group 62"/>
                  <p:cNvGrpSpPr>
                    <a:grpSpLocks/>
                  </p:cNvGrpSpPr>
                  <p:nvPr/>
                </p:nvGrpSpPr>
                <p:grpSpPr bwMode="auto">
                  <a:xfrm>
                    <a:off x="4044" y="0"/>
                    <a:ext cx="368" cy="2772"/>
                    <a:chOff x="4044" y="0"/>
                    <a:chExt cx="368" cy="2772"/>
                  </a:xfrm>
                </p:grpSpPr>
                <p:sp>
                  <p:nvSpPr>
                    <p:cNvPr id="93247" name="Rectangl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87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3248" name="Rectangle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44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19" name="Group 65"/>
                  <p:cNvGrpSpPr>
                    <a:grpSpLocks/>
                  </p:cNvGrpSpPr>
                  <p:nvPr/>
                </p:nvGrpSpPr>
                <p:grpSpPr bwMode="auto">
                  <a:xfrm>
                    <a:off x="4412" y="0"/>
                    <a:ext cx="367" cy="2772"/>
                    <a:chOff x="4412" y="0"/>
                    <a:chExt cx="367" cy="2772"/>
                  </a:xfrm>
                </p:grpSpPr>
                <p:sp>
                  <p:nvSpPr>
                    <p:cNvPr id="93250" name="Rectangl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55" y="0"/>
                      <a:ext cx="281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3251" name="Rectangle 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12" y="0"/>
                      <a:ext cx="367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20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4779" y="0"/>
                    <a:ext cx="368" cy="2772"/>
                    <a:chOff x="4779" y="0"/>
                    <a:chExt cx="368" cy="2772"/>
                  </a:xfrm>
                </p:grpSpPr>
                <p:sp>
                  <p:nvSpPr>
                    <p:cNvPr id="93253" name="Rectangle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22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3254" name="Rectangle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79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21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5147" y="0"/>
                    <a:ext cx="368" cy="2772"/>
                    <a:chOff x="5147" y="0"/>
                    <a:chExt cx="368" cy="2772"/>
                  </a:xfrm>
                </p:grpSpPr>
                <p:sp>
                  <p:nvSpPr>
                    <p:cNvPr id="93256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90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 dirty="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3257" name="Rectangle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47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</p:grpSp>
            <p:sp>
              <p:nvSpPr>
                <p:cNvPr id="93258" name="Rectangle 74"/>
                <p:cNvSpPr>
                  <a:spLocks noChangeArrowheads="1"/>
                </p:cNvSpPr>
                <p:nvPr/>
              </p:nvSpPr>
              <p:spPr bwMode="auto">
                <a:xfrm>
                  <a:off x="-2" y="-2"/>
                  <a:ext cx="5519" cy="2776"/>
                </a:xfrm>
                <a:prstGeom prst="rect">
                  <a:avLst/>
                </a:prstGeom>
                <a:noFill/>
                <a:ln w="793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b="1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22" name="Group 75"/>
              <p:cNvGrpSpPr>
                <a:grpSpLocks/>
              </p:cNvGrpSpPr>
              <p:nvPr/>
            </p:nvGrpSpPr>
            <p:grpSpPr bwMode="auto">
              <a:xfrm>
                <a:off x="184" y="391"/>
                <a:ext cx="5839" cy="343"/>
                <a:chOff x="-2" y="-2"/>
                <a:chExt cx="5519" cy="2776"/>
              </a:xfrm>
            </p:grpSpPr>
            <p:grpSp>
              <p:nvGrpSpPr>
                <p:cNvPr id="23" name="Group 76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515" cy="2772"/>
                  <a:chOff x="0" y="0"/>
                  <a:chExt cx="5515" cy="2772"/>
                </a:xfrm>
              </p:grpSpPr>
              <p:grpSp>
                <p:nvGrpSpPr>
                  <p:cNvPr id="24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367" cy="2772"/>
                    <a:chOff x="0" y="0"/>
                    <a:chExt cx="367" cy="2772"/>
                  </a:xfrm>
                </p:grpSpPr>
                <p:sp>
                  <p:nvSpPr>
                    <p:cNvPr id="93262" name="Rectangle 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" y="0"/>
                      <a:ext cx="281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99FFCC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</a:rPr>
                        <a:t>11</a:t>
                      </a:r>
                    </a:p>
                  </p:txBody>
                </p:sp>
                <p:sp>
                  <p:nvSpPr>
                    <p:cNvPr id="93263" name="Rectangle 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367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25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67" y="0"/>
                    <a:ext cx="368" cy="2772"/>
                    <a:chOff x="367" y="0"/>
                    <a:chExt cx="368" cy="2772"/>
                  </a:xfrm>
                </p:grpSpPr>
                <p:sp>
                  <p:nvSpPr>
                    <p:cNvPr id="93265" name="Rectangle 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0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12</a:t>
                      </a:r>
                      <a:endParaRPr lang="en-GB" sz="1600" b="1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3266" name="Rectangle 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7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26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735" y="0"/>
                    <a:ext cx="368" cy="2772"/>
                    <a:chOff x="735" y="0"/>
                    <a:chExt cx="368" cy="2772"/>
                  </a:xfrm>
                </p:grpSpPr>
                <p:sp>
                  <p:nvSpPr>
                    <p:cNvPr id="93268" name="Rectangle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8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</a:rPr>
                        <a:t>13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24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3269" name="Rectangle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35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27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103" y="0"/>
                    <a:ext cx="367" cy="2772"/>
                    <a:chOff x="1103" y="0"/>
                    <a:chExt cx="367" cy="2772"/>
                  </a:xfrm>
                </p:grpSpPr>
                <p:sp>
                  <p:nvSpPr>
                    <p:cNvPr id="93271" name="Rectangle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6" y="0"/>
                      <a:ext cx="281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10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  <a:cs typeface="Arial Unicode MS" charset="0"/>
                      </a:endParaRPr>
                    </a:p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14</a:t>
                      </a:r>
                      <a:endParaRPr lang="en-GB" sz="1600" b="1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3272" name="Rectangle 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03" y="0"/>
                      <a:ext cx="367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28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470" y="0"/>
                    <a:ext cx="368" cy="2772"/>
                    <a:chOff x="1470" y="0"/>
                    <a:chExt cx="368" cy="2772"/>
                  </a:xfrm>
                </p:grpSpPr>
                <p:sp>
                  <p:nvSpPr>
                    <p:cNvPr id="93274" name="Rectangle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13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 sz="1000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  <a:cs typeface="Arial Unicode MS" charset="0"/>
                      </a:endParaRPr>
                    </a:p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15</a:t>
                      </a:r>
                      <a:endParaRPr lang="en-GB" sz="1600" b="1">
                        <a:solidFill>
                          <a:srgbClr val="000000"/>
                        </a:solidFill>
                        <a:latin typeface="Arial Unicode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93275" name="Rectangle 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70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29" name="Group 92"/>
                  <p:cNvGrpSpPr>
                    <a:grpSpLocks/>
                  </p:cNvGrpSpPr>
                  <p:nvPr/>
                </p:nvGrpSpPr>
                <p:grpSpPr bwMode="auto">
                  <a:xfrm>
                    <a:off x="1838" y="0"/>
                    <a:ext cx="368" cy="2772"/>
                    <a:chOff x="1838" y="0"/>
                    <a:chExt cx="368" cy="2772"/>
                  </a:xfrm>
                </p:grpSpPr>
                <p:sp>
                  <p:nvSpPr>
                    <p:cNvPr id="93277" name="Rectangle 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81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</a:rPr>
                        <a:t>16</a:t>
                      </a:r>
                    </a:p>
                  </p:txBody>
                </p:sp>
                <p:sp>
                  <p:nvSpPr>
                    <p:cNvPr id="93278" name="Rectangle 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38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30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2206" y="0"/>
                    <a:ext cx="367" cy="2772"/>
                    <a:chOff x="2206" y="0"/>
                    <a:chExt cx="367" cy="2772"/>
                  </a:xfrm>
                </p:grpSpPr>
                <p:sp>
                  <p:nvSpPr>
                    <p:cNvPr id="93280" name="Rectangle 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9" y="0"/>
                      <a:ext cx="281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</a:rPr>
                        <a:t>17</a:t>
                      </a:r>
                    </a:p>
                  </p:txBody>
                </p:sp>
                <p:sp>
                  <p:nvSpPr>
                    <p:cNvPr id="93281" name="Rectangle 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06" y="0"/>
                      <a:ext cx="367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31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2573" y="0"/>
                    <a:ext cx="368" cy="2772"/>
                    <a:chOff x="2573" y="0"/>
                    <a:chExt cx="368" cy="2772"/>
                  </a:xfrm>
                </p:grpSpPr>
                <p:sp>
                  <p:nvSpPr>
                    <p:cNvPr id="93283" name="Rectangle 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16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</a:rPr>
                        <a:t>18</a:t>
                      </a:r>
                    </a:p>
                  </p:txBody>
                </p:sp>
                <p:sp>
                  <p:nvSpPr>
                    <p:cNvPr id="93284" name="Rectangle 1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3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93184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2941" y="0"/>
                    <a:ext cx="368" cy="2772"/>
                    <a:chOff x="2941" y="0"/>
                    <a:chExt cx="368" cy="2772"/>
                  </a:xfrm>
                </p:grpSpPr>
                <p:sp>
                  <p:nvSpPr>
                    <p:cNvPr id="93286" name="Rectangle 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4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</a:rPr>
                        <a:t>19</a:t>
                      </a:r>
                    </a:p>
                  </p:txBody>
                </p:sp>
                <p:sp>
                  <p:nvSpPr>
                    <p:cNvPr id="93287" name="Rectangle 1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1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93185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3309" y="0"/>
                    <a:ext cx="367" cy="2772"/>
                    <a:chOff x="3309" y="0"/>
                    <a:chExt cx="367" cy="2772"/>
                  </a:xfrm>
                </p:grpSpPr>
                <p:sp>
                  <p:nvSpPr>
                    <p:cNvPr id="93289" name="Rectangle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52" y="0"/>
                      <a:ext cx="281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</a:rPr>
                        <a:t>20</a:t>
                      </a:r>
                    </a:p>
                  </p:txBody>
                </p:sp>
                <p:sp>
                  <p:nvSpPr>
                    <p:cNvPr id="93290" name="Rectangle 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09" y="0"/>
                      <a:ext cx="367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93192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3676" y="0"/>
                    <a:ext cx="368" cy="2772"/>
                    <a:chOff x="3676" y="0"/>
                    <a:chExt cx="368" cy="2772"/>
                  </a:xfrm>
                </p:grpSpPr>
                <p:sp>
                  <p:nvSpPr>
                    <p:cNvPr id="93292" name="Rectangle 1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19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</a:rPr>
                        <a:t>21</a:t>
                      </a:r>
                    </a:p>
                  </p:txBody>
                </p:sp>
                <p:sp>
                  <p:nvSpPr>
                    <p:cNvPr id="93293" name="Rectangle 1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76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93193" name="Group 110"/>
                  <p:cNvGrpSpPr>
                    <a:grpSpLocks/>
                  </p:cNvGrpSpPr>
                  <p:nvPr/>
                </p:nvGrpSpPr>
                <p:grpSpPr bwMode="auto">
                  <a:xfrm>
                    <a:off x="4044" y="0"/>
                    <a:ext cx="368" cy="2772"/>
                    <a:chOff x="4044" y="0"/>
                    <a:chExt cx="368" cy="2772"/>
                  </a:xfrm>
                </p:grpSpPr>
                <p:sp>
                  <p:nvSpPr>
                    <p:cNvPr id="93295" name="Rectangle 1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87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</a:rPr>
                        <a:t>22</a:t>
                      </a:r>
                    </a:p>
                  </p:txBody>
                </p:sp>
                <p:sp>
                  <p:nvSpPr>
                    <p:cNvPr id="93296" name="Rectangle 1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44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93194" name="Group 113"/>
                  <p:cNvGrpSpPr>
                    <a:grpSpLocks/>
                  </p:cNvGrpSpPr>
                  <p:nvPr/>
                </p:nvGrpSpPr>
                <p:grpSpPr bwMode="auto">
                  <a:xfrm>
                    <a:off x="4412" y="0"/>
                    <a:ext cx="367" cy="2772"/>
                    <a:chOff x="4412" y="0"/>
                    <a:chExt cx="367" cy="2772"/>
                  </a:xfrm>
                </p:grpSpPr>
                <p:sp>
                  <p:nvSpPr>
                    <p:cNvPr id="93298" name="Rectangle 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55" y="0"/>
                      <a:ext cx="281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</a:rPr>
                        <a:t>23</a:t>
                      </a:r>
                    </a:p>
                  </p:txBody>
                </p:sp>
                <p:sp>
                  <p:nvSpPr>
                    <p:cNvPr id="93299" name="Rectangle 1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12" y="0"/>
                      <a:ext cx="367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93210" name="Group 116"/>
                  <p:cNvGrpSpPr>
                    <a:grpSpLocks/>
                  </p:cNvGrpSpPr>
                  <p:nvPr/>
                </p:nvGrpSpPr>
                <p:grpSpPr bwMode="auto">
                  <a:xfrm>
                    <a:off x="4779" y="0"/>
                    <a:ext cx="368" cy="2772"/>
                    <a:chOff x="4779" y="0"/>
                    <a:chExt cx="368" cy="2772"/>
                  </a:xfrm>
                </p:grpSpPr>
                <p:sp>
                  <p:nvSpPr>
                    <p:cNvPr id="93301" name="Rectangle 1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22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</a:rPr>
                        <a:t>24</a:t>
                      </a:r>
                    </a:p>
                  </p:txBody>
                </p:sp>
                <p:sp>
                  <p:nvSpPr>
                    <p:cNvPr id="93302" name="Rectangle 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79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93211" name="Group 119"/>
                  <p:cNvGrpSpPr>
                    <a:grpSpLocks/>
                  </p:cNvGrpSpPr>
                  <p:nvPr/>
                </p:nvGrpSpPr>
                <p:grpSpPr bwMode="auto">
                  <a:xfrm>
                    <a:off x="5147" y="0"/>
                    <a:ext cx="368" cy="2772"/>
                    <a:chOff x="5147" y="0"/>
                    <a:chExt cx="368" cy="2772"/>
                  </a:xfrm>
                </p:grpSpPr>
                <p:sp>
                  <p:nvSpPr>
                    <p:cNvPr id="93304" name="Rectangle 1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90" y="0"/>
                      <a:ext cx="282" cy="2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  <a:cs typeface="Arial Unicode MS" charset="0"/>
                        </a:rPr>
                        <a:t> </a:t>
                      </a:r>
                    </a:p>
                    <a:p>
                      <a:pPr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 Unicode MS" charset="0"/>
                          <a:ea typeface="ＭＳ Ｐゴシック" charset="0"/>
                        </a:rPr>
                        <a:t>25</a:t>
                      </a:r>
                    </a:p>
                  </p:txBody>
                </p:sp>
                <p:sp>
                  <p:nvSpPr>
                    <p:cNvPr id="93305" name="Rectangle 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47" y="0"/>
                      <a:ext cx="368" cy="2772"/>
                    </a:xfrm>
                    <a:prstGeom prst="rect">
                      <a:avLst/>
                    </a:prstGeom>
                    <a:noFill/>
                    <a:ln w="7">
                      <a:solidFill>
                        <a:srgbClr val="A0A0A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b="1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</p:grpSp>
            <p:sp>
              <p:nvSpPr>
                <p:cNvPr id="93306" name="Rectangle 122"/>
                <p:cNvSpPr>
                  <a:spLocks noChangeArrowheads="1"/>
                </p:cNvSpPr>
                <p:nvPr/>
              </p:nvSpPr>
              <p:spPr bwMode="auto">
                <a:xfrm>
                  <a:off x="-2" y="-2"/>
                  <a:ext cx="5519" cy="2776"/>
                </a:xfrm>
                <a:prstGeom prst="rect">
                  <a:avLst/>
                </a:prstGeom>
                <a:noFill/>
                <a:ln w="793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b="1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</p:grpSp>
      <p:sp>
        <p:nvSpPr>
          <p:cNvPr id="93310" name="Rectangle 126"/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5638800" cy="615950"/>
          </a:xfrm>
          <a:noFill/>
          <a:ln/>
        </p:spPr>
        <p:txBody>
          <a:bodyPr/>
          <a:lstStyle/>
          <a:p>
            <a:r>
              <a:rPr lang="en-GB" sz="2000" dirty="0"/>
              <a:t>Sea Surface Temperature (Geostationary)</a:t>
            </a:r>
          </a:p>
        </p:txBody>
      </p:sp>
      <p:sp>
        <p:nvSpPr>
          <p:cNvPr id="93313" name="AutoShape 129"/>
          <p:cNvSpPr>
            <a:spLocks noChangeArrowheads="1"/>
          </p:cNvSpPr>
          <p:nvPr/>
        </p:nvSpPr>
        <p:spPr bwMode="auto">
          <a:xfrm>
            <a:off x="219075" y="2384709"/>
            <a:ext cx="4468812" cy="163840"/>
          </a:xfrm>
          <a:prstGeom prst="homePlate">
            <a:avLst>
              <a:gd name="adj" fmla="val 47883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GOES-13 (Imager) US-West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3314" name="AutoShape 130"/>
          <p:cNvSpPr>
            <a:spLocks noChangeArrowheads="1"/>
          </p:cNvSpPr>
          <p:nvPr/>
        </p:nvSpPr>
        <p:spPr bwMode="auto">
          <a:xfrm>
            <a:off x="219075" y="2549865"/>
            <a:ext cx="4468812" cy="174893"/>
          </a:xfrm>
          <a:prstGeom prst="homePlate">
            <a:avLst>
              <a:gd name="adj" fmla="val 77291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GOES-14(Imager) US-west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3315" name="AutoShape 131"/>
          <p:cNvSpPr>
            <a:spLocks noChangeArrowheads="1"/>
          </p:cNvSpPr>
          <p:nvPr/>
        </p:nvSpPr>
        <p:spPr bwMode="auto">
          <a:xfrm>
            <a:off x="219075" y="2728200"/>
            <a:ext cx="5655038" cy="151800"/>
          </a:xfrm>
          <a:prstGeom prst="homePlate">
            <a:avLst>
              <a:gd name="adj" fmla="val 99814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GOES-15 (Imager) US-East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3317" name="AutoShape 133"/>
          <p:cNvSpPr>
            <a:spLocks noChangeArrowheads="1"/>
          </p:cNvSpPr>
          <p:nvPr/>
        </p:nvSpPr>
        <p:spPr bwMode="auto">
          <a:xfrm>
            <a:off x="219077" y="3371999"/>
            <a:ext cx="2707688" cy="142801"/>
          </a:xfrm>
          <a:prstGeom prst="homePlate">
            <a:avLst>
              <a:gd name="adj" fmla="val 47883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MTSAT-1R (JAMI) Japan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3318" name="AutoShape 134"/>
          <p:cNvSpPr>
            <a:spLocks noChangeArrowheads="1"/>
          </p:cNvSpPr>
          <p:nvPr/>
        </p:nvSpPr>
        <p:spPr bwMode="auto">
          <a:xfrm>
            <a:off x="227494" y="3511503"/>
            <a:ext cx="3429422" cy="172345"/>
          </a:xfrm>
          <a:prstGeom prst="homePlate">
            <a:avLst>
              <a:gd name="adj" fmla="val 66337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MTSAT-2 (IMAGER) Japan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3321" name="AutoShape 137"/>
          <p:cNvSpPr>
            <a:spLocks noChangeArrowheads="1"/>
          </p:cNvSpPr>
          <p:nvPr/>
        </p:nvSpPr>
        <p:spPr bwMode="auto">
          <a:xfrm>
            <a:off x="6365540" y="2046799"/>
            <a:ext cx="2563245" cy="140803"/>
          </a:xfrm>
          <a:prstGeom prst="homePlate">
            <a:avLst>
              <a:gd name="adj" fmla="val 99844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MTG-I1 EU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3322" name="AutoShape 138"/>
          <p:cNvSpPr>
            <a:spLocks noChangeArrowheads="1"/>
          </p:cNvSpPr>
          <p:nvPr/>
        </p:nvSpPr>
        <p:spPr bwMode="auto">
          <a:xfrm>
            <a:off x="8398583" y="2192080"/>
            <a:ext cx="716421" cy="168319"/>
          </a:xfrm>
          <a:prstGeom prst="homePlate">
            <a:avLst>
              <a:gd name="adj" fmla="val 10536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    MTG-I2 EU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3325" name="AutoShape 141"/>
          <p:cNvSpPr>
            <a:spLocks noChangeArrowheads="1"/>
          </p:cNvSpPr>
          <p:nvPr/>
        </p:nvSpPr>
        <p:spPr bwMode="auto">
          <a:xfrm>
            <a:off x="228600" y="4562473"/>
            <a:ext cx="3293059" cy="171527"/>
          </a:xfrm>
          <a:prstGeom prst="homePlate">
            <a:avLst>
              <a:gd name="adj" fmla="val 251323"/>
            </a:avLst>
          </a:prstGeom>
          <a:solidFill>
            <a:srgbClr val="96FFA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Elektro-L N1 (Russia)</a:t>
            </a:r>
            <a:endParaRPr lang="en-GB" sz="1200" b="1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3326" name="AutoShape 142"/>
          <p:cNvSpPr>
            <a:spLocks noChangeArrowheads="1"/>
          </p:cNvSpPr>
          <p:nvPr/>
        </p:nvSpPr>
        <p:spPr bwMode="auto">
          <a:xfrm>
            <a:off x="219074" y="5272696"/>
            <a:ext cx="5046311" cy="147104"/>
          </a:xfrm>
          <a:prstGeom prst="homePlate">
            <a:avLst>
              <a:gd name="adj" fmla="val 77291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COMS (Korea)</a:t>
            </a:r>
            <a:endParaRPr lang="en-GB" sz="1200" b="1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3328" name="AutoShape 144"/>
          <p:cNvSpPr>
            <a:spLocks noChangeArrowheads="1"/>
          </p:cNvSpPr>
          <p:nvPr/>
        </p:nvSpPr>
        <p:spPr bwMode="auto">
          <a:xfrm>
            <a:off x="7004030" y="2371201"/>
            <a:ext cx="1911369" cy="162508"/>
          </a:xfrm>
          <a:prstGeom prst="homePlate">
            <a:avLst>
              <a:gd name="adj" fmla="val 35464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MTG-S1 EU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3329" name="AutoShape 145"/>
          <p:cNvSpPr>
            <a:spLocks noChangeArrowheads="1"/>
          </p:cNvSpPr>
          <p:nvPr/>
        </p:nvSpPr>
        <p:spPr bwMode="auto">
          <a:xfrm>
            <a:off x="219074" y="5452661"/>
            <a:ext cx="1195388" cy="162000"/>
          </a:xfrm>
          <a:prstGeom prst="homePlate">
            <a:avLst>
              <a:gd name="adj" fmla="val 76002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Kaplana (India)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49" name="AutoShape 124"/>
          <p:cNvSpPr>
            <a:spLocks noChangeArrowheads="1"/>
          </p:cNvSpPr>
          <p:nvPr/>
        </p:nvSpPr>
        <p:spPr bwMode="auto">
          <a:xfrm>
            <a:off x="2667000" y="1701678"/>
            <a:ext cx="4945019" cy="168165"/>
          </a:xfrm>
          <a:prstGeom prst="homePlate">
            <a:avLst>
              <a:gd name="adj" fmla="val 39261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Meteosat-11 (SEVIRI) EU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50" name="AutoShape 124"/>
          <p:cNvSpPr>
            <a:spLocks noChangeArrowheads="1"/>
          </p:cNvSpPr>
          <p:nvPr/>
        </p:nvSpPr>
        <p:spPr bwMode="auto">
          <a:xfrm>
            <a:off x="914399" y="1522433"/>
            <a:ext cx="6688018" cy="176120"/>
          </a:xfrm>
          <a:prstGeom prst="homePlate">
            <a:avLst>
              <a:gd name="adj" fmla="val 39261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Meteosat-10 (SEVIRI) EU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51" name="AutoShape 134"/>
          <p:cNvSpPr>
            <a:spLocks noChangeArrowheads="1"/>
          </p:cNvSpPr>
          <p:nvPr/>
        </p:nvSpPr>
        <p:spPr bwMode="auto">
          <a:xfrm>
            <a:off x="2133600" y="3690743"/>
            <a:ext cx="6795186" cy="162000"/>
          </a:xfrm>
          <a:prstGeom prst="homePlate">
            <a:avLst>
              <a:gd name="adj" fmla="val 66337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Himawari-8 (AHI) Japan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54" name="AutoShape 142"/>
          <p:cNvSpPr>
            <a:spLocks noChangeArrowheads="1"/>
          </p:cNvSpPr>
          <p:nvPr/>
        </p:nvSpPr>
        <p:spPr bwMode="auto">
          <a:xfrm>
            <a:off x="1509016" y="5622601"/>
            <a:ext cx="4895485" cy="162000"/>
          </a:xfrm>
          <a:prstGeom prst="homePlate">
            <a:avLst>
              <a:gd name="adj" fmla="val 77291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INSAT-3D (India)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57" name="AutoShape 124"/>
          <p:cNvSpPr>
            <a:spLocks noChangeArrowheads="1"/>
          </p:cNvSpPr>
          <p:nvPr/>
        </p:nvSpPr>
        <p:spPr bwMode="auto">
          <a:xfrm>
            <a:off x="3267064" y="1871519"/>
            <a:ext cx="2295536" cy="156883"/>
          </a:xfrm>
          <a:prstGeom prst="homePlate">
            <a:avLst>
              <a:gd name="adj" fmla="val 39261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Meteosat-8 (SEVIRI) IODC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60" name="AutoShape 131"/>
          <p:cNvSpPr>
            <a:spLocks noChangeArrowheads="1"/>
          </p:cNvSpPr>
          <p:nvPr/>
        </p:nvSpPr>
        <p:spPr bwMode="auto">
          <a:xfrm>
            <a:off x="3443457" y="2889847"/>
            <a:ext cx="5521157" cy="154596"/>
          </a:xfrm>
          <a:prstGeom prst="homePlate">
            <a:avLst>
              <a:gd name="adj" fmla="val 99814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GOES-16 (ABI) US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61" name="AutoShape 134"/>
          <p:cNvSpPr>
            <a:spLocks noChangeArrowheads="1"/>
          </p:cNvSpPr>
          <p:nvPr/>
        </p:nvSpPr>
        <p:spPr bwMode="auto">
          <a:xfrm>
            <a:off x="3443457" y="3864187"/>
            <a:ext cx="5521157" cy="159137"/>
          </a:xfrm>
          <a:prstGeom prst="homePlate">
            <a:avLst>
              <a:gd name="adj" fmla="val 66337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Himawari-9 (AHI) Japan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64" name="AutoShape 144"/>
          <p:cNvSpPr>
            <a:spLocks noChangeArrowheads="1"/>
          </p:cNvSpPr>
          <p:nvPr/>
        </p:nvSpPr>
        <p:spPr bwMode="auto">
          <a:xfrm>
            <a:off x="4670356" y="4245322"/>
            <a:ext cx="4222865" cy="157997"/>
          </a:xfrm>
          <a:prstGeom prst="homePlate">
            <a:avLst>
              <a:gd name="adj" fmla="val 35464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                                    FY-4 B, C (AGRI China)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63" name="AutoShape 133"/>
          <p:cNvSpPr>
            <a:spLocks noChangeArrowheads="1"/>
          </p:cNvSpPr>
          <p:nvPr/>
        </p:nvSpPr>
        <p:spPr bwMode="auto">
          <a:xfrm>
            <a:off x="3435686" y="4251608"/>
            <a:ext cx="3007442" cy="148865"/>
          </a:xfrm>
          <a:prstGeom prst="homePlate">
            <a:avLst>
              <a:gd name="adj" fmla="val 47883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FY-4A (AGRI China)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65" name="AutoShape 144"/>
          <p:cNvSpPr>
            <a:spLocks noChangeArrowheads="1"/>
          </p:cNvSpPr>
          <p:nvPr/>
        </p:nvSpPr>
        <p:spPr bwMode="auto">
          <a:xfrm>
            <a:off x="6615093" y="4737231"/>
            <a:ext cx="2290468" cy="158768"/>
          </a:xfrm>
          <a:prstGeom prst="homePlate">
            <a:avLst>
              <a:gd name="adj" fmla="val 35464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       Elektro-L N3, 5 (Russia)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55" name="AutoShape 141"/>
          <p:cNvSpPr>
            <a:spLocks noChangeArrowheads="1"/>
          </p:cNvSpPr>
          <p:nvPr/>
        </p:nvSpPr>
        <p:spPr bwMode="auto">
          <a:xfrm>
            <a:off x="2807937" y="4740672"/>
            <a:ext cx="4193434" cy="146917"/>
          </a:xfrm>
          <a:prstGeom prst="homePlate">
            <a:avLst>
              <a:gd name="adj" fmla="val 251323"/>
            </a:avLst>
          </a:prstGeom>
          <a:solidFill>
            <a:srgbClr val="96FFA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Elektro-L N2 (Russia)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69" name="AutoShape 142"/>
          <p:cNvSpPr>
            <a:spLocks noChangeArrowheads="1"/>
          </p:cNvSpPr>
          <p:nvPr/>
        </p:nvSpPr>
        <p:spPr bwMode="auto">
          <a:xfrm>
            <a:off x="3434215" y="5784601"/>
            <a:ext cx="4826282" cy="162058"/>
          </a:xfrm>
          <a:prstGeom prst="homePlate">
            <a:avLst>
              <a:gd name="adj" fmla="val 77291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INSAT-3DR (India)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70" name="AutoShape 144"/>
          <p:cNvSpPr>
            <a:spLocks noChangeArrowheads="1"/>
          </p:cNvSpPr>
          <p:nvPr/>
        </p:nvSpPr>
        <p:spPr bwMode="auto">
          <a:xfrm>
            <a:off x="6421159" y="6100465"/>
            <a:ext cx="2472062" cy="157225"/>
          </a:xfrm>
          <a:prstGeom prst="homePlate">
            <a:avLst>
              <a:gd name="adj" fmla="val 35464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INSAT-3DS (India)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3330" name="AutoShape 146"/>
          <p:cNvSpPr>
            <a:spLocks noChangeArrowheads="1"/>
          </p:cNvSpPr>
          <p:nvPr/>
        </p:nvSpPr>
        <p:spPr bwMode="auto">
          <a:xfrm>
            <a:off x="219074" y="5622601"/>
            <a:ext cx="1428750" cy="162000"/>
          </a:xfrm>
          <a:prstGeom prst="homePlate">
            <a:avLst>
              <a:gd name="adj" fmla="val 90839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INSAT-3A (India)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59" name="AutoShape 138"/>
          <p:cNvSpPr>
            <a:spLocks noChangeArrowheads="1"/>
          </p:cNvSpPr>
          <p:nvPr/>
        </p:nvSpPr>
        <p:spPr bwMode="auto">
          <a:xfrm>
            <a:off x="5487724" y="1363550"/>
            <a:ext cx="2483846" cy="161172"/>
          </a:xfrm>
          <a:prstGeom prst="homePlate">
            <a:avLst>
              <a:gd name="adj" fmla="val 10536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Meteosat-9 (SEVIRI) IODC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3308" name="AutoShape 124"/>
          <p:cNvSpPr>
            <a:spLocks noChangeArrowheads="1"/>
          </p:cNvSpPr>
          <p:nvPr/>
        </p:nvSpPr>
        <p:spPr bwMode="auto">
          <a:xfrm>
            <a:off x="253482" y="1358638"/>
            <a:ext cx="5309118" cy="164278"/>
          </a:xfrm>
          <a:prstGeom prst="homePlate">
            <a:avLst>
              <a:gd name="adj" fmla="val 39261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Meteosat-9 (SEVIRI) EU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66" name="AutoShape 131"/>
          <p:cNvSpPr>
            <a:spLocks noChangeArrowheads="1"/>
          </p:cNvSpPr>
          <p:nvPr/>
        </p:nvSpPr>
        <p:spPr bwMode="auto">
          <a:xfrm>
            <a:off x="4217420" y="3054096"/>
            <a:ext cx="4747194" cy="159765"/>
          </a:xfrm>
          <a:prstGeom prst="homePlate">
            <a:avLst>
              <a:gd name="adj" fmla="val 99814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GOES-17 (ABI) US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67" name="AutoShape 131"/>
          <p:cNvSpPr>
            <a:spLocks noChangeArrowheads="1"/>
          </p:cNvSpPr>
          <p:nvPr/>
        </p:nvSpPr>
        <p:spPr bwMode="auto">
          <a:xfrm>
            <a:off x="4427539" y="4095101"/>
            <a:ext cx="4549782" cy="147375"/>
          </a:xfrm>
          <a:prstGeom prst="homePlate">
            <a:avLst>
              <a:gd name="adj" fmla="val 99814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FY-2H (China)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93320" name="AutoShape 136"/>
          <p:cNvSpPr>
            <a:spLocks noChangeArrowheads="1"/>
          </p:cNvSpPr>
          <p:nvPr/>
        </p:nvSpPr>
        <p:spPr bwMode="auto">
          <a:xfrm>
            <a:off x="219074" y="4092565"/>
            <a:ext cx="4486524" cy="154131"/>
          </a:xfrm>
          <a:prstGeom prst="homePlate">
            <a:avLst>
              <a:gd name="adj" fmla="val 181679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FY-2 E, F, G (China)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sp>
        <p:nvSpPr>
          <p:cNvPr id="171" name="AutoShape 142"/>
          <p:cNvSpPr>
            <a:spLocks noChangeArrowheads="1"/>
          </p:cNvSpPr>
          <p:nvPr/>
        </p:nvSpPr>
        <p:spPr bwMode="auto">
          <a:xfrm>
            <a:off x="4605466" y="5426285"/>
            <a:ext cx="4352643" cy="140539"/>
          </a:xfrm>
          <a:prstGeom prst="homePlate">
            <a:avLst>
              <a:gd name="adj" fmla="val 77291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dirty="0">
                <a:solidFill>
                  <a:srgbClr val="000000"/>
                </a:solidFill>
                <a:latin typeface="Arial Unicode MS" charset="0"/>
                <a:ea typeface="ＭＳ Ｐゴシック" charset="0"/>
              </a:rPr>
              <a:t>GEO-KOMPSAT-2A (Korea)</a:t>
            </a:r>
            <a:endParaRPr lang="en-GB" sz="1200" b="1" dirty="0">
              <a:solidFill>
                <a:srgbClr val="000000"/>
              </a:solidFill>
              <a:latin typeface="Arial Unicode MS" charset="0"/>
              <a:ea typeface="ＭＳ Ｐゴシック" charset="0"/>
            </a:endParaRPr>
          </a:p>
        </p:txBody>
      </p:sp>
      <p:cxnSp>
        <p:nvCxnSpPr>
          <p:cNvPr id="156" name="Straight Connector 155"/>
          <p:cNvCxnSpPr/>
          <p:nvPr/>
        </p:nvCxnSpPr>
        <p:spPr>
          <a:xfrm>
            <a:off x="4975750" y="1357400"/>
            <a:ext cx="0" cy="4754299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244422005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99FF99"/>
        </a:solidFill>
        <a:ln w="9525">
          <a:solidFill>
            <a:schemeClr val="tx1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wrap="none" anchor="ctr"/>
      <a:lstStyle>
        <a:defPPr algn="ctr" defTabSz="914400" eaLnBrk="0" fontAlgn="base" hangingPunct="0">
          <a:spcBef>
            <a:spcPct val="0"/>
          </a:spcBef>
          <a:spcAft>
            <a:spcPct val="0"/>
          </a:spcAft>
          <a:defRPr sz="1200" b="1" dirty="0">
            <a:solidFill>
              <a:srgbClr val="000000"/>
            </a:solidFill>
            <a:latin typeface="Arial Unicode MS" charset="0"/>
            <a:ea typeface="ＭＳ Ｐゴシック" charset="0"/>
          </a:defRPr>
        </a:defPPr>
      </a:lst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10416</TotalTime>
  <Words>370</Words>
  <Application>Microsoft Macintosh PowerPoint</Application>
  <PresentationFormat>On-screen Show (4:3)</PresentationFormat>
  <Paragraphs>173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 Unicode MS</vt:lpstr>
      <vt:lpstr>ＭＳ Ｐゴシック</vt:lpstr>
      <vt:lpstr>Arial</vt:lpstr>
      <vt:lpstr>Arial Bold</vt:lpstr>
      <vt:lpstr>Avenir Roman</vt:lpstr>
      <vt:lpstr>Calibri</vt:lpstr>
      <vt:lpstr>Default</vt:lpstr>
      <vt:lpstr>Sea Surface Temperature (Polar orbiting)</vt:lpstr>
      <vt:lpstr>Sea Surface Temperature (Geostationary)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Holloway, Kim (LARC-D2)[Science Systems &amp; Applications, Inc.]</cp:lastModifiedBy>
  <cp:revision>130</cp:revision>
  <dcterms:modified xsi:type="dcterms:W3CDTF">2019-12-05T20:56:29Z</dcterms:modified>
</cp:coreProperties>
</file>