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79" r:id="rId3"/>
    <p:sldId id="295" r:id="rId4"/>
    <p:sldId id="394" r:id="rId5"/>
    <p:sldId id="374" r:id="rId6"/>
    <p:sldId id="371" r:id="rId7"/>
    <p:sldId id="351" r:id="rId8"/>
    <p:sldId id="349" r:id="rId9"/>
    <p:sldId id="366" r:id="rId10"/>
    <p:sldId id="335" r:id="rId11"/>
    <p:sldId id="358" r:id="rId12"/>
    <p:sldId id="359" r:id="rId13"/>
    <p:sldId id="360" r:id="rId14"/>
    <p:sldId id="372" r:id="rId15"/>
    <p:sldId id="361" r:id="rId16"/>
    <p:sldId id="378" r:id="rId17"/>
    <p:sldId id="387" r:id="rId18"/>
    <p:sldId id="388" r:id="rId19"/>
    <p:sldId id="395" r:id="rId20"/>
    <p:sldId id="363" r:id="rId21"/>
    <p:sldId id="300" r:id="rId22"/>
    <p:sldId id="396" r:id="rId23"/>
    <p:sldId id="389" r:id="rId24"/>
    <p:sldId id="393" r:id="rId25"/>
    <p:sldId id="384" r:id="rId26"/>
    <p:sldId id="385" r:id="rId27"/>
    <p:sldId id="386" r:id="rId28"/>
    <p:sldId id="391" r:id="rId29"/>
    <p:sldId id="390" r:id="rId30"/>
    <p:sldId id="392" r:id="rId31"/>
    <p:sldId id="398" r:id="rId32"/>
    <p:sldId id="367" r:id="rId33"/>
    <p:sldId id="346" r:id="rId34"/>
    <p:sldId id="368" r:id="rId35"/>
    <p:sldId id="344" r:id="rId36"/>
    <p:sldId id="369" r:id="rId37"/>
    <p:sldId id="397" r:id="rId38"/>
    <p:sldId id="348" r:id="rId39"/>
    <p:sldId id="343" r:id="rId40"/>
    <p:sldId id="38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03"/>
    <a:srgbClr val="52D1FF"/>
    <a:srgbClr val="31D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20" autoAdjust="0"/>
    <p:restoredTop sz="94983" autoAdjust="0"/>
  </p:normalViewPr>
  <p:slideViewPr>
    <p:cSldViewPr snapToGrid="0" snapToObjects="1">
      <p:cViewPr>
        <p:scale>
          <a:sx n="97" d="100"/>
          <a:sy n="97" d="100"/>
        </p:scale>
        <p:origin x="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D9B2-7A09-9B4C-9A93-D80FE30F70E8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CDAA-0103-3548-A415-A9595B155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6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7C42-BE82-3746-B6F0-6A2D2B39FB5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16D1-B833-AD42-A36C-8AC23255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2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641-A3BC-754C-9997-7D50A43CAA6D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C1260-A38E-B046-9B6F-3A7266183FA1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44BF-B6DA-564D-99A9-1064545EB459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3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F4590-32F9-5E47-B0C2-B3B96738C09E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CDC9-1B9A-8847-83B5-A732FD936962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87EA-44C9-A34B-A9DA-26BF49986A58}" type="datetime1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AE4C-722A-CE4E-B8C8-FF9F14DA9B85}" type="datetime1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9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FA61-2A93-1D4F-A0C8-F7352127C2E1}" type="datetime1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C6573-0170-3749-85C0-1A63AC849233}" type="datetime1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69DF-F945-EA41-8321-1B97E85963DD}" type="datetime1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EA65-6978-9945-A7AD-C89F992E822A}" type="datetime1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8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59EA-2A56-8C40-AB44-FE753EB9665E}" type="datetime1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B465-19AF-AD42-A723-9197DBC9AFA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7429" y="876300"/>
            <a:ext cx="9144000" cy="114300"/>
            <a:chOff x="0" y="144780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0" y="1447800"/>
              <a:ext cx="1143000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400" y="1447800"/>
              <a:ext cx="78486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76200"/>
            <a:ext cx="913171" cy="7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hyperlink" Target="https://hls.gsfc.nas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88900" y="168901"/>
            <a:ext cx="67818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3600" smtClean="0">
                <a:solidFill>
                  <a:schemeClr val="bg1"/>
                </a:solidFill>
              </a:rPr>
              <a:t>Future US Land Imaging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3600" smtClean="0">
                <a:solidFill>
                  <a:schemeClr val="bg1"/>
                </a:solidFill>
              </a:rPr>
              <a:t> </a:t>
            </a:r>
            <a:br>
              <a:rPr lang="en-US" sz="36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Jeffrey Masek, NASA GSFC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	</a:t>
            </a:r>
            <a:r>
              <a:rPr lang="en-US" sz="3200" smtClean="0">
                <a:solidFill>
                  <a:schemeClr val="bg1"/>
                </a:solidFill>
              </a:rPr>
              <a:t/>
            </a:r>
            <a:br>
              <a:rPr lang="en-US" sz="320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6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6400" y="5593834"/>
            <a:ext cx="372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 Agency Update – CEOS LSI-VC-2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 20-22, 2016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Dave Jarrett, NASA HQ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Jeff Masek, NASA GSFC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56319"/>
            <a:ext cx="9144000" cy="31016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798" y="4185609"/>
            <a:ext cx="88392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Experiences with Harmonization of Landsat &amp; Sentinel-2 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Jeff Masek, </a:t>
            </a:r>
            <a:r>
              <a:rPr lang="en-US" dirty="0" err="1" smtClean="0">
                <a:solidFill>
                  <a:schemeClr val="bg1"/>
                </a:solidFill>
              </a:rPr>
              <a:t>Junchang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</a:t>
            </a:r>
            <a:r>
              <a:rPr lang="en-US" dirty="0" smtClean="0">
                <a:solidFill>
                  <a:schemeClr val="bg1"/>
                </a:solidFill>
              </a:rPr>
              <a:t>, Eric </a:t>
            </a:r>
            <a:r>
              <a:rPr lang="en-US" dirty="0" err="1" smtClean="0">
                <a:solidFill>
                  <a:schemeClr val="bg1"/>
                </a:solidFill>
              </a:rPr>
              <a:t>Vermote</a:t>
            </a:r>
            <a:r>
              <a:rPr lang="en-US" dirty="0" smtClean="0">
                <a:solidFill>
                  <a:schemeClr val="bg1"/>
                </a:solidFill>
              </a:rPr>
              <a:t>, NASA GSFC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 smtClean="0">
                <a:solidFill>
                  <a:schemeClr val="bg1"/>
                </a:solidFill>
              </a:rPr>
              <a:t>Claverie</a:t>
            </a:r>
            <a:r>
              <a:rPr lang="en-US" dirty="0" smtClean="0">
                <a:solidFill>
                  <a:schemeClr val="bg1"/>
                </a:solidFill>
              </a:rPr>
              <a:t>, Jean-Claude Roger, </a:t>
            </a:r>
            <a:r>
              <a:rPr lang="en-US" dirty="0" err="1" smtClean="0">
                <a:solidFill>
                  <a:schemeClr val="bg1"/>
                </a:solidFill>
              </a:rPr>
              <a:t>Sergii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Skakun</a:t>
            </a:r>
            <a:r>
              <a:rPr lang="en-US" dirty="0" smtClean="0">
                <a:solidFill>
                  <a:schemeClr val="bg1"/>
                </a:solidFill>
              </a:rPr>
              <a:t>, Chris Justice, University of Maryland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Jennifer </a:t>
            </a:r>
            <a:r>
              <a:rPr lang="en-US" dirty="0" err="1" smtClean="0">
                <a:solidFill>
                  <a:schemeClr val="bg1"/>
                </a:solidFill>
              </a:rPr>
              <a:t>Dungan</a:t>
            </a:r>
            <a:r>
              <a:rPr lang="en-US" dirty="0" smtClean="0">
                <a:solidFill>
                  <a:schemeClr val="bg1"/>
                </a:solidFill>
              </a:rPr>
              <a:t>, NASA ARC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Pecora</a:t>
            </a:r>
            <a:r>
              <a:rPr lang="en-US" dirty="0" smtClean="0">
                <a:solidFill>
                  <a:schemeClr val="bg1"/>
                </a:solidFill>
              </a:rPr>
              <a:t> Cross Calibration Workshop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Presentation contains modified Copernicus Sentinel data (2015-17) processed by ESA</a:t>
            </a:r>
            <a:endParaRPr lang="en-US" sz="14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768"/>
            <a:ext cx="4637715" cy="2767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336" y="1143768"/>
            <a:ext cx="4647664" cy="27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vi_cube_sort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3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ndvi_cube_sort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689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ndvi_cube_sort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02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ndvi_cube_sort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71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ndvi_cube_sort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75" y="1334413"/>
            <a:ext cx="1587513" cy="158751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ndvi-plo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368" y="3556524"/>
            <a:ext cx="6205694" cy="3129312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932731" y="4779115"/>
            <a:ext cx="4692650" cy="1220344"/>
          </a:xfrm>
          <a:custGeom>
            <a:avLst/>
            <a:gdLst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971550 w 4692650"/>
              <a:gd name="connsiteY3" fmla="*/ 6474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5890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460500 w 4692650"/>
              <a:gd name="connsiteY5" fmla="*/ 412529 h 1218979"/>
              <a:gd name="connsiteX6" fmla="*/ 1708150 w 4692650"/>
              <a:gd name="connsiteY6" fmla="*/ 145829 h 1218979"/>
              <a:gd name="connsiteX7" fmla="*/ 1866900 w 4692650"/>
              <a:gd name="connsiteY7" fmla="*/ 44229 h 1218979"/>
              <a:gd name="connsiteX8" fmla="*/ 2057400 w 4692650"/>
              <a:gd name="connsiteY8" fmla="*/ 12479 h 1218979"/>
              <a:gd name="connsiteX9" fmla="*/ 2330450 w 4692650"/>
              <a:gd name="connsiteY9" fmla="*/ 247429 h 1218979"/>
              <a:gd name="connsiteX10" fmla="*/ 2559050 w 4692650"/>
              <a:gd name="connsiteY10" fmla="*/ 387129 h 1218979"/>
              <a:gd name="connsiteX11" fmla="*/ 2794000 w 4692650"/>
              <a:gd name="connsiteY11" fmla="*/ 431579 h 1218979"/>
              <a:gd name="connsiteX12" fmla="*/ 3009900 w 4692650"/>
              <a:gd name="connsiteY12" fmla="*/ 437929 h 1218979"/>
              <a:gd name="connsiteX13" fmla="*/ 3314700 w 4692650"/>
              <a:gd name="connsiteY13" fmla="*/ 520479 h 1218979"/>
              <a:gd name="connsiteX14" fmla="*/ 3949700 w 4692650"/>
              <a:gd name="connsiteY14" fmla="*/ 704629 h 1218979"/>
              <a:gd name="connsiteX15" fmla="*/ 4692650 w 4692650"/>
              <a:gd name="connsiteY15" fmla="*/ 774479 h 1218979"/>
              <a:gd name="connsiteX0" fmla="*/ 0 w 4692650"/>
              <a:gd name="connsiteY0" fmla="*/ 1218979 h 1218979"/>
              <a:gd name="connsiteX1" fmla="*/ 311150 w 4692650"/>
              <a:gd name="connsiteY1" fmla="*/ 1041179 h 1218979"/>
              <a:gd name="connsiteX2" fmla="*/ 692150 w 4692650"/>
              <a:gd name="connsiteY2" fmla="*/ 730029 h 1218979"/>
              <a:gd name="connsiteX3" fmla="*/ 1028700 w 4692650"/>
              <a:gd name="connsiteY3" fmla="*/ 609379 h 1218979"/>
              <a:gd name="connsiteX4" fmla="*/ 1327150 w 4692650"/>
              <a:gd name="connsiteY4" fmla="*/ 495079 h 1218979"/>
              <a:gd name="connsiteX5" fmla="*/ 1708150 w 4692650"/>
              <a:gd name="connsiteY5" fmla="*/ 145829 h 1218979"/>
              <a:gd name="connsiteX6" fmla="*/ 1866900 w 4692650"/>
              <a:gd name="connsiteY6" fmla="*/ 44229 h 1218979"/>
              <a:gd name="connsiteX7" fmla="*/ 2057400 w 4692650"/>
              <a:gd name="connsiteY7" fmla="*/ 12479 h 1218979"/>
              <a:gd name="connsiteX8" fmla="*/ 2330450 w 4692650"/>
              <a:gd name="connsiteY8" fmla="*/ 247429 h 1218979"/>
              <a:gd name="connsiteX9" fmla="*/ 2559050 w 4692650"/>
              <a:gd name="connsiteY9" fmla="*/ 387129 h 1218979"/>
              <a:gd name="connsiteX10" fmla="*/ 2794000 w 4692650"/>
              <a:gd name="connsiteY10" fmla="*/ 431579 h 1218979"/>
              <a:gd name="connsiteX11" fmla="*/ 3009900 w 4692650"/>
              <a:gd name="connsiteY11" fmla="*/ 437929 h 1218979"/>
              <a:gd name="connsiteX12" fmla="*/ 3314700 w 4692650"/>
              <a:gd name="connsiteY12" fmla="*/ 520479 h 1218979"/>
              <a:gd name="connsiteX13" fmla="*/ 3949700 w 4692650"/>
              <a:gd name="connsiteY13" fmla="*/ 704629 h 1218979"/>
              <a:gd name="connsiteX14" fmla="*/ 4692650 w 4692650"/>
              <a:gd name="connsiteY14" fmla="*/ 774479 h 1218979"/>
              <a:gd name="connsiteX0" fmla="*/ 0 w 4692650"/>
              <a:gd name="connsiteY0" fmla="*/ 1220344 h 1220344"/>
              <a:gd name="connsiteX1" fmla="*/ 311150 w 4692650"/>
              <a:gd name="connsiteY1" fmla="*/ 1042544 h 1220344"/>
              <a:gd name="connsiteX2" fmla="*/ 692150 w 4692650"/>
              <a:gd name="connsiteY2" fmla="*/ 731394 h 1220344"/>
              <a:gd name="connsiteX3" fmla="*/ 1028700 w 4692650"/>
              <a:gd name="connsiteY3" fmla="*/ 610744 h 1220344"/>
              <a:gd name="connsiteX4" fmla="*/ 1327150 w 4692650"/>
              <a:gd name="connsiteY4" fmla="*/ 496444 h 1220344"/>
              <a:gd name="connsiteX5" fmla="*/ 1708150 w 4692650"/>
              <a:gd name="connsiteY5" fmla="*/ 147194 h 1220344"/>
              <a:gd name="connsiteX6" fmla="*/ 1866900 w 4692650"/>
              <a:gd name="connsiteY6" fmla="*/ 45594 h 1220344"/>
              <a:gd name="connsiteX7" fmla="*/ 2057400 w 4692650"/>
              <a:gd name="connsiteY7" fmla="*/ 13844 h 1220344"/>
              <a:gd name="connsiteX8" fmla="*/ 2311400 w 4692650"/>
              <a:gd name="connsiteY8" fmla="*/ 267844 h 1220344"/>
              <a:gd name="connsiteX9" fmla="*/ 2559050 w 4692650"/>
              <a:gd name="connsiteY9" fmla="*/ 388494 h 1220344"/>
              <a:gd name="connsiteX10" fmla="*/ 2794000 w 4692650"/>
              <a:gd name="connsiteY10" fmla="*/ 432944 h 1220344"/>
              <a:gd name="connsiteX11" fmla="*/ 3009900 w 4692650"/>
              <a:gd name="connsiteY11" fmla="*/ 439294 h 1220344"/>
              <a:gd name="connsiteX12" fmla="*/ 3314700 w 4692650"/>
              <a:gd name="connsiteY12" fmla="*/ 521844 h 1220344"/>
              <a:gd name="connsiteX13" fmla="*/ 3949700 w 4692650"/>
              <a:gd name="connsiteY13" fmla="*/ 705994 h 1220344"/>
              <a:gd name="connsiteX14" fmla="*/ 4692650 w 4692650"/>
              <a:gd name="connsiteY14" fmla="*/ 775844 h 12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2650" h="1220344">
                <a:moveTo>
                  <a:pt x="0" y="1220344"/>
                </a:moveTo>
                <a:cubicBezTo>
                  <a:pt x="97896" y="1172190"/>
                  <a:pt x="195792" y="1124036"/>
                  <a:pt x="311150" y="1042544"/>
                </a:cubicBezTo>
                <a:cubicBezTo>
                  <a:pt x="426508" y="961052"/>
                  <a:pt x="572558" y="803361"/>
                  <a:pt x="692150" y="731394"/>
                </a:cubicBezTo>
                <a:cubicBezTo>
                  <a:pt x="811742" y="659427"/>
                  <a:pt x="922867" y="649902"/>
                  <a:pt x="1028700" y="610744"/>
                </a:cubicBezTo>
                <a:cubicBezTo>
                  <a:pt x="1134533" y="571586"/>
                  <a:pt x="1213908" y="573702"/>
                  <a:pt x="1327150" y="496444"/>
                </a:cubicBezTo>
                <a:cubicBezTo>
                  <a:pt x="1440392" y="419186"/>
                  <a:pt x="1618192" y="222336"/>
                  <a:pt x="1708150" y="147194"/>
                </a:cubicBezTo>
                <a:cubicBezTo>
                  <a:pt x="1798108" y="72052"/>
                  <a:pt x="1808692" y="67819"/>
                  <a:pt x="1866900" y="45594"/>
                </a:cubicBezTo>
                <a:cubicBezTo>
                  <a:pt x="1925108" y="23369"/>
                  <a:pt x="1983317" y="-23198"/>
                  <a:pt x="2057400" y="13844"/>
                </a:cubicBezTo>
                <a:cubicBezTo>
                  <a:pt x="2131483" y="50886"/>
                  <a:pt x="2227792" y="205402"/>
                  <a:pt x="2311400" y="267844"/>
                </a:cubicBezTo>
                <a:cubicBezTo>
                  <a:pt x="2395008" y="330286"/>
                  <a:pt x="2478617" y="360977"/>
                  <a:pt x="2559050" y="388494"/>
                </a:cubicBezTo>
                <a:cubicBezTo>
                  <a:pt x="2639483" y="416011"/>
                  <a:pt x="2718858" y="424477"/>
                  <a:pt x="2794000" y="432944"/>
                </a:cubicBezTo>
                <a:cubicBezTo>
                  <a:pt x="2869142" y="441411"/>
                  <a:pt x="2923117" y="424477"/>
                  <a:pt x="3009900" y="439294"/>
                </a:cubicBezTo>
                <a:cubicBezTo>
                  <a:pt x="3096683" y="454111"/>
                  <a:pt x="3314700" y="521844"/>
                  <a:pt x="3314700" y="521844"/>
                </a:cubicBezTo>
                <a:cubicBezTo>
                  <a:pt x="3471333" y="566294"/>
                  <a:pt x="3720042" y="663661"/>
                  <a:pt x="3949700" y="705994"/>
                </a:cubicBezTo>
                <a:cubicBezTo>
                  <a:pt x="4179358" y="748327"/>
                  <a:pt x="4692650" y="775844"/>
                  <a:pt x="4692650" y="775844"/>
                </a:cubicBezTo>
              </a:path>
            </a:pathLst>
          </a:custGeom>
          <a:ln>
            <a:solidFill>
              <a:srgbClr val="ABBE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26381" y="3800665"/>
            <a:ext cx="4616450" cy="2255945"/>
          </a:xfrm>
          <a:custGeom>
            <a:avLst/>
            <a:gdLst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81450 w 4552950"/>
              <a:gd name="connsiteY23" fmla="*/ 8856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841750 w 4552950"/>
              <a:gd name="connsiteY22" fmla="*/ 9745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0894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8098 h 2308098"/>
              <a:gd name="connsiteX1" fmla="*/ 590550 w 4552950"/>
              <a:gd name="connsiteY1" fmla="*/ 1558798 h 2308098"/>
              <a:gd name="connsiteX2" fmla="*/ 952500 w 4552950"/>
              <a:gd name="connsiteY2" fmla="*/ 1425448 h 2308098"/>
              <a:gd name="connsiteX3" fmla="*/ 1384300 w 4552950"/>
              <a:gd name="connsiteY3" fmla="*/ 650748 h 2308098"/>
              <a:gd name="connsiteX4" fmla="*/ 1511300 w 4552950"/>
              <a:gd name="connsiteY4" fmla="*/ 390398 h 2308098"/>
              <a:gd name="connsiteX5" fmla="*/ 1727200 w 4552950"/>
              <a:gd name="connsiteY5" fmla="*/ 371348 h 2308098"/>
              <a:gd name="connsiteX6" fmla="*/ 1993900 w 4552950"/>
              <a:gd name="connsiteY6" fmla="*/ 72898 h 2308098"/>
              <a:gd name="connsiteX7" fmla="*/ 2171700 w 4552950"/>
              <a:gd name="connsiteY7" fmla="*/ 161798 h 2308098"/>
              <a:gd name="connsiteX8" fmla="*/ 2247900 w 4552950"/>
              <a:gd name="connsiteY8" fmla="*/ 1177798 h 2308098"/>
              <a:gd name="connsiteX9" fmla="*/ 2279650 w 4552950"/>
              <a:gd name="connsiteY9" fmla="*/ 1133348 h 2308098"/>
              <a:gd name="connsiteX10" fmla="*/ 2355850 w 4552950"/>
              <a:gd name="connsiteY10" fmla="*/ 587248 h 2308098"/>
              <a:gd name="connsiteX11" fmla="*/ 2571750 w 4552950"/>
              <a:gd name="connsiteY11" fmla="*/ 257048 h 2308098"/>
              <a:gd name="connsiteX12" fmla="*/ 2819400 w 4552950"/>
              <a:gd name="connsiteY12" fmla="*/ 206248 h 2308098"/>
              <a:gd name="connsiteX13" fmla="*/ 2844800 w 4552950"/>
              <a:gd name="connsiteY13" fmla="*/ 1190498 h 2308098"/>
              <a:gd name="connsiteX14" fmla="*/ 2876550 w 4552950"/>
              <a:gd name="connsiteY14" fmla="*/ 1038098 h 2308098"/>
              <a:gd name="connsiteX15" fmla="*/ 2971800 w 4552950"/>
              <a:gd name="connsiteY15" fmla="*/ 549148 h 2308098"/>
              <a:gd name="connsiteX16" fmla="*/ 3086100 w 4552950"/>
              <a:gd name="connsiteY16" fmla="*/ 136398 h 2308098"/>
              <a:gd name="connsiteX17" fmla="*/ 3289300 w 4552950"/>
              <a:gd name="connsiteY17" fmla="*/ 60198 h 2308098"/>
              <a:gd name="connsiteX18" fmla="*/ 3333750 w 4552950"/>
              <a:gd name="connsiteY18" fmla="*/ 110998 h 2308098"/>
              <a:gd name="connsiteX19" fmla="*/ 3422650 w 4552950"/>
              <a:gd name="connsiteY19" fmla="*/ 1336548 h 2308098"/>
              <a:gd name="connsiteX20" fmla="*/ 3479800 w 4552950"/>
              <a:gd name="connsiteY20" fmla="*/ 1203198 h 2308098"/>
              <a:gd name="connsiteX21" fmla="*/ 3600450 w 4552950"/>
              <a:gd name="connsiteY21" fmla="*/ 1019048 h 2308098"/>
              <a:gd name="connsiteX22" fmla="*/ 3778250 w 4552950"/>
              <a:gd name="connsiteY22" fmla="*/ 1012698 h 2308098"/>
              <a:gd name="connsiteX23" fmla="*/ 3943350 w 4552950"/>
              <a:gd name="connsiteY23" fmla="*/ 860298 h 2308098"/>
              <a:gd name="connsiteX24" fmla="*/ 4114800 w 4552950"/>
              <a:gd name="connsiteY24" fmla="*/ 847598 h 2308098"/>
              <a:gd name="connsiteX25" fmla="*/ 4552950 w 4552950"/>
              <a:gd name="connsiteY25" fmla="*/ 1298448 h 2308098"/>
              <a:gd name="connsiteX0" fmla="*/ 0 w 4552950"/>
              <a:gd name="connsiteY0" fmla="*/ 2306272 h 2306272"/>
              <a:gd name="connsiteX1" fmla="*/ 590550 w 4552950"/>
              <a:gd name="connsiteY1" fmla="*/ 1556972 h 2306272"/>
              <a:gd name="connsiteX2" fmla="*/ 952500 w 4552950"/>
              <a:gd name="connsiteY2" fmla="*/ 1423622 h 2306272"/>
              <a:gd name="connsiteX3" fmla="*/ 1384300 w 4552950"/>
              <a:gd name="connsiteY3" fmla="*/ 648922 h 2306272"/>
              <a:gd name="connsiteX4" fmla="*/ 1511300 w 4552950"/>
              <a:gd name="connsiteY4" fmla="*/ 388572 h 2306272"/>
              <a:gd name="connsiteX5" fmla="*/ 1727200 w 4552950"/>
              <a:gd name="connsiteY5" fmla="*/ 369522 h 2306272"/>
              <a:gd name="connsiteX6" fmla="*/ 1993900 w 4552950"/>
              <a:gd name="connsiteY6" fmla="*/ 71072 h 2306272"/>
              <a:gd name="connsiteX7" fmla="*/ 2171700 w 4552950"/>
              <a:gd name="connsiteY7" fmla="*/ 159972 h 2306272"/>
              <a:gd name="connsiteX8" fmla="*/ 2247900 w 4552950"/>
              <a:gd name="connsiteY8" fmla="*/ 1175972 h 2306272"/>
              <a:gd name="connsiteX9" fmla="*/ 2279650 w 4552950"/>
              <a:gd name="connsiteY9" fmla="*/ 1131522 h 2306272"/>
              <a:gd name="connsiteX10" fmla="*/ 2355850 w 4552950"/>
              <a:gd name="connsiteY10" fmla="*/ 585422 h 2306272"/>
              <a:gd name="connsiteX11" fmla="*/ 2571750 w 4552950"/>
              <a:gd name="connsiteY11" fmla="*/ 255222 h 2306272"/>
              <a:gd name="connsiteX12" fmla="*/ 2819400 w 4552950"/>
              <a:gd name="connsiteY12" fmla="*/ 204422 h 2306272"/>
              <a:gd name="connsiteX13" fmla="*/ 2844800 w 4552950"/>
              <a:gd name="connsiteY13" fmla="*/ 1188672 h 2306272"/>
              <a:gd name="connsiteX14" fmla="*/ 2876550 w 4552950"/>
              <a:gd name="connsiteY14" fmla="*/ 1036272 h 2306272"/>
              <a:gd name="connsiteX15" fmla="*/ 2971800 w 4552950"/>
              <a:gd name="connsiteY15" fmla="*/ 547322 h 2306272"/>
              <a:gd name="connsiteX16" fmla="*/ 3086100 w 4552950"/>
              <a:gd name="connsiteY16" fmla="*/ 134572 h 2306272"/>
              <a:gd name="connsiteX17" fmla="*/ 3289300 w 4552950"/>
              <a:gd name="connsiteY17" fmla="*/ 58372 h 2306272"/>
              <a:gd name="connsiteX18" fmla="*/ 3333750 w 4552950"/>
              <a:gd name="connsiteY18" fmla="*/ 109172 h 2306272"/>
              <a:gd name="connsiteX19" fmla="*/ 3397250 w 4552950"/>
              <a:gd name="connsiteY19" fmla="*/ 1309322 h 2306272"/>
              <a:gd name="connsiteX20" fmla="*/ 3479800 w 4552950"/>
              <a:gd name="connsiteY20" fmla="*/ 1201372 h 2306272"/>
              <a:gd name="connsiteX21" fmla="*/ 3600450 w 4552950"/>
              <a:gd name="connsiteY21" fmla="*/ 1017222 h 2306272"/>
              <a:gd name="connsiteX22" fmla="*/ 3778250 w 4552950"/>
              <a:gd name="connsiteY22" fmla="*/ 1010872 h 2306272"/>
              <a:gd name="connsiteX23" fmla="*/ 3943350 w 4552950"/>
              <a:gd name="connsiteY23" fmla="*/ 858472 h 2306272"/>
              <a:gd name="connsiteX24" fmla="*/ 4114800 w 4552950"/>
              <a:gd name="connsiteY24" fmla="*/ 845772 h 2306272"/>
              <a:gd name="connsiteX25" fmla="*/ 4552950 w 4552950"/>
              <a:gd name="connsiteY25" fmla="*/ 1296622 h 2306272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8194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44800 w 4552950"/>
              <a:gd name="connsiteY13" fmla="*/ 11556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1714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73263 h 2273263"/>
              <a:gd name="connsiteX1" fmla="*/ 590550 w 4552950"/>
              <a:gd name="connsiteY1" fmla="*/ 1523963 h 2273263"/>
              <a:gd name="connsiteX2" fmla="*/ 952500 w 4552950"/>
              <a:gd name="connsiteY2" fmla="*/ 1390613 h 2273263"/>
              <a:gd name="connsiteX3" fmla="*/ 1384300 w 4552950"/>
              <a:gd name="connsiteY3" fmla="*/ 615913 h 2273263"/>
              <a:gd name="connsiteX4" fmla="*/ 1511300 w 4552950"/>
              <a:gd name="connsiteY4" fmla="*/ 355563 h 2273263"/>
              <a:gd name="connsiteX5" fmla="*/ 1727200 w 4552950"/>
              <a:gd name="connsiteY5" fmla="*/ 336513 h 2273263"/>
              <a:gd name="connsiteX6" fmla="*/ 1993900 w 4552950"/>
              <a:gd name="connsiteY6" fmla="*/ 38063 h 2273263"/>
              <a:gd name="connsiteX7" fmla="*/ 2171700 w 4552950"/>
              <a:gd name="connsiteY7" fmla="*/ 126963 h 2273263"/>
              <a:gd name="connsiteX8" fmla="*/ 2247900 w 4552950"/>
              <a:gd name="connsiteY8" fmla="*/ 1142963 h 2273263"/>
              <a:gd name="connsiteX9" fmla="*/ 2279650 w 4552950"/>
              <a:gd name="connsiteY9" fmla="*/ 1098513 h 2273263"/>
              <a:gd name="connsiteX10" fmla="*/ 2355850 w 4552950"/>
              <a:gd name="connsiteY10" fmla="*/ 552413 h 2273263"/>
              <a:gd name="connsiteX11" fmla="*/ 2571750 w 4552950"/>
              <a:gd name="connsiteY11" fmla="*/ 222213 h 2273263"/>
              <a:gd name="connsiteX12" fmla="*/ 2794000 w 4552950"/>
              <a:gd name="connsiteY12" fmla="*/ 209513 h 2273263"/>
              <a:gd name="connsiteX13" fmla="*/ 2857500 w 4552950"/>
              <a:gd name="connsiteY13" fmla="*/ 1130263 h 2273263"/>
              <a:gd name="connsiteX14" fmla="*/ 2876550 w 4552950"/>
              <a:gd name="connsiteY14" fmla="*/ 1003263 h 2273263"/>
              <a:gd name="connsiteX15" fmla="*/ 2971800 w 4552950"/>
              <a:gd name="connsiteY15" fmla="*/ 514313 h 2273263"/>
              <a:gd name="connsiteX16" fmla="*/ 3086100 w 4552950"/>
              <a:gd name="connsiteY16" fmla="*/ 101563 h 2273263"/>
              <a:gd name="connsiteX17" fmla="*/ 3289300 w 4552950"/>
              <a:gd name="connsiteY17" fmla="*/ 25363 h 2273263"/>
              <a:gd name="connsiteX18" fmla="*/ 3333750 w 4552950"/>
              <a:gd name="connsiteY18" fmla="*/ 247613 h 2273263"/>
              <a:gd name="connsiteX19" fmla="*/ 3397250 w 4552950"/>
              <a:gd name="connsiteY19" fmla="*/ 1276313 h 2273263"/>
              <a:gd name="connsiteX20" fmla="*/ 3479800 w 4552950"/>
              <a:gd name="connsiteY20" fmla="*/ 1168363 h 2273263"/>
              <a:gd name="connsiteX21" fmla="*/ 3600450 w 4552950"/>
              <a:gd name="connsiteY21" fmla="*/ 984213 h 2273263"/>
              <a:gd name="connsiteX22" fmla="*/ 3778250 w 4552950"/>
              <a:gd name="connsiteY22" fmla="*/ 977863 h 2273263"/>
              <a:gd name="connsiteX23" fmla="*/ 3943350 w 4552950"/>
              <a:gd name="connsiteY23" fmla="*/ 825463 h 2273263"/>
              <a:gd name="connsiteX24" fmla="*/ 4114800 w 4552950"/>
              <a:gd name="connsiteY24" fmla="*/ 812763 h 2273263"/>
              <a:gd name="connsiteX25" fmla="*/ 4552950 w 4552950"/>
              <a:gd name="connsiteY25" fmla="*/ 1263613 h 2273263"/>
              <a:gd name="connsiteX0" fmla="*/ 0 w 4552950"/>
              <a:gd name="connsiteY0" fmla="*/ 2257756 h 2257756"/>
              <a:gd name="connsiteX1" fmla="*/ 590550 w 4552950"/>
              <a:gd name="connsiteY1" fmla="*/ 1508456 h 2257756"/>
              <a:gd name="connsiteX2" fmla="*/ 952500 w 4552950"/>
              <a:gd name="connsiteY2" fmla="*/ 1375106 h 2257756"/>
              <a:gd name="connsiteX3" fmla="*/ 1384300 w 4552950"/>
              <a:gd name="connsiteY3" fmla="*/ 600406 h 2257756"/>
              <a:gd name="connsiteX4" fmla="*/ 1511300 w 4552950"/>
              <a:gd name="connsiteY4" fmla="*/ 340056 h 2257756"/>
              <a:gd name="connsiteX5" fmla="*/ 1727200 w 4552950"/>
              <a:gd name="connsiteY5" fmla="*/ 321006 h 2257756"/>
              <a:gd name="connsiteX6" fmla="*/ 1993900 w 4552950"/>
              <a:gd name="connsiteY6" fmla="*/ 22556 h 2257756"/>
              <a:gd name="connsiteX7" fmla="*/ 2171700 w 4552950"/>
              <a:gd name="connsiteY7" fmla="*/ 149556 h 2257756"/>
              <a:gd name="connsiteX8" fmla="*/ 2247900 w 4552950"/>
              <a:gd name="connsiteY8" fmla="*/ 1127456 h 2257756"/>
              <a:gd name="connsiteX9" fmla="*/ 2279650 w 4552950"/>
              <a:gd name="connsiteY9" fmla="*/ 1083006 h 2257756"/>
              <a:gd name="connsiteX10" fmla="*/ 2355850 w 4552950"/>
              <a:gd name="connsiteY10" fmla="*/ 536906 h 2257756"/>
              <a:gd name="connsiteX11" fmla="*/ 2571750 w 4552950"/>
              <a:gd name="connsiteY11" fmla="*/ 206706 h 2257756"/>
              <a:gd name="connsiteX12" fmla="*/ 2794000 w 4552950"/>
              <a:gd name="connsiteY12" fmla="*/ 194006 h 2257756"/>
              <a:gd name="connsiteX13" fmla="*/ 2857500 w 4552950"/>
              <a:gd name="connsiteY13" fmla="*/ 1114756 h 2257756"/>
              <a:gd name="connsiteX14" fmla="*/ 2876550 w 4552950"/>
              <a:gd name="connsiteY14" fmla="*/ 987756 h 2257756"/>
              <a:gd name="connsiteX15" fmla="*/ 2971800 w 4552950"/>
              <a:gd name="connsiteY15" fmla="*/ 498806 h 2257756"/>
              <a:gd name="connsiteX16" fmla="*/ 3086100 w 4552950"/>
              <a:gd name="connsiteY16" fmla="*/ 86056 h 2257756"/>
              <a:gd name="connsiteX17" fmla="*/ 3289300 w 4552950"/>
              <a:gd name="connsiteY17" fmla="*/ 9856 h 2257756"/>
              <a:gd name="connsiteX18" fmla="*/ 3333750 w 4552950"/>
              <a:gd name="connsiteY18" fmla="*/ 232106 h 2257756"/>
              <a:gd name="connsiteX19" fmla="*/ 3397250 w 4552950"/>
              <a:gd name="connsiteY19" fmla="*/ 1260806 h 2257756"/>
              <a:gd name="connsiteX20" fmla="*/ 3479800 w 4552950"/>
              <a:gd name="connsiteY20" fmla="*/ 1152856 h 2257756"/>
              <a:gd name="connsiteX21" fmla="*/ 3600450 w 4552950"/>
              <a:gd name="connsiteY21" fmla="*/ 968706 h 2257756"/>
              <a:gd name="connsiteX22" fmla="*/ 3778250 w 4552950"/>
              <a:gd name="connsiteY22" fmla="*/ 962356 h 2257756"/>
              <a:gd name="connsiteX23" fmla="*/ 3943350 w 4552950"/>
              <a:gd name="connsiteY23" fmla="*/ 809956 h 2257756"/>
              <a:gd name="connsiteX24" fmla="*/ 4114800 w 4552950"/>
              <a:gd name="connsiteY24" fmla="*/ 797256 h 2257756"/>
              <a:gd name="connsiteX25" fmla="*/ 4552950 w 4552950"/>
              <a:gd name="connsiteY25" fmla="*/ 12481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10830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92350 w 4616450"/>
              <a:gd name="connsiteY9" fmla="*/ 94330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12745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27200 w 4616450"/>
              <a:gd name="connsiteY5" fmla="*/ 3210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1993900 w 4616450"/>
              <a:gd name="connsiteY6" fmla="*/ 225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247900 w 4616450"/>
              <a:gd name="connsiteY8" fmla="*/ 1095706 h 2257756"/>
              <a:gd name="connsiteX9" fmla="*/ 2279650 w 4616450"/>
              <a:gd name="connsiteY9" fmla="*/ 898856 h 2257756"/>
              <a:gd name="connsiteX10" fmla="*/ 2355850 w 4616450"/>
              <a:gd name="connsiteY10" fmla="*/ 536906 h 2257756"/>
              <a:gd name="connsiteX11" fmla="*/ 2571750 w 4616450"/>
              <a:gd name="connsiteY11" fmla="*/ 206706 h 2257756"/>
              <a:gd name="connsiteX12" fmla="*/ 2794000 w 4616450"/>
              <a:gd name="connsiteY12" fmla="*/ 194006 h 2257756"/>
              <a:gd name="connsiteX13" fmla="*/ 2857500 w 4616450"/>
              <a:gd name="connsiteY13" fmla="*/ 1114756 h 2257756"/>
              <a:gd name="connsiteX14" fmla="*/ 2876550 w 4616450"/>
              <a:gd name="connsiteY14" fmla="*/ 987756 h 2257756"/>
              <a:gd name="connsiteX15" fmla="*/ 2971800 w 4616450"/>
              <a:gd name="connsiteY15" fmla="*/ 498806 h 2257756"/>
              <a:gd name="connsiteX16" fmla="*/ 3086100 w 4616450"/>
              <a:gd name="connsiteY16" fmla="*/ 86056 h 2257756"/>
              <a:gd name="connsiteX17" fmla="*/ 3289300 w 4616450"/>
              <a:gd name="connsiteY17" fmla="*/ 9856 h 2257756"/>
              <a:gd name="connsiteX18" fmla="*/ 3333750 w 4616450"/>
              <a:gd name="connsiteY18" fmla="*/ 232106 h 2257756"/>
              <a:gd name="connsiteX19" fmla="*/ 3397250 w 4616450"/>
              <a:gd name="connsiteY19" fmla="*/ 1260806 h 2257756"/>
              <a:gd name="connsiteX20" fmla="*/ 3479800 w 4616450"/>
              <a:gd name="connsiteY20" fmla="*/ 1152856 h 2257756"/>
              <a:gd name="connsiteX21" fmla="*/ 3600450 w 4616450"/>
              <a:gd name="connsiteY21" fmla="*/ 968706 h 2257756"/>
              <a:gd name="connsiteX22" fmla="*/ 3778250 w 4616450"/>
              <a:gd name="connsiteY22" fmla="*/ 962356 h 2257756"/>
              <a:gd name="connsiteX23" fmla="*/ 3943350 w 4616450"/>
              <a:gd name="connsiteY23" fmla="*/ 809956 h 2257756"/>
              <a:gd name="connsiteX24" fmla="*/ 4114800 w 4616450"/>
              <a:gd name="connsiteY24" fmla="*/ 797256 h 2257756"/>
              <a:gd name="connsiteX25" fmla="*/ 4616450 w 4616450"/>
              <a:gd name="connsiteY25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4955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190750 w 4616450"/>
              <a:gd name="connsiteY8" fmla="*/ 23845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321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7756 h 2257756"/>
              <a:gd name="connsiteX1" fmla="*/ 590550 w 4616450"/>
              <a:gd name="connsiteY1" fmla="*/ 1508456 h 2257756"/>
              <a:gd name="connsiteX2" fmla="*/ 952500 w 4616450"/>
              <a:gd name="connsiteY2" fmla="*/ 1375106 h 2257756"/>
              <a:gd name="connsiteX3" fmla="*/ 1384300 w 4616450"/>
              <a:gd name="connsiteY3" fmla="*/ 600406 h 2257756"/>
              <a:gd name="connsiteX4" fmla="*/ 1511300 w 4616450"/>
              <a:gd name="connsiteY4" fmla="*/ 340056 h 2257756"/>
              <a:gd name="connsiteX5" fmla="*/ 1733550 w 4616450"/>
              <a:gd name="connsiteY5" fmla="*/ 359106 h 2257756"/>
              <a:gd name="connsiteX6" fmla="*/ 2000250 w 4616450"/>
              <a:gd name="connsiteY6" fmla="*/ 60656 h 2257756"/>
              <a:gd name="connsiteX7" fmla="*/ 2171700 w 4616450"/>
              <a:gd name="connsiteY7" fmla="*/ 105106 h 2257756"/>
              <a:gd name="connsiteX8" fmla="*/ 2216150 w 4616450"/>
              <a:gd name="connsiteY8" fmla="*/ 270205 h 2257756"/>
              <a:gd name="connsiteX9" fmla="*/ 2247900 w 4616450"/>
              <a:gd name="connsiteY9" fmla="*/ 1095706 h 2257756"/>
              <a:gd name="connsiteX10" fmla="*/ 2279650 w 4616450"/>
              <a:gd name="connsiteY10" fmla="*/ 898856 h 2257756"/>
              <a:gd name="connsiteX11" fmla="*/ 2355850 w 4616450"/>
              <a:gd name="connsiteY11" fmla="*/ 536906 h 2257756"/>
              <a:gd name="connsiteX12" fmla="*/ 2571750 w 4616450"/>
              <a:gd name="connsiteY12" fmla="*/ 206706 h 2257756"/>
              <a:gd name="connsiteX13" fmla="*/ 2794000 w 4616450"/>
              <a:gd name="connsiteY13" fmla="*/ 194006 h 2257756"/>
              <a:gd name="connsiteX14" fmla="*/ 2857500 w 4616450"/>
              <a:gd name="connsiteY14" fmla="*/ 1114756 h 2257756"/>
              <a:gd name="connsiteX15" fmla="*/ 2876550 w 4616450"/>
              <a:gd name="connsiteY15" fmla="*/ 987756 h 2257756"/>
              <a:gd name="connsiteX16" fmla="*/ 2971800 w 4616450"/>
              <a:gd name="connsiteY16" fmla="*/ 498806 h 2257756"/>
              <a:gd name="connsiteX17" fmla="*/ 3086100 w 4616450"/>
              <a:gd name="connsiteY17" fmla="*/ 86056 h 2257756"/>
              <a:gd name="connsiteX18" fmla="*/ 3289300 w 4616450"/>
              <a:gd name="connsiteY18" fmla="*/ 9856 h 2257756"/>
              <a:gd name="connsiteX19" fmla="*/ 3333750 w 4616450"/>
              <a:gd name="connsiteY19" fmla="*/ 232106 h 2257756"/>
              <a:gd name="connsiteX20" fmla="*/ 3397250 w 4616450"/>
              <a:gd name="connsiteY20" fmla="*/ 1260806 h 2257756"/>
              <a:gd name="connsiteX21" fmla="*/ 3479800 w 4616450"/>
              <a:gd name="connsiteY21" fmla="*/ 1152856 h 2257756"/>
              <a:gd name="connsiteX22" fmla="*/ 3600450 w 4616450"/>
              <a:gd name="connsiteY22" fmla="*/ 968706 h 2257756"/>
              <a:gd name="connsiteX23" fmla="*/ 3778250 w 4616450"/>
              <a:gd name="connsiteY23" fmla="*/ 962356 h 2257756"/>
              <a:gd name="connsiteX24" fmla="*/ 3943350 w 4616450"/>
              <a:gd name="connsiteY24" fmla="*/ 809956 h 2257756"/>
              <a:gd name="connsiteX25" fmla="*/ 4114800 w 4616450"/>
              <a:gd name="connsiteY25" fmla="*/ 797256 h 2257756"/>
              <a:gd name="connsiteX26" fmla="*/ 4616450 w 4616450"/>
              <a:gd name="connsiteY26" fmla="*/ 1349706 h 2257756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84300 w 4616450"/>
              <a:gd name="connsiteY3" fmla="*/ 59859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16150 w 4616450"/>
              <a:gd name="connsiteY8" fmla="*/ 2683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  <a:gd name="connsiteX0" fmla="*/ 0 w 4616450"/>
              <a:gd name="connsiteY0" fmla="*/ 2255945 h 2255945"/>
              <a:gd name="connsiteX1" fmla="*/ 590550 w 4616450"/>
              <a:gd name="connsiteY1" fmla="*/ 1506645 h 2255945"/>
              <a:gd name="connsiteX2" fmla="*/ 952500 w 4616450"/>
              <a:gd name="connsiteY2" fmla="*/ 1373295 h 2255945"/>
              <a:gd name="connsiteX3" fmla="*/ 1371600 w 4616450"/>
              <a:gd name="connsiteY3" fmla="*/ 592245 h 2255945"/>
              <a:gd name="connsiteX4" fmla="*/ 1511300 w 4616450"/>
              <a:gd name="connsiteY4" fmla="*/ 338245 h 2255945"/>
              <a:gd name="connsiteX5" fmla="*/ 1733550 w 4616450"/>
              <a:gd name="connsiteY5" fmla="*/ 357295 h 2255945"/>
              <a:gd name="connsiteX6" fmla="*/ 2000250 w 4616450"/>
              <a:gd name="connsiteY6" fmla="*/ 58845 h 2255945"/>
              <a:gd name="connsiteX7" fmla="*/ 2171700 w 4616450"/>
              <a:gd name="connsiteY7" fmla="*/ 103295 h 2255945"/>
              <a:gd name="connsiteX8" fmla="*/ 2228850 w 4616450"/>
              <a:gd name="connsiteY8" fmla="*/ 204894 h 2255945"/>
              <a:gd name="connsiteX9" fmla="*/ 2247900 w 4616450"/>
              <a:gd name="connsiteY9" fmla="*/ 1093895 h 2255945"/>
              <a:gd name="connsiteX10" fmla="*/ 2279650 w 4616450"/>
              <a:gd name="connsiteY10" fmla="*/ 897045 h 2255945"/>
              <a:gd name="connsiteX11" fmla="*/ 2355850 w 4616450"/>
              <a:gd name="connsiteY11" fmla="*/ 535095 h 2255945"/>
              <a:gd name="connsiteX12" fmla="*/ 2571750 w 4616450"/>
              <a:gd name="connsiteY12" fmla="*/ 204895 h 2255945"/>
              <a:gd name="connsiteX13" fmla="*/ 2794000 w 4616450"/>
              <a:gd name="connsiteY13" fmla="*/ 192195 h 2255945"/>
              <a:gd name="connsiteX14" fmla="*/ 2857500 w 4616450"/>
              <a:gd name="connsiteY14" fmla="*/ 1112945 h 2255945"/>
              <a:gd name="connsiteX15" fmla="*/ 2876550 w 4616450"/>
              <a:gd name="connsiteY15" fmla="*/ 985945 h 2255945"/>
              <a:gd name="connsiteX16" fmla="*/ 2971800 w 4616450"/>
              <a:gd name="connsiteY16" fmla="*/ 496995 h 2255945"/>
              <a:gd name="connsiteX17" fmla="*/ 3086100 w 4616450"/>
              <a:gd name="connsiteY17" fmla="*/ 84245 h 2255945"/>
              <a:gd name="connsiteX18" fmla="*/ 3289300 w 4616450"/>
              <a:gd name="connsiteY18" fmla="*/ 8045 h 2255945"/>
              <a:gd name="connsiteX19" fmla="*/ 3359150 w 4616450"/>
              <a:gd name="connsiteY19" fmla="*/ 204895 h 2255945"/>
              <a:gd name="connsiteX20" fmla="*/ 3397250 w 4616450"/>
              <a:gd name="connsiteY20" fmla="*/ 1258995 h 2255945"/>
              <a:gd name="connsiteX21" fmla="*/ 3479800 w 4616450"/>
              <a:gd name="connsiteY21" fmla="*/ 1151045 h 2255945"/>
              <a:gd name="connsiteX22" fmla="*/ 3600450 w 4616450"/>
              <a:gd name="connsiteY22" fmla="*/ 966895 h 2255945"/>
              <a:gd name="connsiteX23" fmla="*/ 3778250 w 4616450"/>
              <a:gd name="connsiteY23" fmla="*/ 960545 h 2255945"/>
              <a:gd name="connsiteX24" fmla="*/ 3943350 w 4616450"/>
              <a:gd name="connsiteY24" fmla="*/ 808145 h 2255945"/>
              <a:gd name="connsiteX25" fmla="*/ 4114800 w 4616450"/>
              <a:gd name="connsiteY25" fmla="*/ 795445 h 2255945"/>
              <a:gd name="connsiteX26" fmla="*/ 4616450 w 4616450"/>
              <a:gd name="connsiteY26" fmla="*/ 1347895 h 225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6450" h="2255945">
                <a:moveTo>
                  <a:pt x="0" y="2255945"/>
                </a:moveTo>
                <a:cubicBezTo>
                  <a:pt x="215900" y="1954849"/>
                  <a:pt x="431800" y="1653753"/>
                  <a:pt x="590550" y="1506645"/>
                </a:cubicBezTo>
                <a:cubicBezTo>
                  <a:pt x="749300" y="1359537"/>
                  <a:pt x="822325" y="1525695"/>
                  <a:pt x="952500" y="1373295"/>
                </a:cubicBezTo>
                <a:cubicBezTo>
                  <a:pt x="1082675" y="1220895"/>
                  <a:pt x="1278467" y="764753"/>
                  <a:pt x="1371600" y="592245"/>
                </a:cubicBezTo>
                <a:cubicBezTo>
                  <a:pt x="1464733" y="419737"/>
                  <a:pt x="1450975" y="377403"/>
                  <a:pt x="1511300" y="338245"/>
                </a:cubicBezTo>
                <a:cubicBezTo>
                  <a:pt x="1571625" y="299087"/>
                  <a:pt x="1652058" y="403862"/>
                  <a:pt x="1733550" y="357295"/>
                </a:cubicBezTo>
                <a:cubicBezTo>
                  <a:pt x="1815042" y="310728"/>
                  <a:pt x="1927225" y="101178"/>
                  <a:pt x="2000250" y="58845"/>
                </a:cubicBezTo>
                <a:cubicBezTo>
                  <a:pt x="2073275" y="16512"/>
                  <a:pt x="2133600" y="78954"/>
                  <a:pt x="2171700" y="103295"/>
                </a:cubicBezTo>
                <a:cubicBezTo>
                  <a:pt x="2209800" y="127637"/>
                  <a:pt x="2203450" y="142452"/>
                  <a:pt x="2228850" y="204894"/>
                </a:cubicBezTo>
                <a:cubicBezTo>
                  <a:pt x="2241550" y="362586"/>
                  <a:pt x="2239433" y="978537"/>
                  <a:pt x="2247900" y="1093895"/>
                </a:cubicBezTo>
                <a:cubicBezTo>
                  <a:pt x="2256367" y="1209253"/>
                  <a:pt x="2261658" y="990178"/>
                  <a:pt x="2279650" y="897045"/>
                </a:cubicBezTo>
                <a:cubicBezTo>
                  <a:pt x="2297642" y="803912"/>
                  <a:pt x="2307167" y="650453"/>
                  <a:pt x="2355850" y="535095"/>
                </a:cubicBezTo>
                <a:cubicBezTo>
                  <a:pt x="2404533" y="419737"/>
                  <a:pt x="2498725" y="262045"/>
                  <a:pt x="2571750" y="204895"/>
                </a:cubicBezTo>
                <a:cubicBezTo>
                  <a:pt x="2644775" y="147745"/>
                  <a:pt x="2746375" y="40853"/>
                  <a:pt x="2794000" y="192195"/>
                </a:cubicBezTo>
                <a:cubicBezTo>
                  <a:pt x="2841625" y="343537"/>
                  <a:pt x="2843742" y="980653"/>
                  <a:pt x="2857500" y="1112945"/>
                </a:cubicBezTo>
                <a:cubicBezTo>
                  <a:pt x="2871258" y="1245237"/>
                  <a:pt x="2857500" y="1088603"/>
                  <a:pt x="2876550" y="985945"/>
                </a:cubicBezTo>
                <a:cubicBezTo>
                  <a:pt x="2895600" y="883287"/>
                  <a:pt x="2936875" y="647278"/>
                  <a:pt x="2971800" y="496995"/>
                </a:cubicBezTo>
                <a:cubicBezTo>
                  <a:pt x="3006725" y="346712"/>
                  <a:pt x="3033183" y="165737"/>
                  <a:pt x="3086100" y="84245"/>
                </a:cubicBezTo>
                <a:cubicBezTo>
                  <a:pt x="3139017" y="2753"/>
                  <a:pt x="3243792" y="-12063"/>
                  <a:pt x="3289300" y="8045"/>
                </a:cubicBezTo>
                <a:cubicBezTo>
                  <a:pt x="3334808" y="28153"/>
                  <a:pt x="3341158" y="-3597"/>
                  <a:pt x="3359150" y="204895"/>
                </a:cubicBezTo>
                <a:cubicBezTo>
                  <a:pt x="3377142" y="413387"/>
                  <a:pt x="3377142" y="1101303"/>
                  <a:pt x="3397250" y="1258995"/>
                </a:cubicBezTo>
                <a:cubicBezTo>
                  <a:pt x="3417358" y="1416687"/>
                  <a:pt x="3445933" y="1199728"/>
                  <a:pt x="3479800" y="1151045"/>
                </a:cubicBezTo>
                <a:cubicBezTo>
                  <a:pt x="3513667" y="1102362"/>
                  <a:pt x="3550708" y="998645"/>
                  <a:pt x="3600450" y="966895"/>
                </a:cubicBezTo>
                <a:cubicBezTo>
                  <a:pt x="3650192" y="935145"/>
                  <a:pt x="3721100" y="987003"/>
                  <a:pt x="3778250" y="960545"/>
                </a:cubicBezTo>
                <a:cubicBezTo>
                  <a:pt x="3835400" y="934087"/>
                  <a:pt x="3887258" y="835662"/>
                  <a:pt x="3943350" y="808145"/>
                </a:cubicBezTo>
                <a:cubicBezTo>
                  <a:pt x="3999442" y="780628"/>
                  <a:pt x="4002617" y="705487"/>
                  <a:pt x="4114800" y="795445"/>
                </a:cubicBezTo>
                <a:cubicBezTo>
                  <a:pt x="4226983" y="885403"/>
                  <a:pt x="4432300" y="1156866"/>
                  <a:pt x="4616450" y="1347895"/>
                </a:cubicBezTo>
              </a:path>
            </a:pathLst>
          </a:custGeom>
          <a:ln>
            <a:solidFill>
              <a:srgbClr val="FF9F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67931" y="36927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58481" y="373716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581" y="3756215"/>
            <a:ext cx="0" cy="2605194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8368" y="2921926"/>
            <a:ext cx="2384601" cy="7707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11601" y="2954221"/>
            <a:ext cx="2021368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93897" y="2954221"/>
            <a:ext cx="569767" cy="737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56607" y="2954221"/>
            <a:ext cx="819586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62397" y="2935172"/>
            <a:ext cx="1782570" cy="7562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76193" y="5577325"/>
            <a:ext cx="1002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Grassland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8968" y="4294625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30000"/>
                </a:solidFill>
                <a:latin typeface="Helvetica"/>
                <a:cs typeface="Helvetica"/>
              </a:rPr>
              <a:t>Alfalfa</a:t>
            </a:r>
            <a:endParaRPr lang="en-US" sz="1400" dirty="0">
              <a:solidFill>
                <a:srgbClr val="C30000"/>
              </a:solidFill>
              <a:latin typeface="Helvetica"/>
              <a:cs typeface="Helvetica"/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2073502" y="3985591"/>
            <a:ext cx="132151" cy="132151"/>
          </a:xfrm>
          <a:prstGeom prst="diamond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2015" y="4076150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+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25839" y="3824658"/>
            <a:ext cx="1108597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Helvetica"/>
                <a:cs typeface="Helvetica"/>
              </a:rPr>
              <a:t>Sentinel-2</a:t>
            </a:r>
            <a:br>
              <a:rPr lang="en-US" sz="1600" dirty="0" smtClean="0">
                <a:latin typeface="Helvetica"/>
                <a:cs typeface="Helvetica"/>
              </a:rPr>
            </a:br>
            <a:r>
              <a:rPr lang="en-US" sz="1600" dirty="0" smtClean="0">
                <a:latin typeface="Helvetica"/>
                <a:cs typeface="Helvetica"/>
              </a:rPr>
              <a:t>Landsat-8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193" y="84668"/>
            <a:ext cx="6930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  <a:latin typeface="Helvetica"/>
                <a:cs typeface="Helvetica"/>
              </a:rPr>
              <a:t>Harmonized Landsat / Sentinel-2 Products</a:t>
            </a:r>
          </a:p>
          <a:p>
            <a:r>
              <a:rPr lang="en-US" sz="2000" dirty="0" smtClean="0">
                <a:solidFill>
                  <a:srgbClr val="4F81BD"/>
                </a:solidFill>
                <a:latin typeface="Helvetica"/>
                <a:cs typeface="Helvetica"/>
              </a:rPr>
              <a:t>Laramie County, WY</a:t>
            </a:r>
            <a:endParaRPr lang="en-US" sz="2000" dirty="0">
              <a:solidFill>
                <a:srgbClr val="4F81BD"/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51255" y="4858607"/>
            <a:ext cx="67488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NDVI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8651" y="6503859"/>
            <a:ext cx="124565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Day of Year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593320" y="5670534"/>
            <a:ext cx="841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C30000"/>
                </a:solidFill>
                <a:latin typeface="Helvetica"/>
                <a:cs typeface="Helvetica"/>
              </a:rPr>
              <a:t>mowing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779004" y="1446509"/>
            <a:ext cx="523879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1704" y="1422924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Helvetica"/>
                <a:cs typeface="Helvetica"/>
              </a:rPr>
              <a:t>3km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8600" y="1066800"/>
            <a:ext cx="156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May 4, 2016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09649" y="1066800"/>
            <a:ext cx="102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8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28798" y="1066800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Aug 17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97147" y="1066800"/>
            <a:ext cx="1042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Sep 1 (S2)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78196" y="1066800"/>
            <a:ext cx="1082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Oct 20 (L8)</a:t>
            </a:r>
            <a:endParaRPr lang="en-US" sz="14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34" y="3068971"/>
            <a:ext cx="1284394" cy="16121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874404" y="3147149"/>
            <a:ext cx="176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Helvetica"/>
                <a:cs typeface="Helvetica"/>
              </a:rPr>
              <a:t>0.1       NDVI      0.9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858000" y="3657600"/>
            <a:ext cx="2438400" cy="297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269875" marR="269875" lvl="0" indent="0" defTabSz="913843" rtl="0" eaLnBrk="0" fontAlgn="auto" latinLnBrk="0" hangingPunct="0">
              <a:lnSpc>
                <a:spcPts val="15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phenology (greening) for natural grassland (blue </a:t>
            </a:r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and irrigated alfalfa fields (red line) near Cheyenne Wyoming observed from Harmonized Landsat/Sentinel-2 data products.  The high temporal density of observations allows individual mowing events to be detected within alfalfa fields.  HLS Products available from </a:t>
            </a:r>
            <a:r>
              <a:rPr lang="en-US" sz="1200" i="1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https://hls.gsfc.nasa.gov</a:t>
            </a:r>
            <a:endParaRPr lang="en-US" sz="1200" i="1" noProof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92636"/>
              </p:ext>
            </p:extLst>
          </p:nvPr>
        </p:nvGraphicFramePr>
        <p:xfrm>
          <a:off x="485717" y="2580206"/>
          <a:ext cx="8509893" cy="310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Document" r:id="rId3" imgW="5943600" imgH="2171700" progId="Word.Document.12">
                  <p:embed/>
                </p:oleObj>
              </mc:Choice>
              <mc:Fallback>
                <p:oleObj name="Document" r:id="rId3" imgW="59436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717" y="2580206"/>
                        <a:ext cx="8509893" cy="310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390" y="4284124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36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390" y="3454391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18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625" y="4704255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72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619445" y="4336582"/>
            <a:ext cx="1527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Observations/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yr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70932" y="188217"/>
            <a:ext cx="7298267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Expected Cloud-Free Observations</a:t>
            </a:r>
            <a:br>
              <a:rPr lang="en-US" sz="4000" dirty="0" smtClean="0">
                <a:solidFill>
                  <a:srgbClr val="4F81BD"/>
                </a:solidFill>
              </a:rPr>
            </a:b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17" y="5678890"/>
            <a:ext cx="818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376092"/>
                </a:solidFill>
              </a:rPr>
              <a:t>Sentinel-2a + Landsat-8 revisit w/ cloud cover from MODIS CMG</a:t>
            </a:r>
            <a:endParaRPr lang="en-US" sz="2400" i="1" dirty="0">
              <a:solidFill>
                <a:srgbClr val="37609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17" y="1256267"/>
            <a:ext cx="8183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Combining Sentinel-2a,b and Landsat-8 can provide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2-3 day global coverage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~weekly cloud-free views over many biomes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44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1" y="1877093"/>
            <a:ext cx="8755238" cy="37285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Crop NDVI Phenology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1620" y="5597890"/>
            <a:ext cx="125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DOY (2016)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6353" y="3421245"/>
            <a:ext cx="6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NDVI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761" y="1170001"/>
            <a:ext cx="835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Delaware, USA  - crop type examples from USDA Cropland Data Layer (CDL)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HLS data interpolated and smoothed (10-day window)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31934" y="5921055"/>
            <a:ext cx="98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Corn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Soybean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2600" y="5921055"/>
            <a:ext cx="212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 (Wheat/Soy)</a:t>
            </a:r>
          </a:p>
          <a:p>
            <a:r>
              <a:rPr lang="en-US" dirty="0">
                <a:solidFill>
                  <a:srgbClr val="FF00FF"/>
                </a:solidFill>
              </a:rPr>
              <a:t>Deciduous Forest</a:t>
            </a:r>
          </a:p>
        </p:txBody>
      </p:sp>
    </p:spTree>
    <p:extLst>
      <p:ext uri="{BB962C8B-B14F-4D97-AF65-F5344CB8AC3E}">
        <p14:creationId xmlns:p14="http://schemas.microsoft.com/office/powerpoint/2010/main" val="10528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u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9" y="2108848"/>
            <a:ext cx="2615428" cy="3763206"/>
          </a:xfrm>
          <a:prstGeom prst="rect">
            <a:avLst/>
          </a:prstGeom>
        </p:spPr>
      </p:pic>
      <p:pic>
        <p:nvPicPr>
          <p:cNvPr id="5" name="Picture 4" descr="hlsSV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1" y="2108848"/>
            <a:ext cx="2615428" cy="3763206"/>
          </a:xfrm>
          <a:prstGeom prst="rect">
            <a:avLst/>
          </a:prstGeom>
        </p:spPr>
      </p:pic>
      <p:pic>
        <p:nvPicPr>
          <p:cNvPr id="6" name="Picture 5" descr="CD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40" y="2108848"/>
            <a:ext cx="2615428" cy="376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357660" y="5959229"/>
            <a:ext cx="1229251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698" y="5959229"/>
            <a:ext cx="54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4km</a:t>
            </a:r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8761" y="187328"/>
            <a:ext cx="7886700" cy="74965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Crop Classification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594" y="1045629"/>
            <a:ext cx="67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Supervised classification (SVM) of HLS NDVI trajectories in Delaware, using USDA CDL as training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84504" y="1739516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9971" y="170725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USDA CDL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438" y="1724361"/>
            <a:ext cx="180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HLS Classification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555960" y="6109663"/>
            <a:ext cx="310599" cy="2709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04119" y="6485467"/>
            <a:ext cx="310599" cy="270933"/>
          </a:xfrm>
          <a:prstGeom prst="rect">
            <a:avLst/>
          </a:prstGeom>
          <a:solidFill>
            <a:srgbClr val="FEC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22902" y="6105131"/>
            <a:ext cx="310599" cy="270933"/>
          </a:xfrm>
          <a:prstGeom prst="rect">
            <a:avLst/>
          </a:prstGeom>
          <a:solidFill>
            <a:srgbClr val="1F6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24468" y="6485467"/>
            <a:ext cx="310599" cy="270933"/>
          </a:xfrm>
          <a:prstGeom prst="rect">
            <a:avLst/>
          </a:prstGeom>
          <a:solidFill>
            <a:srgbClr val="5D60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23669" y="6101213"/>
            <a:ext cx="310599" cy="270933"/>
          </a:xfrm>
          <a:prstGeom prst="rect">
            <a:avLst/>
          </a:prstGeom>
          <a:solidFill>
            <a:srgbClr val="5986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23669" y="6485467"/>
            <a:ext cx="310599" cy="270933"/>
          </a:xfrm>
          <a:prstGeom prst="rect">
            <a:avLst/>
          </a:prstGeom>
          <a:solidFill>
            <a:srgbClr val="89CD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04119" y="6105131"/>
            <a:ext cx="310599" cy="270933"/>
          </a:xfrm>
          <a:prstGeom prst="rect">
            <a:avLst/>
          </a:prstGeom>
          <a:solidFill>
            <a:srgbClr val="2865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14718" y="602578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14718" y="6406782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33501" y="6419114"/>
            <a:ext cx="117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wheat/soy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32312" y="6049782"/>
            <a:ext cx="96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soybean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26412" y="6045864"/>
            <a:ext cx="94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wetland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34268" y="6429296"/>
            <a:ext cx="7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866559" y="6054314"/>
            <a:ext cx="117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36" y="156104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accent1"/>
                </a:solidFill>
              </a:rPr>
              <a:t>Crop Type Map for Germany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85" y="1048808"/>
            <a:ext cx="4198364" cy="5672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070" y="1467301"/>
            <a:ext cx="42879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Crop type map derived from analysis of HLS imagery by Humboldt University/P. Griffiths (ESA Living Planet Research Fellow)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Based on data from Oct 2015-Dec 2016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21 land cover classes, 15 crop types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Overall accuracy 76%, several crop types &gt;90% accuracy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66070" y="6094740"/>
            <a:ext cx="408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F81BD"/>
                </a:solidFill>
              </a:rPr>
              <a:t>http://</a:t>
            </a:r>
            <a:r>
              <a:rPr lang="en-US" sz="1400" dirty="0" err="1">
                <a:solidFill>
                  <a:srgbClr val="4F81BD"/>
                </a:solidFill>
              </a:rPr>
              <a:t>www.esa.int</a:t>
            </a:r>
            <a:r>
              <a:rPr lang="en-US" sz="1400" dirty="0">
                <a:solidFill>
                  <a:srgbClr val="4F81BD"/>
                </a:solidFill>
              </a:rPr>
              <a:t>/</a:t>
            </a:r>
            <a:r>
              <a:rPr lang="en-US" sz="1400" dirty="0" err="1">
                <a:solidFill>
                  <a:srgbClr val="4F81BD"/>
                </a:solidFill>
              </a:rPr>
              <a:t>spaceinimages</a:t>
            </a:r>
            <a:r>
              <a:rPr lang="en-US" sz="1400" dirty="0">
                <a:solidFill>
                  <a:srgbClr val="4F81BD"/>
                </a:solidFill>
              </a:rPr>
              <a:t>/Images/2017/08/</a:t>
            </a:r>
            <a:r>
              <a:rPr lang="en-US" sz="1400" dirty="0" err="1">
                <a:solidFill>
                  <a:srgbClr val="4F81BD"/>
                </a:solidFill>
              </a:rPr>
              <a:t>Mapping_Germany_s_agricultural_landscape</a:t>
            </a:r>
            <a:endParaRPr lang="en-US" sz="14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0948" y="189973"/>
            <a:ext cx="8229600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HLS QA &amp; Validation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1098286"/>
            <a:ext cx="802254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Product Quality Assurance (QA)  - Should the user avoid this particular granule or pixel? 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 smtClean="0"/>
              <a:t>Per-pixel cloud, shadow, high aerosol bits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i="1" dirty="0" smtClean="0"/>
              <a:t>Per-tile &amp; per-granule comparison with contemporary MODIS NBAR</a:t>
            </a:r>
          </a:p>
          <a:p>
            <a:pPr marL="742950" lvl="1" indent="-285750">
              <a:lnSpc>
                <a:spcPct val="60000"/>
              </a:lnSpc>
              <a:buFont typeface="Arial"/>
              <a:buChar char="•"/>
            </a:pPr>
            <a:endParaRPr lang="en-US" sz="2000" i="1" dirty="0" smtClean="0"/>
          </a:p>
          <a:p>
            <a:r>
              <a:rPr lang="en-US" sz="2000" b="1" i="1" dirty="0" smtClean="0"/>
              <a:t>Product Validation – what is the uncertainty (bias, precision) associated with any given observation compared to the true value?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/>
              <a:t>“Bottom-up” error budget based on algorithm validation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/>
              <a:t>Comparison with SURFAD </a:t>
            </a:r>
            <a:r>
              <a:rPr lang="en-US" sz="2000" i="1" dirty="0" err="1" smtClean="0"/>
              <a:t>albedometer</a:t>
            </a:r>
            <a:r>
              <a:rPr lang="en-US" sz="2000" i="1" dirty="0" smtClean="0"/>
              <a:t> measurements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/>
              <a:t>Stability of PICS sites</a:t>
            </a:r>
          </a:p>
          <a:p>
            <a:endParaRPr lang="en-US" sz="2000" b="1" i="1" dirty="0" smtClean="0"/>
          </a:p>
          <a:p>
            <a:pPr marL="285750" indent="-285750">
              <a:buFont typeface="Arial"/>
              <a:buChar char="•"/>
            </a:pPr>
            <a:endParaRPr lang="en-US" sz="2000" b="1" i="1" dirty="0"/>
          </a:p>
          <a:p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" y="4240741"/>
            <a:ext cx="7051040" cy="2115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5000" y="4966275"/>
            <a:ext cx="1917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3">
                    <a:lumMod val="50000"/>
                  </a:schemeClr>
                </a:solidFill>
              </a:rPr>
              <a:t>Comparison between MODIS NBAR and L30 (top) and S30 (bottom) SR.  Green indicates discarded granules.</a:t>
            </a:r>
            <a:endParaRPr lang="en-US" sz="14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48" y="105304"/>
            <a:ext cx="8229600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HLS Uncertainty Estimation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816" y="1185704"/>
            <a:ext cx="726898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b="1" i="1" dirty="0"/>
          </a:p>
          <a:p>
            <a:pPr marL="285750" indent="-285750">
              <a:buFont typeface="Arial"/>
              <a:buChar char="•"/>
            </a:pPr>
            <a:r>
              <a:rPr lang="en-US" sz="2000" b="1" i="1" dirty="0"/>
              <a:t>Validation or Uncertainty Estimation </a:t>
            </a:r>
            <a:r>
              <a:rPr lang="en-US" sz="2000" dirty="0"/>
              <a:t>– </a:t>
            </a:r>
            <a:r>
              <a:rPr lang="en-US" sz="2000" b="1" dirty="0"/>
              <a:t>what is the uncertainty (bias, precision) of any observation relative to a standard?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48" y="2624665"/>
            <a:ext cx="69088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816" y="5467349"/>
            <a:ext cx="6760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4F81BD"/>
              </a:solidFill>
            </a:endParaRPr>
          </a:p>
          <a:p>
            <a:r>
              <a:rPr lang="en-US" dirty="0" smtClean="0">
                <a:solidFill>
                  <a:srgbClr val="4F81BD"/>
                </a:solidFill>
              </a:rPr>
              <a:t>Note:  BRDF uncertainty includes errors due to atmospheric correction as well, and thus could be overestimated. 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4" y="1129376"/>
            <a:ext cx="2078010" cy="212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4" y="3602603"/>
            <a:ext cx="3057632" cy="3112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602603"/>
            <a:ext cx="3104492" cy="3112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3348" y="1318467"/>
            <a:ext cx="35998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 of Yuma, AZ</a:t>
            </a:r>
          </a:p>
          <a:p>
            <a:r>
              <a:rPr lang="en-US" sz="2400" dirty="0" smtClean="0"/>
              <a:t>Sentinel-2 (HLS S30)</a:t>
            </a:r>
          </a:p>
          <a:p>
            <a:r>
              <a:rPr lang="en-US" sz="2400" dirty="0" smtClean="0"/>
              <a:t>Calendar Year 2016</a:t>
            </a:r>
          </a:p>
          <a:p>
            <a:r>
              <a:rPr lang="en-US" sz="2400" dirty="0" smtClean="0"/>
              <a:t>N =  112 total observations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77 non-null, non-cloud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86440" y="6202768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3861" y="617050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NIR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48" y="105304"/>
            <a:ext cx="8229600" cy="9083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HLS Temporal Variability (Precision)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5999" y="3231037"/>
            <a:ext cx="177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January 17,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6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045"/>
            <a:ext cx="5299309" cy="4237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3891" y="4047654"/>
            <a:ext cx="5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9639" y="28626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nir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1071" y="2003484"/>
            <a:ext cx="41429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	 </a:t>
            </a:r>
            <a:r>
              <a:rPr lang="en-US" dirty="0" smtClean="0"/>
              <a:t>     </a:t>
            </a:r>
            <a:r>
              <a:rPr lang="en-US" b="1" dirty="0" smtClean="0"/>
              <a:t>Mean	  </a:t>
            </a:r>
            <a:r>
              <a:rPr lang="en-US" b="1" dirty="0" err="1" smtClean="0"/>
              <a:t>StdDev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/>
              <a:t>Raw SR (no </a:t>
            </a:r>
            <a:r>
              <a:rPr lang="en-US" dirty="0" err="1"/>
              <a:t>detrending</a:t>
            </a:r>
            <a:r>
              <a:rPr lang="en-US" dirty="0"/>
              <a:t>, no filtering, N=77</a:t>
            </a:r>
            <a:r>
              <a:rPr lang="en-US" dirty="0" smtClean="0"/>
              <a:t>)</a:t>
            </a:r>
          </a:p>
          <a:p>
            <a:r>
              <a:rPr lang="de-DE" b="1" dirty="0"/>
              <a:t>RED</a:t>
            </a:r>
            <a:r>
              <a:rPr lang="de-DE" dirty="0"/>
              <a:t> </a:t>
            </a:r>
            <a:r>
              <a:rPr lang="de-DE" dirty="0" smtClean="0"/>
              <a:t>:      3498      466        (13% relative)</a:t>
            </a:r>
          </a:p>
          <a:p>
            <a:r>
              <a:rPr lang="de-DE" b="1" dirty="0" smtClean="0"/>
              <a:t>NIR</a:t>
            </a:r>
            <a:r>
              <a:rPr lang="de-DE" dirty="0" smtClean="0"/>
              <a:t> :       4113      441	(11% relative)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en-US" dirty="0" err="1" smtClean="0"/>
              <a:t>Detrended</a:t>
            </a:r>
            <a:r>
              <a:rPr lang="en-US" dirty="0" smtClean="0"/>
              <a:t>, filtered for outliers (N=71)</a:t>
            </a:r>
          </a:p>
          <a:p>
            <a:r>
              <a:rPr lang="de-DE" b="1" dirty="0" smtClean="0"/>
              <a:t>RED</a:t>
            </a:r>
            <a:r>
              <a:rPr lang="de-DE" dirty="0" smtClean="0"/>
              <a:t> :      N/A      126        (3.6% relative)</a:t>
            </a:r>
          </a:p>
          <a:p>
            <a:r>
              <a:rPr lang="de-DE" b="1" dirty="0" smtClean="0"/>
              <a:t>NIR</a:t>
            </a:r>
            <a:r>
              <a:rPr lang="de-DE" dirty="0" smtClean="0"/>
              <a:t> :       N/A      149</a:t>
            </a:r>
            <a:r>
              <a:rPr lang="de-DE" dirty="0"/>
              <a:t> </a:t>
            </a:r>
            <a:r>
              <a:rPr lang="de-DE" dirty="0" smtClean="0"/>
              <a:t>       (3.6% relative)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8548" y="105304"/>
            <a:ext cx="8229600" cy="9083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HLS Temporal Variability (Precision)</a:t>
            </a:r>
            <a:endParaRPr lang="en-US" sz="40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rgbClr val="4F81BD"/>
                </a:solidFill>
              </a:rPr>
              <a:t>Harmonization Challenges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0" y="1212963"/>
            <a:ext cx="7190777" cy="3707101"/>
          </a:xfrm>
        </p:spPr>
        <p:txBody>
          <a:bodyPr>
            <a:noAutofit/>
          </a:bodyPr>
          <a:lstStyle/>
          <a:p>
            <a:r>
              <a:rPr lang="en-US" sz="2000" dirty="0" smtClean="0"/>
              <a:t>Landsat/Sentinel-2 cross calibration has not been an issue</a:t>
            </a:r>
          </a:p>
          <a:p>
            <a:pPr lvl="1"/>
            <a:r>
              <a:rPr lang="en-US" sz="1600" dirty="0" smtClean="0"/>
              <a:t>We assume that both sensors record the true signal with zero bias</a:t>
            </a:r>
          </a:p>
          <a:p>
            <a:pPr lvl="1"/>
            <a:r>
              <a:rPr lang="en-US" sz="1600" dirty="0" smtClean="0"/>
              <a:t>Radiometric bandpass for S2a blue &amp; CA uncertain</a:t>
            </a:r>
          </a:p>
          <a:p>
            <a:r>
              <a:rPr lang="en-US" sz="2000" dirty="0" smtClean="0"/>
              <a:t>S2/Landsat </a:t>
            </a:r>
            <a:r>
              <a:rPr lang="en-US" sz="2000" dirty="0"/>
              <a:t>registration issues</a:t>
            </a:r>
          </a:p>
          <a:p>
            <a:pPr lvl="1"/>
            <a:r>
              <a:rPr lang="en-US" sz="1600" dirty="0" smtClean="0"/>
              <a:t>Documenting the problem (</a:t>
            </a:r>
            <a:r>
              <a:rPr lang="en-US" sz="1600" dirty="0" err="1" smtClean="0"/>
              <a:t>Storey</a:t>
            </a:r>
            <a:r>
              <a:rPr lang="en-US" sz="1600" dirty="0" smtClean="0"/>
              <a:t> et al., RSE, 2016)</a:t>
            </a:r>
          </a:p>
          <a:p>
            <a:pPr lvl="1"/>
            <a:r>
              <a:rPr lang="en-US" sz="1600" dirty="0" smtClean="0"/>
              <a:t>Landsat </a:t>
            </a:r>
            <a:r>
              <a:rPr lang="en-US" sz="1600" dirty="0" smtClean="0"/>
              <a:t>reprocessing using S2 GRI (Collection 2 - 2018?)</a:t>
            </a:r>
          </a:p>
          <a:p>
            <a:r>
              <a:rPr lang="en-US" sz="2000" dirty="0" smtClean="0"/>
              <a:t>Mixed processing baselines	</a:t>
            </a:r>
          </a:p>
          <a:p>
            <a:pPr lvl="1"/>
            <a:r>
              <a:rPr lang="en-US" sz="1800" dirty="0" smtClean="0"/>
              <a:t>L1T -&gt; Collection 1</a:t>
            </a:r>
          </a:p>
          <a:p>
            <a:pPr lvl="1"/>
            <a:r>
              <a:rPr lang="en-US" sz="1800" dirty="0" smtClean="0"/>
              <a:t>Multiple S2 processing baselines</a:t>
            </a:r>
          </a:p>
          <a:p>
            <a:r>
              <a:rPr lang="en-US" sz="2000" dirty="0" smtClean="0"/>
              <a:t>S2 </a:t>
            </a:r>
            <a:r>
              <a:rPr lang="en-US" sz="2000" dirty="0"/>
              <a:t>data </a:t>
            </a:r>
            <a:r>
              <a:rPr lang="en-US" sz="2000" dirty="0" smtClean="0"/>
              <a:t>acquisition limitations</a:t>
            </a:r>
            <a:endParaRPr lang="en-US" sz="2000" dirty="0"/>
          </a:p>
          <a:p>
            <a:pPr lvl="1"/>
            <a:r>
              <a:rPr lang="en-US" sz="1600" dirty="0" smtClean="0"/>
              <a:t>Systematic global acquisitions still not achieved by </a:t>
            </a:r>
            <a:r>
              <a:rPr lang="en-US" sz="1600" dirty="0" smtClean="0"/>
              <a:t>S2a,b</a:t>
            </a:r>
          </a:p>
          <a:p>
            <a:r>
              <a:rPr lang="en-US" sz="2000" dirty="0"/>
              <a:t>Spectral bandpass adjustment (SBAF)</a:t>
            </a:r>
          </a:p>
          <a:p>
            <a:pPr lvl="1"/>
            <a:r>
              <a:rPr lang="en-US" sz="1600" dirty="0"/>
              <a:t>Maybe not a dominant error term, but no algorithm is </a:t>
            </a:r>
            <a:r>
              <a:rPr lang="en-US" sz="1600" dirty="0" smtClean="0"/>
              <a:t>ideal</a:t>
            </a:r>
            <a:endParaRPr lang="en-US" sz="2000" dirty="0"/>
          </a:p>
          <a:p>
            <a:r>
              <a:rPr lang="en-US" sz="2000" dirty="0" smtClean="0"/>
              <a:t>Cloud </a:t>
            </a:r>
            <a:r>
              <a:rPr lang="en-US" sz="2000" dirty="0"/>
              <a:t>masking</a:t>
            </a:r>
          </a:p>
          <a:p>
            <a:pPr lvl="1"/>
            <a:r>
              <a:rPr lang="en-US" sz="1600" dirty="0" smtClean="0"/>
              <a:t>BU </a:t>
            </a:r>
            <a:r>
              <a:rPr lang="en-US" sz="1600" dirty="0"/>
              <a:t>algorithm </a:t>
            </a:r>
            <a:r>
              <a:rPr lang="en-US" sz="1600" dirty="0" err="1" smtClean="0"/>
              <a:t>intercomparison</a:t>
            </a:r>
            <a:r>
              <a:rPr lang="en-US" sz="1600" dirty="0" smtClean="0"/>
              <a:t> </a:t>
            </a:r>
            <a:r>
              <a:rPr lang="en-US" sz="1600" dirty="0"/>
              <a:t>&amp; </a:t>
            </a:r>
            <a:r>
              <a:rPr lang="en-US" sz="1600" dirty="0" smtClean="0"/>
              <a:t>upgrade (Woodcock)</a:t>
            </a:r>
          </a:p>
          <a:p>
            <a:pPr lvl="1"/>
            <a:r>
              <a:rPr lang="en-US" sz="1600" dirty="0" smtClean="0"/>
              <a:t>CEOS ACIX </a:t>
            </a:r>
            <a:r>
              <a:rPr lang="en-US" sz="1600" dirty="0" smtClean="0"/>
              <a:t>v2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3999" y="122236"/>
            <a:ext cx="8229600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accent1"/>
                </a:solidFill>
              </a:rPr>
              <a:t>Multi-source Data for Land Science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FF6B465-19AF-AD42-A723-9197DBC9AFA8}" type="slidenum">
              <a:rPr lang="en-US" smtClean="0">
                <a:solidFill>
                  <a:srgbClr val="C6D9F1"/>
                </a:solidFill>
              </a:rPr>
              <a:t>2</a:t>
            </a:fld>
            <a:endParaRPr lang="en-US">
              <a:solidFill>
                <a:srgbClr val="C6D9F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3999" y="1323970"/>
            <a:ext cx="8551334" cy="1921933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200" dirty="0" smtClean="0"/>
              <a:t>Time series observations increasingly central to land monitoring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u="sng" dirty="0"/>
              <a:t>Inter-</a:t>
            </a:r>
            <a:r>
              <a:rPr lang="en-US" sz="1800" i="1" u="sng" dirty="0" smtClean="0"/>
              <a:t>annual</a:t>
            </a:r>
            <a:r>
              <a:rPr lang="en-US" sz="1800" i="1" dirty="0" smtClean="0"/>
              <a:t>  disturbance, land use change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u="sng" dirty="0" smtClean="0"/>
              <a:t>Intra</a:t>
            </a:r>
            <a:r>
              <a:rPr lang="en-US" sz="1800" i="1" u="sng" dirty="0"/>
              <a:t>-annua</a:t>
            </a:r>
            <a:r>
              <a:rPr lang="en-US" sz="1800" i="1" dirty="0"/>
              <a:t>l phenology, vegetation condition, </a:t>
            </a:r>
            <a:r>
              <a:rPr lang="en-US" sz="1800" i="1" dirty="0" smtClean="0"/>
              <a:t>agriculture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800" i="1" dirty="0" smtClean="0"/>
              <a:t>Desire for a “Daily 30m” capability</a:t>
            </a:r>
            <a:endParaRPr lang="en-US" sz="1800" i="1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3078314"/>
            <a:ext cx="4775200" cy="3360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999" y="3385071"/>
            <a:ext cx="37465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Harnessing the diversity of international remote sensing systems can provide this capability, at a fraction of the cost of a new </a:t>
            </a:r>
            <a:r>
              <a:rPr lang="en-US" sz="2200" dirty="0" smtClean="0"/>
              <a:t>mission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65600" y="6443145"/>
            <a:ext cx="2606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376092"/>
                </a:solidFill>
              </a:rPr>
              <a:t>Courtesy C. Woodcock/USGS</a:t>
            </a:r>
            <a:endParaRPr lang="en-US" sz="160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Version 1.3 released July 2017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Paper submitted to RSE special issue on Sentinel-2 Applications (</a:t>
            </a:r>
            <a:r>
              <a:rPr lang="en-US" sz="2000" dirty="0" err="1" smtClean="0"/>
              <a:t>Claverie</a:t>
            </a:r>
            <a:r>
              <a:rPr lang="en-US" sz="2000" dirty="0" smtClean="0"/>
              <a:t> et al, in review)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Version 1.4 to be released early-2018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Wall-to-Wall North America + global test sites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Incorporates Collection 1 Landsat and S2b data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&lt; 7 day latency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Processing &amp; data access via Amazon Web Services (AWS)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HLS-like products for coastal/inland water? (</a:t>
            </a:r>
            <a:r>
              <a:rPr lang="en-US" sz="2400" dirty="0" err="1" smtClean="0"/>
              <a:t>Pahlevan</a:t>
            </a:r>
            <a:r>
              <a:rPr lang="en-US" sz="24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Status and Future Directions</a:t>
            </a:r>
            <a:endParaRPr lang="en-US" sz="36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46932"/>
            <a:ext cx="6504736" cy="972785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4F81BD"/>
                </a:solidFill>
              </a:rPr>
              <a:t>Websites and Public Interface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046" y="903926"/>
            <a:ext cx="4043503" cy="579305"/>
          </a:xfrm>
        </p:spPr>
        <p:txBody>
          <a:bodyPr/>
          <a:lstStyle/>
          <a:p>
            <a:pPr algn="ctr"/>
            <a:r>
              <a:rPr lang="en-US" dirty="0" smtClean="0"/>
              <a:t>HLS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2268" y="1553788"/>
            <a:ext cx="4043503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https:</a:t>
            </a:r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hls.gsfc.nasa.gov</a:t>
            </a:r>
          </a:p>
          <a:p>
            <a:r>
              <a:rPr lang="en-US" sz="1800" dirty="0" smtClean="0"/>
              <a:t>Public access</a:t>
            </a:r>
          </a:p>
          <a:p>
            <a:r>
              <a:rPr lang="en-US" sz="1800" dirty="0" smtClean="0"/>
              <a:t>Sample data available (via FTP)</a:t>
            </a:r>
          </a:p>
          <a:p>
            <a:r>
              <a:rPr lang="en-US" sz="1800" dirty="0" smtClean="0"/>
              <a:t>Algorithm &amp; Product descriptions</a:t>
            </a:r>
          </a:p>
          <a:p>
            <a:r>
              <a:rPr lang="en-US" sz="1800" b="1" u="sng" dirty="0" smtClean="0"/>
              <a:t>Request new sites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808" y="916754"/>
            <a:ext cx="4062326" cy="579305"/>
          </a:xfrm>
        </p:spPr>
        <p:txBody>
          <a:bodyPr/>
          <a:lstStyle/>
          <a:p>
            <a:pPr algn="ctr"/>
            <a:r>
              <a:rPr lang="en-US" dirty="0" smtClean="0"/>
              <a:t>NEX project page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808" y="1553787"/>
            <a:ext cx="4062327" cy="3684588"/>
          </a:xfrm>
        </p:spPr>
        <p:txBody>
          <a:bodyPr lIns="0" rIns="0">
            <a:normAutofit/>
          </a:bodyPr>
          <a:lstStyle/>
          <a:p>
            <a:r>
              <a:rPr lang="en-US" sz="1800" u="sng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nex.nasa.gov/nex/projects/1371</a:t>
            </a:r>
            <a:endParaRPr lang="en-US" sz="18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 smtClean="0"/>
              <a:t>Registered user access</a:t>
            </a:r>
          </a:p>
          <a:p>
            <a:r>
              <a:rPr lang="en-US" sz="1800" dirty="0" smtClean="0"/>
              <a:t>All HLS data available</a:t>
            </a:r>
          </a:p>
          <a:p>
            <a:r>
              <a:rPr lang="en-US" sz="1800" dirty="0" smtClean="0"/>
              <a:t>Documents (slides, user guides)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0" y="3553252"/>
            <a:ext cx="3614327" cy="22972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0381"/>
          <a:stretch/>
        </p:blipFill>
        <p:spPr>
          <a:xfrm>
            <a:off x="4883786" y="3561878"/>
            <a:ext cx="3644045" cy="230540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6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2919"/>
            <a:ext cx="8229600" cy="908313"/>
          </a:xfrm>
        </p:spPr>
        <p:txBody>
          <a:bodyPr/>
          <a:lstStyle/>
          <a:p>
            <a:r>
              <a:rPr lang="en-US" b="1" i="1" dirty="0" err="1" smtClean="0">
                <a:solidFill>
                  <a:schemeClr val="accent1"/>
                </a:solidFill>
              </a:rPr>
              <a:t>Crochety</a:t>
            </a:r>
            <a:r>
              <a:rPr lang="en-US" b="1" i="1" dirty="0" smtClean="0">
                <a:solidFill>
                  <a:schemeClr val="accent1"/>
                </a:solidFill>
              </a:rPr>
              <a:t> </a:t>
            </a:r>
            <a:br>
              <a:rPr lang="en-US" b="1" i="1" dirty="0" smtClean="0">
                <a:solidFill>
                  <a:schemeClr val="accent1"/>
                </a:solidFill>
              </a:rPr>
            </a:br>
            <a:r>
              <a:rPr lang="en-US" b="1" i="1" dirty="0" smtClean="0">
                <a:solidFill>
                  <a:schemeClr val="accent1"/>
                </a:solidFill>
              </a:rPr>
              <a:t>Rambling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559" t="3640" r="33051" b="918"/>
          <a:stretch/>
        </p:blipFill>
        <p:spPr>
          <a:xfrm>
            <a:off x="406684" y="1594494"/>
            <a:ext cx="2460503" cy="5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215402"/>
            <a:ext cx="8229600" cy="908313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70C0"/>
                </a:solidFill>
              </a:rPr>
              <a:t>Thoughts </a:t>
            </a:r>
            <a:r>
              <a:rPr lang="en-US" sz="3600" smtClean="0">
                <a:solidFill>
                  <a:srgbClr val="0070C0"/>
                </a:solidFill>
              </a:rPr>
              <a:t>on Characterizing L2 Products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Instrument-level characterization is foundational – you can’t build a long-term geophysical record on noise</a:t>
            </a:r>
          </a:p>
          <a:p>
            <a:r>
              <a:rPr lang="en-US" dirty="0" smtClean="0"/>
              <a:t>But Level-2 Products &amp; ARD change the playing field</a:t>
            </a:r>
          </a:p>
          <a:p>
            <a:pPr lvl="1"/>
            <a:r>
              <a:rPr lang="en-US" dirty="0" smtClean="0"/>
              <a:t>Surface reflectance and (soon) temperature as default products</a:t>
            </a:r>
          </a:p>
          <a:p>
            <a:pPr lvl="1"/>
            <a:r>
              <a:rPr lang="en-US" dirty="0" smtClean="0"/>
              <a:t>Harmonized SR data sets with other sensors</a:t>
            </a:r>
          </a:p>
          <a:p>
            <a:r>
              <a:rPr lang="en-US" dirty="0" smtClean="0"/>
              <a:t>As a user, I want to know:</a:t>
            </a:r>
          </a:p>
          <a:p>
            <a:pPr lvl="1"/>
            <a:r>
              <a:rPr lang="en-US" dirty="0" smtClean="0"/>
              <a:t>What is absolute error (1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) associated with any single SR observation (</a:t>
            </a:r>
            <a:r>
              <a:rPr lang="en-US" dirty="0" err="1" smtClean="0"/>
              <a:t>ie</a:t>
            </a:r>
            <a:r>
              <a:rPr lang="en-US" dirty="0" smtClean="0"/>
              <a:t>. </a:t>
            </a:r>
            <a:r>
              <a:rPr lang="en-US" dirty="0"/>
              <a:t>p</a:t>
            </a:r>
            <a:r>
              <a:rPr lang="en-US" dirty="0" smtClean="0"/>
              <a:t>recision + bias)?</a:t>
            </a:r>
          </a:p>
          <a:p>
            <a:pPr lvl="1"/>
            <a:r>
              <a:rPr lang="en-US" dirty="0" smtClean="0"/>
              <a:t>What is the relative error associated with a set of SR observations through time? (temporal precision or variability)</a:t>
            </a:r>
          </a:p>
          <a:p>
            <a:pPr lvl="2"/>
            <a:r>
              <a:rPr lang="en-US" dirty="0" smtClean="0"/>
              <a:t>How likely is it that any long-term trend is meaningful?</a:t>
            </a:r>
          </a:p>
          <a:p>
            <a:pPr lvl="1"/>
            <a:r>
              <a:rPr lang="en-US" dirty="0" smtClean="0"/>
              <a:t>What is the relative error associated with a set of SR observations in space? (spatial precision or uniformity)</a:t>
            </a:r>
          </a:p>
          <a:p>
            <a:r>
              <a:rPr lang="en-US" dirty="0" smtClean="0"/>
              <a:t>The Problem:  We don’t have a clear consensus on these values, nor a framework for obtaining them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30"/>
            <a:ext cx="9144000" cy="52318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98500" y="1244600"/>
            <a:ext cx="7569722" cy="2481778"/>
            <a:chOff x="698500" y="1244600"/>
            <a:chExt cx="7569722" cy="24817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1244600"/>
              <a:ext cx="1715022" cy="1346200"/>
            </a:xfrm>
            <a:prstGeom prst="rect">
              <a:avLst/>
            </a:prstGeom>
          </p:spPr>
        </p:pic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>
              <a:off x="7410711" y="2590800"/>
              <a:ext cx="361689" cy="698500"/>
            </a:xfrm>
            <a:prstGeom prst="line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00" y="2377539"/>
              <a:ext cx="1765300" cy="1348839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9" idx="3"/>
            </p:cNvCxnSpPr>
            <p:nvPr/>
          </p:nvCxnSpPr>
          <p:spPr>
            <a:xfrm flipV="1">
              <a:off x="2463800" y="2679700"/>
              <a:ext cx="1447800" cy="372259"/>
            </a:xfrm>
            <a:prstGeom prst="line">
              <a:avLst/>
            </a:prstGeom>
            <a:ln>
              <a:solidFill>
                <a:srgbClr val="FDEAD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960" y="238389"/>
            <a:ext cx="7682739" cy="908313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4F81BD"/>
                </a:solidFill>
              </a:rPr>
              <a:t>Arctic Greening from Landsat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7372" y="6216650"/>
            <a:ext cx="254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accent1"/>
                </a:solidFill>
              </a:rPr>
              <a:t>Ju</a:t>
            </a:r>
            <a:r>
              <a:rPr lang="en-US" i="1" dirty="0" smtClean="0">
                <a:solidFill>
                  <a:schemeClr val="accent1"/>
                </a:solidFill>
              </a:rPr>
              <a:t> and Masek, RSE, 2016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0" y="404998"/>
            <a:ext cx="4995511" cy="2838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9770" y="1082590"/>
            <a:ext cx="149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Ju</a:t>
            </a:r>
            <a:r>
              <a:rPr lang="en-US" b="1" dirty="0" smtClean="0"/>
              <a:t> et al., 2012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13" y="3550476"/>
            <a:ext cx="5047913" cy="3307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9770" y="3932330"/>
            <a:ext cx="25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Maiersperger</a:t>
            </a:r>
            <a:r>
              <a:rPr lang="en-US" b="1" dirty="0" smtClean="0"/>
              <a:t> et al., 2013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61207" y="1501013"/>
            <a:ext cx="334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residuals of AERONET-based correction vs. LEDAPS SR:   4-12%;  and vs. MODIS-based SR: 1-14%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1207" y="4399844"/>
            <a:ext cx="334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uncertainty (temporal variability/mean) of LEDAPS for PICS sites:  2-4%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570"/>
            <a:ext cx="9144000" cy="683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34699" y="590524"/>
            <a:ext cx="6725406" cy="2134394"/>
            <a:chOff x="134699" y="590524"/>
            <a:chExt cx="7110266" cy="21343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699" y="590524"/>
              <a:ext cx="4124305" cy="21343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193"/>
            <a:stretch/>
          </p:blipFill>
          <p:spPr>
            <a:xfrm>
              <a:off x="4259004" y="1117074"/>
              <a:ext cx="2985961" cy="160784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561207" y="22822"/>
            <a:ext cx="2048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Maiersperger</a:t>
            </a:r>
            <a:r>
              <a:rPr lang="en-US" sz="1400" b="1" dirty="0" smtClean="0"/>
              <a:t> et al., 2013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61207" y="464492"/>
            <a:ext cx="334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Average difference between field spectrometer &amp; LEDAPS SR: 2-7% relative to field data</a:t>
            </a:r>
          </a:p>
          <a:p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38" y="3502258"/>
            <a:ext cx="7662294" cy="3132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1207" y="2979037"/>
            <a:ext cx="3170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Vermote, 2017 LST</a:t>
            </a:r>
          </a:p>
          <a:p>
            <a:r>
              <a:rPr lang="en-US" sz="1400" b="1" dirty="0" err="1" smtClean="0"/>
              <a:t>LaSRC</a:t>
            </a:r>
            <a:r>
              <a:rPr lang="en-US" sz="1400" b="1" dirty="0" smtClean="0"/>
              <a:t> versus 6S processed with </a:t>
            </a:r>
            <a:r>
              <a:rPr lang="en-US" sz="1400" b="1" dirty="0" err="1" smtClean="0"/>
              <a:t>Aeronet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95446" y="5257343"/>
            <a:ext cx="1862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~2-6% relative uncertainty</a:t>
            </a:r>
            <a:endParaRPr lang="en-US" sz="12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5" y="0"/>
            <a:ext cx="60036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210" y="1824700"/>
            <a:ext cx="26266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Claverie</a:t>
            </a:r>
            <a:r>
              <a:rPr lang="en-US" b="1" dirty="0" smtClean="0"/>
              <a:t> et al., 2015</a:t>
            </a:r>
          </a:p>
          <a:p>
            <a:endParaRPr lang="en-US" dirty="0"/>
          </a:p>
          <a:p>
            <a:r>
              <a:rPr lang="en-US" dirty="0" smtClean="0"/>
              <a:t>Comparison of LEDAPS SR vs. MODIS CMG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aggregated Landsat to CMG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applied BRDF &amp; </a:t>
            </a:r>
            <a:r>
              <a:rPr lang="en-US" sz="1400" dirty="0" err="1" smtClean="0"/>
              <a:t>bandpass</a:t>
            </a:r>
            <a:r>
              <a:rPr lang="en-US" sz="1400" dirty="0" smtClean="0"/>
              <a:t> corrections</a:t>
            </a:r>
          </a:p>
          <a:p>
            <a:endParaRPr lang="en-US" sz="1400" dirty="0"/>
          </a:p>
          <a:p>
            <a:r>
              <a:rPr lang="en-US" dirty="0" smtClean="0"/>
              <a:t>4-15% relative uncertainty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74" y="165816"/>
            <a:ext cx="8229600" cy="908313"/>
          </a:xfrm>
        </p:spPr>
        <p:txBody>
          <a:bodyPr/>
          <a:lstStyle/>
          <a:p>
            <a:pPr algn="l"/>
            <a:r>
              <a:rPr lang="en-US" sz="3600" smtClean="0">
                <a:solidFill>
                  <a:srgbClr val="0070C0"/>
                </a:solidFill>
              </a:rPr>
              <a:t>Approaches to Estimate L2 Uncertainty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1220787"/>
            <a:ext cx="8229600" cy="533903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Comparison with MODIS (MOD09, NBAR)</a:t>
            </a:r>
          </a:p>
          <a:p>
            <a:pPr lvl="1"/>
            <a:r>
              <a:rPr lang="en-US" dirty="0" smtClean="0"/>
              <a:t>Assumes that MODIS is “truth”</a:t>
            </a:r>
          </a:p>
          <a:p>
            <a:pPr lvl="1"/>
            <a:r>
              <a:rPr lang="en-US" dirty="0" smtClean="0"/>
              <a:t>Scale mismatch (500m or 0.05deg versus 30m)</a:t>
            </a:r>
          </a:p>
          <a:p>
            <a:pPr lvl="1"/>
            <a:r>
              <a:rPr lang="en-US" dirty="0" smtClean="0"/>
              <a:t>Bandpass mismatches, angular mismatches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Comparison of image-based AOT correction with AERONET-based AOT correction (e.g. ACIX)</a:t>
            </a:r>
          </a:p>
          <a:p>
            <a:pPr lvl="1"/>
            <a:r>
              <a:rPr lang="en-US" dirty="0" smtClean="0"/>
              <a:t>Assumes that AOT dominates error budget</a:t>
            </a:r>
          </a:p>
          <a:p>
            <a:pPr lvl="1"/>
            <a:r>
              <a:rPr lang="en-US" dirty="0" smtClean="0"/>
              <a:t>Does not test radiative transfer model itself</a:t>
            </a:r>
          </a:p>
          <a:p>
            <a:r>
              <a:rPr lang="en-US" dirty="0" smtClean="0"/>
              <a:t>Component error budget</a:t>
            </a:r>
          </a:p>
          <a:p>
            <a:pPr lvl="1"/>
            <a:r>
              <a:rPr lang="en-US" dirty="0" smtClean="0"/>
              <a:t>Difficult to quantify component errors</a:t>
            </a:r>
          </a:p>
          <a:p>
            <a:r>
              <a:rPr lang="en-US" dirty="0" smtClean="0"/>
              <a:t>Direct comparison of SR with ground observations</a:t>
            </a:r>
          </a:p>
          <a:p>
            <a:pPr lvl="1"/>
            <a:r>
              <a:rPr lang="en-US" dirty="0" smtClean="0"/>
              <a:t>Logistically difficult to generate statistically meaningful sample</a:t>
            </a:r>
          </a:p>
          <a:p>
            <a:pPr lvl="1"/>
            <a:r>
              <a:rPr lang="en-US" dirty="0" smtClean="0"/>
              <a:t>Assumes ground radiometer data is accurate</a:t>
            </a:r>
          </a:p>
          <a:p>
            <a:pPr lvl="1"/>
            <a:r>
              <a:rPr lang="en-US" dirty="0" smtClean="0"/>
              <a:t>Little used – perhaps new technology (drones) could help with this!</a:t>
            </a:r>
          </a:p>
          <a:p>
            <a:pPr lvl="1"/>
            <a:endParaRPr lang="en-US" dirty="0"/>
          </a:p>
          <a:p>
            <a:r>
              <a:rPr lang="en-US" b="1" dirty="0" smtClean="0"/>
              <a:t>What’s needed:  A framework that uses multiple, </a:t>
            </a:r>
            <a:r>
              <a:rPr lang="en-US" b="1" dirty="0" err="1" smtClean="0"/>
              <a:t>convering</a:t>
            </a:r>
            <a:r>
              <a:rPr lang="en-US" b="1" dirty="0" smtClean="0"/>
              <a:t> lines of evidence to provide absolute and relative (temporal) uncertainty in surface reflectance</a:t>
            </a:r>
            <a:r>
              <a:rPr lang="is-IS" b="1" dirty="0" smtClean="0"/>
              <a:t> (and temperature)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637"/>
            <a:ext cx="8229600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Sources of Uncertainty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66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Instrument (SNR) ~ 0.3% relative at </a:t>
            </a:r>
            <a:r>
              <a:rPr lang="en-US" dirty="0" err="1" smtClean="0"/>
              <a:t>Ltyp</a:t>
            </a:r>
            <a:endParaRPr lang="en-US" dirty="0" smtClean="0"/>
          </a:p>
          <a:p>
            <a:pPr lvl="1"/>
            <a:r>
              <a:rPr lang="en-US" dirty="0" smtClean="0"/>
              <a:t>Transfer to absolute TOA reflectance (&lt;3% abs)</a:t>
            </a:r>
          </a:p>
          <a:p>
            <a:pPr lvl="2"/>
            <a:r>
              <a:rPr lang="en-US" dirty="0" smtClean="0"/>
              <a:t>Uncertainty in NIST, transfer radiometers,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Stability (</a:t>
            </a:r>
            <a:r>
              <a:rPr lang="en-US" dirty="0" err="1" smtClean="0"/>
              <a:t>ie</a:t>
            </a:r>
            <a:r>
              <a:rPr lang="en-US" dirty="0" smtClean="0"/>
              <a:t>. temporal variability) (0.5-2% relative)</a:t>
            </a:r>
          </a:p>
          <a:p>
            <a:r>
              <a:rPr lang="en-US" dirty="0" smtClean="0"/>
              <a:t>Level 2</a:t>
            </a:r>
          </a:p>
          <a:p>
            <a:pPr lvl="1"/>
            <a:r>
              <a:rPr lang="en-US" dirty="0" smtClean="0"/>
              <a:t>Atmospheric correction</a:t>
            </a:r>
          </a:p>
          <a:p>
            <a:pPr lvl="2"/>
            <a:r>
              <a:rPr lang="en-US" dirty="0" smtClean="0"/>
              <a:t>Per-pixel aerosol and water vapor</a:t>
            </a:r>
          </a:p>
          <a:p>
            <a:pPr lvl="2"/>
            <a:r>
              <a:rPr lang="en-US" dirty="0" smtClean="0"/>
              <a:t>RT model</a:t>
            </a:r>
          </a:p>
          <a:p>
            <a:pPr lvl="2"/>
            <a:r>
              <a:rPr lang="en-US" dirty="0" smtClean="0"/>
              <a:t>Inconsistent Algorithms</a:t>
            </a:r>
          </a:p>
          <a:p>
            <a:pPr lvl="1"/>
            <a:r>
              <a:rPr lang="en-US" dirty="0" smtClean="0"/>
              <a:t>BRDF model (30m resolution)</a:t>
            </a:r>
          </a:p>
          <a:p>
            <a:pPr lvl="1"/>
            <a:r>
              <a:rPr lang="en-US" dirty="0" smtClean="0"/>
              <a:t>Surface measured reference (reflectance, </a:t>
            </a:r>
          </a:p>
          <a:p>
            <a:pPr lvl="1"/>
            <a:r>
              <a:rPr lang="en-US" dirty="0" smtClean="0"/>
              <a:t>Residual cloud, cirrus, adjacent scattered light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Harmonized </a:t>
            </a:r>
          </a:p>
          <a:p>
            <a:pPr lvl="1"/>
            <a:r>
              <a:rPr lang="en-US" dirty="0" smtClean="0"/>
              <a:t>Relative bandpass &amp; SBAF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807" y="1346202"/>
            <a:ext cx="8596190" cy="1515532"/>
          </a:xfr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203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_tradnl" sz="1800" dirty="0" err="1" smtClean="0"/>
              <a:t>Merging</a:t>
            </a:r>
            <a:r>
              <a:rPr lang="es-ES_tradnl" sz="1800" dirty="0" smtClean="0"/>
              <a:t> Sentinel-2 </a:t>
            </a:r>
            <a:r>
              <a:rPr lang="es-ES_tradnl" sz="1800" dirty="0"/>
              <a:t>and </a:t>
            </a:r>
            <a:r>
              <a:rPr lang="es-ES_tradnl" sz="1800" dirty="0" err="1"/>
              <a:t>Landsat</a:t>
            </a:r>
            <a:r>
              <a:rPr lang="es-ES_tradnl" sz="1800" dirty="0"/>
              <a:t> data </a:t>
            </a:r>
            <a:r>
              <a:rPr lang="es-ES_tradnl" sz="1800" dirty="0" err="1"/>
              <a:t>streams</a:t>
            </a:r>
            <a:r>
              <a:rPr lang="es-ES_tradnl" sz="1800" dirty="0"/>
              <a:t> </a:t>
            </a:r>
            <a:r>
              <a:rPr lang="es-ES_tradnl" sz="1800" dirty="0" smtClean="0"/>
              <a:t>can </a:t>
            </a:r>
            <a:r>
              <a:rPr lang="es-ES_tradnl" sz="1800" dirty="0" err="1" smtClean="0"/>
              <a:t>provide</a:t>
            </a:r>
            <a:r>
              <a:rPr lang="es-ES_tradnl" sz="1800" b="1" dirty="0" smtClean="0"/>
              <a:t> 2-3 </a:t>
            </a:r>
            <a:r>
              <a:rPr lang="es-ES_tradnl" sz="1800" b="1" dirty="0" err="1" smtClean="0"/>
              <a:t>day</a:t>
            </a:r>
            <a:r>
              <a:rPr lang="es-ES_tradnl" sz="1800" b="1" dirty="0" smtClean="0"/>
              <a:t> global </a:t>
            </a:r>
            <a:r>
              <a:rPr lang="es-ES_tradnl" sz="1800" b="1" dirty="0" err="1" smtClean="0"/>
              <a:t>coverage</a:t>
            </a:r>
            <a:r>
              <a:rPr lang="es-ES_tradnl" sz="1800" b="1" dirty="0" smtClean="0"/>
              <a:t> </a:t>
            </a:r>
          </a:p>
          <a:p>
            <a:r>
              <a:rPr lang="en-US" sz="1800" dirty="0" smtClean="0"/>
              <a:t>Goal </a:t>
            </a:r>
            <a:r>
              <a:rPr lang="en-US" sz="1800" dirty="0"/>
              <a:t>is “seamless” near-daily 30m surface reflectance </a:t>
            </a:r>
            <a:r>
              <a:rPr lang="en-US" sz="1800" dirty="0" smtClean="0"/>
              <a:t>record including atmospheric corrections, spectral and BRDF adjustments, </a:t>
            </a:r>
            <a:r>
              <a:rPr lang="en-US" sz="1800" dirty="0" err="1" smtClean="0"/>
              <a:t>regridding</a:t>
            </a:r>
            <a:endParaRPr lang="en-US" sz="1800" dirty="0" smtClean="0"/>
          </a:p>
          <a:p>
            <a:r>
              <a:rPr lang="en-US" sz="1800" dirty="0" smtClean="0"/>
              <a:t>Project initiated as collaboration among GSFC, UMD, NASA Ames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7" y="3328032"/>
            <a:ext cx="3930593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48" y="240772"/>
            <a:ext cx="8229600" cy="90831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4F81BD"/>
                </a:solidFill>
              </a:rPr>
              <a:t>Harmonized Landsat Sentinel-2 (HLS) Project</a:t>
            </a:r>
            <a:endParaRPr lang="en-US" sz="3200" dirty="0">
              <a:solidFill>
                <a:srgbClr val="4F81BD"/>
              </a:solidFill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748" y="3328032"/>
            <a:ext cx="4466250" cy="296984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3900" y="3351379"/>
            <a:ext cx="4348097" cy="2946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864330" y="3667263"/>
            <a:ext cx="3865378" cy="2225666"/>
            <a:chOff x="1373187" y="4066823"/>
            <a:chExt cx="6740525" cy="2517362"/>
          </a:xfrm>
        </p:grpSpPr>
        <p:grpSp>
          <p:nvGrpSpPr>
            <p:cNvPr id="31" name="Group 30"/>
            <p:cNvGrpSpPr/>
            <p:nvPr/>
          </p:nvGrpSpPr>
          <p:grpSpPr>
            <a:xfrm>
              <a:off x="1373187" y="4066823"/>
              <a:ext cx="6740525" cy="1181100"/>
              <a:chOff x="1143000" y="4229100"/>
              <a:chExt cx="6740525" cy="11811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30350" y="4229100"/>
                <a:ext cx="5778500" cy="1181100"/>
                <a:chOff x="1790700" y="2705100"/>
                <a:chExt cx="5778500" cy="118110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90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2082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74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7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59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251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43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38354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275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96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117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038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59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5880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8801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722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4300" y="2705100"/>
                  <a:ext cx="1104900" cy="1181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Right"/>
                  <a:lightRig rig="threePt" dir="t"/>
                </a:scene3d>
              </p:spPr>
            </p:pic>
          </p:grp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734175" y="4851400"/>
                <a:ext cx="1149350" cy="25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1143000" y="4889500"/>
                <a:ext cx="679450" cy="12700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1663700" y="5616224"/>
              <a:ext cx="0" cy="9556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910342" y="6403625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8656" y="6415911"/>
              <a:ext cx="0" cy="16827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59437" y="6162324"/>
              <a:ext cx="0" cy="40957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785924" y="5908737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75237" y="5915410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08316" y="5913202"/>
              <a:ext cx="0" cy="663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05430" y="5820589"/>
              <a:ext cx="0" cy="7513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68667" y="5732441"/>
              <a:ext cx="0" cy="8394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367132" y="5996182"/>
              <a:ext cx="0" cy="5757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095669" y="6196191"/>
              <a:ext cx="0" cy="3757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782932" y="6236180"/>
              <a:ext cx="0" cy="34800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110466" y="6389268"/>
              <a:ext cx="0" cy="1833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94039" y="6389268"/>
              <a:ext cx="0" cy="1833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14737" y="5821542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198937" y="5828623"/>
              <a:ext cx="0" cy="75035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93031" y="6285091"/>
              <a:ext cx="0" cy="28680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243637" y="6398149"/>
              <a:ext cx="0" cy="1559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663700" y="6571899"/>
              <a:ext cx="574675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2065337" y="633589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6337" y="6316842"/>
              <a:ext cx="88900" cy="88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38437" y="61961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51174" y="61623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322637" y="592314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70287" y="5736874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15291" y="56924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54487" y="5747457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62991" y="574745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41861" y="5855407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30787" y="58786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67337" y="58532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12341" y="6094591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51537" y="6246991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99187" y="6314725"/>
              <a:ext cx="88900" cy="88900"/>
            </a:xfrm>
            <a:prstGeom prst="rect">
              <a:avLst/>
            </a:prstGeom>
            <a:solidFill>
              <a:srgbClr val="77933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35737" y="6352824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65937" y="6316842"/>
              <a:ext cx="88900" cy="889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19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26" y="122637"/>
            <a:ext cx="8229600" cy="90831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70C0"/>
                </a:solidFill>
              </a:rPr>
              <a:t>Inter-Sensor Harmonization </a:t>
            </a:r>
            <a:r>
              <a:rPr lang="en-US" sz="3200" i="1" dirty="0" smtClean="0">
                <a:solidFill>
                  <a:srgbClr val="0070C0"/>
                </a:solidFill>
              </a:rPr>
              <a:t>Within</a:t>
            </a:r>
            <a:r>
              <a:rPr lang="en-US" sz="3200" dirty="0" smtClean="0">
                <a:solidFill>
                  <a:srgbClr val="0070C0"/>
                </a:solidFill>
              </a:rPr>
              <a:t> Landsat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post-1982 archive uses two approaches to atmospheric correction </a:t>
            </a:r>
          </a:p>
          <a:p>
            <a:pPr lvl="1"/>
            <a:r>
              <a:rPr lang="en-US" dirty="0" smtClean="0"/>
              <a:t>LEDAPS for L4-7 TM &amp; ETM+</a:t>
            </a:r>
          </a:p>
          <a:p>
            <a:pPr lvl="1"/>
            <a:r>
              <a:rPr lang="en-US" dirty="0" err="1" smtClean="0"/>
              <a:t>LaSRC</a:t>
            </a:r>
            <a:r>
              <a:rPr lang="en-US" dirty="0" smtClean="0"/>
              <a:t> for L8 OLI</a:t>
            </a:r>
          </a:p>
          <a:p>
            <a:r>
              <a:rPr lang="en-US" dirty="0" smtClean="0"/>
              <a:t>The consistency of these records has not been established</a:t>
            </a:r>
          </a:p>
          <a:p>
            <a:pPr lvl="1"/>
            <a:r>
              <a:rPr lang="en-US" dirty="0" smtClean="0"/>
              <a:t>Some studies (e.g. Holden and Woodcock, 2016) suggest systematic differences in visible band reflectance</a:t>
            </a:r>
          </a:p>
          <a:p>
            <a:r>
              <a:rPr lang="en-US" dirty="0" err="1" smtClean="0"/>
              <a:t>LaSRC</a:t>
            </a:r>
            <a:r>
              <a:rPr lang="en-US" dirty="0" smtClean="0"/>
              <a:t> could be applied consistently back to 1982 but the effect of large-scale land cover change on the key “blue/red” ratio has not been evaluated</a:t>
            </a:r>
          </a:p>
          <a:p>
            <a:r>
              <a:rPr lang="en-US" dirty="0" smtClean="0"/>
              <a:t>What about MSS?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HLS is generating “harmonized” products of Landsat-8 and Sentinel-2 surface reflectance</a:t>
            </a:r>
          </a:p>
          <a:p>
            <a:pPr lvl="1"/>
            <a:r>
              <a:rPr lang="en-US" dirty="0" smtClean="0"/>
              <a:t>Initial results look promising</a:t>
            </a:r>
          </a:p>
          <a:p>
            <a:pPr lvl="1"/>
            <a:r>
              <a:rPr lang="en-US" dirty="0" smtClean="0"/>
              <a:t>We believe the largest error sources are the atmospheric correction &amp; BRDF adjustment</a:t>
            </a:r>
          </a:p>
          <a:p>
            <a:pPr lvl="1"/>
            <a:r>
              <a:rPr lang="en-US" dirty="0" smtClean="0"/>
              <a:t>Focusing on more rigorous characterization of absolute error (SURFRAD) and precision (PICS)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Radiometric calibration differences could (&amp; should) be incorporated in HLS-like processing chains</a:t>
            </a:r>
          </a:p>
          <a:p>
            <a:endParaRPr lang="en-US" dirty="0" smtClean="0"/>
          </a:p>
          <a:p>
            <a:r>
              <a:rPr lang="en-US" dirty="0" smtClean="0"/>
              <a:t>In general, the community will be looking for clear, concise estimates of uncertainty (bias, precision) associated with Level 2 products and 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4435" y="255158"/>
            <a:ext cx="6831495" cy="908313"/>
          </a:xfrm>
        </p:spPr>
        <p:txBody>
          <a:bodyPr/>
          <a:lstStyle/>
          <a:p>
            <a:pPr algn="l"/>
            <a:r>
              <a:rPr lang="en-US" sz="3600" smtClean="0">
                <a:solidFill>
                  <a:srgbClr val="0070C0"/>
                </a:solidFill>
              </a:rPr>
              <a:t>Conclusions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30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933" y="5113867"/>
            <a:ext cx="4284134" cy="124248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9866" y="5367869"/>
            <a:ext cx="230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Thank You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825" y="6356350"/>
            <a:ext cx="24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Delaware / New Jersey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371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70300" y="3276600"/>
            <a:ext cx="1395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34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33" y="3990912"/>
            <a:ext cx="5926667" cy="2867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 smtClean="0">
                <a:solidFill>
                  <a:srgbClr val="2E75B6"/>
                </a:solidFill>
              </a:rPr>
              <a:t>LaSRC</a:t>
            </a:r>
            <a:r>
              <a:rPr lang="en-US" sz="3600" dirty="0" smtClean="0">
                <a:solidFill>
                  <a:srgbClr val="2E75B6"/>
                </a:solidFill>
              </a:rPr>
              <a:t> Atmospheric Correction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7" y="1236132"/>
            <a:ext cx="787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Similar to MODIS Collection 6 approach &amp; previous LEDAPS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Uses 6S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transfer model to correct for scattering (Rayleigh, Mie) and gaseous absorption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MODIS water vapor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NCEP GDAS ozone and surface pressure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Aerosol optical thickness derived via fixed red/blue ratio observed in MODIS SR for every land location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98451" y="4460410"/>
            <a:ext cx="231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Red/Blue ratio derived from MODIS (</a:t>
            </a:r>
            <a:r>
              <a:rPr lang="en-US" i="1" dirty="0" err="1" smtClean="0"/>
              <a:t>Vermote</a:t>
            </a:r>
            <a:r>
              <a:rPr lang="en-US" i="1" dirty="0" smtClean="0"/>
              <a:t> et al., 2016, RSE)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07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1657801" y="2318201"/>
            <a:ext cx="0" cy="475799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3"/>
            <a:endCxn id="17" idx="3"/>
          </p:cNvCxnSpPr>
          <p:nvPr/>
        </p:nvCxnSpPr>
        <p:spPr>
          <a:xfrm flipV="1">
            <a:off x="1034599" y="2597601"/>
            <a:ext cx="1422400" cy="3810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D:\UMD\Data\HLS\SRcube\TSOutliersexamp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4140200"/>
            <a:ext cx="7988299" cy="244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279650"/>
            <a:ext cx="4838700" cy="1231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74700" y="2032000"/>
            <a:ext cx="0" cy="15494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4700" y="3581400"/>
            <a:ext cx="19558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016000" y="2870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87500" y="21971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438400" y="2489200"/>
            <a:ext cx="127000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54002" y="3606800"/>
            <a:ext cx="52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4809" y="2609333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 (y)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24200" y="278123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HLS QC:  Temporal Smoothness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537" y="1148834"/>
            <a:ext cx="8461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Approach based on variance among cloud-free VI triplets (</a:t>
            </a:r>
            <a:r>
              <a:rPr lang="en-US" sz="2000" dirty="0" err="1" smtClean="0"/>
              <a:t>Vermote</a:t>
            </a:r>
            <a:r>
              <a:rPr lang="en-US" sz="2000" dirty="0" smtClean="0"/>
              <a:t> et al., 2009)  </a:t>
            </a:r>
          </a:p>
          <a:p>
            <a:r>
              <a:rPr lang="en-US" sz="2000" dirty="0" smtClean="0"/>
              <a:t>Per-pixel metric calculated from median of all triplets (N&gt;6) in time series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35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179501"/>
              </p:ext>
            </p:extLst>
          </p:nvPr>
        </p:nvGraphicFramePr>
        <p:xfrm>
          <a:off x="1600200" y="3289300"/>
          <a:ext cx="59436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Document" r:id="rId3" imgW="5943600" imgH="3568700" progId="Word.Document.12">
                  <p:embed/>
                </p:oleObj>
              </mc:Choice>
              <mc:Fallback>
                <p:oleObj name="Document" r:id="rId3" imgW="5943600" imgH="356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3289300"/>
                        <a:ext cx="5943600" cy="356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86270"/>
            <a:ext cx="7886700" cy="705556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BRDF Correction</a:t>
            </a:r>
            <a:endParaRPr lang="en-US" sz="3600" dirty="0">
              <a:solidFill>
                <a:srgbClr val="2E75B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533" y="1151468"/>
            <a:ext cx="86444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Uses “fixed” coefficients of Roy et al (2016)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Over narrow view angles, little improvement with using local or </a:t>
            </a:r>
            <a:r>
              <a:rPr lang="en-US" sz="2000" dirty="0" err="1" smtClean="0"/>
              <a:t>landcover</a:t>
            </a:r>
            <a:r>
              <a:rPr lang="en-US" sz="2000" dirty="0"/>
              <a:t>-</a:t>
            </a:r>
            <a:r>
              <a:rPr lang="en-US" sz="2000" dirty="0" smtClean="0"/>
              <a:t>dependent kernel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Corrects to a fixed view (nadir) and solar (latitude-dependent) solar elevation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Similar to MODIS NBAR but variable solar elevation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59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Effect of Mixed Resolution </a:t>
            </a:r>
            <a:r>
              <a:rPr lang="en-US" sz="3600" smtClean="0">
                <a:solidFill>
                  <a:srgbClr val="0070C0"/>
                </a:solidFill>
              </a:rPr>
              <a:t>on Change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34935" y="1668968"/>
            <a:ext cx="6047743" cy="3857189"/>
            <a:chOff x="1121683" y="1748481"/>
            <a:chExt cx="3933878" cy="2608651"/>
          </a:xfrm>
        </p:grpSpPr>
        <p:grpSp>
          <p:nvGrpSpPr>
            <p:cNvPr id="6" name="Group 5"/>
            <p:cNvGrpSpPr/>
            <p:nvPr/>
          </p:nvGrpSpPr>
          <p:grpSpPr>
            <a:xfrm>
              <a:off x="1485900" y="2087035"/>
              <a:ext cx="952501" cy="939802"/>
              <a:chOff x="1485900" y="2087035"/>
              <a:chExt cx="952501" cy="93980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485900" y="2087035"/>
                <a:ext cx="952501" cy="935571"/>
                <a:chOff x="533399" y="1777999"/>
                <a:chExt cx="952501" cy="935571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33399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844548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1155697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539751" y="2087035"/>
                  <a:ext cx="317499" cy="31749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850900" y="2087035"/>
                  <a:ext cx="317499" cy="31749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1162049" y="2087035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46103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857252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168401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 rot="5400000">
                <a:off x="1490133" y="2087036"/>
                <a:ext cx="939801" cy="939801"/>
                <a:chOff x="533400" y="1778000"/>
                <a:chExt cx="1049867" cy="939801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1485901" y="2087036"/>
                <a:ext cx="944035" cy="939801"/>
                <a:chOff x="533400" y="1778000"/>
                <a:chExt cx="1049867" cy="939801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4008966" y="2078570"/>
              <a:ext cx="952501" cy="939802"/>
              <a:chOff x="1485900" y="2087035"/>
              <a:chExt cx="952501" cy="93980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485900" y="2087035"/>
                <a:ext cx="952501" cy="935571"/>
                <a:chOff x="533399" y="1777999"/>
                <a:chExt cx="952501" cy="93557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533399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844548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155697" y="1777999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39751" y="2087035"/>
                  <a:ext cx="317499" cy="31749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850900" y="2087035"/>
                  <a:ext cx="317499" cy="317499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1162049" y="2087035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46103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57252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168401" y="2396071"/>
                  <a:ext cx="317499" cy="31749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 rot="5400000">
                <a:off x="1490133" y="2087036"/>
                <a:ext cx="939801" cy="939801"/>
                <a:chOff x="533400" y="1778000"/>
                <a:chExt cx="1049867" cy="939801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1485901" y="2087036"/>
                <a:ext cx="944035" cy="939801"/>
                <a:chOff x="533400" y="1778000"/>
                <a:chExt cx="1049867" cy="939801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33400" y="1778000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533400" y="2091267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33400" y="2404534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33400" y="2717801"/>
                  <a:ext cx="1049867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Rectangle 7"/>
            <p:cNvSpPr/>
            <p:nvPr/>
          </p:nvSpPr>
          <p:spPr>
            <a:xfrm>
              <a:off x="2730499" y="2074339"/>
              <a:ext cx="939802" cy="9398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98604" y="3276600"/>
              <a:ext cx="0" cy="69426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98604" y="3970867"/>
              <a:ext cx="3450159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24387" y="2415408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0339" y="2087036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42829" y="3598334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79600" y="3335867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36534" y="3335867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146217" y="3522134"/>
              <a:ext cx="76200" cy="76200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1879600" y="3642361"/>
              <a:ext cx="1263229" cy="1693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30883" y="3642361"/>
              <a:ext cx="1256453" cy="18796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55800" y="3373967"/>
              <a:ext cx="1231056" cy="2074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230883" y="3373967"/>
              <a:ext cx="1205651" cy="18195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818415" y="398780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-&gt;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711314" y="3352857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Reflectance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60237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Sensor “A”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7744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Sensor “B”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69907" y="1748481"/>
              <a:ext cx="1085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Sensor “A”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43458" y="361846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24588" y="314764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79600" y="3767667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36534" y="3776134"/>
              <a:ext cx="88054" cy="880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307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63"/>
          <a:stretch/>
        </p:blipFill>
        <p:spPr>
          <a:xfrm>
            <a:off x="101600" y="114300"/>
            <a:ext cx="6921266" cy="665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USDA 2016 </a:t>
            </a:r>
            <a:r>
              <a:rPr lang="en-US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Cropscape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5266" y="6273800"/>
            <a:ext cx="1453466" cy="82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45400" y="5904468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9CDE5"/>
                </a:solidFill>
              </a:rPr>
              <a:t>5km</a:t>
            </a:r>
            <a:endParaRPr lang="en-US" dirty="0">
              <a:solidFill>
                <a:srgbClr val="B9CD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outp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5266" y="140732"/>
            <a:ext cx="1829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HLS 2016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Filtered, interpolated to daily time step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0.0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200" y="239890"/>
            <a:ext cx="5847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2E75B6"/>
                </a:solidFill>
                <a:latin typeface="+mj-lt"/>
              </a:rPr>
              <a:t>What Does “Harmonizing” Mean?</a:t>
            </a:r>
            <a:endParaRPr lang="en-US" sz="3200" dirty="0">
              <a:solidFill>
                <a:srgbClr val="2E75B6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9743" y="1272824"/>
            <a:ext cx="6740525" cy="1181100"/>
            <a:chOff x="1143000" y="4229100"/>
            <a:chExt cx="6740525" cy="1181100"/>
          </a:xfrm>
        </p:grpSpPr>
        <p:grpSp>
          <p:nvGrpSpPr>
            <p:cNvPr id="7" name="Group 6"/>
            <p:cNvGrpSpPr/>
            <p:nvPr/>
          </p:nvGrpSpPr>
          <p:grpSpPr>
            <a:xfrm>
              <a:off x="1530350" y="4229100"/>
              <a:ext cx="5778500" cy="1181100"/>
              <a:chOff x="1790700" y="2705100"/>
              <a:chExt cx="5778500" cy="11811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07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0828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749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0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591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512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433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354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275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96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117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38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959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880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8801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22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4300" y="2705100"/>
                <a:ext cx="1104900" cy="11811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2Right"/>
                <a:lightRig rig="threePt" dir="t"/>
              </a:scene3d>
            </p:spPr>
          </p:pic>
        </p:grpSp>
        <p:cxnSp>
          <p:nvCxnSpPr>
            <p:cNvPr id="8" name="Straight Arrow Connector 7"/>
            <p:cNvCxnSpPr/>
            <p:nvPr/>
          </p:nvCxnSpPr>
          <p:spPr>
            <a:xfrm flipV="1">
              <a:off x="6734175" y="4851400"/>
              <a:ext cx="1149350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143000" y="4889500"/>
              <a:ext cx="679450" cy="127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705557" y="2765778"/>
            <a:ext cx="756037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Radiometry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Sensors are fundamentally similar in terms measurement &amp; resolution</a:t>
            </a:r>
          </a:p>
          <a:p>
            <a:pPr lvl="1"/>
            <a:r>
              <a:rPr lang="en-US" dirty="0" smtClean="0"/>
              <a:t>(example:  Sentinel-2 &amp; Landsat-8)</a:t>
            </a:r>
          </a:p>
          <a:p>
            <a:pPr marL="1657350" lvl="3" indent="-285750">
              <a:buFontTx/>
              <a:buChar char="-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sz="2000" b="1" dirty="0" smtClean="0"/>
              <a:t>Physical Variables (LAI, Land Cover, Biomass, </a:t>
            </a:r>
            <a:r>
              <a:rPr lang="en-US" sz="2000" b="1" dirty="0" err="1" smtClean="0"/>
              <a:t>etc</a:t>
            </a:r>
            <a:r>
              <a:rPr lang="is-IS" sz="2000" b="1" dirty="0" smtClean="0"/>
              <a:t>…)</a:t>
            </a:r>
          </a:p>
          <a:p>
            <a:pPr marL="742950" lvl="1" indent="-285750">
              <a:buFontTx/>
              <a:buChar char="-"/>
            </a:pPr>
            <a:r>
              <a:rPr lang="is-IS" dirty="0" smtClean="0"/>
              <a:t>Sensors must be able to produce the same geophysical measurement </a:t>
            </a:r>
          </a:p>
          <a:p>
            <a:pPr lvl="1"/>
            <a:r>
              <a:rPr lang="is-IS" dirty="0" smtClean="0"/>
              <a:t>(e.g.  LAI from lidar, LAI from Landsat)</a:t>
            </a:r>
          </a:p>
          <a:p>
            <a:pPr lvl="1"/>
            <a:endParaRPr lang="is-IS" dirty="0" smtClean="0"/>
          </a:p>
          <a:p>
            <a:pPr marL="342900" indent="-342900">
              <a:buAutoNum type="arabicPeriod" startAt="3"/>
            </a:pPr>
            <a:r>
              <a:rPr lang="is-IS" sz="2000" b="1" dirty="0" smtClean="0"/>
              <a:t>“Orthogonal” Measurements (non-harmonizing)</a:t>
            </a:r>
          </a:p>
          <a:p>
            <a:r>
              <a:rPr lang="is-IS" dirty="0" smtClean="0"/>
              <a:t>        - Sensors with differing modalities, allowing unique information from each</a:t>
            </a:r>
          </a:p>
          <a:p>
            <a:r>
              <a:rPr lang="is-IS" dirty="0" smtClean="0"/>
              <a:t>        (e.g. </a:t>
            </a:r>
            <a:r>
              <a:rPr lang="en-US" dirty="0" smtClean="0"/>
              <a:t>B</a:t>
            </a:r>
            <a:r>
              <a:rPr lang="is-IS" dirty="0" smtClean="0"/>
              <a:t>iomass from integrating SAR backscatter &amp; Sentinel-2 reflectance)</a:t>
            </a:r>
          </a:p>
        </p:txBody>
      </p:sp>
    </p:spTree>
    <p:extLst>
      <p:ext uri="{BB962C8B-B14F-4D97-AF65-F5344CB8AC3E}">
        <p14:creationId xmlns:p14="http://schemas.microsoft.com/office/powerpoint/2010/main" val="14960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5266" y="140732"/>
            <a:ext cx="1829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Schuyler, </a:t>
            </a: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Nebraska</a:t>
            </a:r>
          </a:p>
          <a:p>
            <a:endParaRPr lang="en-US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Cumulative 2016 NDVI</a:t>
            </a:r>
          </a:p>
          <a:p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90056" y="4414134"/>
            <a:ext cx="228429" cy="2307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18485" y="64050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0.0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485" y="428713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250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0"/>
            <a:ext cx="710673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70885" y="5218467"/>
            <a:ext cx="116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NDVI Days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46667" y="140732"/>
            <a:ext cx="4914297" cy="6365929"/>
            <a:chOff x="846667" y="140732"/>
            <a:chExt cx="4914297" cy="63659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667" y="140732"/>
              <a:ext cx="2057400" cy="15495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700" y="2553733"/>
              <a:ext cx="2097422" cy="15797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309870" y="2654488"/>
              <a:ext cx="542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Times"/>
                  <a:cs typeface="Times"/>
                </a:rPr>
                <a:t>Corn</a:t>
              </a:r>
              <a:endParaRPr lang="en-US" sz="1200" i="1" dirty="0">
                <a:latin typeface="Times"/>
                <a:cs typeface="Time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17570" y="224093"/>
              <a:ext cx="724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Times"/>
                  <a:cs typeface="Times"/>
                </a:rPr>
                <a:t>Wetland</a:t>
              </a:r>
              <a:endParaRPr lang="en-US" sz="1200" i="1" dirty="0">
                <a:latin typeface="Times"/>
                <a:cs typeface="Time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650122" y="3213100"/>
              <a:ext cx="1090278" cy="17780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600200" y="1690293"/>
              <a:ext cx="241300" cy="633808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9" idx="1"/>
            </p:cNvCxnSpPr>
            <p:nvPr/>
          </p:nvCxnSpPr>
          <p:spPr>
            <a:xfrm flipV="1">
              <a:off x="2730500" y="5722543"/>
              <a:ext cx="948267" cy="355601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8767" y="4938424"/>
              <a:ext cx="2082197" cy="15682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416264" y="5023789"/>
              <a:ext cx="74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Times"/>
                  <a:cs typeface="Times"/>
                </a:rPr>
                <a:t>Soybean</a:t>
              </a:r>
              <a:endParaRPr lang="en-US" sz="1200" i="1" dirty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9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7628" y="1182951"/>
            <a:ext cx="5716905" cy="324284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90376"/>
              </p:ext>
            </p:extLst>
          </p:nvPr>
        </p:nvGraphicFramePr>
        <p:xfrm>
          <a:off x="897466" y="4618407"/>
          <a:ext cx="7518402" cy="1831340"/>
        </p:xfrm>
        <a:graphic>
          <a:graphicData uri="http://schemas.openxmlformats.org/drawingml/2006/table">
            <a:tbl>
              <a:tblPr/>
              <a:tblGrid>
                <a:gridCol w="2115105"/>
                <a:gridCol w="3286629"/>
                <a:gridCol w="2116668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Atmospheric Correction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/6S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approach (image-based aerosol)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Vermote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BRDF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corrected to nadir view /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latitude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-dependent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solar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angles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using fixed coefficients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Roy et al. (2016)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Spectral bandpass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Linear regression using global training set from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EO-1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Hyperion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Claverie et al., (in review)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Cloud/shadow mask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Landsat:  output from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LaSRC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  S2:  Boston University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Fmask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algorithm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Zhu et al. (2015)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7537" y="169337"/>
            <a:ext cx="7886700" cy="705556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2E75B6"/>
                </a:solidFill>
              </a:rPr>
              <a:t>HLS Algorithm Flow</a:t>
            </a:r>
            <a:endParaRPr lang="en-US" sz="40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Atmospheric Correction</a:t>
            </a:r>
          </a:p>
          <a:p>
            <a:pPr lvl="1"/>
            <a:r>
              <a:rPr lang="en-US" dirty="0" smtClean="0"/>
              <a:t>Uses operational Landsat </a:t>
            </a:r>
            <a:r>
              <a:rPr lang="en-US" dirty="0" err="1" smtClean="0"/>
              <a:t>LaSRC</a:t>
            </a:r>
            <a:r>
              <a:rPr lang="en-US" dirty="0" smtClean="0"/>
              <a:t> approach (</a:t>
            </a:r>
            <a:r>
              <a:rPr lang="en-US" dirty="0" err="1" smtClean="0"/>
              <a:t>Vermote</a:t>
            </a:r>
            <a:r>
              <a:rPr lang="en-US" dirty="0" smtClean="0"/>
              <a:t> et al., 2016)</a:t>
            </a:r>
          </a:p>
          <a:p>
            <a:pPr lvl="1"/>
            <a:r>
              <a:rPr lang="en-US" dirty="0" smtClean="0"/>
              <a:t>Based on 6S </a:t>
            </a:r>
            <a:r>
              <a:rPr lang="en-US" dirty="0" err="1" smtClean="0"/>
              <a:t>radiative</a:t>
            </a:r>
            <a:r>
              <a:rPr lang="en-US" dirty="0" smtClean="0"/>
              <a:t> transfer model w/image-based aerosol retrieval</a:t>
            </a:r>
          </a:p>
          <a:p>
            <a:r>
              <a:rPr lang="en-US" dirty="0" smtClean="0"/>
              <a:t>BRDF (view/solar angle) adjustment</a:t>
            </a:r>
          </a:p>
          <a:p>
            <a:pPr lvl="1"/>
            <a:r>
              <a:rPr lang="en-US" dirty="0" smtClean="0"/>
              <a:t>Uses Roy et al (2016) fixed BRDF shape</a:t>
            </a:r>
          </a:p>
          <a:p>
            <a:pPr lvl="1"/>
            <a:r>
              <a:rPr lang="en-US" dirty="0" smtClean="0"/>
              <a:t>Adjusted to nadir view and fixed, latitude-dependent solar angle (aka NBAR)</a:t>
            </a:r>
          </a:p>
          <a:p>
            <a:r>
              <a:rPr lang="en-US" dirty="0" smtClean="0"/>
              <a:t>Spectral adjustment uses linear regression based on Hyperion </a:t>
            </a:r>
            <a:r>
              <a:rPr lang="en-US" dirty="0" err="1" smtClean="0"/>
              <a:t>hyperspectral</a:t>
            </a:r>
            <a:r>
              <a:rPr lang="en-US" dirty="0" smtClean="0"/>
              <a:t> images</a:t>
            </a:r>
          </a:p>
          <a:p>
            <a:r>
              <a:rPr lang="en-US" dirty="0" smtClean="0"/>
              <a:t>Cloud mask</a:t>
            </a:r>
          </a:p>
          <a:p>
            <a:pPr lvl="1"/>
            <a:r>
              <a:rPr lang="en-US" dirty="0" smtClean="0"/>
              <a:t>Landsat:  output from </a:t>
            </a:r>
            <a:r>
              <a:rPr lang="en-US" dirty="0" err="1" smtClean="0"/>
              <a:t>LaSRC</a:t>
            </a:r>
            <a:r>
              <a:rPr lang="en-US" dirty="0" smtClean="0"/>
              <a:t> atmospheric correction</a:t>
            </a:r>
          </a:p>
          <a:p>
            <a:pPr lvl="1"/>
            <a:r>
              <a:rPr lang="en-US" dirty="0" smtClean="0"/>
              <a:t>Sentinel-2:  Boston University </a:t>
            </a:r>
            <a:r>
              <a:rPr lang="en-US" dirty="0" err="1" smtClean="0"/>
              <a:t>Fmask</a:t>
            </a:r>
            <a:r>
              <a:rPr lang="en-US" dirty="0" smtClean="0"/>
              <a:t> (non-TIR)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7537" y="152404"/>
            <a:ext cx="4546996" cy="705556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2E75B6"/>
                </a:solidFill>
              </a:rPr>
              <a:t>HLS Algorithms</a:t>
            </a:r>
            <a:endParaRPr lang="en-US" sz="4000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081616"/>
            <a:ext cx="8528050" cy="5121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err="1" smtClean="0"/>
              <a:t>Mis</a:t>
            </a:r>
            <a:r>
              <a:rPr lang="en-US" sz="2200" dirty="0" smtClean="0"/>
              <a:t>-registration between Landsat and Sentinel-2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Up to </a:t>
            </a:r>
            <a:r>
              <a:rPr lang="en-US" sz="1600" dirty="0"/>
              <a:t>35m mismatch due to some areas of </a:t>
            </a:r>
            <a:r>
              <a:rPr lang="en-US" sz="1600" dirty="0" smtClean="0"/>
              <a:t>relatively poor </a:t>
            </a:r>
            <a:r>
              <a:rPr lang="en-US" sz="1600" dirty="0"/>
              <a:t>Landsat ground </a:t>
            </a:r>
            <a:r>
              <a:rPr lang="en-US" sz="1600" dirty="0" smtClean="0"/>
              <a:t>control (</a:t>
            </a:r>
            <a:r>
              <a:rPr lang="en-US" sz="1600" dirty="0" err="1" smtClean="0"/>
              <a:t>Storey</a:t>
            </a:r>
            <a:r>
              <a:rPr lang="en-US" sz="1600" dirty="0" smtClean="0"/>
              <a:t> et al, 2016, RSE)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USGS </a:t>
            </a:r>
            <a:r>
              <a:rPr lang="en-US" sz="1600" dirty="0"/>
              <a:t>will improve Landsat ground control in ~2018-</a:t>
            </a:r>
            <a:r>
              <a:rPr lang="en-US" sz="1600" dirty="0" smtClean="0"/>
              <a:t>19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For now, users can use automated cross-correlation algorithms to co-register and/or resample L8 to S2.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200" dirty="0" err="1" smtClean="0"/>
              <a:t>Mis</a:t>
            </a:r>
            <a:r>
              <a:rPr lang="en-US" sz="2200" dirty="0" smtClean="0"/>
              <a:t>-registration among early Sentinel-2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S2a data (processed before June 2016) showed relative </a:t>
            </a:r>
            <a:r>
              <a:rPr lang="en-US" sz="1600" dirty="0" err="1" smtClean="0"/>
              <a:t>misregistration</a:t>
            </a:r>
            <a:r>
              <a:rPr lang="en-US" sz="1600" dirty="0" smtClean="0"/>
              <a:t> between adjacent orbits due to error in yaw processing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Corrected with Sentinel-2 v2.04 processing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HLS uses a single Sentinel-2 image as reference for each time series &amp; AROP to co-register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450" y="160865"/>
            <a:ext cx="7886700" cy="68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2E75B6"/>
                </a:solidFill>
              </a:rPr>
              <a:t>S2 / L8 Registration Issues</a:t>
            </a:r>
            <a:endParaRPr lang="en-US" sz="3600" dirty="0">
              <a:solidFill>
                <a:srgbClr val="2E75B6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51887"/>
          <a:stretch/>
        </p:blipFill>
        <p:spPr>
          <a:xfrm>
            <a:off x="1145540" y="4741337"/>
            <a:ext cx="7541260" cy="1896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50" y="5402243"/>
            <a:ext cx="1615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Improvement in Landsat L30 registration after referencing to MSI</a:t>
            </a:r>
            <a:endParaRPr lang="en-US" sz="1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r="8679"/>
          <a:stretch/>
        </p:blipFill>
        <p:spPr>
          <a:xfrm>
            <a:off x="-670" y="2606649"/>
            <a:ext cx="9144669" cy="3756052"/>
          </a:xfrm>
          <a:prstGeom prst="rect">
            <a:avLst/>
          </a:prstGeom>
        </p:spPr>
      </p:pic>
      <p:sp>
        <p:nvSpPr>
          <p:cNvPr id="5" name="AutoShape 2" descr="https://mail.google.com/mail/u/0/?ui=2&amp;ik=9b17e047ce&amp;view=fimg&amp;th=15b5d926ee83e6fe&amp;attid=0.1&amp;disp=emb&amp;attbid=ANGjdJ-GQ0OBmikAAZ3Q9xYTsFmT6QVHI3QbX6G9YUAnq8N1hiQCie9bLeoykzbvnXk7AzJ5Fm2PooSvIWsXB-Ccq83ToBXAFFWVzXYqaISrd4m8ReRYV3ihK7ewbd8&amp;sz=s0-l75-ft&amp;ats=1491940826222&amp;rm=15b5d926ee83e6fe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92830" y="3293912"/>
            <a:ext cx="1376249" cy="8896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sp>
        <p:nvSpPr>
          <p:cNvPr id="8" name="TextBox 7"/>
          <p:cNvSpPr txBox="1"/>
          <p:nvPr/>
        </p:nvSpPr>
        <p:spPr>
          <a:xfrm>
            <a:off x="704448" y="4099030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North America: 95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0269" y="2827397"/>
            <a:ext cx="1518248" cy="5911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3235" y="2583432"/>
            <a:ext cx="163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Alaska / N</a:t>
            </a:r>
            <a:r>
              <a:rPr lang="en-US" sz="1100" b="1" dirty="0">
                <a:solidFill>
                  <a:srgbClr val="7030A0"/>
                </a:solidFill>
              </a:rPr>
              <a:t>W</a:t>
            </a:r>
            <a:r>
              <a:rPr lang="en-US" sz="1100" b="1" dirty="0" smtClean="0">
                <a:solidFill>
                  <a:srgbClr val="7030A0"/>
                </a:solidFill>
              </a:rPr>
              <a:t> Canada: 16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48855">
            <a:off x="2739741" y="4765533"/>
            <a:ext cx="611094" cy="1023255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07825" y="5034953"/>
            <a:ext cx="1297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 America: 28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580686">
            <a:off x="4742648" y="5160095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92446" y="5320678"/>
            <a:ext cx="15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South-Africa: 166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0591" y="4660330"/>
            <a:ext cx="985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Tanzania: 121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1248" y="3276658"/>
            <a:ext cx="965745" cy="26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Germany: 62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5160" y="3188440"/>
            <a:ext cx="1041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Europe: 15</a:t>
            </a:r>
          </a:p>
          <a:p>
            <a:r>
              <a:rPr lang="en-US" sz="1100" b="1" dirty="0" smtClean="0">
                <a:solidFill>
                  <a:srgbClr val="7030A0"/>
                </a:solidFill>
              </a:rPr>
              <a:t>(w/o Germ.)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72346" y="3880560"/>
            <a:ext cx="1532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Africa: 6</a:t>
            </a:r>
            <a:br>
              <a:rPr lang="en-US" sz="1100" b="1" dirty="0" smtClean="0">
                <a:solidFill>
                  <a:srgbClr val="7030A0"/>
                </a:solidFill>
              </a:rPr>
            </a:br>
            <a:r>
              <a:rPr lang="en-US" sz="1100" b="1" dirty="0" smtClean="0">
                <a:solidFill>
                  <a:srgbClr val="7030A0"/>
                </a:solidFill>
              </a:rPr>
              <a:t>(w/o SA and TZ)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7980" y="3603409"/>
            <a:ext cx="998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 Asia: 122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95615" y="2974224"/>
            <a:ext cx="916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NE Asia: 11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3399" y="5582781"/>
            <a:ext cx="12668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7030A0"/>
                </a:solidFill>
              </a:rPr>
              <a:t>SE Australia: 141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934" y="1185354"/>
            <a:ext cx="441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69 Test sites (45 from NASA </a:t>
            </a:r>
            <a:r>
              <a:rPr lang="en-US" dirty="0" err="1" smtClean="0"/>
              <a:t>MuSLI</a:t>
            </a:r>
            <a:r>
              <a:rPr lang="en-US" dirty="0" smtClean="0"/>
              <a:t> 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783 MGRS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&gt;7.5 million sq. km2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8810" y="1144184"/>
            <a:ext cx="379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Landsat-8 data </a:t>
            </a:r>
            <a:r>
              <a:rPr lang="en-US" dirty="0"/>
              <a:t>set: 147k </a:t>
            </a:r>
            <a:r>
              <a:rPr lang="en-US" dirty="0" smtClean="0"/>
              <a:t>products From Mar-2013 to  Dec-2016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Sentinel-2 </a:t>
            </a:r>
            <a:r>
              <a:rPr lang="en-US" dirty="0"/>
              <a:t>data set</a:t>
            </a:r>
            <a:r>
              <a:rPr lang="en-US" dirty="0" smtClean="0"/>
              <a:t>: 47k products</a:t>
            </a:r>
            <a:r>
              <a:rPr lang="en-US" dirty="0"/>
              <a:t> </a:t>
            </a:r>
            <a:r>
              <a:rPr lang="en-US" dirty="0" smtClean="0"/>
              <a:t>From Jun-2015 to  Dec-2016 </a:t>
            </a:r>
          </a:p>
        </p:txBody>
      </p:sp>
      <p:sp>
        <p:nvSpPr>
          <p:cNvPr id="24" name="Oval 23"/>
          <p:cNvSpPr/>
          <p:nvPr/>
        </p:nvSpPr>
        <p:spPr>
          <a:xfrm rot="20580686">
            <a:off x="7700031" y="5213328"/>
            <a:ext cx="644105" cy="46471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24424" y="3873645"/>
            <a:ext cx="1742382" cy="646059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7179" y="3009555"/>
            <a:ext cx="675332" cy="97679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23795" y="3244805"/>
            <a:ext cx="330029" cy="331412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6480453">
            <a:off x="5058373" y="4635954"/>
            <a:ext cx="451496" cy="409546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270933" y="188217"/>
            <a:ext cx="4530315" cy="90831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HLS Test Sites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665943"/>
            <a:ext cx="8229600" cy="908313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Results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B465-19AF-AD42-A723-9197DBC9AF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2169</Words>
  <Application>Microsoft Macintosh PowerPoint</Application>
  <PresentationFormat>On-screen Show (4:3)</PresentationFormat>
  <Paragraphs>396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Calibri</vt:lpstr>
      <vt:lpstr>Helvetica</vt:lpstr>
      <vt:lpstr>Symbol</vt:lpstr>
      <vt:lpstr>Times</vt:lpstr>
      <vt:lpstr>Arial</vt:lpstr>
      <vt:lpstr>Office Theme</vt:lpstr>
      <vt:lpstr>Document</vt:lpstr>
      <vt:lpstr>PowerPoint Presentation</vt:lpstr>
      <vt:lpstr>Multi-source Data for Land Science</vt:lpstr>
      <vt:lpstr>Harmonized Landsat Sentinel-2 (HLS) Project</vt:lpstr>
      <vt:lpstr>PowerPoint Presentation</vt:lpstr>
      <vt:lpstr>HLS Algorithm Flow</vt:lpstr>
      <vt:lpstr>HLS Algorithms</vt:lpstr>
      <vt:lpstr>PowerPoint Presentation</vt:lpstr>
      <vt:lpstr>HLS Test Sites</vt:lpstr>
      <vt:lpstr>Results</vt:lpstr>
      <vt:lpstr>PowerPoint Presentation</vt:lpstr>
      <vt:lpstr>Expected Cloud-Free Observations </vt:lpstr>
      <vt:lpstr>PowerPoint Presentation</vt:lpstr>
      <vt:lpstr>PowerPoint Presentation</vt:lpstr>
      <vt:lpstr>Crop Type Map for Germany</vt:lpstr>
      <vt:lpstr>HLS QA &amp; Validation</vt:lpstr>
      <vt:lpstr>HLS Uncertainty Estimation</vt:lpstr>
      <vt:lpstr>PowerPoint Presentation</vt:lpstr>
      <vt:lpstr>PowerPoint Presentation</vt:lpstr>
      <vt:lpstr>Harmonization Challenges</vt:lpstr>
      <vt:lpstr>Status and Future Directions</vt:lpstr>
      <vt:lpstr>Websites and Public Interface</vt:lpstr>
      <vt:lpstr>Crochety  Rambling</vt:lpstr>
      <vt:lpstr>Thoughts on Characterizing L2 Products</vt:lpstr>
      <vt:lpstr>Arctic Greening from Landsat</vt:lpstr>
      <vt:lpstr>PowerPoint Presentation</vt:lpstr>
      <vt:lpstr>PowerPoint Presentation</vt:lpstr>
      <vt:lpstr>PowerPoint Presentation</vt:lpstr>
      <vt:lpstr>Approaches to Estimate L2 Uncertainty</vt:lpstr>
      <vt:lpstr>Sources of Uncertainty </vt:lpstr>
      <vt:lpstr>Inter-Sensor Harmonization Within Landsat</vt:lpstr>
      <vt:lpstr>Conclusions</vt:lpstr>
      <vt:lpstr>PowerPoint Presentation</vt:lpstr>
      <vt:lpstr>PowerPoint Presentation</vt:lpstr>
      <vt:lpstr>PowerPoint Presentation</vt:lpstr>
      <vt:lpstr>HLS QC:  Temporal Smoothness</vt:lpstr>
      <vt:lpstr>BRDF Correction</vt:lpstr>
      <vt:lpstr>Effect of Mixed Resolution on Change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Masek</dc:creator>
  <cp:lastModifiedBy>Microsoft Office User</cp:lastModifiedBy>
  <cp:revision>591</cp:revision>
  <cp:lastPrinted>2015-04-21T21:16:58Z</cp:lastPrinted>
  <dcterms:created xsi:type="dcterms:W3CDTF">2014-09-01T14:32:30Z</dcterms:created>
  <dcterms:modified xsi:type="dcterms:W3CDTF">2017-11-13T18:49:08Z</dcterms:modified>
</cp:coreProperties>
</file>