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5AE58E1-9D46-4275-832C-AEDFFD0C46FE}">
  <a:tblStyle styleId="{A5AE58E1-9D46-4275-832C-AEDFFD0C46F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43e6ad6b0_1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43e6ad6b0_1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VH-RODA and WGCV SAR workshop summary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74e2751823_5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4e2751823_5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31160675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31160675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831160675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831160675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31160675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31160675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74e2751823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74e2751823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8197b2d016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8197b2d01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74c405c827_5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74c405c827_5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8197b2d016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197b2d016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74c405c827_4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74c405c827_4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74e2751823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74e2751823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843e6ad6b0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843e6ad6b0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74c405c827_4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4c405c827_4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74c405c827_4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74c405c827_4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74c405c827_4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74c405c827_4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74e2751823_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74e2751823_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8197b2d016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8197b2d016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8197b2d016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8197b2d016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74e2751823_5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74e2751823_5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8197b2d016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8197b2d016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831160675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831160675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74e2751823_4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4e2751823_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843e6ad6b0_5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843e6ad6b0_5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843e6ad6b0_5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843e6ad6b0_5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8197b2d016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8197b2d016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74c405c827_3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74c405c827_3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74c405c827_3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74c405c827_3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74c405c827_3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74c405c827_3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8197b2d016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8197b2d016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8197b2d016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8197b2d01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74e2751823_5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4e2751823_5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197b2d016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197b2d01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74e2751823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4e2751823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t>In July 2019 through the ARD19 conference, and I</a:t>
            </a:r>
            <a:r>
              <a:rPr lang="en" sz="1000"/>
              <a:t>n February 2020 the LSI-VC leads invited some known and familiar industry people to an open discussion on analysis re</a:t>
            </a:r>
            <a:r>
              <a:rPr lang="en" sz="900"/>
              <a:t>ady data. </a:t>
            </a:r>
            <a:endParaRPr sz="900"/>
          </a:p>
          <a:p>
            <a:pPr indent="0" lvl="0" marL="0" rtl="0" algn="l">
              <a:lnSpc>
                <a:spcPct val="115000"/>
              </a:lnSpc>
              <a:spcBef>
                <a:spcPts val="1600"/>
              </a:spcBef>
              <a:spcAft>
                <a:spcPts val="1600"/>
              </a:spcAft>
              <a:buNone/>
            </a:pPr>
            <a:r>
              <a:rPr lang="en" sz="1000"/>
              <a:t>Industry can be ‘upstream’ through to ‘downstream’. Satellite operators, software producers, cloud operators, applications specialists. </a:t>
            </a:r>
            <a:endParaRPr sz="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43e6ad6b0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43e6ad6b0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197b2d01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197b2d01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VH-RODA and WGCV SAR workshop summary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docs.google.com/document/d/1oG0FRU7jIX8ZFixHS8XYOYGEkQMdQ50jsmLijnGSBUA/edit?usp=shari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earth.esa.int/documents/700255/3754648/EDAP_REP_018_VH-RODA_and_CEOS_SAR_2019_Workshop_Summary_v1_0_draft.pdf/fd4df398-46f2-4976-b391-97ad54f9e2c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Industry &amp; CEOS ARD</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LSI-VC-9 Teleconference #2</a:t>
            </a:r>
            <a:endParaRPr/>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406650" y="334650"/>
            <a:ext cx="8330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VH-RODA Discussion Panel on ARD: Key Outcomes </a:t>
            </a:r>
            <a:endParaRPr sz="2400"/>
          </a:p>
        </p:txBody>
      </p:sp>
      <p:sp>
        <p:nvSpPr>
          <p:cNvPr id="119" name="Google Shape;119;p22"/>
          <p:cNvSpPr txBox="1"/>
          <p:nvPr>
            <p:ph idx="1" type="body"/>
          </p:nvPr>
        </p:nvSpPr>
        <p:spPr>
          <a:xfrm>
            <a:off x="408775" y="1029125"/>
            <a:ext cx="8520600" cy="3717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arenR"/>
            </a:pPr>
            <a:r>
              <a:rPr lang="en"/>
              <a:t>The ambiguity in interpretation of ARD was acknowledged, work on CEOS ARD specifications as a first step was noted</a:t>
            </a:r>
            <a:endParaRPr/>
          </a:p>
          <a:p>
            <a:pPr indent="-342900" lvl="0" marL="457200" rtl="0" algn="l">
              <a:spcBef>
                <a:spcPts val="0"/>
              </a:spcBef>
              <a:spcAft>
                <a:spcPts val="0"/>
              </a:spcAft>
              <a:buSzPts val="1800"/>
              <a:buAutoNum type="arabicParenR"/>
            </a:pPr>
            <a:r>
              <a:rPr lang="en"/>
              <a:t>Participation by commercial sector in CEOS CARD4L forums might be challenge due to org structure constraints, example of CEOS sub groups such as IVOS with members from the commercial sector noted</a:t>
            </a:r>
            <a:endParaRPr/>
          </a:p>
          <a:p>
            <a:pPr indent="-342900" lvl="0" marL="457200" rtl="0" algn="l">
              <a:spcBef>
                <a:spcPts val="0"/>
              </a:spcBef>
              <a:spcAft>
                <a:spcPts val="0"/>
              </a:spcAft>
              <a:buSzPts val="1800"/>
              <a:buAutoNum type="arabicParenR"/>
            </a:pPr>
            <a:r>
              <a:rPr lang="en"/>
              <a:t>The need to address specifications for higher resolution data that is typically the </a:t>
            </a:r>
            <a:r>
              <a:rPr lang="en"/>
              <a:t>domain</a:t>
            </a:r>
            <a:r>
              <a:rPr lang="en"/>
              <a:t> of commercial sector, was recognised</a:t>
            </a:r>
            <a:endParaRPr/>
          </a:p>
          <a:p>
            <a:pPr indent="-342900" lvl="0" marL="457200" rtl="0" algn="l">
              <a:spcBef>
                <a:spcPts val="0"/>
              </a:spcBef>
              <a:spcAft>
                <a:spcPts val="0"/>
              </a:spcAft>
              <a:buSzPts val="1800"/>
              <a:buAutoNum type="arabicParenR"/>
            </a:pPr>
            <a:r>
              <a:rPr lang="en"/>
              <a:t>Improving interactions between institutional and commercial sectors, along the lines of JACIE and VH-RODA highlighted, with a proposal to host a session on ARD standards with commercial sector participation at the next IVOS meeting</a:t>
            </a:r>
            <a:endParaRPr/>
          </a:p>
          <a:p>
            <a:pPr indent="0" lvl="0" marL="0" rtl="0" algn="l">
              <a:spcBef>
                <a:spcPts val="1600"/>
              </a:spcBef>
              <a:spcAft>
                <a:spcPts val="1600"/>
              </a:spcAft>
              <a:buNone/>
            </a:pPr>
            <a:r>
              <a:t/>
            </a:r>
            <a:endParaRPr/>
          </a:p>
        </p:txBody>
      </p:sp>
      <p:sp>
        <p:nvSpPr>
          <p:cNvPr id="120" name="Google Shape;120;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IVOS-32 Outcomes - Interoperability &amp; High Res</a:t>
            </a:r>
            <a:endParaRPr/>
          </a:p>
        </p:txBody>
      </p:sp>
      <p:sp>
        <p:nvSpPr>
          <p:cNvPr id="126" name="Google Shape;126;p23"/>
          <p:cNvSpPr txBox="1"/>
          <p:nvPr>
            <p:ph idx="1" type="body"/>
          </p:nvPr>
        </p:nvSpPr>
        <p:spPr>
          <a:xfrm>
            <a:off x="311700" y="1152475"/>
            <a:ext cx="8832300" cy="3416400"/>
          </a:xfrm>
          <a:prstGeom prst="rect">
            <a:avLst/>
          </a:prstGeom>
        </p:spPr>
        <p:txBody>
          <a:bodyPr anchorCtr="0" anchor="t" bIns="91425" lIns="91425" spcFirstLastPara="1" rIns="91425" wrap="square" tIns="91425">
            <a:noAutofit/>
          </a:bodyPr>
          <a:lstStyle/>
          <a:p>
            <a:pPr indent="-387350" lvl="0" marL="457200" rtl="0" algn="l">
              <a:lnSpc>
                <a:spcPct val="100000"/>
              </a:lnSpc>
              <a:spcBef>
                <a:spcPts val="0"/>
              </a:spcBef>
              <a:spcAft>
                <a:spcPts val="0"/>
              </a:spcAft>
              <a:buSzPts val="2500"/>
              <a:buChar char="●"/>
            </a:pPr>
            <a:r>
              <a:rPr lang="en" sz="2300"/>
              <a:t>Survey conducted amongst the attendees on what the definition of interoperability was - quite a range of ideas (supports need for better understood and adopted definition)</a:t>
            </a:r>
            <a:endParaRPr sz="2300"/>
          </a:p>
          <a:p>
            <a:pPr indent="-349250" lvl="1" marL="914400" rtl="0" algn="l">
              <a:lnSpc>
                <a:spcPct val="100000"/>
              </a:lnSpc>
              <a:spcBef>
                <a:spcPts val="0"/>
              </a:spcBef>
              <a:spcAft>
                <a:spcPts val="0"/>
              </a:spcAft>
              <a:buSzPts val="1900"/>
              <a:buChar char="○"/>
            </a:pPr>
            <a:r>
              <a:rPr lang="en" sz="1900"/>
              <a:t>Plan to re-circulate survey across IVOS and include commercial entities</a:t>
            </a:r>
            <a:endParaRPr sz="1900"/>
          </a:p>
          <a:p>
            <a:pPr indent="-349250" lvl="1" marL="914400" rtl="0" algn="l">
              <a:lnSpc>
                <a:spcPct val="100000"/>
              </a:lnSpc>
              <a:spcBef>
                <a:spcPts val="0"/>
              </a:spcBef>
              <a:spcAft>
                <a:spcPts val="0"/>
              </a:spcAft>
              <a:buSzPts val="1900"/>
              <a:buChar char="○"/>
            </a:pPr>
            <a:r>
              <a:rPr lang="en" sz="1900"/>
              <a:t>Several definitions introduced new terms that would need to be defined</a:t>
            </a:r>
            <a:endParaRPr sz="1900"/>
          </a:p>
          <a:p>
            <a:pPr indent="-349250" lvl="1" marL="914400" rtl="0" algn="l">
              <a:lnSpc>
                <a:spcPct val="100000"/>
              </a:lnSpc>
              <a:spcBef>
                <a:spcPts val="0"/>
              </a:spcBef>
              <a:spcAft>
                <a:spcPts val="0"/>
              </a:spcAft>
              <a:buSzPts val="1900"/>
              <a:buChar char="○"/>
            </a:pPr>
            <a:r>
              <a:rPr lang="en" sz="1900"/>
              <a:t>Interoperability definition needs to recognize it is application-specific</a:t>
            </a:r>
            <a:endParaRPr sz="1900"/>
          </a:p>
          <a:p>
            <a:pPr indent="0" lvl="0" marL="457200" rtl="0" algn="l">
              <a:lnSpc>
                <a:spcPct val="100000"/>
              </a:lnSpc>
              <a:spcBef>
                <a:spcPts val="0"/>
              </a:spcBef>
              <a:spcAft>
                <a:spcPts val="0"/>
              </a:spcAft>
              <a:buNone/>
            </a:pPr>
            <a:r>
              <a:t/>
            </a:r>
            <a:endParaRPr sz="1100"/>
          </a:p>
          <a:p>
            <a:pPr indent="-349250" lvl="0" marL="457200" rtl="0" algn="l">
              <a:lnSpc>
                <a:spcPct val="100000"/>
              </a:lnSpc>
              <a:spcBef>
                <a:spcPts val="0"/>
              </a:spcBef>
              <a:spcAft>
                <a:spcPts val="0"/>
              </a:spcAft>
              <a:buSzPts val="1900"/>
              <a:buChar char="●"/>
            </a:pPr>
            <a:r>
              <a:rPr lang="en" sz="1900"/>
              <a:t>Recognition that we have currently targeted medium resolution observations and need exists to extend into higher resolution observations to better support CEOS and commercial entities</a:t>
            </a:r>
            <a:endParaRPr sz="1900"/>
          </a:p>
        </p:txBody>
      </p:sp>
      <p:sp>
        <p:nvSpPr>
          <p:cNvPr id="127" name="Google Shape;127;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445025"/>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IVOS-32 Outcomes - PFS Quality Measures</a:t>
            </a:r>
            <a:endParaRPr/>
          </a:p>
        </p:txBody>
      </p:sp>
      <p:sp>
        <p:nvSpPr>
          <p:cNvPr id="133" name="Google Shape;133;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solidFill>
                  <a:srgbClr val="ADADAD"/>
                </a:solidFill>
              </a:rPr>
              <a:t>In the initial CARD4L PFS definition phase, IVOS made the suggestion of introducing specific quality measures into the CARD4L PFSs, but LSI-VC has tried to be agnostic to that aspect and to let users/consumers make their own judgement for their particular application based on the required metadata being reported – a primary one being the measurement of uncertainty (including traceability and radiometric accuracy). Is this still the case?</a:t>
            </a:r>
            <a:endParaRPr sz="2400"/>
          </a:p>
        </p:txBody>
      </p:sp>
      <p:sp>
        <p:nvSpPr>
          <p:cNvPr id="134" name="Google Shape;13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idx="1" type="body"/>
          </p:nvPr>
        </p:nvSpPr>
        <p:spPr>
          <a:xfrm>
            <a:off x="311700" y="1152475"/>
            <a:ext cx="88323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Still anticipating IVOS-32 feedback regarding suggested adjustments to PFS uncertainty requirements at Threshold and Target levels as well as a possible recommendation to include an ‘Intermediate’ level of requirements to better support evolving maturity levels.</a:t>
            </a:r>
            <a:endParaRPr/>
          </a:p>
          <a:p>
            <a:pPr indent="0" lvl="0" marL="457200" rtl="0" algn="l">
              <a:lnSpc>
                <a:spcPct val="100000"/>
              </a:lnSpc>
              <a:spcBef>
                <a:spcPts val="0"/>
              </a:spcBef>
              <a:spcAft>
                <a:spcPts val="0"/>
              </a:spcAft>
              <a:buNone/>
            </a:pPr>
            <a:r>
              <a:t/>
            </a:r>
            <a:endParaRPr sz="1000"/>
          </a:p>
          <a:p>
            <a:pPr indent="-342900" lvl="0" marL="457200" rtl="0" algn="l">
              <a:lnSpc>
                <a:spcPct val="100000"/>
              </a:lnSpc>
              <a:spcBef>
                <a:spcPts val="0"/>
              </a:spcBef>
              <a:spcAft>
                <a:spcPts val="0"/>
              </a:spcAft>
              <a:buSzPts val="1800"/>
              <a:buChar char="●"/>
            </a:pPr>
            <a:r>
              <a:rPr lang="en"/>
              <a:t>IVOS is primarily interested in discussions with CEOS and commercial entities focused on these quality measures - again mostly uncertainty analysis - and moving users further along the interoperability continuum beyond the basic CARD4L requirements. Whereas, LSI-VC, I believe, is currently primarily interested in basic CARD4L PFS compliance at the moment.</a:t>
            </a:r>
            <a:endParaRPr/>
          </a:p>
          <a:p>
            <a:pPr indent="0" lvl="0" marL="457200" rtl="0" algn="l">
              <a:lnSpc>
                <a:spcPct val="100000"/>
              </a:lnSpc>
              <a:spcBef>
                <a:spcPts val="0"/>
              </a:spcBef>
              <a:spcAft>
                <a:spcPts val="0"/>
              </a:spcAft>
              <a:buNone/>
            </a:pPr>
            <a:r>
              <a:t/>
            </a:r>
            <a:endParaRPr sz="1000"/>
          </a:p>
          <a:p>
            <a:pPr indent="-342900" lvl="0" marL="457200" rtl="0" algn="l">
              <a:lnSpc>
                <a:spcPct val="100000"/>
              </a:lnSpc>
              <a:spcBef>
                <a:spcPts val="0"/>
              </a:spcBef>
              <a:spcAft>
                <a:spcPts val="0"/>
              </a:spcAft>
              <a:buSzPts val="1800"/>
              <a:buChar char="●"/>
            </a:pPr>
            <a:r>
              <a:rPr lang="en"/>
              <a:t>IVOS has been pursuing Best Practice Guidelines within EDAP (ESA’s Earthnet Data Assessment Pilot) to provide the community with an approach for how to measure uncertainty.</a:t>
            </a:r>
            <a:endParaRPr/>
          </a:p>
        </p:txBody>
      </p:sp>
      <p:sp>
        <p:nvSpPr>
          <p:cNvPr id="140" name="Google Shape;140;p25"/>
          <p:cNvSpPr txBox="1"/>
          <p:nvPr>
            <p:ph type="title"/>
          </p:nvPr>
        </p:nvSpPr>
        <p:spPr>
          <a:xfrm>
            <a:off x="311700" y="445025"/>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IVOS-32 Outcomes - PFS Quality Measures</a:t>
            </a:r>
            <a:endParaRPr/>
          </a:p>
        </p:txBody>
      </p:sp>
      <p:sp>
        <p:nvSpPr>
          <p:cNvPr id="141" name="Google Shape;141;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445025"/>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IVOS-32 Outcomes - PFS Involvement</a:t>
            </a:r>
            <a:endParaRPr/>
          </a:p>
        </p:txBody>
      </p:sp>
      <p:sp>
        <p:nvSpPr>
          <p:cNvPr id="147" name="Google Shape;147;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 sz="2400"/>
              <a:t>It seems that many of the commercial entities aren’t necessarily that interested in making suggestions or adjustments to the CARD4L PFSs themselves - they are mostly taking those at face value.</a:t>
            </a:r>
            <a:endParaRPr sz="2400"/>
          </a:p>
          <a:p>
            <a:pPr indent="0" lvl="0" marL="457200" rtl="0" algn="l">
              <a:lnSpc>
                <a:spcPct val="100000"/>
              </a:lnSpc>
              <a:spcBef>
                <a:spcPts val="0"/>
              </a:spcBef>
              <a:spcAft>
                <a:spcPts val="0"/>
              </a:spcAft>
              <a:buNone/>
            </a:pPr>
            <a:r>
              <a:t/>
            </a:r>
            <a:endParaRPr sz="2000"/>
          </a:p>
          <a:p>
            <a:pPr indent="-381000" lvl="0" marL="457200" rtl="0" algn="l">
              <a:lnSpc>
                <a:spcPct val="100000"/>
              </a:lnSpc>
              <a:spcBef>
                <a:spcPts val="0"/>
              </a:spcBef>
              <a:spcAft>
                <a:spcPts val="0"/>
              </a:spcAft>
              <a:buSzPts val="2400"/>
              <a:buChar char="●"/>
            </a:pPr>
            <a:r>
              <a:rPr lang="en" sz="2400"/>
              <a:t>However, to promote industry buy-in, we should still invite commercial entities to participate in the preparation and annual review of the PFSs.</a:t>
            </a:r>
            <a:endParaRPr sz="2400"/>
          </a:p>
        </p:txBody>
      </p:sp>
      <p:sp>
        <p:nvSpPr>
          <p:cNvPr id="148" name="Google Shape;148;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JACIE (Joint Agency Commercial Imagery Evaluation)</a:t>
            </a:r>
            <a:endParaRPr sz="2700"/>
          </a:p>
        </p:txBody>
      </p:sp>
      <p:sp>
        <p:nvSpPr>
          <p:cNvPr id="154" name="Google Shape;154;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t>The Joint Agency Commercial Imagery Evaluation (JACIE) program was formed to leverage (U.S.) federal agencies’ resources for the </a:t>
            </a:r>
            <a:r>
              <a:rPr lang="en" sz="1300">
                <a:solidFill>
                  <a:srgbClr val="00FF00"/>
                </a:solidFill>
              </a:rPr>
              <a:t>characterization of commercial remote sensing data</a:t>
            </a:r>
            <a:r>
              <a:rPr lang="en" sz="1300"/>
              <a:t> and to share those results across the federal government and beyond. Consisting of representatives from the U.S. Geological Survey (</a:t>
            </a:r>
            <a:r>
              <a:rPr b="1" lang="en" sz="1300">
                <a:solidFill>
                  <a:srgbClr val="00FF00"/>
                </a:solidFill>
              </a:rPr>
              <a:t>USGS</a:t>
            </a:r>
            <a:r>
              <a:rPr lang="en" sz="1300"/>
              <a:t>), the National Geospatial-Intelligence Agency (</a:t>
            </a:r>
            <a:r>
              <a:rPr b="1" lang="en" sz="1300">
                <a:solidFill>
                  <a:srgbClr val="00FF00"/>
                </a:solidFill>
              </a:rPr>
              <a:t>NGA</a:t>
            </a:r>
            <a:r>
              <a:rPr lang="en" sz="1300"/>
              <a:t>), the National Aeronautics and Space Administration (</a:t>
            </a:r>
            <a:r>
              <a:rPr b="1" lang="en" sz="1300">
                <a:solidFill>
                  <a:srgbClr val="00FF00"/>
                </a:solidFill>
              </a:rPr>
              <a:t>NASA</a:t>
            </a:r>
            <a:r>
              <a:rPr lang="en" sz="1300"/>
              <a:t>), the National Oceanic and Atmospheric Administration (</a:t>
            </a:r>
            <a:r>
              <a:rPr b="1" lang="en" sz="1300">
                <a:solidFill>
                  <a:srgbClr val="00FF00"/>
                </a:solidFill>
              </a:rPr>
              <a:t>NOAA</a:t>
            </a:r>
            <a:r>
              <a:rPr lang="en" sz="1300"/>
              <a:t>), and the U.S. Department of Agriculture (</a:t>
            </a:r>
            <a:r>
              <a:rPr b="1" lang="en" sz="1300">
                <a:solidFill>
                  <a:srgbClr val="00FF00"/>
                </a:solidFill>
              </a:rPr>
              <a:t>USDA</a:t>
            </a:r>
            <a:r>
              <a:rPr lang="en" sz="1300"/>
              <a:t>). The JACIE team performs product analysis of commercial and other remote sensing data and information products, providing Earth Scientists and other users with awareness and </a:t>
            </a:r>
            <a:r>
              <a:rPr lang="en" sz="1300">
                <a:solidFill>
                  <a:srgbClr val="00FF00"/>
                </a:solidFill>
              </a:rPr>
              <a:t>independent verification of commercial imagery data quality</a:t>
            </a:r>
            <a:r>
              <a:rPr lang="en" sz="1300"/>
              <a:t>.</a:t>
            </a:r>
            <a:endParaRPr sz="1300"/>
          </a:p>
        </p:txBody>
      </p:sp>
      <p:graphicFrame>
        <p:nvGraphicFramePr>
          <p:cNvPr id="155" name="Google Shape;155;p27"/>
          <p:cNvGraphicFramePr/>
          <p:nvPr/>
        </p:nvGraphicFramePr>
        <p:xfrm>
          <a:off x="414225" y="3055750"/>
          <a:ext cx="3000000" cy="3000000"/>
        </p:xfrm>
        <a:graphic>
          <a:graphicData uri="http://schemas.openxmlformats.org/drawingml/2006/table">
            <a:tbl>
              <a:tblPr>
                <a:noFill/>
                <a:tableStyleId>{A5AE58E1-9D46-4275-832C-AEDFFD0C46FE}</a:tableStyleId>
              </a:tblPr>
              <a:tblGrid>
                <a:gridCol w="3060350"/>
                <a:gridCol w="2937050"/>
              </a:tblGrid>
              <a:tr h="123250">
                <a:tc gridSpan="2">
                  <a:txBody>
                    <a:bodyPr/>
                    <a:lstStyle/>
                    <a:p>
                      <a:pPr indent="0" lvl="0" marL="0" rtl="0" algn="l">
                        <a:spcBef>
                          <a:spcPts val="0"/>
                        </a:spcBef>
                        <a:spcAft>
                          <a:spcPts val="0"/>
                        </a:spcAft>
                        <a:buNone/>
                      </a:pPr>
                      <a:r>
                        <a:rPr b="1" lang="en">
                          <a:solidFill>
                            <a:schemeClr val="lt2"/>
                          </a:solidFill>
                        </a:rPr>
                        <a:t>2019 Workshop Participants</a:t>
                      </a:r>
                      <a:endParaRPr b="1">
                        <a:solidFill>
                          <a:schemeClr val="lt2"/>
                        </a:solidFill>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r>
              <a:tr h="100000">
                <a:tc>
                  <a:txBody>
                    <a:bodyPr/>
                    <a:lstStyle/>
                    <a:p>
                      <a:pPr indent="-190500" lvl="0" marL="342900" rtl="0" algn="l">
                        <a:spcBef>
                          <a:spcPts val="0"/>
                        </a:spcBef>
                        <a:spcAft>
                          <a:spcPts val="0"/>
                        </a:spcAft>
                        <a:buClr>
                          <a:schemeClr val="lt2"/>
                        </a:buClr>
                        <a:buSzPts val="1200"/>
                        <a:buChar char="●"/>
                      </a:pPr>
                      <a:r>
                        <a:rPr lang="en" sz="1200">
                          <a:solidFill>
                            <a:schemeClr val="lt2"/>
                          </a:solidFill>
                        </a:rPr>
                        <a:t>Astro Digital</a:t>
                      </a:r>
                      <a:endParaRPr sz="1200">
                        <a:solidFill>
                          <a:schemeClr val="lt2"/>
                        </a:solidFill>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190500" lvl="0" marL="342900" rtl="0" algn="l">
                        <a:spcBef>
                          <a:spcPts val="0"/>
                        </a:spcBef>
                        <a:spcAft>
                          <a:spcPts val="0"/>
                        </a:spcAft>
                        <a:buClr>
                          <a:schemeClr val="lt2"/>
                        </a:buClr>
                        <a:buSzPts val="1200"/>
                        <a:buChar char="●"/>
                      </a:pPr>
                      <a:r>
                        <a:rPr lang="en" sz="1200">
                          <a:solidFill>
                            <a:schemeClr val="lt2"/>
                          </a:solidFill>
                        </a:rPr>
                        <a:t>CNES</a:t>
                      </a:r>
                      <a:endParaRPr sz="1200">
                        <a:solidFill>
                          <a:schemeClr val="lt2"/>
                        </a:solidFill>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0000">
                <a:tc>
                  <a:txBody>
                    <a:bodyPr/>
                    <a:lstStyle/>
                    <a:p>
                      <a:pPr indent="-190500" lvl="0" marL="342900" rtl="0" algn="l">
                        <a:spcBef>
                          <a:spcPts val="0"/>
                        </a:spcBef>
                        <a:spcAft>
                          <a:spcPts val="0"/>
                        </a:spcAft>
                        <a:buClr>
                          <a:schemeClr val="lt2"/>
                        </a:buClr>
                        <a:buSzPts val="1200"/>
                        <a:buChar char="●"/>
                      </a:pPr>
                      <a:r>
                        <a:rPr lang="en" sz="1200">
                          <a:solidFill>
                            <a:schemeClr val="lt2"/>
                          </a:solidFill>
                        </a:rPr>
                        <a:t>Digital Globe</a:t>
                      </a:r>
                      <a:endParaRPr sz="1200">
                        <a:solidFill>
                          <a:schemeClr val="lt2"/>
                        </a:solidFill>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190500" lvl="0" marL="342900" rtl="0" algn="l">
                        <a:spcBef>
                          <a:spcPts val="0"/>
                        </a:spcBef>
                        <a:spcAft>
                          <a:spcPts val="0"/>
                        </a:spcAft>
                        <a:buClr>
                          <a:schemeClr val="lt2"/>
                        </a:buClr>
                        <a:buSzPts val="1200"/>
                        <a:buChar char="●"/>
                      </a:pPr>
                      <a:r>
                        <a:rPr lang="en" sz="1200">
                          <a:solidFill>
                            <a:schemeClr val="lt2"/>
                          </a:solidFill>
                        </a:rPr>
                        <a:t>ESA-ESRIN</a:t>
                      </a:r>
                      <a:endParaRPr sz="1200">
                        <a:solidFill>
                          <a:schemeClr val="lt2"/>
                        </a:solidFill>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0000">
                <a:tc>
                  <a:txBody>
                    <a:bodyPr/>
                    <a:lstStyle/>
                    <a:p>
                      <a:pPr indent="-184150" lvl="0" marL="342900" rtl="0" algn="l">
                        <a:spcBef>
                          <a:spcPts val="0"/>
                        </a:spcBef>
                        <a:spcAft>
                          <a:spcPts val="0"/>
                        </a:spcAft>
                        <a:buClr>
                          <a:schemeClr val="lt2"/>
                        </a:buClr>
                        <a:buSzPts val="1100"/>
                        <a:buChar char="●"/>
                      </a:pPr>
                      <a:r>
                        <a:rPr lang="en" sz="1200">
                          <a:solidFill>
                            <a:schemeClr val="lt2"/>
                          </a:solidFill>
                        </a:rPr>
                        <a:t>Innovative Imaging and Research</a:t>
                      </a:r>
                      <a:endParaRPr sz="1100">
                        <a:solidFill>
                          <a:schemeClr val="lt2"/>
                        </a:solidFill>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190500" lvl="0" marL="342900" rtl="0" algn="l">
                        <a:spcBef>
                          <a:spcPts val="0"/>
                        </a:spcBef>
                        <a:spcAft>
                          <a:spcPts val="0"/>
                        </a:spcAft>
                        <a:buClr>
                          <a:schemeClr val="lt2"/>
                        </a:buClr>
                        <a:buSzPts val="1200"/>
                        <a:buChar char="●"/>
                      </a:pPr>
                      <a:r>
                        <a:rPr lang="en" sz="1200">
                          <a:solidFill>
                            <a:schemeClr val="lt2"/>
                          </a:solidFill>
                        </a:rPr>
                        <a:t>GA</a:t>
                      </a:r>
                      <a:endParaRPr sz="1200">
                        <a:solidFill>
                          <a:schemeClr val="lt2"/>
                        </a:solidFill>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0000">
                <a:tc>
                  <a:txBody>
                    <a:bodyPr/>
                    <a:lstStyle/>
                    <a:p>
                      <a:pPr indent="-190500" lvl="0" marL="342900" rtl="0" algn="l">
                        <a:spcBef>
                          <a:spcPts val="0"/>
                        </a:spcBef>
                        <a:spcAft>
                          <a:spcPts val="0"/>
                        </a:spcAft>
                        <a:buClr>
                          <a:schemeClr val="lt2"/>
                        </a:buClr>
                        <a:buSzPts val="1200"/>
                        <a:buChar char="●"/>
                      </a:pPr>
                      <a:r>
                        <a:rPr lang="en" sz="1200">
                          <a:solidFill>
                            <a:schemeClr val="lt2"/>
                          </a:solidFill>
                        </a:rPr>
                        <a:t>Labsphere</a:t>
                      </a:r>
                      <a:endParaRPr sz="1200">
                        <a:solidFill>
                          <a:schemeClr val="lt2"/>
                        </a:solidFill>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190500" lvl="0" marL="342900" rtl="0" algn="l">
                        <a:spcBef>
                          <a:spcPts val="0"/>
                        </a:spcBef>
                        <a:spcAft>
                          <a:spcPts val="0"/>
                        </a:spcAft>
                        <a:buClr>
                          <a:schemeClr val="lt2"/>
                        </a:buClr>
                        <a:buSzPts val="1200"/>
                        <a:buChar char="●"/>
                      </a:pPr>
                      <a:r>
                        <a:rPr lang="en" sz="1200">
                          <a:solidFill>
                            <a:schemeClr val="lt2"/>
                          </a:solidFill>
                        </a:rPr>
                        <a:t>KARI</a:t>
                      </a:r>
                      <a:endParaRPr sz="1200">
                        <a:solidFill>
                          <a:schemeClr val="lt2"/>
                        </a:solidFill>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0000">
                <a:tc>
                  <a:txBody>
                    <a:bodyPr/>
                    <a:lstStyle/>
                    <a:p>
                      <a:pPr indent="-190500" lvl="0" marL="342900" rtl="0" algn="l">
                        <a:spcBef>
                          <a:spcPts val="0"/>
                        </a:spcBef>
                        <a:spcAft>
                          <a:spcPts val="0"/>
                        </a:spcAft>
                        <a:buClr>
                          <a:schemeClr val="lt2"/>
                        </a:buClr>
                        <a:buSzPts val="1200"/>
                        <a:buChar char="●"/>
                      </a:pPr>
                      <a:r>
                        <a:rPr lang="en" sz="1200">
                          <a:solidFill>
                            <a:schemeClr val="lt2"/>
                          </a:solidFill>
                        </a:rPr>
                        <a:t>L3Harris Technologies</a:t>
                      </a:r>
                      <a:endParaRPr sz="1200">
                        <a:solidFill>
                          <a:schemeClr val="lt2"/>
                        </a:solidFill>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190500" lvl="0" marL="342900" rtl="0" algn="l">
                        <a:spcBef>
                          <a:spcPts val="0"/>
                        </a:spcBef>
                        <a:spcAft>
                          <a:spcPts val="0"/>
                        </a:spcAft>
                        <a:buClr>
                          <a:schemeClr val="lt2"/>
                        </a:buClr>
                        <a:buSzPts val="1200"/>
                        <a:buChar char="●"/>
                      </a:pPr>
                      <a:r>
                        <a:rPr lang="en" sz="1200">
                          <a:solidFill>
                            <a:schemeClr val="lt2"/>
                          </a:solidFill>
                        </a:rPr>
                        <a:t>UK National Physics Laboratory</a:t>
                      </a:r>
                      <a:endParaRPr sz="1200">
                        <a:solidFill>
                          <a:schemeClr val="lt2"/>
                        </a:solidFill>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0000">
                <a:tc>
                  <a:txBody>
                    <a:bodyPr/>
                    <a:lstStyle/>
                    <a:p>
                      <a:pPr indent="-190500" lvl="0" marL="342900" rtl="0" algn="l">
                        <a:spcBef>
                          <a:spcPts val="0"/>
                        </a:spcBef>
                        <a:spcAft>
                          <a:spcPts val="0"/>
                        </a:spcAft>
                        <a:buClr>
                          <a:schemeClr val="lt2"/>
                        </a:buClr>
                        <a:buSzPts val="1200"/>
                        <a:buChar char="●"/>
                      </a:pPr>
                      <a:r>
                        <a:rPr lang="en" sz="1200">
                          <a:solidFill>
                            <a:schemeClr val="lt2"/>
                          </a:solidFill>
                        </a:rPr>
                        <a:t>Maxar</a:t>
                      </a:r>
                      <a:endParaRPr sz="1200">
                        <a:solidFill>
                          <a:schemeClr val="lt2"/>
                        </a:solidFill>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114300" lvl="0" marL="342900" rtl="0" algn="l">
                        <a:spcBef>
                          <a:spcPts val="0"/>
                        </a:spcBef>
                        <a:spcAft>
                          <a:spcPts val="0"/>
                        </a:spcAft>
                        <a:buNone/>
                      </a:pPr>
                      <a:r>
                        <a:t/>
                      </a:r>
                      <a:endParaRPr sz="1200">
                        <a:solidFill>
                          <a:schemeClr val="lt2"/>
                        </a:solidFill>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0000">
                <a:tc>
                  <a:txBody>
                    <a:bodyPr/>
                    <a:lstStyle/>
                    <a:p>
                      <a:pPr indent="-190500" lvl="0" marL="342900" rtl="0" algn="l">
                        <a:spcBef>
                          <a:spcPts val="0"/>
                        </a:spcBef>
                        <a:spcAft>
                          <a:spcPts val="0"/>
                        </a:spcAft>
                        <a:buClr>
                          <a:schemeClr val="lt2"/>
                        </a:buClr>
                        <a:buSzPts val="1200"/>
                        <a:buChar char="●"/>
                      </a:pPr>
                      <a:r>
                        <a:rPr lang="en" sz="1200">
                          <a:solidFill>
                            <a:schemeClr val="lt2"/>
                          </a:solidFill>
                        </a:rPr>
                        <a:t>Planet</a:t>
                      </a:r>
                      <a:endParaRPr sz="1200">
                        <a:solidFill>
                          <a:schemeClr val="lt2"/>
                        </a:solidFill>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114300" lvl="0" marL="342900" rtl="0" algn="l">
                        <a:spcBef>
                          <a:spcPts val="0"/>
                        </a:spcBef>
                        <a:spcAft>
                          <a:spcPts val="0"/>
                        </a:spcAft>
                        <a:buNone/>
                      </a:pPr>
                      <a:r>
                        <a:t/>
                      </a:r>
                      <a:endParaRPr sz="1200">
                        <a:solidFill>
                          <a:schemeClr val="lt2"/>
                        </a:solidFill>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0000">
                <a:tc>
                  <a:txBody>
                    <a:bodyPr/>
                    <a:lstStyle/>
                    <a:p>
                      <a:pPr indent="-190500" lvl="0" marL="342900" rtl="0" algn="l">
                        <a:spcBef>
                          <a:spcPts val="0"/>
                        </a:spcBef>
                        <a:spcAft>
                          <a:spcPts val="0"/>
                        </a:spcAft>
                        <a:buClr>
                          <a:schemeClr val="lt2"/>
                        </a:buClr>
                        <a:buSzPts val="1200"/>
                        <a:buChar char="●"/>
                      </a:pPr>
                      <a:r>
                        <a:rPr lang="en" sz="1200">
                          <a:solidFill>
                            <a:schemeClr val="lt2"/>
                          </a:solidFill>
                        </a:rPr>
                        <a:t>Raytheon</a:t>
                      </a:r>
                      <a:endParaRPr sz="1200">
                        <a:solidFill>
                          <a:schemeClr val="lt2"/>
                        </a:solidFill>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114300" lvl="0" marL="342900" rtl="0" algn="l">
                        <a:spcBef>
                          <a:spcPts val="0"/>
                        </a:spcBef>
                        <a:spcAft>
                          <a:spcPts val="0"/>
                        </a:spcAft>
                        <a:buNone/>
                      </a:pPr>
                      <a:r>
                        <a:t/>
                      </a:r>
                      <a:endParaRPr sz="1200">
                        <a:solidFill>
                          <a:schemeClr val="lt2"/>
                        </a:solidFill>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156" name="Google Shape;156;p27"/>
          <p:cNvPicPr preferRelativeResize="0"/>
          <p:nvPr/>
        </p:nvPicPr>
        <p:blipFill>
          <a:blip r:embed="rId3">
            <a:alphaModFix/>
          </a:blip>
          <a:stretch>
            <a:fillRect/>
          </a:stretch>
        </p:blipFill>
        <p:spPr>
          <a:xfrm>
            <a:off x="7010900" y="4076950"/>
            <a:ext cx="2133100" cy="1066550"/>
          </a:xfrm>
          <a:prstGeom prst="rect">
            <a:avLst/>
          </a:prstGeom>
          <a:noFill/>
          <a:ln>
            <a:noFill/>
          </a:ln>
        </p:spPr>
      </p:pic>
      <p:sp>
        <p:nvSpPr>
          <p:cNvPr id="157" name="Google Shape;157;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JACIE</a:t>
            </a:r>
            <a:endParaRPr sz="2700"/>
          </a:p>
        </p:txBody>
      </p:sp>
      <p:sp>
        <p:nvSpPr>
          <p:cNvPr id="163" name="Google Shape;163;p28"/>
          <p:cNvSpPr txBox="1"/>
          <p:nvPr>
            <p:ph idx="1" type="body"/>
          </p:nvPr>
        </p:nvSpPr>
        <p:spPr>
          <a:xfrm>
            <a:off x="311700" y="1152475"/>
            <a:ext cx="88323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a:t>19th JACIE Workshop</a:t>
            </a:r>
            <a:endParaRPr sz="1700"/>
          </a:p>
          <a:p>
            <a:pPr indent="0" lvl="0" marL="0" rtl="0" algn="l">
              <a:lnSpc>
                <a:spcPct val="100000"/>
              </a:lnSpc>
              <a:spcBef>
                <a:spcPts val="0"/>
              </a:spcBef>
              <a:spcAft>
                <a:spcPts val="0"/>
              </a:spcAft>
              <a:buNone/>
            </a:pPr>
            <a:r>
              <a:rPr lang="en" sz="1700"/>
              <a:t>September 22-24, 2020</a:t>
            </a:r>
            <a:endParaRPr sz="1700"/>
          </a:p>
          <a:p>
            <a:pPr indent="0" lvl="0" marL="0" rtl="0" algn="l">
              <a:lnSpc>
                <a:spcPct val="100000"/>
              </a:lnSpc>
              <a:spcBef>
                <a:spcPts val="0"/>
              </a:spcBef>
              <a:spcAft>
                <a:spcPts val="0"/>
              </a:spcAft>
              <a:buNone/>
            </a:pPr>
            <a:r>
              <a:rPr lang="en" sz="1700"/>
              <a:t>NOAA Center for Weather and Climate Prediction</a:t>
            </a:r>
            <a:endParaRPr sz="1700"/>
          </a:p>
          <a:p>
            <a:pPr indent="0" lvl="0" marL="0" rtl="0" algn="l">
              <a:lnSpc>
                <a:spcPct val="100000"/>
              </a:lnSpc>
              <a:spcBef>
                <a:spcPts val="0"/>
              </a:spcBef>
              <a:spcAft>
                <a:spcPts val="0"/>
              </a:spcAft>
              <a:buNone/>
            </a:pPr>
            <a:r>
              <a:rPr lang="en" sz="1700"/>
              <a:t>College Park, Maryland USA</a:t>
            </a:r>
            <a:endParaRPr sz="1700"/>
          </a:p>
          <a:p>
            <a:pPr indent="0" lvl="0" marL="0" rtl="0" algn="l">
              <a:lnSpc>
                <a:spcPct val="100000"/>
              </a:lnSpc>
              <a:spcBef>
                <a:spcPts val="0"/>
              </a:spcBef>
              <a:spcAft>
                <a:spcPts val="0"/>
              </a:spcAft>
              <a:buNone/>
            </a:pPr>
            <a:r>
              <a:t/>
            </a:r>
            <a:endParaRPr sz="1700"/>
          </a:p>
          <a:p>
            <a:pPr indent="0" lvl="0" marL="0" rtl="0" algn="l">
              <a:lnSpc>
                <a:spcPct val="100000"/>
              </a:lnSpc>
              <a:spcBef>
                <a:spcPts val="0"/>
              </a:spcBef>
              <a:spcAft>
                <a:spcPts val="0"/>
              </a:spcAft>
              <a:buNone/>
            </a:pPr>
            <a:r>
              <a:rPr b="1" lang="en" sz="1700"/>
              <a:t>JACIE 2020 Topics include:</a:t>
            </a:r>
            <a:endParaRPr b="1" sz="1700"/>
          </a:p>
          <a:p>
            <a:pPr indent="-323850" lvl="0" marL="457200" rtl="0" algn="l">
              <a:lnSpc>
                <a:spcPct val="100000"/>
              </a:lnSpc>
              <a:spcBef>
                <a:spcPts val="0"/>
              </a:spcBef>
              <a:spcAft>
                <a:spcPts val="0"/>
              </a:spcAft>
              <a:buSzPts val="1500"/>
              <a:buChar char="●"/>
            </a:pPr>
            <a:r>
              <a:rPr lang="en" sz="1500"/>
              <a:t>Calibration methods, techniques, and tools</a:t>
            </a:r>
            <a:endParaRPr sz="1500"/>
          </a:p>
          <a:p>
            <a:pPr indent="-323850" lvl="0" marL="457200" rtl="0" algn="l">
              <a:lnSpc>
                <a:spcPct val="100000"/>
              </a:lnSpc>
              <a:spcBef>
                <a:spcPts val="0"/>
              </a:spcBef>
              <a:spcAft>
                <a:spcPts val="0"/>
              </a:spcAft>
              <a:buSzPts val="1500"/>
              <a:buChar char="●"/>
            </a:pPr>
            <a:r>
              <a:rPr lang="en" sz="1500"/>
              <a:t>Calibration Test Sites, Reference Datasets, and other resources</a:t>
            </a:r>
            <a:endParaRPr sz="1500"/>
          </a:p>
          <a:p>
            <a:pPr indent="-323850" lvl="0" marL="457200" rtl="0" algn="l">
              <a:lnSpc>
                <a:spcPct val="100000"/>
              </a:lnSpc>
              <a:spcBef>
                <a:spcPts val="0"/>
              </a:spcBef>
              <a:spcAft>
                <a:spcPts val="0"/>
              </a:spcAft>
              <a:buSzPts val="1500"/>
              <a:buChar char="●"/>
            </a:pPr>
            <a:r>
              <a:rPr lang="en" sz="1500"/>
              <a:t>Calibration of operating and future missions</a:t>
            </a:r>
            <a:endParaRPr sz="1500"/>
          </a:p>
          <a:p>
            <a:pPr indent="-323850" lvl="0" marL="457200" rtl="0" algn="l">
              <a:lnSpc>
                <a:spcPct val="100000"/>
              </a:lnSpc>
              <a:spcBef>
                <a:spcPts val="0"/>
              </a:spcBef>
              <a:spcAft>
                <a:spcPts val="0"/>
              </a:spcAft>
              <a:buSzPts val="1500"/>
              <a:buChar char="●"/>
            </a:pPr>
            <a:r>
              <a:rPr lang="en" sz="1500"/>
              <a:t>Radiometric, Geometric, and Spatial Characterization</a:t>
            </a:r>
            <a:endParaRPr sz="1500"/>
          </a:p>
          <a:p>
            <a:pPr indent="-323850" lvl="0" marL="457200" rtl="0" algn="l">
              <a:lnSpc>
                <a:spcPct val="100000"/>
              </a:lnSpc>
              <a:spcBef>
                <a:spcPts val="0"/>
              </a:spcBef>
              <a:spcAft>
                <a:spcPts val="0"/>
              </a:spcAft>
              <a:buSzPts val="1500"/>
              <a:buChar char="●"/>
            </a:pPr>
            <a:r>
              <a:rPr lang="en" sz="1500"/>
              <a:t>Cross Calibration, Fields campaigns, and other validation methods</a:t>
            </a:r>
            <a:endParaRPr sz="1500"/>
          </a:p>
          <a:p>
            <a:pPr indent="-323850" lvl="0" marL="457200" rtl="0" algn="l">
              <a:lnSpc>
                <a:spcPct val="100000"/>
              </a:lnSpc>
              <a:spcBef>
                <a:spcPts val="0"/>
              </a:spcBef>
              <a:spcAft>
                <a:spcPts val="0"/>
              </a:spcAft>
              <a:buSzPts val="1500"/>
              <a:buChar char="●"/>
            </a:pPr>
            <a:r>
              <a:rPr lang="en" sz="1500"/>
              <a:t>Product Validation methods and results</a:t>
            </a:r>
            <a:endParaRPr sz="1500"/>
          </a:p>
          <a:p>
            <a:pPr indent="-323850" lvl="0" marL="457200" rtl="0" algn="l">
              <a:lnSpc>
                <a:spcPct val="100000"/>
              </a:lnSpc>
              <a:spcBef>
                <a:spcPts val="0"/>
              </a:spcBef>
              <a:spcAft>
                <a:spcPts val="0"/>
              </a:spcAft>
              <a:buSzPts val="1500"/>
              <a:buChar char="●"/>
            </a:pPr>
            <a:r>
              <a:rPr lang="en" sz="1500"/>
              <a:t>Artificial Intelligence and other ideas for future Calibration/Validation</a:t>
            </a:r>
            <a:endParaRPr sz="1500"/>
          </a:p>
          <a:p>
            <a:pPr indent="-323850" lvl="0" marL="457200" rtl="0" algn="l">
              <a:lnSpc>
                <a:spcPct val="100000"/>
              </a:lnSpc>
              <a:spcBef>
                <a:spcPts val="0"/>
              </a:spcBef>
              <a:spcAft>
                <a:spcPts val="0"/>
              </a:spcAft>
              <a:buSzPts val="1500"/>
              <a:buChar char="●"/>
            </a:pPr>
            <a:r>
              <a:rPr lang="en" sz="1500"/>
              <a:t>Interoperability, Harmonization, and Analysis Ready Data (ARD): Working with multi-source data</a:t>
            </a:r>
            <a:endParaRPr sz="1500"/>
          </a:p>
        </p:txBody>
      </p:sp>
      <p:pic>
        <p:nvPicPr>
          <p:cNvPr id="164" name="Google Shape;164;p28"/>
          <p:cNvPicPr preferRelativeResize="0"/>
          <p:nvPr/>
        </p:nvPicPr>
        <p:blipFill>
          <a:blip r:embed="rId3">
            <a:alphaModFix/>
          </a:blip>
          <a:stretch>
            <a:fillRect/>
          </a:stretch>
        </p:blipFill>
        <p:spPr>
          <a:xfrm>
            <a:off x="7010900" y="0"/>
            <a:ext cx="2133100" cy="1066550"/>
          </a:xfrm>
          <a:prstGeom prst="rect">
            <a:avLst/>
          </a:prstGeom>
          <a:noFill/>
          <a:ln>
            <a:noFill/>
          </a:ln>
        </p:spPr>
      </p:pic>
      <p:sp>
        <p:nvSpPr>
          <p:cNvPr id="165" name="Google Shape;165;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4F5C"/>
        </a:solidFill>
      </p:bgPr>
    </p:bg>
    <p:spTree>
      <p:nvGrpSpPr>
        <p:cNvPr id="169" name="Shape 169"/>
        <p:cNvGrpSpPr/>
        <p:nvPr/>
      </p:nvGrpSpPr>
      <p:grpSpPr>
        <a:xfrm>
          <a:off x="0" y="0"/>
          <a:ext cx="0" cy="0"/>
          <a:chOff x="0" y="0"/>
          <a:chExt cx="0" cy="0"/>
        </a:xfrm>
      </p:grpSpPr>
      <p:sp>
        <p:nvSpPr>
          <p:cNvPr id="170" name="Google Shape;170;p29"/>
          <p:cNvSpPr txBox="1"/>
          <p:nvPr>
            <p:ph type="ctrTitle"/>
          </p:nvPr>
        </p:nvSpPr>
        <p:spPr>
          <a:xfrm>
            <a:off x="311708" y="18113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1C232"/>
                </a:solidFill>
              </a:rPr>
              <a:t>Questions </a:t>
            </a:r>
            <a:br>
              <a:rPr lang="en">
                <a:solidFill>
                  <a:srgbClr val="F1C232"/>
                </a:solidFill>
              </a:rPr>
            </a:br>
            <a:r>
              <a:rPr lang="en" sz="3900">
                <a:solidFill>
                  <a:srgbClr val="F1C232"/>
                </a:solidFill>
              </a:rPr>
              <a:t>Responding to questions in the chat</a:t>
            </a:r>
            <a:br>
              <a:rPr lang="en" sz="3900">
                <a:solidFill>
                  <a:srgbClr val="F1C232"/>
                </a:solidFill>
              </a:rPr>
            </a:br>
            <a:r>
              <a:rPr lang="en" sz="3900">
                <a:solidFill>
                  <a:srgbClr val="F1C232"/>
                </a:solidFill>
              </a:rPr>
              <a:t>(discussion session is later)</a:t>
            </a:r>
            <a:endParaRPr sz="3900"/>
          </a:p>
        </p:txBody>
      </p:sp>
      <p:sp>
        <p:nvSpPr>
          <p:cNvPr id="171" name="Google Shape;171;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4F5C"/>
        </a:solidFill>
      </p:bgPr>
    </p:bg>
    <p:spTree>
      <p:nvGrpSpPr>
        <p:cNvPr id="175" name="Shape 175"/>
        <p:cNvGrpSpPr/>
        <p:nvPr/>
      </p:nvGrpSpPr>
      <p:grpSpPr>
        <a:xfrm>
          <a:off x="0" y="0"/>
          <a:ext cx="0" cy="0"/>
          <a:chOff x="0" y="0"/>
          <a:chExt cx="0" cy="0"/>
        </a:xfrm>
      </p:grpSpPr>
      <p:sp>
        <p:nvSpPr>
          <p:cNvPr id="176" name="Google Shape;176;p3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CEOS </a:t>
            </a:r>
            <a:r>
              <a:rPr lang="en"/>
              <a:t>Paper on Industry Interactions with </a:t>
            </a:r>
            <a:br>
              <a:rPr lang="en"/>
            </a:br>
            <a:r>
              <a:rPr lang="en"/>
              <a:t>CEOS ARD</a:t>
            </a:r>
            <a:endParaRPr/>
          </a:p>
        </p:txBody>
      </p:sp>
      <p:sp>
        <p:nvSpPr>
          <p:cNvPr id="177" name="Google Shape;177;p3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Lewis</a:t>
            </a:r>
            <a:endParaRPr/>
          </a:p>
        </p:txBody>
      </p:sp>
      <p:sp>
        <p:nvSpPr>
          <p:cNvPr id="178" name="Google Shape;178;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 - Industry Paper Background</a:t>
            </a:r>
            <a:endParaRPr/>
          </a:p>
        </p:txBody>
      </p:sp>
      <p:sp>
        <p:nvSpPr>
          <p:cNvPr id="184" name="Google Shape;184;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
            </a:r>
            <a:r>
              <a:rPr lang="en"/>
              <a:t>iscussion Paper circulated for comment from CEOS. The paper:</a:t>
            </a:r>
            <a:endParaRPr/>
          </a:p>
          <a:p>
            <a:pPr indent="-342900" lvl="0" marL="457200" rtl="0" algn="l">
              <a:spcBef>
                <a:spcPts val="1600"/>
              </a:spcBef>
              <a:spcAft>
                <a:spcPts val="0"/>
              </a:spcAft>
              <a:buSzPts val="1800"/>
              <a:buChar char="-"/>
            </a:pPr>
            <a:r>
              <a:rPr lang="en"/>
              <a:t>In response to Task 2.4 of the CEOS Analysis Ready Data Strategy -  Interplay of Industry and CEOS ARD.</a:t>
            </a:r>
            <a:endParaRPr/>
          </a:p>
          <a:p>
            <a:pPr indent="-342900" lvl="0" marL="457200" rtl="0" algn="l">
              <a:spcBef>
                <a:spcPts val="0"/>
              </a:spcBef>
              <a:spcAft>
                <a:spcPts val="0"/>
              </a:spcAft>
              <a:buSzPts val="1800"/>
              <a:buChar char="-"/>
            </a:pPr>
            <a:r>
              <a:rPr lang="en"/>
              <a:t>Presents an initial evaluation of the views from the private sector on how the CEOS community needs to engage to take CARD to the next level. </a:t>
            </a:r>
            <a:endParaRPr/>
          </a:p>
          <a:p>
            <a:pPr indent="-342900" lvl="0" marL="457200" rtl="0" algn="l">
              <a:spcBef>
                <a:spcPts val="0"/>
              </a:spcBef>
              <a:spcAft>
                <a:spcPts val="0"/>
              </a:spcAft>
              <a:buSzPts val="1800"/>
              <a:buChar char="-"/>
            </a:pPr>
            <a:r>
              <a:rPr lang="en"/>
              <a:t>Provides an </a:t>
            </a:r>
            <a:r>
              <a:rPr lang="en"/>
              <a:t>overarching</a:t>
            </a:r>
            <a:r>
              <a:rPr lang="en"/>
              <a:t> rationale and possible next steps to engage with data </a:t>
            </a:r>
            <a:r>
              <a:rPr i="1" lang="en"/>
              <a:t>providers</a:t>
            </a:r>
            <a:r>
              <a:rPr lang="en"/>
              <a:t>, data </a:t>
            </a:r>
            <a:r>
              <a:rPr i="1" lang="en"/>
              <a:t>hosts </a:t>
            </a:r>
            <a:r>
              <a:rPr lang="en"/>
              <a:t>and data </a:t>
            </a:r>
            <a:r>
              <a:rPr i="1" lang="en"/>
              <a:t>users </a:t>
            </a:r>
            <a:r>
              <a:rPr lang="en"/>
              <a:t>in the private sector. </a:t>
            </a:r>
            <a:endParaRPr/>
          </a:p>
          <a:p>
            <a:pPr indent="0" lvl="0" marL="0" rtl="0" algn="l">
              <a:spcBef>
                <a:spcPts val="1600"/>
              </a:spcBef>
              <a:spcAft>
                <a:spcPts val="1600"/>
              </a:spcAft>
              <a:buNone/>
            </a:pPr>
            <a:r>
              <a:t/>
            </a:r>
            <a:endParaRPr/>
          </a:p>
        </p:txBody>
      </p:sp>
      <p:sp>
        <p:nvSpPr>
          <p:cNvPr id="185" name="Google Shape;185;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a:t>
            </a:r>
            <a:endParaRPr/>
          </a:p>
        </p:txBody>
      </p:sp>
      <p:sp>
        <p:nvSpPr>
          <p:cNvPr id="62" name="Google Shape;62;p14"/>
          <p:cNvSpPr txBox="1"/>
          <p:nvPr>
            <p:ph idx="1" type="body"/>
          </p:nvPr>
        </p:nvSpPr>
        <p:spPr>
          <a:xfrm>
            <a:off x="311700" y="1152475"/>
            <a:ext cx="5855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Some relevant o</a:t>
            </a:r>
            <a:r>
              <a:rPr lang="en" sz="1600"/>
              <a:t>bjectives of the CEOS ARD Strategy:</a:t>
            </a:r>
            <a:endParaRPr sz="1600"/>
          </a:p>
          <a:p>
            <a:pPr indent="-330200" lvl="0" marL="457200" rtl="0" algn="l">
              <a:spcBef>
                <a:spcPts val="1600"/>
              </a:spcBef>
              <a:spcAft>
                <a:spcPts val="0"/>
              </a:spcAft>
              <a:buSzPts val="1600"/>
              <a:buChar char="●"/>
            </a:pPr>
            <a:r>
              <a:rPr lang="en" sz="1600"/>
              <a:t>Identify opportunities for ARD-oriented collaboration with the growing number of </a:t>
            </a:r>
            <a:r>
              <a:rPr b="1" lang="en" sz="1600" u="sng">
                <a:solidFill>
                  <a:srgbClr val="FFFFFF"/>
                </a:solidFill>
              </a:rPr>
              <a:t>commercial smallsat constellations providing EO data</a:t>
            </a:r>
            <a:r>
              <a:rPr lang="en" sz="1600"/>
              <a:t>;</a:t>
            </a:r>
            <a:endParaRPr sz="1600"/>
          </a:p>
          <a:p>
            <a:pPr indent="-330200" lvl="0" marL="457200" rtl="0" algn="l">
              <a:spcBef>
                <a:spcPts val="0"/>
              </a:spcBef>
              <a:spcAft>
                <a:spcPts val="0"/>
              </a:spcAft>
              <a:buSzPts val="1600"/>
              <a:buChar char="●"/>
            </a:pPr>
            <a:r>
              <a:rPr lang="en" sz="1600"/>
              <a:t>Establish a </a:t>
            </a:r>
            <a:r>
              <a:rPr lang="en" sz="1600" u="sng"/>
              <a:t>broad understanding of, and participation in, CEOS efforts</a:t>
            </a:r>
            <a:r>
              <a:rPr lang="en" sz="1600"/>
              <a:t> to define, produce, apply, and promote ARD in support of societal needs;</a:t>
            </a:r>
            <a:endParaRPr sz="1600"/>
          </a:p>
          <a:p>
            <a:pPr indent="-330200" lvl="0" marL="457200" rtl="0" algn="l">
              <a:spcBef>
                <a:spcPts val="0"/>
              </a:spcBef>
              <a:spcAft>
                <a:spcPts val="0"/>
              </a:spcAft>
              <a:buSzPts val="1600"/>
              <a:buChar char="●"/>
            </a:pPr>
            <a:r>
              <a:rPr lang="en" sz="1600" u="sng"/>
              <a:t>Ensure effective engagement of the three key stakeholder groups: EO data providers (both public and </a:t>
            </a:r>
            <a:r>
              <a:rPr lang="en" sz="1600" u="sng">
                <a:solidFill>
                  <a:srgbClr val="FFFFFF"/>
                </a:solidFill>
              </a:rPr>
              <a:t>private</a:t>
            </a:r>
            <a:r>
              <a:rPr lang="en" sz="1600"/>
              <a:t>); Big Data hosts and aggregators who stage increasing amounts of CEOS Agency free and open data; and data users.</a:t>
            </a:r>
            <a:endParaRPr sz="1600"/>
          </a:p>
          <a:p>
            <a:pPr indent="0" lvl="0" marL="0" rtl="0" algn="l">
              <a:spcBef>
                <a:spcPts val="1600"/>
              </a:spcBef>
              <a:spcAft>
                <a:spcPts val="1600"/>
              </a:spcAft>
              <a:buNone/>
            </a:pPr>
            <a:r>
              <a:t/>
            </a:r>
            <a:endParaRPr sz="1600"/>
          </a:p>
        </p:txBody>
      </p:sp>
      <p:pic>
        <p:nvPicPr>
          <p:cNvPr id="63" name="Google Shape;63;p14"/>
          <p:cNvPicPr preferRelativeResize="0"/>
          <p:nvPr/>
        </p:nvPicPr>
        <p:blipFill>
          <a:blip r:embed="rId3">
            <a:alphaModFix/>
          </a:blip>
          <a:stretch>
            <a:fillRect/>
          </a:stretch>
        </p:blipFill>
        <p:spPr>
          <a:xfrm>
            <a:off x="6581450" y="1207176"/>
            <a:ext cx="2034025" cy="2850751"/>
          </a:xfrm>
          <a:prstGeom prst="rect">
            <a:avLst/>
          </a:prstGeom>
          <a:noFill/>
          <a:ln>
            <a:noFill/>
          </a:ln>
        </p:spPr>
      </p:pic>
      <p:sp>
        <p:nvSpPr>
          <p:cNvPr id="64" name="Google Shape;64;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2"/>
          <p:cNvSpPr/>
          <p:nvPr/>
        </p:nvSpPr>
        <p:spPr>
          <a:xfrm>
            <a:off x="7460765" y="612519"/>
            <a:ext cx="642300" cy="1848900"/>
          </a:xfrm>
          <a:prstGeom prst="roundRect">
            <a:avLst>
              <a:gd fmla="val 16667" name="adj"/>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CEOS feedback - at SIT and upto April 17th</a:t>
            </a:r>
            <a:endParaRPr/>
          </a:p>
        </p:txBody>
      </p:sp>
      <p:sp>
        <p:nvSpPr>
          <p:cNvPr id="192" name="Google Shape;192;p32"/>
          <p:cNvSpPr txBox="1"/>
          <p:nvPr>
            <p:ph idx="1" type="body"/>
          </p:nvPr>
        </p:nvSpPr>
        <p:spPr>
          <a:xfrm>
            <a:off x="311700" y="1152475"/>
            <a:ext cx="5477100" cy="374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ESA emphasised the importance of engaging with the private sector.</a:t>
            </a:r>
            <a:endParaRPr/>
          </a:p>
          <a:p>
            <a:pPr indent="0" lvl="0" marL="0" rtl="0" algn="l">
              <a:spcBef>
                <a:spcPts val="1600"/>
              </a:spcBef>
              <a:spcAft>
                <a:spcPts val="0"/>
              </a:spcAft>
              <a:buNone/>
            </a:pPr>
            <a:r>
              <a:rPr lang="en"/>
              <a:t>No ‘push-back’ on the the core idea of engaging, and of the industry workshop. No other </a:t>
            </a:r>
            <a:r>
              <a:rPr lang="en"/>
              <a:t>concerns.</a:t>
            </a:r>
            <a:br>
              <a:rPr lang="en"/>
            </a:br>
            <a:r>
              <a:rPr lang="en"/>
              <a:t> </a:t>
            </a:r>
            <a:endParaRPr/>
          </a:p>
          <a:p>
            <a:pPr indent="0" lvl="0" marL="0" rtl="0" algn="l">
              <a:spcBef>
                <a:spcPts val="1600"/>
              </a:spcBef>
              <a:spcAft>
                <a:spcPts val="0"/>
              </a:spcAft>
              <a:buNone/>
            </a:pPr>
            <a:r>
              <a:rPr lang="en"/>
              <a:t>NOAA provided some important feedback on CEOS-ARD as a whole, i.e., that it is important to also address </a:t>
            </a:r>
            <a:r>
              <a:rPr lang="en" u="sng"/>
              <a:t>data policy</a:t>
            </a:r>
            <a:r>
              <a:rPr lang="en"/>
              <a:t>, </a:t>
            </a:r>
            <a:r>
              <a:rPr lang="en" u="sng"/>
              <a:t>data formats</a:t>
            </a:r>
            <a:r>
              <a:rPr lang="en"/>
              <a:t>, </a:t>
            </a:r>
            <a:r>
              <a:rPr lang="en" u="sng"/>
              <a:t>interoperability</a:t>
            </a:r>
            <a:r>
              <a:rPr lang="en"/>
              <a:t> &amp; etc.</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Reference the work of SST-VC and GHRSST</a:t>
            </a:r>
            <a:endParaRPr/>
          </a:p>
          <a:p>
            <a:pPr indent="0" lvl="0" marL="0" rtl="0" algn="l">
              <a:spcBef>
                <a:spcPts val="1600"/>
              </a:spcBef>
              <a:spcAft>
                <a:spcPts val="1600"/>
              </a:spcAft>
              <a:buNone/>
            </a:pPr>
            <a:r>
              <a:t/>
            </a:r>
            <a:endParaRPr/>
          </a:p>
        </p:txBody>
      </p:sp>
      <p:sp>
        <p:nvSpPr>
          <p:cNvPr id="193" name="Google Shape;193;p32"/>
          <p:cNvSpPr/>
          <p:nvPr/>
        </p:nvSpPr>
        <p:spPr>
          <a:xfrm>
            <a:off x="7549575" y="1907975"/>
            <a:ext cx="477900" cy="477900"/>
          </a:xfrm>
          <a:prstGeom prst="ellipse">
            <a:avLst/>
          </a:prstGeom>
          <a:solidFill>
            <a:srgbClr val="00FF00"/>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2"/>
          <p:cNvSpPr/>
          <p:nvPr/>
        </p:nvSpPr>
        <p:spPr>
          <a:xfrm>
            <a:off x="5839725" y="1757100"/>
            <a:ext cx="918300" cy="477900"/>
          </a:xfrm>
          <a:prstGeom prst="notchedRightArrow">
            <a:avLst>
              <a:gd fmla="val 50000" name="adj1"/>
              <a:gd fmla="val 50000"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2"/>
          <p:cNvSpPr/>
          <p:nvPr/>
        </p:nvSpPr>
        <p:spPr>
          <a:xfrm>
            <a:off x="5839725" y="3357300"/>
            <a:ext cx="918300" cy="477900"/>
          </a:xfrm>
          <a:prstGeom prst="notchedRightArrow">
            <a:avLst>
              <a:gd fmla="val 50000" name="adj1"/>
              <a:gd fmla="val 50000"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2"/>
          <p:cNvSpPr txBox="1"/>
          <p:nvPr/>
        </p:nvSpPr>
        <p:spPr>
          <a:xfrm>
            <a:off x="7109350" y="3090350"/>
            <a:ext cx="1722900" cy="194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rPr>
              <a:t>Introduce new elements in the CARD framework?</a:t>
            </a:r>
            <a:endParaRPr>
              <a:solidFill>
                <a:schemeClr val="accent2"/>
              </a:solidFill>
            </a:endParaRPr>
          </a:p>
          <a:p>
            <a:pPr indent="-317500" lvl="0" marL="457200" rtl="0" algn="l">
              <a:spcBef>
                <a:spcPts val="0"/>
              </a:spcBef>
              <a:spcAft>
                <a:spcPts val="0"/>
              </a:spcAft>
              <a:buClr>
                <a:schemeClr val="accent2"/>
              </a:buClr>
              <a:buSzPts val="1400"/>
              <a:buAutoNum type="arabicPeriod"/>
            </a:pPr>
            <a:r>
              <a:rPr lang="en">
                <a:solidFill>
                  <a:schemeClr val="accent2"/>
                </a:solidFill>
              </a:rPr>
              <a:t>Definition</a:t>
            </a:r>
            <a:endParaRPr>
              <a:solidFill>
                <a:schemeClr val="accent2"/>
              </a:solidFill>
            </a:endParaRPr>
          </a:p>
          <a:p>
            <a:pPr indent="-317500" lvl="0" marL="457200" rtl="0" algn="l">
              <a:spcBef>
                <a:spcPts val="0"/>
              </a:spcBef>
              <a:spcAft>
                <a:spcPts val="0"/>
              </a:spcAft>
              <a:buClr>
                <a:schemeClr val="accent2"/>
              </a:buClr>
              <a:buSzPts val="1400"/>
              <a:buAutoNum type="arabicPeriod"/>
            </a:pPr>
            <a:r>
              <a:rPr lang="en">
                <a:solidFill>
                  <a:schemeClr val="accent2"/>
                </a:solidFill>
              </a:rPr>
              <a:t>PFS</a:t>
            </a:r>
            <a:endParaRPr>
              <a:solidFill>
                <a:schemeClr val="accent2"/>
              </a:solidFill>
            </a:endParaRPr>
          </a:p>
          <a:p>
            <a:pPr indent="-317500" lvl="0" marL="457200" rtl="0" algn="l">
              <a:spcBef>
                <a:spcPts val="0"/>
              </a:spcBef>
              <a:spcAft>
                <a:spcPts val="0"/>
              </a:spcAft>
              <a:buClr>
                <a:schemeClr val="accent2"/>
              </a:buClr>
              <a:buSzPts val="1400"/>
              <a:buAutoNum type="arabicPeriod"/>
            </a:pPr>
            <a:r>
              <a:rPr lang="en">
                <a:solidFill>
                  <a:schemeClr val="accent2"/>
                </a:solidFill>
              </a:rPr>
              <a:t>Processes</a:t>
            </a:r>
            <a:endParaRPr>
              <a:solidFill>
                <a:schemeClr val="accent2"/>
              </a:solidFill>
            </a:endParaRPr>
          </a:p>
          <a:p>
            <a:pPr indent="-317500" lvl="0" marL="457200" rtl="0" algn="l">
              <a:spcBef>
                <a:spcPts val="0"/>
              </a:spcBef>
              <a:spcAft>
                <a:spcPts val="0"/>
              </a:spcAft>
              <a:buClr>
                <a:srgbClr val="6D9EEB"/>
              </a:buClr>
              <a:buSzPts val="1400"/>
              <a:buAutoNum type="arabicPeriod"/>
            </a:pPr>
            <a:r>
              <a:rPr lang="en">
                <a:solidFill>
                  <a:srgbClr val="6D9EEB"/>
                </a:solidFill>
              </a:rPr>
              <a:t>Advisory notes?</a:t>
            </a:r>
            <a:endParaRPr>
              <a:solidFill>
                <a:srgbClr val="6D9EEB"/>
              </a:solidFill>
            </a:endParaRPr>
          </a:p>
        </p:txBody>
      </p:sp>
      <p:sp>
        <p:nvSpPr>
          <p:cNvPr id="197" name="Google Shape;197;p32"/>
          <p:cNvSpPr/>
          <p:nvPr/>
        </p:nvSpPr>
        <p:spPr>
          <a:xfrm>
            <a:off x="7549575" y="1298375"/>
            <a:ext cx="477900" cy="4779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2"/>
          <p:cNvSpPr/>
          <p:nvPr/>
        </p:nvSpPr>
        <p:spPr>
          <a:xfrm>
            <a:off x="7549575" y="688775"/>
            <a:ext cx="477900" cy="4779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2"/>
          <p:cNvSpPr/>
          <p:nvPr/>
        </p:nvSpPr>
        <p:spPr>
          <a:xfrm>
            <a:off x="7002893" y="3090350"/>
            <a:ext cx="1829400" cy="1848900"/>
          </a:xfrm>
          <a:prstGeom prst="roundRect">
            <a:avLst>
              <a:gd fmla="val 16667" name="adj"/>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Target O</a:t>
            </a:r>
            <a:r>
              <a:rPr lang="en"/>
              <a:t>utcomes from Engagement</a:t>
            </a:r>
            <a:endParaRPr/>
          </a:p>
        </p:txBody>
      </p:sp>
      <p:sp>
        <p:nvSpPr>
          <p:cNvPr id="206" name="Google Shape;206;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Successful engagement with the private sector would lead to (</a:t>
            </a:r>
            <a:r>
              <a:rPr lang="en"/>
              <a:t>2-3 year period)</a:t>
            </a:r>
            <a:r>
              <a:rPr lang="en"/>
              <a:t>:</a:t>
            </a:r>
            <a:endParaRPr/>
          </a:p>
          <a:p>
            <a:pPr indent="-342900" lvl="0" marL="457200" rtl="0" algn="l">
              <a:spcBef>
                <a:spcPts val="1600"/>
              </a:spcBef>
              <a:spcAft>
                <a:spcPts val="0"/>
              </a:spcAft>
              <a:buSzPts val="1800"/>
              <a:buChar char="●"/>
            </a:pPr>
            <a:r>
              <a:rPr lang="en"/>
              <a:t>Industry and </a:t>
            </a:r>
            <a:r>
              <a:rPr lang="en"/>
              <a:t>CEOS efforts on Analysis Ready Data are coordinated</a:t>
            </a:r>
            <a:endParaRPr/>
          </a:p>
          <a:p>
            <a:pPr indent="-342900" lvl="0" marL="457200" rtl="0" algn="l">
              <a:spcBef>
                <a:spcPts val="0"/>
              </a:spcBef>
              <a:spcAft>
                <a:spcPts val="0"/>
              </a:spcAft>
              <a:buSzPts val="1800"/>
              <a:buChar char="●"/>
            </a:pPr>
            <a:r>
              <a:rPr lang="en"/>
              <a:t>Private sector companies produce products according to CEOS Analysis Ready Data Specifications</a:t>
            </a:r>
            <a:endParaRPr/>
          </a:p>
          <a:p>
            <a:pPr indent="-342900" lvl="0" marL="457200" rtl="0" algn="l">
              <a:spcBef>
                <a:spcPts val="0"/>
              </a:spcBef>
              <a:spcAft>
                <a:spcPts val="0"/>
              </a:spcAft>
              <a:buSzPts val="1800"/>
              <a:buChar char="●"/>
            </a:pPr>
            <a:r>
              <a:rPr lang="en"/>
              <a:t>Specifications are improved through the involvement of industry expertise and v</a:t>
            </a:r>
            <a:r>
              <a:rPr lang="en"/>
              <a:t>i</a:t>
            </a:r>
            <a:r>
              <a:rPr lang="en"/>
              <a:t>ewpoints</a:t>
            </a:r>
            <a:endParaRPr/>
          </a:p>
          <a:p>
            <a:pPr indent="-342900" lvl="0" marL="457200" rtl="0" algn="l">
              <a:spcBef>
                <a:spcPts val="0"/>
              </a:spcBef>
              <a:spcAft>
                <a:spcPts val="0"/>
              </a:spcAft>
              <a:buSzPts val="1800"/>
              <a:buChar char="●"/>
            </a:pPr>
            <a:r>
              <a:rPr lang="en"/>
              <a:t>Stronger evidence base for the value of CEOS Analysis Ready Data / understanding of what is important to industry users.</a:t>
            </a:r>
            <a:endParaRPr/>
          </a:p>
          <a:p>
            <a:pPr indent="0" lvl="0" marL="0" rtl="0" algn="l">
              <a:spcBef>
                <a:spcPts val="1600"/>
              </a:spcBef>
              <a:spcAft>
                <a:spcPts val="1600"/>
              </a:spcAft>
              <a:buNone/>
            </a:pPr>
            <a:r>
              <a:t/>
            </a:r>
            <a:endParaRPr/>
          </a:p>
        </p:txBody>
      </p:sp>
      <p:sp>
        <p:nvSpPr>
          <p:cNvPr id="207" name="Google Shape;207;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Recommendations from the Discussion Paper</a:t>
            </a:r>
            <a:endParaRPr/>
          </a:p>
          <a:p>
            <a:pPr indent="0" lvl="0" marL="0" rtl="0" algn="l">
              <a:spcBef>
                <a:spcPts val="0"/>
              </a:spcBef>
              <a:spcAft>
                <a:spcPts val="0"/>
              </a:spcAft>
              <a:buNone/>
            </a:pPr>
            <a:r>
              <a:t/>
            </a:r>
            <a:endParaRPr/>
          </a:p>
        </p:txBody>
      </p:sp>
      <p:sp>
        <p:nvSpPr>
          <p:cNvPr id="213" name="Google Shape;213;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Establishing mechanisms for constructive and appropriate engagement with the private sector</a:t>
            </a:r>
            <a:endParaRPr/>
          </a:p>
          <a:p>
            <a:pPr indent="-342900" lvl="0" marL="457200" rtl="0" algn="l">
              <a:spcBef>
                <a:spcPts val="0"/>
              </a:spcBef>
              <a:spcAft>
                <a:spcPts val="0"/>
              </a:spcAft>
              <a:buSzPts val="1800"/>
              <a:buChar char="●"/>
            </a:pPr>
            <a:r>
              <a:rPr lang="en"/>
              <a:t>Avoid unnecessary barriers to participation (from industry) in the CARD discussion and processes (don’t say ‘no’, without a clear reason).</a:t>
            </a:r>
            <a:endParaRPr/>
          </a:p>
          <a:p>
            <a:pPr indent="-342900" lvl="0" marL="457200" rtl="0" algn="l">
              <a:spcBef>
                <a:spcPts val="0"/>
              </a:spcBef>
              <a:spcAft>
                <a:spcPts val="0"/>
              </a:spcAft>
              <a:buSzPts val="1800"/>
              <a:buChar char="●"/>
            </a:pPr>
            <a:r>
              <a:rPr lang="en"/>
              <a:t>Provide appropriate documentation on CARD </a:t>
            </a:r>
            <a:endParaRPr/>
          </a:p>
          <a:p>
            <a:pPr indent="-342900" lvl="0" marL="457200" rtl="0" algn="l">
              <a:spcBef>
                <a:spcPts val="0"/>
              </a:spcBef>
              <a:spcAft>
                <a:spcPts val="0"/>
              </a:spcAft>
              <a:buSzPts val="1800"/>
              <a:buChar char="●"/>
            </a:pPr>
            <a:r>
              <a:rPr lang="en"/>
              <a:t>Identify a CEOS ARD framework process for assessing private data products for compliance with Specifications</a:t>
            </a:r>
            <a:endParaRPr/>
          </a:p>
          <a:p>
            <a:pPr indent="-342900" lvl="0" marL="457200" rtl="0" algn="l">
              <a:spcBef>
                <a:spcPts val="0"/>
              </a:spcBef>
              <a:spcAft>
                <a:spcPts val="0"/>
              </a:spcAft>
              <a:buSzPts val="1800"/>
              <a:buChar char="●"/>
            </a:pPr>
            <a:r>
              <a:rPr lang="en"/>
              <a:t>Move CEOS concepts into the broader ‘standards’ realm to include the private sector.</a:t>
            </a:r>
            <a:endParaRPr/>
          </a:p>
          <a:p>
            <a:pPr indent="0" lvl="0" marL="0" rtl="0" algn="l">
              <a:spcBef>
                <a:spcPts val="1600"/>
              </a:spcBef>
              <a:spcAft>
                <a:spcPts val="1600"/>
              </a:spcAft>
              <a:buNone/>
            </a:pPr>
            <a:r>
              <a:t/>
            </a:r>
            <a:endParaRPr/>
          </a:p>
        </p:txBody>
      </p:sp>
      <p:sp>
        <p:nvSpPr>
          <p:cNvPr id="214" name="Google Shape;214;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Proposed Next Steps</a:t>
            </a:r>
            <a:endParaRPr/>
          </a:p>
        </p:txBody>
      </p:sp>
      <p:sp>
        <p:nvSpPr>
          <p:cNvPr id="220" name="Google Shape;220;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Continue to share Information on CEOS Analysis Ready Data to build support</a:t>
            </a:r>
            <a:endParaRPr/>
          </a:p>
          <a:p>
            <a:pPr indent="-317500" lvl="1" marL="914400" rtl="0" algn="l">
              <a:spcBef>
                <a:spcPts val="0"/>
              </a:spcBef>
              <a:spcAft>
                <a:spcPts val="0"/>
              </a:spcAft>
              <a:buSzPts val="1400"/>
              <a:buChar char="○"/>
            </a:pPr>
            <a:r>
              <a:rPr lang="en"/>
              <a:t>Add supplementary materials such as videos, papers, presentations  and the latest updates</a:t>
            </a:r>
            <a:endParaRPr/>
          </a:p>
          <a:p>
            <a:pPr indent="-342900" lvl="0" marL="457200" rtl="0" algn="l">
              <a:spcBef>
                <a:spcPts val="0"/>
              </a:spcBef>
              <a:spcAft>
                <a:spcPts val="0"/>
              </a:spcAft>
              <a:buSzPts val="1800"/>
              <a:buChar char="●"/>
            </a:pPr>
            <a:r>
              <a:rPr lang="en"/>
              <a:t>Understand the Industry Perspective;</a:t>
            </a:r>
            <a:endParaRPr/>
          </a:p>
          <a:p>
            <a:pPr indent="-317500" lvl="1" marL="914400" rtl="0" algn="l">
              <a:spcBef>
                <a:spcPts val="0"/>
              </a:spcBef>
              <a:spcAft>
                <a:spcPts val="0"/>
              </a:spcAft>
              <a:buSzPts val="1400"/>
              <a:buChar char="○"/>
            </a:pPr>
            <a:r>
              <a:rPr lang="en"/>
              <a:t>Continue ‘light touch’ teleconferences and emails </a:t>
            </a:r>
            <a:endParaRPr/>
          </a:p>
          <a:p>
            <a:pPr indent="-317500" lvl="1" marL="914400" rtl="0" algn="l">
              <a:spcBef>
                <a:spcPts val="0"/>
              </a:spcBef>
              <a:spcAft>
                <a:spcPts val="0"/>
              </a:spcAft>
              <a:buSzPts val="1400"/>
              <a:buChar char="○"/>
            </a:pPr>
            <a:r>
              <a:rPr lang="en"/>
              <a:t>Reach out to industry leaders for tactical advice and ideas including on how to run a workshop for industry</a:t>
            </a:r>
            <a:endParaRPr/>
          </a:p>
          <a:p>
            <a:pPr indent="-317500" lvl="1" marL="914400" rtl="0" algn="l">
              <a:spcBef>
                <a:spcPts val="0"/>
              </a:spcBef>
              <a:spcAft>
                <a:spcPts val="0"/>
              </a:spcAft>
              <a:buSzPts val="1400"/>
              <a:buChar char="○"/>
            </a:pPr>
            <a:r>
              <a:rPr lang="en"/>
              <a:t>Convene a workshop with industry, in particular European industry</a:t>
            </a:r>
            <a:endParaRPr/>
          </a:p>
          <a:p>
            <a:pPr indent="-317500" lvl="1" marL="914400" rtl="0" algn="l">
              <a:spcBef>
                <a:spcPts val="0"/>
              </a:spcBef>
              <a:spcAft>
                <a:spcPts val="0"/>
              </a:spcAft>
              <a:buSzPts val="1400"/>
              <a:buChar char="○"/>
            </a:pPr>
            <a:r>
              <a:rPr lang="en"/>
              <a:t>Leverage existing opportunities / meetings where possible, rather than creating our own</a:t>
            </a:r>
            <a:endParaRPr/>
          </a:p>
          <a:p>
            <a:pPr indent="-342900" lvl="0" marL="457200" rtl="0" algn="l">
              <a:spcBef>
                <a:spcPts val="0"/>
              </a:spcBef>
              <a:spcAft>
                <a:spcPts val="0"/>
              </a:spcAft>
              <a:buSzPts val="1800"/>
              <a:buChar char="●"/>
            </a:pPr>
            <a:r>
              <a:rPr lang="en"/>
              <a:t>Engage Industry in Specifications</a:t>
            </a:r>
            <a:endParaRPr/>
          </a:p>
          <a:p>
            <a:pPr indent="-317500" lvl="1" marL="914400" rtl="0" algn="l">
              <a:spcBef>
                <a:spcPts val="0"/>
              </a:spcBef>
              <a:spcAft>
                <a:spcPts val="0"/>
              </a:spcAft>
              <a:buSzPts val="1400"/>
              <a:buChar char="○"/>
            </a:pPr>
            <a:r>
              <a:rPr lang="en"/>
              <a:t>Engage industry specialists in specifications working groups</a:t>
            </a:r>
            <a:endParaRPr/>
          </a:p>
          <a:p>
            <a:pPr indent="-317500" lvl="1" marL="914400" rtl="0" algn="l">
              <a:spcBef>
                <a:spcPts val="0"/>
              </a:spcBef>
              <a:spcAft>
                <a:spcPts val="0"/>
              </a:spcAft>
              <a:buSzPts val="1400"/>
              <a:buChar char="○"/>
            </a:pPr>
            <a:r>
              <a:rPr lang="en"/>
              <a:t>Move CEOS specifications into the broader community</a:t>
            </a:r>
            <a:endParaRPr/>
          </a:p>
          <a:p>
            <a:pPr indent="0" lvl="0" marL="0" rtl="0" algn="l">
              <a:spcBef>
                <a:spcPts val="1600"/>
              </a:spcBef>
              <a:spcAft>
                <a:spcPts val="1600"/>
              </a:spcAft>
              <a:buNone/>
            </a:pPr>
            <a:r>
              <a:t/>
            </a:r>
            <a:endParaRPr/>
          </a:p>
        </p:txBody>
      </p:sp>
      <p:sp>
        <p:nvSpPr>
          <p:cNvPr id="221" name="Google Shape;221;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4F5C"/>
        </a:solidFill>
      </p:bgPr>
    </p:bg>
    <p:spTree>
      <p:nvGrpSpPr>
        <p:cNvPr id="225" name="Shape 225"/>
        <p:cNvGrpSpPr/>
        <p:nvPr/>
      </p:nvGrpSpPr>
      <p:grpSpPr>
        <a:xfrm>
          <a:off x="0" y="0"/>
          <a:ext cx="0" cy="0"/>
          <a:chOff x="0" y="0"/>
          <a:chExt cx="0" cy="0"/>
        </a:xfrm>
      </p:grpSpPr>
      <p:sp>
        <p:nvSpPr>
          <p:cNvPr id="226" name="Google Shape;226;p36"/>
          <p:cNvSpPr txBox="1"/>
          <p:nvPr>
            <p:ph type="ctrTitle"/>
          </p:nvPr>
        </p:nvSpPr>
        <p:spPr>
          <a:xfrm>
            <a:off x="311708" y="18113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1C232"/>
                </a:solidFill>
              </a:rPr>
              <a:t>Questions </a:t>
            </a:r>
            <a:br>
              <a:rPr lang="en">
                <a:solidFill>
                  <a:srgbClr val="F1C232"/>
                </a:solidFill>
              </a:rPr>
            </a:br>
            <a:r>
              <a:rPr lang="en" sz="3900">
                <a:solidFill>
                  <a:srgbClr val="F1C232"/>
                </a:solidFill>
              </a:rPr>
              <a:t>Responding to questions in the chat</a:t>
            </a:r>
            <a:br>
              <a:rPr lang="en" sz="3900">
                <a:solidFill>
                  <a:srgbClr val="F1C232"/>
                </a:solidFill>
              </a:rPr>
            </a:br>
            <a:r>
              <a:rPr lang="en" sz="3900">
                <a:solidFill>
                  <a:srgbClr val="F1C232"/>
                </a:solidFill>
              </a:rPr>
              <a:t>(discussion session is later)</a:t>
            </a:r>
            <a:endParaRPr sz="3900"/>
          </a:p>
        </p:txBody>
      </p:sp>
      <p:sp>
        <p:nvSpPr>
          <p:cNvPr id="227" name="Google Shape;227;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4F5C"/>
        </a:solidFill>
      </p:bgPr>
    </p:bg>
    <p:spTree>
      <p:nvGrpSpPr>
        <p:cNvPr id="231" name="Shape 231"/>
        <p:cNvGrpSpPr/>
        <p:nvPr/>
      </p:nvGrpSpPr>
      <p:grpSpPr>
        <a:xfrm>
          <a:off x="0" y="0"/>
          <a:ext cx="0" cy="0"/>
          <a:chOff x="0" y="0"/>
          <a:chExt cx="0" cy="0"/>
        </a:xfrm>
      </p:grpSpPr>
      <p:sp>
        <p:nvSpPr>
          <p:cNvPr id="232" name="Google Shape;232;p3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CARD4L PFS for High Resolution Datasets</a:t>
            </a:r>
            <a:endParaRPr/>
          </a:p>
        </p:txBody>
      </p:sp>
      <p:sp>
        <p:nvSpPr>
          <p:cNvPr id="233" name="Google Shape;233;p3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 Labahn</a:t>
            </a:r>
            <a:endParaRPr/>
          </a:p>
        </p:txBody>
      </p:sp>
      <p:sp>
        <p:nvSpPr>
          <p:cNvPr id="234" name="Google Shape;234;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 Resolution Datasets</a:t>
            </a:r>
            <a:endParaRPr/>
          </a:p>
        </p:txBody>
      </p:sp>
      <p:sp>
        <p:nvSpPr>
          <p:cNvPr id="240" name="Google Shape;240;p38"/>
          <p:cNvSpPr txBox="1"/>
          <p:nvPr>
            <p:ph idx="1" type="body"/>
          </p:nvPr>
        </p:nvSpPr>
        <p:spPr>
          <a:xfrm>
            <a:off x="311700" y="1152475"/>
            <a:ext cx="87936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u="sng"/>
              <a:t>@ </a:t>
            </a:r>
            <a:r>
              <a:rPr lang="en" u="sng"/>
              <a:t>LSI-VC-8:</a:t>
            </a:r>
            <a:r>
              <a:rPr lang="en"/>
              <a:t> </a:t>
            </a:r>
            <a:r>
              <a:rPr lang="en"/>
              <a:t>KARI noted sub-10m ARD products are not addressed by the current CARD4L framework</a:t>
            </a:r>
            <a:endParaRPr/>
          </a:p>
          <a:p>
            <a:pPr indent="-317500" lvl="1" marL="914400" rtl="0" algn="l">
              <a:lnSpc>
                <a:spcPct val="100000"/>
              </a:lnSpc>
              <a:spcBef>
                <a:spcPts val="0"/>
              </a:spcBef>
              <a:spcAft>
                <a:spcPts val="0"/>
              </a:spcAft>
              <a:buSzPts val="1400"/>
              <a:buChar char="○"/>
            </a:pPr>
            <a:r>
              <a:rPr lang="en"/>
              <a:t>KARI have produced some initial ARD based on CARD4L with sub-10m data from KOMPSAT.</a:t>
            </a:r>
            <a:endParaRPr/>
          </a:p>
          <a:p>
            <a:pPr indent="-317500" lvl="1" marL="914400" rtl="0" algn="l">
              <a:lnSpc>
                <a:spcPct val="100000"/>
              </a:lnSpc>
              <a:spcBef>
                <a:spcPts val="0"/>
              </a:spcBef>
              <a:spcAft>
                <a:spcPts val="0"/>
              </a:spcAft>
              <a:buSzPts val="1400"/>
              <a:buChar char="○"/>
            </a:pPr>
            <a:r>
              <a:rPr lang="en"/>
              <a:t>There will be challenges in verification of fine resolution products to within CARD4L PFS parameters, but there may also be an opportunity to learn from KARI’s experience.</a:t>
            </a:r>
            <a:endParaRPr/>
          </a:p>
          <a:p>
            <a:pPr indent="0" lvl="0" marL="457200" rtl="0" algn="l">
              <a:lnSpc>
                <a:spcPct val="100000"/>
              </a:lnSpc>
              <a:spcBef>
                <a:spcPts val="0"/>
              </a:spcBef>
              <a:spcAft>
                <a:spcPts val="0"/>
              </a:spcAft>
              <a:buNone/>
            </a:pPr>
            <a:r>
              <a:t/>
            </a:r>
            <a:endParaRPr sz="1200"/>
          </a:p>
          <a:p>
            <a:pPr indent="-342900" lvl="0" marL="457200" rtl="0" algn="l">
              <a:lnSpc>
                <a:spcPct val="100000"/>
              </a:lnSpc>
              <a:spcBef>
                <a:spcPts val="0"/>
              </a:spcBef>
              <a:spcAft>
                <a:spcPts val="0"/>
              </a:spcAft>
              <a:buSzPts val="1800"/>
              <a:buChar char="●"/>
            </a:pPr>
            <a:r>
              <a:rPr lang="en" u="sng"/>
              <a:t>@ WGCV IVOS-32</a:t>
            </a:r>
            <a:r>
              <a:rPr lang="en"/>
              <a:t>: It was recognized that we have currently targeted medium resolution observations and need exists to extend into higher resolution observations to better support CEOS (potential higher resolution future missions) and commercial entities</a:t>
            </a:r>
            <a:endParaRPr/>
          </a:p>
          <a:p>
            <a:pPr indent="0" lvl="0" marL="457200" rtl="0" algn="l">
              <a:lnSpc>
                <a:spcPct val="100000"/>
              </a:lnSpc>
              <a:spcBef>
                <a:spcPts val="0"/>
              </a:spcBef>
              <a:spcAft>
                <a:spcPts val="0"/>
              </a:spcAft>
              <a:buNone/>
            </a:pPr>
            <a:r>
              <a:t/>
            </a:r>
            <a:endParaRPr sz="1200"/>
          </a:p>
          <a:p>
            <a:pPr indent="-342900" lvl="0" marL="457200" rtl="0" algn="l">
              <a:lnSpc>
                <a:spcPct val="100000"/>
              </a:lnSpc>
              <a:spcBef>
                <a:spcPts val="0"/>
              </a:spcBef>
              <a:spcAft>
                <a:spcPts val="0"/>
              </a:spcAft>
              <a:buSzPts val="1800"/>
              <a:buChar char="●"/>
            </a:pPr>
            <a:r>
              <a:rPr lang="en"/>
              <a:t>As part of our commercial engagement, it seems that we may need some concentrated effort on ensuring the PFSs are applicable to the sub-10m products (perhaps along with commercial partners, a thorough review of each requirement)… and update the existing ones accordingly ...or create new ones</a:t>
            </a:r>
            <a:endParaRPr/>
          </a:p>
        </p:txBody>
      </p:sp>
      <p:sp>
        <p:nvSpPr>
          <p:cNvPr id="241" name="Google Shape;241;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4F5C"/>
        </a:solidFill>
      </p:bgPr>
    </p:bg>
    <p:spTree>
      <p:nvGrpSpPr>
        <p:cNvPr id="245" name="Shape 245"/>
        <p:cNvGrpSpPr/>
        <p:nvPr/>
      </p:nvGrpSpPr>
      <p:grpSpPr>
        <a:xfrm>
          <a:off x="0" y="0"/>
          <a:ext cx="0" cy="0"/>
          <a:chOff x="0" y="0"/>
          <a:chExt cx="0" cy="0"/>
        </a:xfrm>
      </p:grpSpPr>
      <p:sp>
        <p:nvSpPr>
          <p:cNvPr id="246" name="Google Shape;246;p39"/>
          <p:cNvSpPr txBox="1"/>
          <p:nvPr>
            <p:ph type="ctrTitle"/>
          </p:nvPr>
        </p:nvSpPr>
        <p:spPr>
          <a:xfrm>
            <a:off x="311708" y="18113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1C232"/>
                </a:solidFill>
              </a:rPr>
              <a:t>Questions </a:t>
            </a:r>
            <a:br>
              <a:rPr lang="en">
                <a:solidFill>
                  <a:srgbClr val="F1C232"/>
                </a:solidFill>
              </a:rPr>
            </a:br>
            <a:r>
              <a:rPr lang="en" sz="3900">
                <a:solidFill>
                  <a:srgbClr val="F1C232"/>
                </a:solidFill>
              </a:rPr>
              <a:t>Responding to questions in the chat</a:t>
            </a:r>
            <a:br>
              <a:rPr lang="en" sz="3900">
                <a:solidFill>
                  <a:srgbClr val="F1C232"/>
                </a:solidFill>
              </a:rPr>
            </a:br>
            <a:r>
              <a:rPr lang="en" sz="3900">
                <a:solidFill>
                  <a:srgbClr val="F1C232"/>
                </a:solidFill>
              </a:rPr>
              <a:t>(discussion session is later)</a:t>
            </a:r>
            <a:endParaRPr sz="3900"/>
          </a:p>
        </p:txBody>
      </p:sp>
      <p:sp>
        <p:nvSpPr>
          <p:cNvPr id="247" name="Google Shape;247;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4F5C"/>
        </a:solidFill>
      </p:bgPr>
    </p:bg>
    <p:spTree>
      <p:nvGrpSpPr>
        <p:cNvPr id="251" name="Shape 251"/>
        <p:cNvGrpSpPr/>
        <p:nvPr/>
      </p:nvGrpSpPr>
      <p:grpSpPr>
        <a:xfrm>
          <a:off x="0" y="0"/>
          <a:ext cx="0" cy="0"/>
          <a:chOff x="0" y="0"/>
          <a:chExt cx="0" cy="0"/>
        </a:xfrm>
      </p:grpSpPr>
      <p:sp>
        <p:nvSpPr>
          <p:cNvPr id="252" name="Google Shape;252;p4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1C232"/>
                </a:solidFill>
              </a:rPr>
              <a:t>Discussion</a:t>
            </a:r>
            <a:endParaRPr/>
          </a:p>
        </p:txBody>
      </p:sp>
      <p:sp>
        <p:nvSpPr>
          <p:cNvPr id="253" name="Google Shape;253;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1"/>
          <p:cNvSpPr txBox="1"/>
          <p:nvPr>
            <p:ph type="title"/>
          </p:nvPr>
        </p:nvSpPr>
        <p:spPr>
          <a:xfrm>
            <a:off x="311700" y="445025"/>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Seed Questions / Discussion points</a:t>
            </a:r>
            <a:endParaRPr/>
          </a:p>
          <a:p>
            <a:pPr indent="0" lvl="0" marL="0" rtl="0" algn="l">
              <a:spcBef>
                <a:spcPts val="0"/>
              </a:spcBef>
              <a:spcAft>
                <a:spcPts val="0"/>
              </a:spcAft>
              <a:buNone/>
            </a:pPr>
            <a:r>
              <a:t/>
            </a:r>
            <a:endParaRPr/>
          </a:p>
        </p:txBody>
      </p:sp>
      <p:sp>
        <p:nvSpPr>
          <p:cNvPr id="259" name="Google Shape;259;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en" sz="2000"/>
              <a:t>JACIE and VH-RODA provide existing forums for key commercial entity interactions. IVOS already very plugged-in and perhaps LSI-VC could be as well. It may be more efficient for commercial entities as well, rather than introducing yet another forum/meeting for interacting with CEOS entities.</a:t>
            </a:r>
            <a:endParaRPr sz="2000"/>
          </a:p>
          <a:p>
            <a:pPr indent="0" lvl="0" marL="457200" rtl="0" algn="l">
              <a:lnSpc>
                <a:spcPct val="100000"/>
              </a:lnSpc>
              <a:spcBef>
                <a:spcPts val="0"/>
              </a:spcBef>
              <a:spcAft>
                <a:spcPts val="0"/>
              </a:spcAft>
              <a:buNone/>
            </a:pPr>
            <a:r>
              <a:t/>
            </a:r>
            <a:endParaRPr sz="1200"/>
          </a:p>
          <a:p>
            <a:pPr indent="-355600" lvl="0" marL="457200" rtl="0" algn="l">
              <a:lnSpc>
                <a:spcPct val="100000"/>
              </a:lnSpc>
              <a:spcBef>
                <a:spcPts val="0"/>
              </a:spcBef>
              <a:spcAft>
                <a:spcPts val="0"/>
              </a:spcAft>
              <a:buSzPts val="2000"/>
              <a:buChar char="●"/>
            </a:pPr>
            <a:r>
              <a:rPr lang="en" sz="2000"/>
              <a:t>As part of the overall CEOS ARD Strategy, is there a better construct to help organize these activities and keep all affected entities in-sync (including LSI-VC, IVOS, WGCV, and WGISS), and in particular our somewhat independent discussions with external/commercial entities? (perhaps SIT Chair Team led)</a:t>
            </a:r>
            <a:endParaRPr sz="2000"/>
          </a:p>
        </p:txBody>
      </p:sp>
      <p:sp>
        <p:nvSpPr>
          <p:cNvPr id="260" name="Google Shape;260;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1024416" y="686000"/>
            <a:ext cx="7095173" cy="1485900"/>
          </a:xfrm>
          <a:prstGeom prst="rect">
            <a:avLst/>
          </a:prstGeom>
          <a:noFill/>
          <a:ln>
            <a:noFill/>
          </a:ln>
        </p:spPr>
      </p:pic>
      <p:pic>
        <p:nvPicPr>
          <p:cNvPr id="70" name="Google Shape;70;p15"/>
          <p:cNvPicPr preferRelativeResize="0"/>
          <p:nvPr/>
        </p:nvPicPr>
        <p:blipFill>
          <a:blip r:embed="rId4">
            <a:alphaModFix/>
          </a:blip>
          <a:stretch>
            <a:fillRect/>
          </a:stretch>
        </p:blipFill>
        <p:spPr>
          <a:xfrm>
            <a:off x="1024416" y="2410050"/>
            <a:ext cx="7095175" cy="1928305"/>
          </a:xfrm>
          <a:prstGeom prst="rect">
            <a:avLst/>
          </a:prstGeom>
          <a:noFill/>
          <a:ln>
            <a:noFill/>
          </a:ln>
        </p:spPr>
      </p:pic>
      <p:sp>
        <p:nvSpPr>
          <p:cNvPr id="71" name="Google Shape;7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Seed Questions </a:t>
            </a:r>
            <a:endParaRPr/>
          </a:p>
        </p:txBody>
      </p:sp>
      <p:sp>
        <p:nvSpPr>
          <p:cNvPr id="266" name="Google Shape;266;p42"/>
          <p:cNvSpPr txBox="1"/>
          <p:nvPr>
            <p:ph idx="1" type="body"/>
          </p:nvPr>
        </p:nvSpPr>
        <p:spPr>
          <a:xfrm>
            <a:off x="449650" y="13101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Q 1: Do we agree on the objectives of engagement with industry?</a:t>
            </a:r>
            <a:endParaRPr>
              <a:solidFill>
                <a:schemeClr val="dk1"/>
              </a:solidFill>
            </a:endParaRPr>
          </a:p>
          <a:p>
            <a:pPr indent="0" lvl="0" marL="0" rtl="0" algn="l">
              <a:spcBef>
                <a:spcPts val="1600"/>
              </a:spcBef>
              <a:spcAft>
                <a:spcPts val="0"/>
              </a:spcAft>
              <a:buNone/>
            </a:pPr>
            <a:r>
              <a:rPr lang="en">
                <a:solidFill>
                  <a:schemeClr val="dk1"/>
                </a:solidFill>
              </a:rPr>
              <a:t>Q 2: Reflections on the proposed next steps</a:t>
            </a:r>
            <a:endParaRPr>
              <a:solidFill>
                <a:schemeClr val="dk1"/>
              </a:solidFill>
            </a:endParaRPr>
          </a:p>
          <a:p>
            <a:pPr indent="0" lvl="0" marL="0" rtl="0" algn="l">
              <a:spcBef>
                <a:spcPts val="1600"/>
              </a:spcBef>
              <a:spcAft>
                <a:spcPts val="0"/>
              </a:spcAft>
              <a:buNone/>
            </a:pPr>
            <a:r>
              <a:rPr lang="en">
                <a:solidFill>
                  <a:schemeClr val="dk1"/>
                </a:solidFill>
              </a:rPr>
              <a:t>Q3: Is IVOS an appropriate forum for us to use or are they focussed on Cal-Val? (Covered off by Nigel Fox - they can help with some parts, e.g., accuracy )</a:t>
            </a:r>
            <a:endParaRPr>
              <a:solidFill>
                <a:schemeClr val="dk1"/>
              </a:solidFill>
            </a:endParaRPr>
          </a:p>
          <a:p>
            <a:pPr indent="0" lvl="0" marL="0" rtl="0" algn="l">
              <a:spcBef>
                <a:spcPts val="1600"/>
              </a:spcBef>
              <a:spcAft>
                <a:spcPts val="0"/>
              </a:spcAft>
              <a:buNone/>
            </a:pPr>
            <a:r>
              <a:rPr lang="en">
                <a:solidFill>
                  <a:schemeClr val="dk1"/>
                </a:solidFill>
              </a:rPr>
              <a:t>Q4: How should we take forward and share our interoperability work? </a:t>
            </a:r>
            <a:endParaRPr>
              <a:solidFill>
                <a:schemeClr val="dk1"/>
              </a:solidFill>
            </a:endParaRPr>
          </a:p>
          <a:p>
            <a:pPr indent="0" lvl="0" marL="0" rtl="0" algn="l">
              <a:spcBef>
                <a:spcPts val="1600"/>
              </a:spcBef>
              <a:spcAft>
                <a:spcPts val="0"/>
              </a:spcAft>
              <a:buNone/>
            </a:pPr>
            <a:r>
              <a:rPr lang="en">
                <a:solidFill>
                  <a:schemeClr val="dk1"/>
                </a:solidFill>
              </a:rPr>
              <a:t>Q5: Do we need to adapt our specifications to support higher spatial resolution data? </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0"/>
              </a:spcAft>
              <a:buNone/>
            </a:pPr>
            <a:r>
              <a:t/>
            </a:r>
            <a:endParaRPr b="1">
              <a:solidFill>
                <a:schemeClr val="dk1"/>
              </a:solidFill>
            </a:endParaRPr>
          </a:p>
          <a:p>
            <a:pPr indent="0" lvl="0" marL="0" rtl="0" algn="l">
              <a:spcBef>
                <a:spcPts val="1600"/>
              </a:spcBef>
              <a:spcAft>
                <a:spcPts val="1600"/>
              </a:spcAft>
              <a:buNone/>
            </a:pPr>
            <a:r>
              <a:t/>
            </a:r>
            <a:endParaRPr i="1">
              <a:solidFill>
                <a:schemeClr val="accent2"/>
              </a:solidFill>
            </a:endParaRPr>
          </a:p>
        </p:txBody>
      </p:sp>
      <p:sp>
        <p:nvSpPr>
          <p:cNvPr id="267" name="Google Shape;267;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Seed Questions / Notes</a:t>
            </a:r>
            <a:endParaRPr/>
          </a:p>
        </p:txBody>
      </p:sp>
      <p:sp>
        <p:nvSpPr>
          <p:cNvPr id="273" name="Google Shape;273;p43"/>
          <p:cNvSpPr txBox="1"/>
          <p:nvPr>
            <p:ph idx="1" type="body"/>
          </p:nvPr>
        </p:nvSpPr>
        <p:spPr>
          <a:xfrm>
            <a:off x="449650" y="13101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we broaden CEOS ARD to include coverage of other important matters that are (intentionally) not included in the PFS? Data Policy, Accessibility, Format, Interoperability, Standards. </a:t>
            </a:r>
            <a:endParaRPr/>
          </a:p>
          <a:p>
            <a:pPr indent="0" lvl="0" marL="0" rtl="0" algn="l">
              <a:spcBef>
                <a:spcPts val="1600"/>
              </a:spcBef>
              <a:spcAft>
                <a:spcPts val="0"/>
              </a:spcAft>
              <a:buNone/>
            </a:pPr>
            <a:r>
              <a:rPr i="1" lang="en">
                <a:solidFill>
                  <a:schemeClr val="accent2"/>
                </a:solidFill>
              </a:rPr>
              <a:t>NOAA : “</a:t>
            </a:r>
            <a:r>
              <a:rPr i="1" lang="en" sz="1200">
                <a:solidFill>
                  <a:schemeClr val="accent2"/>
                </a:solidFill>
                <a:latin typeface="Times New Roman"/>
                <a:ea typeface="Times New Roman"/>
                <a:cs typeface="Times New Roman"/>
                <a:sym typeface="Times New Roman"/>
              </a:rPr>
              <a:t>"Section 3.2, Matters Not Covered in the Specifications" undermines the whole goal of ARD</a:t>
            </a:r>
            <a:endParaRPr i="1">
              <a:solidFill>
                <a:schemeClr val="accent2"/>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i="1">
              <a:solidFill>
                <a:schemeClr val="accent2"/>
              </a:solidFill>
            </a:endParaRPr>
          </a:p>
        </p:txBody>
      </p:sp>
      <p:sp>
        <p:nvSpPr>
          <p:cNvPr id="274" name="Google Shape;274;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4F5C"/>
        </a:solidFill>
      </p:bgPr>
    </p:bg>
    <p:spTree>
      <p:nvGrpSpPr>
        <p:cNvPr id="278" name="Shape 278"/>
        <p:cNvGrpSpPr/>
        <p:nvPr/>
      </p:nvGrpSpPr>
      <p:grpSpPr>
        <a:xfrm>
          <a:off x="0" y="0"/>
          <a:ext cx="0" cy="0"/>
          <a:chOff x="0" y="0"/>
          <a:chExt cx="0" cy="0"/>
        </a:xfrm>
      </p:grpSpPr>
      <p:sp>
        <p:nvSpPr>
          <p:cNvPr id="279" name="Google Shape;279;p44"/>
          <p:cNvSpPr txBox="1"/>
          <p:nvPr>
            <p:ph type="ctrTitle"/>
          </p:nvPr>
        </p:nvSpPr>
        <p:spPr>
          <a:xfrm>
            <a:off x="311708" y="1228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CEOS-Industry ARD Workshop Planning Session</a:t>
            </a:r>
            <a:endParaRPr/>
          </a:p>
          <a:p>
            <a:pPr indent="0" lvl="0" marL="0" rtl="0" algn="ctr">
              <a:spcBef>
                <a:spcPts val="0"/>
              </a:spcBef>
              <a:spcAft>
                <a:spcPts val="0"/>
              </a:spcAft>
              <a:buNone/>
            </a:pPr>
            <a:r>
              <a:t/>
            </a:r>
            <a:endParaRPr sz="2900"/>
          </a:p>
          <a:p>
            <a:pPr indent="0" lvl="0" marL="0" rtl="0" algn="ctr">
              <a:spcBef>
                <a:spcPts val="0"/>
              </a:spcBef>
              <a:spcAft>
                <a:spcPts val="0"/>
              </a:spcAft>
              <a:buNone/>
            </a:pPr>
            <a:r>
              <a:rPr lang="en" sz="2800">
                <a:solidFill>
                  <a:srgbClr val="CCCCCC"/>
                </a:solidFill>
              </a:rPr>
              <a:t>Z. Szantoi</a:t>
            </a:r>
            <a:endParaRPr sz="2800">
              <a:solidFill>
                <a:srgbClr val="CCCCCC"/>
              </a:solidFill>
            </a:endParaRPr>
          </a:p>
        </p:txBody>
      </p:sp>
      <p:sp>
        <p:nvSpPr>
          <p:cNvPr id="280" name="Google Shape;280;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Workshop Prospectus</a:t>
            </a:r>
            <a:endParaRPr/>
          </a:p>
        </p:txBody>
      </p:sp>
      <p:sp>
        <p:nvSpPr>
          <p:cNvPr id="286" name="Google Shape;286;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CEOS ARD </a:t>
            </a:r>
            <a:r>
              <a:rPr lang="en"/>
              <a:t>impact will be amplified by augmentation with commercial data and platforms</a:t>
            </a:r>
            <a:endParaRPr/>
          </a:p>
          <a:p>
            <a:pPr indent="-342900" lvl="0" marL="457200" rtl="0" algn="l">
              <a:spcBef>
                <a:spcPts val="0"/>
              </a:spcBef>
              <a:spcAft>
                <a:spcPts val="0"/>
              </a:spcAft>
              <a:buSzPts val="1800"/>
              <a:buChar char="●"/>
            </a:pPr>
            <a:r>
              <a:rPr lang="en"/>
              <a:t>CEOS has sought to coordinate with the commercial sector.</a:t>
            </a:r>
            <a:endParaRPr/>
          </a:p>
          <a:p>
            <a:pPr indent="-317500" lvl="1" marL="914400" rtl="0" algn="l">
              <a:spcBef>
                <a:spcPts val="0"/>
              </a:spcBef>
              <a:spcAft>
                <a:spcPts val="0"/>
              </a:spcAft>
              <a:buSzPts val="1400"/>
              <a:buChar char="○"/>
            </a:pPr>
            <a:r>
              <a:rPr lang="en"/>
              <a:t>Workshop organised to strengthen the dialogue</a:t>
            </a:r>
            <a:endParaRPr/>
          </a:p>
          <a:p>
            <a:pPr indent="-342900" lvl="0" marL="457200" rtl="0" algn="l">
              <a:spcBef>
                <a:spcPts val="0"/>
              </a:spcBef>
              <a:spcAft>
                <a:spcPts val="0"/>
              </a:spcAft>
              <a:buSzPts val="1800"/>
              <a:buChar char="●"/>
            </a:pPr>
            <a:r>
              <a:rPr lang="en"/>
              <a:t>Explore interfaces and cooperative activities to increase data use, choice and flexibility for users</a:t>
            </a:r>
            <a:endParaRPr/>
          </a:p>
          <a:p>
            <a:pPr indent="0" lvl="0" marL="0" rtl="0" algn="l">
              <a:spcBef>
                <a:spcPts val="1600"/>
              </a:spcBef>
              <a:spcAft>
                <a:spcPts val="0"/>
              </a:spcAft>
              <a:buNone/>
            </a:pPr>
            <a:r>
              <a:rPr lang="en"/>
              <a:t>Draft prospectus </a:t>
            </a:r>
            <a:r>
              <a:rPr lang="en" u="sng">
                <a:solidFill>
                  <a:schemeClr val="hlink"/>
                </a:solidFill>
                <a:hlinkClick r:id="rId3"/>
              </a:rPr>
              <a:t>here</a:t>
            </a:r>
            <a:r>
              <a:rPr lang="en"/>
              <a:t>.</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87" name="Google Shape;287;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
            </a:r>
            <a:r>
              <a:rPr lang="en"/>
              <a:t>ey Topics - Objectives for the WS</a:t>
            </a:r>
            <a:endParaRPr/>
          </a:p>
        </p:txBody>
      </p:sp>
      <p:sp>
        <p:nvSpPr>
          <p:cNvPr id="293" name="Google Shape;293;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Roadmap for CEOS Agency ARD development</a:t>
            </a:r>
            <a:endParaRPr/>
          </a:p>
          <a:p>
            <a:pPr indent="-342900" lvl="0" marL="457200" rtl="0" algn="l">
              <a:spcBef>
                <a:spcPts val="0"/>
              </a:spcBef>
              <a:spcAft>
                <a:spcPts val="0"/>
              </a:spcAft>
              <a:buSzPts val="1800"/>
              <a:buChar char="●"/>
            </a:pPr>
            <a:r>
              <a:rPr lang="en"/>
              <a:t>Strategies to reach users, incl. with commercial sector to maximise impact</a:t>
            </a:r>
            <a:endParaRPr/>
          </a:p>
          <a:p>
            <a:pPr indent="-342900" lvl="0" marL="457200" rtl="0" algn="l">
              <a:spcBef>
                <a:spcPts val="0"/>
              </a:spcBef>
              <a:spcAft>
                <a:spcPts val="0"/>
              </a:spcAft>
              <a:buSzPts val="1800"/>
              <a:buChar char="●"/>
            </a:pPr>
            <a:r>
              <a:rPr lang="en"/>
              <a:t>Suitability of the CEOS ARD Specifications and Framework to commercial sector data providers and their customers, and interest in adopting the concept</a:t>
            </a:r>
            <a:endParaRPr/>
          </a:p>
          <a:p>
            <a:pPr indent="-342900" lvl="0" marL="457200" rtl="0" algn="l">
              <a:spcBef>
                <a:spcPts val="0"/>
              </a:spcBef>
              <a:spcAft>
                <a:spcPts val="0"/>
              </a:spcAft>
              <a:buSzPts val="1800"/>
              <a:buChar char="●"/>
            </a:pPr>
            <a:r>
              <a:rPr lang="en"/>
              <a:t>CEOS services for the validation of commercial ARD products</a:t>
            </a:r>
            <a:endParaRPr/>
          </a:p>
          <a:p>
            <a:pPr indent="-342900" lvl="0" marL="457200" rtl="0" algn="l">
              <a:spcBef>
                <a:spcPts val="0"/>
              </a:spcBef>
              <a:spcAft>
                <a:spcPts val="0"/>
              </a:spcAft>
              <a:buSzPts val="1800"/>
              <a:buChar char="●"/>
            </a:pPr>
            <a:r>
              <a:rPr lang="en"/>
              <a:t>CARD4L and new approaches (cloud hosting/processing, online analysis platforms, COG, STAC, machine learning, etc.)</a:t>
            </a:r>
            <a:endParaRPr/>
          </a:p>
          <a:p>
            <a:pPr indent="-342900" lvl="0" marL="457200" rtl="0" algn="l">
              <a:spcBef>
                <a:spcPts val="0"/>
              </a:spcBef>
              <a:spcAft>
                <a:spcPts val="0"/>
              </a:spcAft>
              <a:buSzPts val="1800"/>
              <a:buChar char="●"/>
            </a:pPr>
            <a:r>
              <a:rPr lang="en"/>
              <a:t>Strategies for coordinated global data flows</a:t>
            </a:r>
            <a:endParaRPr/>
          </a:p>
          <a:p>
            <a:pPr indent="-342900" lvl="0" marL="457200" rtl="0" algn="l">
              <a:spcBef>
                <a:spcPts val="0"/>
              </a:spcBef>
              <a:spcAft>
                <a:spcPts val="0"/>
              </a:spcAft>
              <a:buSzPts val="1800"/>
              <a:buChar char="●"/>
            </a:pPr>
            <a:r>
              <a:rPr lang="en"/>
              <a:t>Avoiding duplication of effort in this space</a:t>
            </a:r>
            <a:endParaRPr/>
          </a:p>
          <a:p>
            <a:pPr indent="-342900" lvl="0" marL="457200" rtl="0" algn="l">
              <a:spcBef>
                <a:spcPts val="0"/>
              </a:spcBef>
              <a:spcAft>
                <a:spcPts val="0"/>
              </a:spcAft>
              <a:buSzPts val="1800"/>
              <a:buChar char="●"/>
            </a:pPr>
            <a:r>
              <a:rPr lang="en"/>
              <a:t>Future directions for CEOS ARD</a:t>
            </a:r>
            <a:endParaRPr/>
          </a:p>
        </p:txBody>
      </p:sp>
      <p:sp>
        <p:nvSpPr>
          <p:cNvPr id="294" name="Google Shape;294;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Seed Questions / Notes</a:t>
            </a:r>
            <a:endParaRPr/>
          </a:p>
        </p:txBody>
      </p:sp>
      <p:sp>
        <p:nvSpPr>
          <p:cNvPr id="300" name="Google Shape;300;p47"/>
          <p:cNvSpPr txBox="1"/>
          <p:nvPr>
            <p:ph idx="1" type="body"/>
          </p:nvPr>
        </p:nvSpPr>
        <p:spPr>
          <a:xfrm>
            <a:off x="311700" y="1076550"/>
            <a:ext cx="85206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Required d</a:t>
            </a:r>
            <a:r>
              <a:rPr lang="en">
                <a:solidFill>
                  <a:srgbClr val="CC0000"/>
                </a:solidFill>
              </a:rPr>
              <a:t>ecision:</a:t>
            </a:r>
            <a:r>
              <a:rPr lang="en"/>
              <a:t> our plan for this event now:</a:t>
            </a:r>
            <a:endParaRPr/>
          </a:p>
          <a:p>
            <a:pPr indent="0" lvl="0" marL="0" rtl="0" algn="l">
              <a:spcBef>
                <a:spcPts val="1600"/>
              </a:spcBef>
              <a:spcAft>
                <a:spcPts val="0"/>
              </a:spcAft>
              <a:buNone/>
            </a:pPr>
            <a:r>
              <a:rPr lang="en"/>
              <a:t>When do we do it?</a:t>
            </a:r>
            <a:endParaRPr/>
          </a:p>
          <a:p>
            <a:pPr indent="0" lvl="0" marL="0" rtl="0" algn="l">
              <a:spcBef>
                <a:spcPts val="1600"/>
              </a:spcBef>
              <a:spcAft>
                <a:spcPts val="0"/>
              </a:spcAft>
              <a:buNone/>
            </a:pPr>
            <a:r>
              <a:rPr lang="en"/>
              <a:t>Online or on site?</a:t>
            </a:r>
            <a:endParaRPr/>
          </a:p>
          <a:p>
            <a:pPr indent="0" lvl="0" marL="457200" rtl="0" algn="l">
              <a:spcBef>
                <a:spcPts val="1600"/>
              </a:spcBef>
              <a:spcAft>
                <a:spcPts val="0"/>
              </a:spcAft>
              <a:buNone/>
            </a:pPr>
            <a:r>
              <a:rPr lang="en"/>
              <a:t>Go/No-Go point for face-to-face meeting?</a:t>
            </a:r>
            <a:endParaRPr/>
          </a:p>
          <a:p>
            <a:pPr indent="0" lvl="0" marL="0" rtl="0" algn="l">
              <a:spcBef>
                <a:spcPts val="1600"/>
              </a:spcBef>
              <a:spcAft>
                <a:spcPts val="0"/>
              </a:spcAft>
              <a:buNone/>
            </a:pPr>
            <a:r>
              <a:rPr lang="en"/>
              <a:t>Able to achieve what we wanted with a virtual workshop?</a:t>
            </a:r>
            <a:endParaRPr/>
          </a:p>
          <a:p>
            <a:pPr indent="0" lvl="0" marL="0" rtl="0" algn="l">
              <a:spcBef>
                <a:spcPts val="1600"/>
              </a:spcBef>
              <a:spcAft>
                <a:spcPts val="0"/>
              </a:spcAft>
              <a:buNone/>
            </a:pPr>
            <a:r>
              <a:rPr lang="en"/>
              <a:t>Whom to invite, based on what criteria (EARSC?)</a:t>
            </a:r>
            <a:endParaRPr/>
          </a:p>
          <a:p>
            <a:pPr indent="-342900" lvl="0" marL="457200" rtl="0" algn="l">
              <a:spcBef>
                <a:spcPts val="1600"/>
              </a:spcBef>
              <a:spcAft>
                <a:spcPts val="0"/>
              </a:spcAft>
              <a:buSzPts val="1800"/>
              <a:buChar char="●"/>
            </a:pPr>
            <a:r>
              <a:rPr lang="en"/>
              <a:t>Compile a list of companies (geography focus)</a:t>
            </a:r>
            <a:endParaRPr/>
          </a:p>
          <a:p>
            <a:pPr indent="-342900" lvl="0" marL="457200" rtl="0" algn="l">
              <a:spcBef>
                <a:spcPts val="0"/>
              </a:spcBef>
              <a:spcAft>
                <a:spcPts val="0"/>
              </a:spcAft>
              <a:buSzPts val="1800"/>
              <a:buChar char="●"/>
            </a:pPr>
            <a:r>
              <a:rPr lang="en"/>
              <a:t>New contact from Planet</a:t>
            </a:r>
            <a:endParaRPr/>
          </a:p>
        </p:txBody>
      </p:sp>
      <p:sp>
        <p:nvSpPr>
          <p:cNvPr id="301" name="Google Shape;301;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4F5C"/>
        </a:solidFill>
      </p:bgPr>
    </p:bg>
    <p:spTree>
      <p:nvGrpSpPr>
        <p:cNvPr id="305" name="Shape 305"/>
        <p:cNvGrpSpPr/>
        <p:nvPr/>
      </p:nvGrpSpPr>
      <p:grpSpPr>
        <a:xfrm>
          <a:off x="0" y="0"/>
          <a:ext cx="0" cy="0"/>
          <a:chOff x="0" y="0"/>
          <a:chExt cx="0" cy="0"/>
        </a:xfrm>
      </p:grpSpPr>
      <p:sp>
        <p:nvSpPr>
          <p:cNvPr id="306" name="Google Shape;306;p4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Wrap-up</a:t>
            </a:r>
            <a:endParaRPr/>
          </a:p>
        </p:txBody>
      </p:sp>
      <p:sp>
        <p:nvSpPr>
          <p:cNvPr id="307" name="Google Shape;307;p4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LSI-VC Leads</a:t>
            </a:r>
            <a:endParaRPr/>
          </a:p>
        </p:txBody>
      </p:sp>
      <p:sp>
        <p:nvSpPr>
          <p:cNvPr id="308" name="Google Shape;308;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 of this call</a:t>
            </a:r>
            <a:endParaRPr/>
          </a:p>
        </p:txBody>
      </p:sp>
      <p:sp>
        <p:nvSpPr>
          <p:cNvPr id="77" name="Google Shape;77;p16"/>
          <p:cNvSpPr txBox="1"/>
          <p:nvPr>
            <p:ph idx="1" type="body"/>
          </p:nvPr>
        </p:nvSpPr>
        <p:spPr>
          <a:xfrm>
            <a:off x="311700" y="1152475"/>
            <a:ext cx="8520600" cy="3887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Introduction</a:t>
            </a:r>
            <a:endParaRPr/>
          </a:p>
          <a:p>
            <a:pPr indent="-342900" lvl="0" marL="457200" rtl="0" algn="l">
              <a:spcBef>
                <a:spcPts val="0"/>
              </a:spcBef>
              <a:spcAft>
                <a:spcPts val="0"/>
              </a:spcAft>
              <a:buSzPts val="1800"/>
              <a:buChar char="●"/>
            </a:pPr>
            <a:r>
              <a:rPr lang="en"/>
              <a:t>Industry Consultation Findings </a:t>
            </a:r>
            <a:endParaRPr/>
          </a:p>
          <a:p>
            <a:pPr indent="-317500" lvl="1" marL="914400" rtl="0" algn="l">
              <a:spcBef>
                <a:spcPts val="0"/>
              </a:spcBef>
              <a:spcAft>
                <a:spcPts val="0"/>
              </a:spcAft>
              <a:buSzPts val="1400"/>
              <a:buChar char="○"/>
            </a:pPr>
            <a:r>
              <a:rPr lang="en"/>
              <a:t>Review findings from: </a:t>
            </a:r>
            <a:endParaRPr/>
          </a:p>
          <a:p>
            <a:pPr indent="-317500" lvl="2" marL="1371600" rtl="0" algn="l">
              <a:spcBef>
                <a:spcPts val="0"/>
              </a:spcBef>
              <a:spcAft>
                <a:spcPts val="0"/>
              </a:spcAft>
              <a:buSzPts val="1400"/>
              <a:buChar char="■"/>
            </a:pPr>
            <a:r>
              <a:rPr lang="en"/>
              <a:t>the industry consultation call (Lewis), </a:t>
            </a:r>
            <a:endParaRPr/>
          </a:p>
          <a:p>
            <a:pPr indent="-317500" lvl="2" marL="1371600" rtl="0" algn="l">
              <a:spcBef>
                <a:spcPts val="0"/>
              </a:spcBef>
              <a:spcAft>
                <a:spcPts val="0"/>
              </a:spcAft>
              <a:buSzPts val="1400"/>
              <a:buChar char="■"/>
            </a:pPr>
            <a:r>
              <a:rPr lang="en"/>
              <a:t>VH-RODA / ESRIN panel discussions (Siquiera), </a:t>
            </a:r>
            <a:endParaRPr/>
          </a:p>
          <a:p>
            <a:pPr indent="-317500" lvl="2" marL="1371600" rtl="0" algn="l">
              <a:spcBef>
                <a:spcPts val="0"/>
              </a:spcBef>
              <a:spcAft>
                <a:spcPts val="0"/>
              </a:spcAft>
              <a:buSzPts val="1400"/>
              <a:buChar char="■"/>
            </a:pPr>
            <a:r>
              <a:rPr lang="en"/>
              <a:t>WGCV IVOS, JACIE, etc. (Labahn)</a:t>
            </a:r>
            <a:endParaRPr/>
          </a:p>
          <a:p>
            <a:pPr indent="-342900" lvl="0" marL="457200" rtl="0" algn="l">
              <a:spcBef>
                <a:spcPts val="0"/>
              </a:spcBef>
              <a:spcAft>
                <a:spcPts val="0"/>
              </a:spcAft>
              <a:buSzPts val="1800"/>
              <a:buChar char="●"/>
            </a:pPr>
            <a:r>
              <a:rPr lang="en"/>
              <a:t>Industry Engagement Paper</a:t>
            </a:r>
            <a:endParaRPr/>
          </a:p>
          <a:p>
            <a:pPr indent="-317500" lvl="1" marL="914400" rtl="0" algn="l">
              <a:spcBef>
                <a:spcPts val="0"/>
              </a:spcBef>
              <a:spcAft>
                <a:spcPts val="0"/>
              </a:spcAft>
              <a:buSzPts val="1400"/>
              <a:buChar char="○"/>
            </a:pPr>
            <a:r>
              <a:rPr lang="en"/>
              <a:t>Review progress on the discussion paper on industry interactions with CEOS ARD</a:t>
            </a:r>
            <a:endParaRPr/>
          </a:p>
          <a:p>
            <a:pPr indent="-317500" lvl="1" marL="914400" rtl="0" algn="l">
              <a:spcBef>
                <a:spcPts val="0"/>
              </a:spcBef>
              <a:spcAft>
                <a:spcPts val="0"/>
              </a:spcAft>
              <a:buSzPts val="1400"/>
              <a:buChar char="○"/>
            </a:pPr>
            <a:r>
              <a:rPr lang="en" u="sng"/>
              <a:t>Discussion on all of the above </a:t>
            </a:r>
            <a:endParaRPr u="sng"/>
          </a:p>
          <a:p>
            <a:pPr indent="-342900" lvl="0" marL="457200" rtl="0" algn="l">
              <a:spcBef>
                <a:spcPts val="0"/>
              </a:spcBef>
              <a:spcAft>
                <a:spcPts val="0"/>
              </a:spcAft>
              <a:buSzPts val="1800"/>
              <a:buChar char="●"/>
            </a:pPr>
            <a:r>
              <a:rPr lang="en"/>
              <a:t>CARD4L PFS applicability to higher resolution datasets</a:t>
            </a:r>
            <a:endParaRPr/>
          </a:p>
          <a:p>
            <a:pPr indent="-317500" lvl="1" marL="914400" rtl="0" algn="l">
              <a:spcBef>
                <a:spcPts val="0"/>
              </a:spcBef>
              <a:spcAft>
                <a:spcPts val="0"/>
              </a:spcAft>
              <a:buSzPts val="1400"/>
              <a:buChar char="○"/>
            </a:pPr>
            <a:r>
              <a:rPr lang="en" sz="1400" u="sng"/>
              <a:t>Discussion</a:t>
            </a:r>
            <a:endParaRPr sz="1400" u="sng"/>
          </a:p>
          <a:p>
            <a:pPr indent="-342900" lvl="0" marL="457200" rtl="0" algn="l">
              <a:spcBef>
                <a:spcPts val="0"/>
              </a:spcBef>
              <a:spcAft>
                <a:spcPts val="0"/>
              </a:spcAft>
              <a:buSzPts val="1800"/>
              <a:buChar char="●"/>
            </a:pPr>
            <a:r>
              <a:rPr lang="en"/>
              <a:t>CEOS-Industry ARD Workshop (</a:t>
            </a:r>
            <a:r>
              <a:rPr lang="en"/>
              <a:t>September ?) </a:t>
            </a:r>
            <a:endParaRPr/>
          </a:p>
          <a:p>
            <a:pPr indent="-317500" lvl="1" marL="914400" rtl="0" algn="l">
              <a:spcBef>
                <a:spcPts val="0"/>
              </a:spcBef>
              <a:spcAft>
                <a:spcPts val="0"/>
              </a:spcAft>
              <a:buSzPts val="1400"/>
              <a:buChar char="○"/>
            </a:pPr>
            <a:r>
              <a:rPr lang="en"/>
              <a:t>Planning discussion</a:t>
            </a:r>
            <a:endParaRPr/>
          </a:p>
          <a:p>
            <a:pPr indent="-317500" lvl="1" marL="914400" rtl="0" algn="l">
              <a:spcBef>
                <a:spcPts val="0"/>
              </a:spcBef>
              <a:spcAft>
                <a:spcPts val="0"/>
              </a:spcAft>
              <a:buSzPts val="1400"/>
              <a:buChar char="○"/>
            </a:pPr>
            <a:r>
              <a:rPr lang="en"/>
              <a:t>Critical milestones and targets </a:t>
            </a:r>
            <a:endParaRPr/>
          </a:p>
          <a:p>
            <a:pPr indent="0" lvl="0" marL="0" rtl="0" algn="l">
              <a:spcBef>
                <a:spcPts val="1600"/>
              </a:spcBef>
              <a:spcAft>
                <a:spcPts val="1600"/>
              </a:spcAft>
              <a:buNone/>
            </a:pPr>
            <a:r>
              <a:t/>
            </a:r>
            <a:endParaRPr/>
          </a:p>
        </p:txBody>
      </p:sp>
      <p:sp>
        <p:nvSpPr>
          <p:cNvPr id="78" name="Google Shape;78;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4F5C"/>
        </a:solidFill>
      </p:bgPr>
    </p:bg>
    <p:spTree>
      <p:nvGrpSpPr>
        <p:cNvPr id="82" name="Shape 82"/>
        <p:cNvGrpSpPr/>
        <p:nvPr/>
      </p:nvGrpSpPr>
      <p:grpSpPr>
        <a:xfrm>
          <a:off x="0" y="0"/>
          <a:ext cx="0" cy="0"/>
          <a:chOff x="0" y="0"/>
          <a:chExt cx="0" cy="0"/>
        </a:xfrm>
      </p:grpSpPr>
      <p:sp>
        <p:nvSpPr>
          <p:cNvPr id="83" name="Google Shape;83;p17"/>
          <p:cNvSpPr txBox="1"/>
          <p:nvPr>
            <p:ph type="ctrTitle"/>
          </p:nvPr>
        </p:nvSpPr>
        <p:spPr>
          <a:xfrm>
            <a:off x="311708" y="18113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1C232"/>
                </a:solidFill>
              </a:rPr>
              <a:t>Questions </a:t>
            </a:r>
            <a:br>
              <a:rPr lang="en">
                <a:solidFill>
                  <a:srgbClr val="F1C232"/>
                </a:solidFill>
              </a:rPr>
            </a:br>
            <a:r>
              <a:rPr lang="en" sz="3900">
                <a:solidFill>
                  <a:srgbClr val="F1C232"/>
                </a:solidFill>
              </a:rPr>
              <a:t>Responding to questions in the chat</a:t>
            </a:r>
            <a:br>
              <a:rPr lang="en" sz="3900">
                <a:solidFill>
                  <a:srgbClr val="F1C232"/>
                </a:solidFill>
              </a:rPr>
            </a:br>
            <a:r>
              <a:rPr lang="en" sz="3900">
                <a:solidFill>
                  <a:srgbClr val="F1C232"/>
                </a:solidFill>
              </a:rPr>
              <a:t>(discussion session is later)</a:t>
            </a:r>
            <a:endParaRPr sz="3900"/>
          </a:p>
        </p:txBody>
      </p:sp>
      <p:sp>
        <p:nvSpPr>
          <p:cNvPr id="84" name="Google Shape;84;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4F5C"/>
        </a:solidFill>
      </p:bgPr>
    </p:bg>
    <p:spTree>
      <p:nvGrpSpPr>
        <p:cNvPr id="88" name="Shape 88"/>
        <p:cNvGrpSpPr/>
        <p:nvPr/>
      </p:nvGrpSpPr>
      <p:grpSpPr>
        <a:xfrm>
          <a:off x="0" y="0"/>
          <a:ext cx="0" cy="0"/>
          <a:chOff x="0" y="0"/>
          <a:chExt cx="0" cy="0"/>
        </a:xfrm>
      </p:grpSpPr>
      <p:sp>
        <p:nvSpPr>
          <p:cNvPr id="89" name="Google Shape;89;p18"/>
          <p:cNvSpPr txBox="1"/>
          <p:nvPr>
            <p:ph type="ctrTitle"/>
          </p:nvPr>
        </p:nvSpPr>
        <p:spPr>
          <a:xfrm>
            <a:off x="311708" y="12017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Industry Consultation Findings</a:t>
            </a:r>
            <a:endParaRPr/>
          </a:p>
        </p:txBody>
      </p:sp>
      <p:sp>
        <p:nvSpPr>
          <p:cNvPr id="90" name="Google Shape;90;p18"/>
          <p:cNvSpPr txBox="1"/>
          <p:nvPr>
            <p:ph idx="1" type="subTitle"/>
          </p:nvPr>
        </p:nvSpPr>
        <p:spPr>
          <a:xfrm>
            <a:off x="311700" y="3215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Lewis, S. Labahn</a:t>
            </a:r>
            <a:endParaRPr/>
          </a:p>
        </p:txBody>
      </p:sp>
      <p:sp>
        <p:nvSpPr>
          <p:cNvPr id="91" name="Google Shape;91;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Industry telecon summary points (A. Lewis)</a:t>
            </a:r>
            <a:endParaRPr/>
          </a:p>
        </p:txBody>
      </p:sp>
      <p:sp>
        <p:nvSpPr>
          <p:cNvPr id="97" name="Google Shape;97;p19"/>
          <p:cNvSpPr txBox="1"/>
          <p:nvPr>
            <p:ph idx="1" type="body"/>
          </p:nvPr>
        </p:nvSpPr>
        <p:spPr>
          <a:xfrm>
            <a:off x="311700" y="1152475"/>
            <a:ext cx="8520600" cy="3824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Comparability between commercial and ‘official’ government products </a:t>
            </a:r>
            <a:endParaRPr/>
          </a:p>
          <a:p>
            <a:pPr indent="-317500" lvl="1" marL="914400" rtl="0" algn="l">
              <a:spcBef>
                <a:spcPts val="0"/>
              </a:spcBef>
              <a:spcAft>
                <a:spcPts val="0"/>
              </a:spcAft>
              <a:buSzPts val="1400"/>
              <a:buChar char="○"/>
            </a:pPr>
            <a:r>
              <a:rPr lang="en"/>
              <a:t>Access to government validation data and protocols</a:t>
            </a:r>
            <a:endParaRPr/>
          </a:p>
          <a:p>
            <a:pPr indent="-317500" lvl="1" marL="914400" rtl="0" algn="l">
              <a:spcBef>
                <a:spcPts val="0"/>
              </a:spcBef>
              <a:spcAft>
                <a:spcPts val="0"/>
              </a:spcAft>
              <a:buSzPts val="1400"/>
              <a:buChar char="○"/>
            </a:pPr>
            <a:r>
              <a:rPr lang="en"/>
              <a:t>Access to methods and workflows (even if not open-source) to allow adjustment </a:t>
            </a:r>
            <a:endParaRPr/>
          </a:p>
          <a:p>
            <a:pPr indent="-342900" lvl="0" marL="457200" rtl="0" algn="l">
              <a:spcBef>
                <a:spcPts val="0"/>
              </a:spcBef>
              <a:spcAft>
                <a:spcPts val="0"/>
              </a:spcAft>
              <a:buSzPts val="1800"/>
              <a:buChar char="●"/>
            </a:pPr>
            <a:r>
              <a:rPr lang="en"/>
              <a:t>Being engaged, understanding roles, contributing, understanding the outlook </a:t>
            </a:r>
            <a:endParaRPr/>
          </a:p>
          <a:p>
            <a:pPr indent="-317500" lvl="1" marL="914400" rtl="0" algn="l">
              <a:spcBef>
                <a:spcPts val="0"/>
              </a:spcBef>
              <a:spcAft>
                <a:spcPts val="0"/>
              </a:spcAft>
              <a:buSzPts val="1400"/>
              <a:buChar char="○"/>
            </a:pPr>
            <a:r>
              <a:rPr lang="en"/>
              <a:t>Participation meetings but well structured, purposive and brief</a:t>
            </a:r>
            <a:endParaRPr/>
          </a:p>
          <a:p>
            <a:pPr indent="-317500" lvl="1" marL="914400" rtl="0" algn="l">
              <a:spcBef>
                <a:spcPts val="0"/>
              </a:spcBef>
              <a:spcAft>
                <a:spcPts val="0"/>
              </a:spcAft>
              <a:buSzPts val="1400"/>
              <a:buChar char="○"/>
            </a:pPr>
            <a:r>
              <a:rPr lang="en"/>
              <a:t>Understanding where CEOS ARD is headed, so that they can identify their niche</a:t>
            </a:r>
            <a:endParaRPr/>
          </a:p>
          <a:p>
            <a:pPr indent="-342900" lvl="0" marL="457200" rtl="0" algn="l">
              <a:spcBef>
                <a:spcPts val="0"/>
              </a:spcBef>
              <a:spcAft>
                <a:spcPts val="0"/>
              </a:spcAft>
              <a:buSzPts val="1800"/>
              <a:buChar char="●"/>
            </a:pPr>
            <a:r>
              <a:rPr lang="en"/>
              <a:t>Clarity on methods; standardised approaches, a level-playing field</a:t>
            </a:r>
            <a:r>
              <a:rPr lang="en" u="sng"/>
              <a:t> </a:t>
            </a:r>
            <a:endParaRPr u="sng"/>
          </a:p>
          <a:p>
            <a:pPr indent="-317500" lvl="1" marL="914400" rtl="0" algn="just">
              <a:lnSpc>
                <a:spcPct val="100000"/>
              </a:lnSpc>
              <a:spcBef>
                <a:spcPts val="0"/>
              </a:spcBef>
              <a:spcAft>
                <a:spcPts val="0"/>
              </a:spcAft>
              <a:buSzPts val="1400"/>
              <a:buChar char="○"/>
            </a:pPr>
            <a:r>
              <a:rPr lang="en"/>
              <a:t>Processes that are easy to understand and use, such as guidance on metadata, benchmark products as a reference for procedures - e.g., self assessment procedures.</a:t>
            </a:r>
            <a:endParaRPr/>
          </a:p>
          <a:p>
            <a:pPr indent="-317500" lvl="1" marL="914400" rtl="0" algn="just">
              <a:lnSpc>
                <a:spcPct val="100000"/>
              </a:lnSpc>
              <a:spcBef>
                <a:spcPts val="600"/>
              </a:spcBef>
              <a:spcAft>
                <a:spcPts val="0"/>
              </a:spcAft>
              <a:buSzPts val="1400"/>
              <a:buChar char="○"/>
            </a:pPr>
            <a:r>
              <a:rPr lang="en"/>
              <a:t>Peer reviewed and published standards </a:t>
            </a:r>
            <a:endParaRPr/>
          </a:p>
          <a:p>
            <a:pPr indent="-317500" lvl="1" marL="914400" rtl="0" algn="just">
              <a:lnSpc>
                <a:spcPct val="100000"/>
              </a:lnSpc>
              <a:spcBef>
                <a:spcPts val="600"/>
              </a:spcBef>
              <a:spcAft>
                <a:spcPts val="600"/>
              </a:spcAft>
              <a:buSzPts val="1400"/>
              <a:buChar char="○"/>
            </a:pPr>
            <a:r>
              <a:rPr lang="en"/>
              <a:t>Having the CEOS community to set a clear CARD standards and lay down the rules for a competition (objective tests on quality and samples of ideal products to aspire to) so that the private sector can provide the best possible service to clients which ultimately will open market opportunities and stimulate competition and productivity.</a:t>
            </a:r>
            <a:endParaRPr sz="2200">
              <a:solidFill>
                <a:schemeClr val="accent2"/>
              </a:solidFill>
            </a:endParaRPr>
          </a:p>
        </p:txBody>
      </p:sp>
      <p:sp>
        <p:nvSpPr>
          <p:cNvPr id="98" name="Google Shape;98;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Highlights from ARD19 (July 2019)</a:t>
            </a:r>
            <a:endParaRPr/>
          </a:p>
        </p:txBody>
      </p:sp>
      <p:sp>
        <p:nvSpPr>
          <p:cNvPr id="104" name="Google Shape;104;p20"/>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Matching 30m Sentinel and Landsat data with Planet Daily Surface Reflectance</a:t>
            </a:r>
            <a:endParaRPr/>
          </a:p>
        </p:txBody>
      </p:sp>
      <p:pic>
        <p:nvPicPr>
          <p:cNvPr id="105" name="Google Shape;105;p20"/>
          <p:cNvPicPr preferRelativeResize="0"/>
          <p:nvPr/>
        </p:nvPicPr>
        <p:blipFill>
          <a:blip r:embed="rId3">
            <a:alphaModFix/>
          </a:blip>
          <a:stretch>
            <a:fillRect/>
          </a:stretch>
        </p:blipFill>
        <p:spPr>
          <a:xfrm>
            <a:off x="1524850" y="1363400"/>
            <a:ext cx="6603300" cy="3880700"/>
          </a:xfrm>
          <a:prstGeom prst="rect">
            <a:avLst/>
          </a:prstGeom>
          <a:noFill/>
          <a:ln>
            <a:noFill/>
          </a:ln>
        </p:spPr>
      </p:pic>
      <p:sp>
        <p:nvSpPr>
          <p:cNvPr id="106" name="Google Shape;106;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543500" y="345700"/>
            <a:ext cx="745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VH-RODA Discussion Panel on ARD: Questions </a:t>
            </a:r>
            <a:endParaRPr sz="2400"/>
          </a:p>
        </p:txBody>
      </p:sp>
      <p:sp>
        <p:nvSpPr>
          <p:cNvPr id="112" name="Google Shape;112;p21"/>
          <p:cNvSpPr txBox="1"/>
          <p:nvPr>
            <p:ph idx="1" type="body"/>
          </p:nvPr>
        </p:nvSpPr>
        <p:spPr>
          <a:xfrm>
            <a:off x="455200" y="1084300"/>
            <a:ext cx="8520600" cy="3717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arenR"/>
            </a:pPr>
            <a:r>
              <a:rPr lang="en"/>
              <a:t>There is confusion on the actual meaning of ARD</a:t>
            </a:r>
            <a:endParaRPr/>
          </a:p>
          <a:p>
            <a:pPr indent="-342900" lvl="0" marL="914400" rtl="0" algn="l">
              <a:spcBef>
                <a:spcPts val="0"/>
              </a:spcBef>
              <a:spcAft>
                <a:spcPts val="0"/>
              </a:spcAft>
              <a:buSzPts val="1800"/>
              <a:buChar char="●"/>
            </a:pPr>
            <a:r>
              <a:rPr lang="en"/>
              <a:t>What is ARD for Commercial Space?</a:t>
            </a:r>
            <a:endParaRPr/>
          </a:p>
          <a:p>
            <a:pPr indent="-342900" lvl="0" marL="914400" rtl="0" algn="l">
              <a:spcBef>
                <a:spcPts val="0"/>
              </a:spcBef>
              <a:spcAft>
                <a:spcPts val="0"/>
              </a:spcAft>
              <a:buSzPts val="1800"/>
              <a:buChar char="●"/>
            </a:pPr>
            <a:r>
              <a:rPr lang="en"/>
              <a:t>What is ARD for the Institutional Space?</a:t>
            </a:r>
            <a:endParaRPr/>
          </a:p>
          <a:p>
            <a:pPr indent="-342900" lvl="0" marL="457200" rtl="0" algn="l">
              <a:spcBef>
                <a:spcPts val="0"/>
              </a:spcBef>
              <a:spcAft>
                <a:spcPts val="0"/>
              </a:spcAft>
              <a:buSzPts val="1800"/>
              <a:buAutoNum type="arabicParenR"/>
            </a:pPr>
            <a:r>
              <a:rPr lang="en"/>
              <a:t>How can Commercial Space participate and be involved in the definition process of the CEOS ARD Specifications?</a:t>
            </a:r>
            <a:endParaRPr/>
          </a:p>
          <a:p>
            <a:pPr indent="-342900" lvl="0" marL="457200" rtl="0" algn="l">
              <a:spcBef>
                <a:spcPts val="0"/>
              </a:spcBef>
              <a:spcAft>
                <a:spcPts val="0"/>
              </a:spcAft>
              <a:buSzPts val="1800"/>
              <a:buAutoNum type="arabicParenR"/>
            </a:pPr>
            <a:r>
              <a:rPr lang="en"/>
              <a:t>Should dedicated specifications be defined for Very-High Resolution missions? (e.g. via creation of a dedicated sub-group?)</a:t>
            </a:r>
            <a:endParaRPr/>
          </a:p>
          <a:p>
            <a:pPr indent="-342900" lvl="0" marL="457200" rtl="0" algn="l">
              <a:spcBef>
                <a:spcPts val="0"/>
              </a:spcBef>
              <a:spcAft>
                <a:spcPts val="0"/>
              </a:spcAft>
              <a:buSzPts val="1800"/>
              <a:buAutoNum type="arabicParenR"/>
            </a:pPr>
            <a:r>
              <a:rPr lang="en"/>
              <a:t>What are the next steps that need to be taken to start a dialogue between Commercial Space and Institutional Space in practical terms?</a:t>
            </a:r>
            <a:endParaRPr/>
          </a:p>
          <a:p>
            <a:pPr indent="0" lvl="0" marL="0" rtl="0" algn="l">
              <a:spcBef>
                <a:spcPts val="1600"/>
              </a:spcBef>
              <a:spcAft>
                <a:spcPts val="0"/>
              </a:spcAft>
              <a:buNone/>
            </a:pPr>
            <a:r>
              <a:rPr lang="en" sz="1100" u="sng">
                <a:solidFill>
                  <a:schemeClr val="accent5"/>
                </a:solidFill>
                <a:hlinkClick r:id="rId3"/>
              </a:rPr>
              <a:t>ttps://earth.esa.int/documents/700255/3754648/EDAP_REP_018_VH-RODA_and_CEOS_SAR_2019_Workshop_Summary_v1_0_draft.pdf/fd4df398-46f2-4976-b391-97ad54f9e2ca</a:t>
            </a:r>
            <a:endParaRPr/>
          </a:p>
          <a:p>
            <a:pPr indent="0" lvl="0" marL="0" rtl="0" algn="l">
              <a:spcBef>
                <a:spcPts val="1600"/>
              </a:spcBef>
              <a:spcAft>
                <a:spcPts val="1600"/>
              </a:spcAft>
              <a:buNone/>
            </a:pPr>
            <a:r>
              <a:t/>
            </a:r>
            <a:endParaRPr/>
          </a:p>
        </p:txBody>
      </p:sp>
      <p:sp>
        <p:nvSpPr>
          <p:cNvPr id="113" name="Google Shape;113;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