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7354c8f26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7354c8f26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7354c8f26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7354c8f26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Working Groups are comprised of individuals and/or entities (people, companies, organizations, non-profits, government agencies) who volunteer to support the development of standards.</a:t>
            </a:r>
            <a:endParaRPr/>
          </a:p>
          <a:p>
            <a:pPr indent="0" lvl="0" marL="0" rtl="0" algn="l">
              <a:spcBef>
                <a:spcPts val="0"/>
              </a:spcBef>
              <a:spcAft>
                <a:spcPts val="0"/>
              </a:spcAft>
              <a:buNone/>
            </a:pPr>
            <a:r>
              <a:rPr lang="en"/>
              <a:t>Working Group officers oversee the standards development project in adherence to SDO rules and process, and remain accountable to the project Sponsor and the governance structure of the SDO itself.</a:t>
            </a:r>
            <a:endParaRPr/>
          </a:p>
          <a:p>
            <a:pPr indent="0" lvl="0" marL="0" rtl="0" algn="l">
              <a:spcBef>
                <a:spcPts val="0"/>
              </a:spcBef>
              <a:spcAft>
                <a:spcPts val="0"/>
              </a:spcAft>
              <a:buNone/>
            </a:pPr>
            <a:r>
              <a:rPr lang="en"/>
              <a:t>To build consensus through democratic means, participants engage in meetings, draft and review position pieces, create and review presentations, examine data and engage in active discussion and debate to resolve outstanding issues.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7354c8f267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7354c8f267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Formal International Recognition</a:t>
            </a:r>
            <a:endParaRPr/>
          </a:p>
          <a:p>
            <a:pPr indent="0" lvl="0" marL="0" rtl="0" algn="l">
              <a:spcBef>
                <a:spcPts val="0"/>
              </a:spcBef>
              <a:spcAft>
                <a:spcPts val="0"/>
              </a:spcAft>
              <a:buNone/>
            </a:pPr>
            <a:r>
              <a:rPr lang="en"/>
              <a:t>Strong Industry Support</a:t>
            </a:r>
            <a:endParaRPr/>
          </a:p>
          <a:p>
            <a:pPr indent="0" lvl="0" marL="0" rtl="0" algn="l">
              <a:spcBef>
                <a:spcPts val="0"/>
              </a:spcBef>
              <a:spcAft>
                <a:spcPts val="0"/>
              </a:spcAft>
              <a:buNone/>
            </a:pPr>
            <a:r>
              <a:rPr lang="en"/>
              <a:t>Enormous Brand Recognition for Technologies, Quality, and Scope</a:t>
            </a:r>
            <a:endParaRPr/>
          </a:p>
          <a:p>
            <a:pPr indent="0" lvl="0" marL="0" rtl="0" algn="l">
              <a:spcBef>
                <a:spcPts val="0"/>
              </a:spcBef>
              <a:spcAft>
                <a:spcPts val="0"/>
              </a:spcAft>
              <a:buNone/>
            </a:pPr>
            <a:r>
              <a:rPr lang="en"/>
              <a:t>Full Spectrum Offer to Industry, Government, and Public</a:t>
            </a:r>
            <a:endParaRPr/>
          </a:p>
          <a:p>
            <a:pPr indent="0" lvl="0" marL="0" rtl="0" algn="l">
              <a:spcBef>
                <a:spcPts val="0"/>
              </a:spcBef>
              <a:spcAft>
                <a:spcPts val="0"/>
              </a:spcAft>
              <a:buNone/>
            </a:pPr>
            <a:r>
              <a:rPr lang="en"/>
              <a:t>Leading-Edge Programs</a:t>
            </a:r>
            <a:endParaRPr/>
          </a:p>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7354c8f267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7354c8f267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Formal International Recognition</a:t>
            </a:r>
            <a:endParaRPr/>
          </a:p>
          <a:p>
            <a:pPr indent="0" lvl="0" marL="0" rtl="0" algn="l">
              <a:spcBef>
                <a:spcPts val="0"/>
              </a:spcBef>
              <a:spcAft>
                <a:spcPts val="0"/>
              </a:spcAft>
              <a:buNone/>
            </a:pPr>
            <a:r>
              <a:rPr lang="en"/>
              <a:t>Strong Industry Support</a:t>
            </a:r>
            <a:endParaRPr/>
          </a:p>
          <a:p>
            <a:pPr indent="0" lvl="0" marL="0" rtl="0" algn="l">
              <a:spcBef>
                <a:spcPts val="0"/>
              </a:spcBef>
              <a:spcAft>
                <a:spcPts val="0"/>
              </a:spcAft>
              <a:buNone/>
            </a:pPr>
            <a:r>
              <a:rPr lang="en"/>
              <a:t>Enormous Brand Recognition for Technologies, Quality, and Scope</a:t>
            </a:r>
            <a:endParaRPr/>
          </a:p>
          <a:p>
            <a:pPr indent="0" lvl="0" marL="0" rtl="0" algn="l">
              <a:spcBef>
                <a:spcPts val="0"/>
              </a:spcBef>
              <a:spcAft>
                <a:spcPts val="0"/>
              </a:spcAft>
              <a:buNone/>
            </a:pPr>
            <a:r>
              <a:rPr lang="en"/>
              <a:t>Full Spectrum Offer to Industry, Government, and Public</a:t>
            </a:r>
            <a:endParaRPr/>
          </a:p>
          <a:p>
            <a:pPr indent="0" lvl="0" marL="0" rtl="0" algn="l">
              <a:spcBef>
                <a:spcPts val="0"/>
              </a:spcBef>
              <a:spcAft>
                <a:spcPts val="0"/>
              </a:spcAft>
              <a:buNone/>
            </a:pPr>
            <a:r>
              <a:rPr lang="en"/>
              <a:t>Leading-Edge Programs</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7354c8f267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7354c8f267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Best Practice: a document describing the use of one or more OGC standards, typically to address a domain-specific topic or provide a solution to an interoperability challenge. Best Practices may also describe implemented extensions to or profiles of OGC standards.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Community Practice: a document describing implemented standards, specifications, or technologies that originate outside of OGC, but which are relevant to address interoperability requirements in the geospatial and related communities.</a:t>
            </a:r>
            <a:endParaRPr/>
          </a:p>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7354c8f267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7354c8f267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819ab1a225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819ab1a225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736f961be7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736f961be7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819ab1a225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819ab1a225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819ab1a225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819ab1a225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819ab1a225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819ab1a225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819ab1a225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819ab1a225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819ab1a225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819ab1a225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83210ef39c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83210ef39c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83210ef39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83210ef39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736f961be7_4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736f961be7_4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819ab1a225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819ab1a225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GRSS liaison to ISO/TC211 and OGC</a:t>
            </a:r>
            <a:endParaRPr/>
          </a:p>
          <a:p>
            <a:pPr indent="0" lvl="0" marL="0" rtl="0" algn="l">
              <a:spcBef>
                <a:spcPts val="0"/>
              </a:spcBef>
              <a:spcAft>
                <a:spcPts val="0"/>
              </a:spcAft>
              <a:buNone/>
            </a:pPr>
            <a:r>
              <a:rPr lang="en"/>
              <a:t>GSEO/GRSS-SC has sponsored 5 standards projects:  hyperspectral, SAR, GNSS-R, MW radiometry, Soil spectroscopy.  WIth 2 additional study groups:  RFI and </a:t>
            </a:r>
            <a:r>
              <a:rPr lang="en"/>
              <a:t>Educational</a:t>
            </a:r>
            <a:r>
              <a:rPr lang="en"/>
              <a:t> resources metadata</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819ab1a225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819ab1a225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IEEE GRSS Standards for EO TC exists to support initiation and guidance on standards development in any relevant SDO.</a:t>
            </a:r>
            <a:endParaRPr/>
          </a:p>
          <a:p>
            <a:pPr indent="0" lvl="0" marL="0" rtl="0" algn="l">
              <a:spcBef>
                <a:spcPts val="0"/>
              </a:spcBef>
              <a:spcAft>
                <a:spcPts val="0"/>
              </a:spcAft>
              <a:buNone/>
            </a:pPr>
            <a:r>
              <a:rPr lang="en"/>
              <a:t>The SDO (IEEE, ISO, OGC) mandates, oversees, and helps facilitate the process for standards development.</a:t>
            </a:r>
            <a:endParaRPr/>
          </a:p>
          <a:p>
            <a:pPr indent="0" lvl="0" marL="0" rtl="0" algn="l">
              <a:spcBef>
                <a:spcPts val="0"/>
              </a:spcBef>
              <a:spcAft>
                <a:spcPts val="0"/>
              </a:spcAft>
              <a:buNone/>
            </a:pPr>
            <a:r>
              <a:rPr lang="en"/>
              <a:t>Will not discuss OGC here - they have indicated IEEE is the more appropriate SDO for ARD. Their focus is on coverages, open data cubes</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standards.ieee.org/develop/index.html" TargetMode="External"/><Relationship Id="rId4" Type="http://schemas.openxmlformats.org/officeDocument/2006/relationships/hyperlink" Target="https://www.iso.org/stages-and-resources-for-standards-development.html" TargetMode="External"/><Relationship Id="rId5" Type="http://schemas.openxmlformats.org/officeDocument/2006/relationships/hyperlink" Target="https://www.ogc.org/ogc/policie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8152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CEOS ARD &amp; Standardisation</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LSI-VC-9 Teleconference #1</a:t>
            </a:r>
            <a:endParaRPr/>
          </a:p>
        </p:txBody>
      </p:sp>
      <p:sp>
        <p:nvSpPr>
          <p:cNvPr id="56" name="Google Shape;56;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Principles of Open Standards Development</a:t>
            </a:r>
            <a:endParaRPr/>
          </a:p>
        </p:txBody>
      </p:sp>
      <p:sp>
        <p:nvSpPr>
          <p:cNvPr id="119" name="Google Shape;119;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C</a:t>
            </a:r>
            <a:r>
              <a:rPr lang="en"/>
              <a:t>annot be controlled by any single person or entity with any vested interests;</a:t>
            </a:r>
            <a:endParaRPr/>
          </a:p>
          <a:p>
            <a:pPr indent="-342900" lvl="0" marL="457200" marR="0" rtl="0" algn="l">
              <a:lnSpc>
                <a:spcPct val="115000"/>
              </a:lnSpc>
              <a:spcBef>
                <a:spcPts val="0"/>
              </a:spcBef>
              <a:spcAft>
                <a:spcPts val="0"/>
              </a:spcAft>
              <a:buSzPts val="1800"/>
              <a:buChar char="●"/>
            </a:pPr>
            <a:r>
              <a:rPr lang="en"/>
              <a:t>Evolution and management carried out in a transparent process open to all interested parties;</a:t>
            </a:r>
            <a:endParaRPr/>
          </a:p>
          <a:p>
            <a:pPr indent="-342900" lvl="0" marL="457200" marR="0" rtl="0" algn="l">
              <a:lnSpc>
                <a:spcPct val="115000"/>
              </a:lnSpc>
              <a:spcBef>
                <a:spcPts val="0"/>
              </a:spcBef>
              <a:spcAft>
                <a:spcPts val="0"/>
              </a:spcAft>
              <a:buSzPts val="1800"/>
              <a:buChar char="●"/>
            </a:pPr>
            <a:r>
              <a:rPr lang="en"/>
              <a:t>Standard is platform independent, vendor neutral and usable for multiple implementations;</a:t>
            </a:r>
            <a:endParaRPr/>
          </a:p>
          <a:p>
            <a:pPr indent="-342900" lvl="0" marL="457200" marR="0" rtl="0" algn="l">
              <a:lnSpc>
                <a:spcPct val="115000"/>
              </a:lnSpc>
              <a:spcBef>
                <a:spcPts val="0"/>
              </a:spcBef>
              <a:spcAft>
                <a:spcPts val="0"/>
              </a:spcAft>
              <a:buSzPts val="1800"/>
              <a:buChar char="●"/>
            </a:pPr>
            <a:r>
              <a:rPr lang="en"/>
              <a:t>Openly published (including availability of specifications and supporting material); and</a:t>
            </a:r>
            <a:endParaRPr/>
          </a:p>
          <a:p>
            <a:pPr indent="-342900" lvl="0" marL="457200" marR="0" rtl="0" algn="l">
              <a:lnSpc>
                <a:spcPct val="115000"/>
              </a:lnSpc>
              <a:spcBef>
                <a:spcPts val="0"/>
              </a:spcBef>
              <a:spcAft>
                <a:spcPts val="0"/>
              </a:spcAft>
              <a:buSzPts val="1800"/>
              <a:buChar char="●"/>
            </a:pPr>
            <a:r>
              <a:rPr lang="en"/>
              <a:t>Approved through due process by rough consensus among participants.</a:t>
            </a:r>
            <a:endParaRPr/>
          </a:p>
          <a:p>
            <a:pPr indent="0" lvl="0" marL="457200" rtl="0" algn="l">
              <a:spcBef>
                <a:spcPts val="1600"/>
              </a:spcBef>
              <a:spcAft>
                <a:spcPts val="1600"/>
              </a:spcAft>
              <a:buNone/>
            </a:pPr>
            <a:r>
              <a:t/>
            </a:r>
            <a:endParaRPr/>
          </a:p>
        </p:txBody>
      </p:sp>
      <p:sp>
        <p:nvSpPr>
          <p:cNvPr id="120" name="Google Shape;120;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Paths to Standardization - IEEE and ISO</a:t>
            </a:r>
            <a:endParaRPr/>
          </a:p>
        </p:txBody>
      </p:sp>
      <p:sp>
        <p:nvSpPr>
          <p:cNvPr id="126" name="Google Shape;126;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Develop proposal</a:t>
            </a:r>
            <a:endParaRPr/>
          </a:p>
          <a:p>
            <a:pPr indent="-317500" lvl="1" marL="914400" marR="0" rtl="0" algn="l">
              <a:lnSpc>
                <a:spcPct val="115000"/>
              </a:lnSpc>
              <a:spcBef>
                <a:spcPts val="0"/>
              </a:spcBef>
              <a:spcAft>
                <a:spcPts val="0"/>
              </a:spcAft>
              <a:buSzPts val="1400"/>
              <a:buChar char="○"/>
            </a:pPr>
            <a:r>
              <a:rPr lang="en"/>
              <a:t>IEEE: Project Authorization Request (PAR)</a:t>
            </a:r>
            <a:endParaRPr/>
          </a:p>
          <a:p>
            <a:pPr indent="-317500" lvl="1" marL="914400" marR="0" rtl="0" algn="l">
              <a:lnSpc>
                <a:spcPct val="115000"/>
              </a:lnSpc>
              <a:spcBef>
                <a:spcPts val="0"/>
              </a:spcBef>
              <a:spcAft>
                <a:spcPts val="0"/>
              </a:spcAft>
              <a:buSzPts val="1400"/>
              <a:buChar char="○"/>
            </a:pPr>
            <a:r>
              <a:rPr lang="en"/>
              <a:t>ISO: New Work Item Proposal (NWIP)</a:t>
            </a:r>
            <a:endParaRPr/>
          </a:p>
          <a:p>
            <a:pPr indent="-342900" lvl="0" marL="457200" marR="0" rtl="0" algn="l">
              <a:lnSpc>
                <a:spcPct val="115000"/>
              </a:lnSpc>
              <a:spcBef>
                <a:spcPts val="0"/>
              </a:spcBef>
              <a:spcAft>
                <a:spcPts val="0"/>
              </a:spcAft>
              <a:buSzPts val="1800"/>
              <a:buChar char="●"/>
            </a:pPr>
            <a:r>
              <a:rPr lang="en"/>
              <a:t>Marshall support</a:t>
            </a:r>
            <a:endParaRPr/>
          </a:p>
          <a:p>
            <a:pPr indent="-317500" lvl="1" marL="914400" marR="0" rtl="0" algn="l">
              <a:lnSpc>
                <a:spcPct val="115000"/>
              </a:lnSpc>
              <a:spcBef>
                <a:spcPts val="0"/>
              </a:spcBef>
              <a:spcAft>
                <a:spcPts val="0"/>
              </a:spcAft>
              <a:buSzPts val="1400"/>
              <a:buChar char="○"/>
            </a:pPr>
            <a:r>
              <a:rPr lang="en"/>
              <a:t>IEEE: PAR reviewed by AudCom, Voted on by NesCom</a:t>
            </a:r>
            <a:endParaRPr/>
          </a:p>
          <a:p>
            <a:pPr indent="-317500" lvl="1" marL="914400" marR="0" rtl="0" algn="l">
              <a:lnSpc>
                <a:spcPct val="115000"/>
              </a:lnSpc>
              <a:spcBef>
                <a:spcPts val="0"/>
              </a:spcBef>
              <a:spcAft>
                <a:spcPts val="0"/>
              </a:spcAft>
              <a:buSzPts val="1400"/>
              <a:buChar char="○"/>
            </a:pPr>
            <a:r>
              <a:rPr lang="en"/>
              <a:t>ISO: participation by 5 member countries (National Standards Institutes) required</a:t>
            </a:r>
            <a:endParaRPr/>
          </a:p>
          <a:p>
            <a:pPr indent="-342900" lvl="0" marL="457200" marR="0" rtl="0" algn="l">
              <a:lnSpc>
                <a:spcPct val="115000"/>
              </a:lnSpc>
              <a:spcBef>
                <a:spcPts val="0"/>
              </a:spcBef>
              <a:spcAft>
                <a:spcPts val="0"/>
              </a:spcAft>
              <a:buSzPts val="1800"/>
              <a:buChar char="●"/>
            </a:pPr>
            <a:r>
              <a:rPr lang="en"/>
              <a:t>Form working group</a:t>
            </a:r>
            <a:endParaRPr/>
          </a:p>
          <a:p>
            <a:pPr indent="-317500" lvl="1" marL="914400" marR="0" rtl="0" algn="l">
              <a:lnSpc>
                <a:spcPct val="115000"/>
              </a:lnSpc>
              <a:spcBef>
                <a:spcPts val="0"/>
              </a:spcBef>
              <a:spcAft>
                <a:spcPts val="0"/>
              </a:spcAft>
              <a:buSzPts val="1400"/>
              <a:buChar char="○"/>
            </a:pPr>
            <a:r>
              <a:rPr lang="en"/>
              <a:t>IEEE: Broadcasts Call for Participation</a:t>
            </a:r>
            <a:endParaRPr/>
          </a:p>
          <a:p>
            <a:pPr indent="-342900" lvl="0" marL="457200" marR="0" rtl="0" algn="l">
              <a:lnSpc>
                <a:spcPct val="115000"/>
              </a:lnSpc>
              <a:spcBef>
                <a:spcPts val="0"/>
              </a:spcBef>
              <a:spcAft>
                <a:spcPts val="0"/>
              </a:spcAft>
              <a:buSzPts val="1800"/>
              <a:buChar char="●"/>
            </a:pPr>
            <a:r>
              <a:rPr lang="en"/>
              <a:t>Draft standard</a:t>
            </a:r>
            <a:endParaRPr/>
          </a:p>
          <a:p>
            <a:pPr indent="-342900" lvl="0" marL="457200" marR="0" rtl="0" algn="l">
              <a:lnSpc>
                <a:spcPct val="115000"/>
              </a:lnSpc>
              <a:spcBef>
                <a:spcPts val="0"/>
              </a:spcBef>
              <a:spcAft>
                <a:spcPts val="0"/>
              </a:spcAft>
              <a:buSzPts val="1800"/>
              <a:buChar char="●"/>
            </a:pPr>
            <a:r>
              <a:rPr lang="en"/>
              <a:t>Ballot</a:t>
            </a:r>
            <a:endParaRPr/>
          </a:p>
          <a:p>
            <a:pPr indent="-317500" lvl="1" marL="914400" marR="0" rtl="0" algn="l">
              <a:lnSpc>
                <a:spcPct val="115000"/>
              </a:lnSpc>
              <a:spcBef>
                <a:spcPts val="0"/>
              </a:spcBef>
              <a:spcAft>
                <a:spcPts val="0"/>
              </a:spcAft>
              <a:buSzPts val="1400"/>
              <a:buChar char="○"/>
            </a:pPr>
            <a:r>
              <a:rPr lang="en"/>
              <a:t>IEEE:  </a:t>
            </a:r>
            <a:r>
              <a:rPr lang="en"/>
              <a:t>draft voted on by WG,</a:t>
            </a:r>
            <a:r>
              <a:rPr lang="en"/>
              <a:t> then submitted to RevCom, final approval by SASB</a:t>
            </a:r>
            <a:endParaRPr/>
          </a:p>
          <a:p>
            <a:pPr indent="-317500" lvl="1" marL="914400" marR="0" rtl="0" algn="l">
              <a:lnSpc>
                <a:spcPct val="115000"/>
              </a:lnSpc>
              <a:spcBef>
                <a:spcPts val="0"/>
              </a:spcBef>
              <a:spcAft>
                <a:spcPts val="0"/>
              </a:spcAft>
              <a:buSzPts val="1400"/>
              <a:buChar char="○"/>
            </a:pPr>
            <a:r>
              <a:rPr lang="en"/>
              <a:t>ISO:  Approval by two-thirds of member countries required</a:t>
            </a:r>
            <a:endParaRPr/>
          </a:p>
          <a:p>
            <a:pPr indent="-342900" lvl="0" marL="457200" marR="0" rtl="0" algn="l">
              <a:lnSpc>
                <a:spcPct val="115000"/>
              </a:lnSpc>
              <a:spcBef>
                <a:spcPts val="0"/>
              </a:spcBef>
              <a:spcAft>
                <a:spcPts val="0"/>
              </a:spcAft>
              <a:buSzPts val="1800"/>
              <a:buChar char="●"/>
            </a:pPr>
            <a:r>
              <a:rPr lang="en"/>
              <a:t>Five-year review cycle</a:t>
            </a:r>
            <a:endParaRPr/>
          </a:p>
          <a:p>
            <a:pPr indent="0" lvl="0" marL="0" rtl="0" algn="l">
              <a:spcBef>
                <a:spcPts val="1600"/>
              </a:spcBef>
              <a:spcAft>
                <a:spcPts val="1600"/>
              </a:spcAft>
              <a:buNone/>
            </a:pPr>
            <a:r>
              <a:rPr lang="en"/>
              <a:t>	</a:t>
            </a:r>
            <a:endParaRPr/>
          </a:p>
        </p:txBody>
      </p:sp>
      <p:sp>
        <p:nvSpPr>
          <p:cNvPr id="127" name="Google Shape;127;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IEEE-SA Options</a:t>
            </a:r>
            <a:endParaRPr/>
          </a:p>
        </p:txBody>
      </p:sp>
      <p:sp>
        <p:nvSpPr>
          <p:cNvPr id="133" name="Google Shape;133;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Standard</a:t>
            </a:r>
            <a:endParaRPr/>
          </a:p>
          <a:p>
            <a:pPr indent="-317500" lvl="1" marL="914400" marR="0" rtl="0" algn="l">
              <a:lnSpc>
                <a:spcPct val="115000"/>
              </a:lnSpc>
              <a:spcBef>
                <a:spcPts val="0"/>
              </a:spcBef>
              <a:spcAft>
                <a:spcPts val="0"/>
              </a:spcAft>
              <a:buSzPts val="1400"/>
              <a:buChar char="○"/>
            </a:pPr>
            <a:r>
              <a:rPr lang="en"/>
              <a:t>A d</a:t>
            </a:r>
            <a:r>
              <a:rPr lang="en"/>
              <a:t>ocument with mandatory requirements</a:t>
            </a:r>
            <a:endParaRPr/>
          </a:p>
          <a:p>
            <a:pPr indent="-317500" lvl="1" marL="914400" marR="0" rtl="0" algn="l">
              <a:lnSpc>
                <a:spcPct val="115000"/>
              </a:lnSpc>
              <a:spcBef>
                <a:spcPts val="0"/>
              </a:spcBef>
              <a:spcAft>
                <a:spcPts val="0"/>
              </a:spcAft>
              <a:buSzPts val="1400"/>
              <a:buChar char="○"/>
            </a:pPr>
            <a:r>
              <a:rPr lang="en"/>
              <a:t>Characterized by the use of the verb "shall"</a:t>
            </a:r>
            <a:endParaRPr/>
          </a:p>
          <a:p>
            <a:pPr indent="-342900" lvl="0" marL="457200" marR="0" rtl="0" algn="l">
              <a:lnSpc>
                <a:spcPct val="115000"/>
              </a:lnSpc>
              <a:spcBef>
                <a:spcPts val="1000"/>
              </a:spcBef>
              <a:spcAft>
                <a:spcPts val="0"/>
              </a:spcAft>
              <a:buSzPts val="1800"/>
              <a:buChar char="●"/>
            </a:pPr>
            <a:r>
              <a:rPr lang="en"/>
              <a:t>Recommended</a:t>
            </a:r>
            <a:r>
              <a:rPr lang="en"/>
              <a:t> Practice</a:t>
            </a:r>
            <a:endParaRPr/>
          </a:p>
          <a:p>
            <a:pPr indent="-317500" lvl="1" marL="914400" marR="0" rtl="0" algn="l">
              <a:lnSpc>
                <a:spcPct val="115000"/>
              </a:lnSpc>
              <a:spcBef>
                <a:spcPts val="0"/>
              </a:spcBef>
              <a:spcAft>
                <a:spcPts val="0"/>
              </a:spcAft>
              <a:buSzPts val="1400"/>
              <a:buChar char="○"/>
            </a:pPr>
            <a:r>
              <a:rPr lang="en"/>
              <a:t>A document in which </a:t>
            </a:r>
            <a:r>
              <a:rPr lang="en"/>
              <a:t>preferred </a:t>
            </a:r>
            <a:r>
              <a:rPr lang="en"/>
              <a:t>procedures and positions are presented</a:t>
            </a:r>
            <a:endParaRPr/>
          </a:p>
          <a:p>
            <a:pPr indent="-317500" lvl="1" marL="914400" marR="0" rtl="0" algn="l">
              <a:lnSpc>
                <a:spcPct val="115000"/>
              </a:lnSpc>
              <a:spcBef>
                <a:spcPts val="0"/>
              </a:spcBef>
              <a:spcAft>
                <a:spcPts val="0"/>
              </a:spcAft>
              <a:buSzPts val="1400"/>
              <a:buChar char="○"/>
            </a:pPr>
            <a:r>
              <a:rPr lang="en"/>
              <a:t>Characterized by the use of the verb "should"</a:t>
            </a:r>
            <a:endParaRPr/>
          </a:p>
          <a:p>
            <a:pPr indent="-342900" lvl="0" marL="457200" marR="0" rtl="0" algn="l">
              <a:lnSpc>
                <a:spcPct val="115000"/>
              </a:lnSpc>
              <a:spcBef>
                <a:spcPts val="1000"/>
              </a:spcBef>
              <a:spcAft>
                <a:spcPts val="0"/>
              </a:spcAft>
              <a:buSzPts val="1800"/>
              <a:buChar char="●"/>
            </a:pPr>
            <a:r>
              <a:rPr lang="en"/>
              <a:t>Guide</a:t>
            </a:r>
            <a:endParaRPr/>
          </a:p>
          <a:p>
            <a:pPr indent="-317500" lvl="1" marL="914400" marR="0" rtl="0" algn="l">
              <a:lnSpc>
                <a:spcPct val="115000"/>
              </a:lnSpc>
              <a:spcBef>
                <a:spcPts val="0"/>
              </a:spcBef>
              <a:spcAft>
                <a:spcPts val="0"/>
              </a:spcAft>
              <a:buSzPts val="1400"/>
              <a:buChar char="○"/>
            </a:pPr>
            <a:r>
              <a:rPr lang="en"/>
              <a:t>A </a:t>
            </a:r>
            <a:r>
              <a:rPr lang="en"/>
              <a:t>document in which alternative approaches to good practice are suggested, but no clear-cut recommendations are made</a:t>
            </a:r>
            <a:endParaRPr/>
          </a:p>
          <a:p>
            <a:pPr indent="-317500" lvl="1" marL="914400" marR="0" rtl="0" algn="l">
              <a:lnSpc>
                <a:spcPct val="115000"/>
              </a:lnSpc>
              <a:spcBef>
                <a:spcPts val="0"/>
              </a:spcBef>
              <a:spcAft>
                <a:spcPts val="0"/>
              </a:spcAft>
              <a:buSzPts val="1400"/>
              <a:buChar char="○"/>
            </a:pPr>
            <a:r>
              <a:rPr lang="en"/>
              <a:t>Characterized </a:t>
            </a:r>
            <a:r>
              <a:rPr lang="en"/>
              <a:t>by the use of the verb "may"</a:t>
            </a:r>
            <a:endParaRPr/>
          </a:p>
        </p:txBody>
      </p:sp>
      <p:sp>
        <p:nvSpPr>
          <p:cNvPr id="134" name="Google Shape;134;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ISO/TC211 Options</a:t>
            </a:r>
            <a:endParaRPr/>
          </a:p>
        </p:txBody>
      </p:sp>
      <p:sp>
        <p:nvSpPr>
          <p:cNvPr id="140" name="Google Shape;140;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International Standard</a:t>
            </a:r>
            <a:endParaRPr/>
          </a:p>
          <a:p>
            <a:pPr indent="-342900" lvl="0" marL="457200" marR="0" rtl="0" algn="l">
              <a:lnSpc>
                <a:spcPct val="115000"/>
              </a:lnSpc>
              <a:spcBef>
                <a:spcPts val="1000"/>
              </a:spcBef>
              <a:spcAft>
                <a:spcPts val="0"/>
              </a:spcAft>
              <a:buSzPts val="1800"/>
              <a:buChar char="●"/>
            </a:pPr>
            <a:r>
              <a:rPr lang="en"/>
              <a:t>Technical</a:t>
            </a:r>
            <a:r>
              <a:rPr lang="en"/>
              <a:t> Specification</a:t>
            </a:r>
            <a:endParaRPr/>
          </a:p>
          <a:p>
            <a:pPr indent="-317500" lvl="1" marL="914400" marR="0" rtl="0" algn="l">
              <a:lnSpc>
                <a:spcPct val="115000"/>
              </a:lnSpc>
              <a:spcBef>
                <a:spcPts val="0"/>
              </a:spcBef>
              <a:spcAft>
                <a:spcPts val="0"/>
              </a:spcAft>
              <a:buSzPts val="1400"/>
              <a:buChar char="○"/>
            </a:pPr>
            <a:r>
              <a:rPr lang="en"/>
              <a:t>For w</a:t>
            </a:r>
            <a:r>
              <a:rPr lang="en"/>
              <a:t>hen the subject in question is still under development or where required support for an International Standard is lacking</a:t>
            </a:r>
            <a:endParaRPr/>
          </a:p>
          <a:p>
            <a:pPr indent="-342900" lvl="0" marL="457200" marR="0" rtl="0" algn="l">
              <a:lnSpc>
                <a:spcPct val="115000"/>
              </a:lnSpc>
              <a:spcBef>
                <a:spcPts val="1000"/>
              </a:spcBef>
              <a:spcAft>
                <a:spcPts val="0"/>
              </a:spcAft>
              <a:buSzPts val="1800"/>
              <a:buChar char="●"/>
            </a:pPr>
            <a:r>
              <a:rPr lang="en"/>
              <a:t>Technical Report</a:t>
            </a:r>
            <a:endParaRPr/>
          </a:p>
          <a:p>
            <a:pPr indent="-317500" lvl="1" marL="914400" rtl="0" algn="l">
              <a:spcBef>
                <a:spcPts val="0"/>
              </a:spcBef>
              <a:spcAft>
                <a:spcPts val="0"/>
              </a:spcAft>
              <a:buSzPts val="1400"/>
              <a:buChar char="○"/>
            </a:pPr>
            <a:r>
              <a:rPr lang="en"/>
              <a:t>For material related to development of International Standards</a:t>
            </a:r>
            <a:endParaRPr/>
          </a:p>
          <a:p>
            <a:pPr indent="-317500" lvl="1" marL="914400" rtl="0" algn="l">
              <a:spcBef>
                <a:spcPts val="0"/>
              </a:spcBef>
              <a:spcAft>
                <a:spcPts val="0"/>
              </a:spcAft>
              <a:buSzPts val="1400"/>
              <a:buChar char="○"/>
            </a:pPr>
            <a:r>
              <a:rPr lang="en"/>
              <a:t>Entirely informative, i.e. non-normative</a:t>
            </a:r>
            <a:endParaRPr/>
          </a:p>
          <a:p>
            <a:pPr indent="-342900" lvl="0" marL="457200" marR="0" rtl="0" algn="l">
              <a:lnSpc>
                <a:spcPct val="115000"/>
              </a:lnSpc>
              <a:spcBef>
                <a:spcPts val="1000"/>
              </a:spcBef>
              <a:spcAft>
                <a:spcPts val="0"/>
              </a:spcAft>
              <a:buSzPts val="1800"/>
              <a:buChar char="●"/>
            </a:pPr>
            <a:r>
              <a:rPr lang="en"/>
              <a:t>Publicly</a:t>
            </a:r>
            <a:r>
              <a:rPr lang="en"/>
              <a:t> Available Specification</a:t>
            </a:r>
            <a:endParaRPr/>
          </a:p>
          <a:p>
            <a:pPr indent="-317500" lvl="1" marL="914400" marR="0" rtl="0" algn="l">
              <a:lnSpc>
                <a:spcPct val="115000"/>
              </a:lnSpc>
              <a:spcBef>
                <a:spcPts val="0"/>
              </a:spcBef>
              <a:spcAft>
                <a:spcPts val="0"/>
              </a:spcAft>
              <a:buSzPts val="1400"/>
              <a:buChar char="○"/>
            </a:pPr>
            <a:r>
              <a:rPr lang="en"/>
              <a:t>A</a:t>
            </a:r>
            <a:r>
              <a:rPr lang="en"/>
              <a:t>n intermediate specification, published prior to the development of an International Standard</a:t>
            </a:r>
            <a:endParaRPr/>
          </a:p>
          <a:p>
            <a:pPr indent="-317500" lvl="1" marL="914400" marR="0" rtl="0" algn="l">
              <a:lnSpc>
                <a:spcPct val="115000"/>
              </a:lnSpc>
              <a:spcBef>
                <a:spcPts val="0"/>
              </a:spcBef>
              <a:spcAft>
                <a:spcPts val="0"/>
              </a:spcAft>
              <a:buSzPts val="1400"/>
              <a:buChar char="○"/>
            </a:pPr>
            <a:r>
              <a:rPr lang="en"/>
              <a:t>Is normative but does not fulfill the requirements for a standard</a:t>
            </a:r>
            <a:endParaRPr/>
          </a:p>
        </p:txBody>
      </p:sp>
      <p:sp>
        <p:nvSpPr>
          <p:cNvPr id="141" name="Google Shape;141;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OGC Options</a:t>
            </a:r>
            <a:endParaRPr/>
          </a:p>
        </p:txBody>
      </p:sp>
      <p:sp>
        <p:nvSpPr>
          <p:cNvPr id="147" name="Google Shape;147;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Two standards development tracks: </a:t>
            </a:r>
            <a:r>
              <a:rPr lang="en"/>
              <a:t>Full standard or </a:t>
            </a:r>
            <a:r>
              <a:rPr lang="en"/>
              <a:t>Community standard</a:t>
            </a:r>
            <a:endParaRPr/>
          </a:p>
          <a:p>
            <a:pPr indent="-342900" lvl="0" marL="457200" marR="0" rtl="0" algn="l">
              <a:lnSpc>
                <a:spcPct val="115000"/>
              </a:lnSpc>
              <a:spcBef>
                <a:spcPts val="0"/>
              </a:spcBef>
              <a:spcAft>
                <a:spcPts val="0"/>
              </a:spcAft>
              <a:buSzPts val="1800"/>
              <a:buChar char="●"/>
            </a:pPr>
            <a:r>
              <a:rPr lang="en"/>
              <a:t>Three different Member organizations endorse submission of a proposal</a:t>
            </a:r>
            <a:endParaRPr/>
          </a:p>
          <a:p>
            <a:pPr indent="-342900" lvl="0" marL="457200" marR="0" rtl="0" algn="l">
              <a:lnSpc>
                <a:spcPct val="115000"/>
              </a:lnSpc>
              <a:spcBef>
                <a:spcPts val="0"/>
              </a:spcBef>
              <a:spcAft>
                <a:spcPts val="0"/>
              </a:spcAft>
              <a:buSzPts val="1800"/>
              <a:buChar char="●"/>
            </a:pPr>
            <a:r>
              <a:rPr lang="en"/>
              <a:t>Lead for the submission team must be a</a:t>
            </a:r>
            <a:r>
              <a:rPr lang="en"/>
              <a:t> Voting Member in OGC</a:t>
            </a:r>
            <a:endParaRPr/>
          </a:p>
          <a:p>
            <a:pPr indent="-342900" lvl="0" marL="457200" marR="0" rtl="0" algn="l">
              <a:lnSpc>
                <a:spcPct val="115000"/>
              </a:lnSpc>
              <a:spcBef>
                <a:spcPts val="0"/>
              </a:spcBef>
              <a:spcAft>
                <a:spcPts val="0"/>
              </a:spcAft>
              <a:buSzPts val="1800"/>
              <a:buChar char="●"/>
            </a:pPr>
            <a:r>
              <a:rPr lang="en"/>
              <a:t>For a candidate Community standard, there must be evidence of implementation and commitment to support the implementation</a:t>
            </a:r>
            <a:endParaRPr/>
          </a:p>
          <a:p>
            <a:pPr indent="-342900" lvl="0" marL="457200" rtl="0" algn="l">
              <a:spcBef>
                <a:spcPts val="0"/>
              </a:spcBef>
              <a:spcAft>
                <a:spcPts val="0"/>
              </a:spcAft>
              <a:buSzPts val="1800"/>
              <a:buChar char="●"/>
            </a:pPr>
            <a:r>
              <a:rPr lang="en"/>
              <a:t>Other types of outputs</a:t>
            </a:r>
            <a:endParaRPr/>
          </a:p>
          <a:p>
            <a:pPr indent="-317500" lvl="1" marL="914400" rtl="0" algn="l">
              <a:spcBef>
                <a:spcPts val="0"/>
              </a:spcBef>
              <a:spcAft>
                <a:spcPts val="0"/>
              </a:spcAft>
              <a:buSzPts val="1400"/>
              <a:buChar char="○"/>
            </a:pPr>
            <a:r>
              <a:rPr lang="en"/>
              <a:t>Discussion Papers</a:t>
            </a:r>
            <a:endParaRPr/>
          </a:p>
          <a:p>
            <a:pPr indent="-317500" lvl="1" marL="914400" rtl="0" algn="l">
              <a:spcBef>
                <a:spcPts val="0"/>
              </a:spcBef>
              <a:spcAft>
                <a:spcPts val="0"/>
              </a:spcAft>
              <a:buSzPts val="1400"/>
              <a:buChar char="○"/>
            </a:pPr>
            <a:r>
              <a:rPr lang="en"/>
              <a:t>Engineering Reports</a:t>
            </a:r>
            <a:endParaRPr/>
          </a:p>
          <a:p>
            <a:pPr indent="-317500" lvl="1" marL="914400" rtl="0" algn="l">
              <a:spcBef>
                <a:spcPts val="0"/>
              </a:spcBef>
              <a:spcAft>
                <a:spcPts val="0"/>
              </a:spcAft>
              <a:buSzPts val="1400"/>
              <a:buChar char="○"/>
            </a:pPr>
            <a:r>
              <a:rPr lang="en"/>
              <a:t>Best Practice Documents</a:t>
            </a:r>
            <a:endParaRPr/>
          </a:p>
          <a:p>
            <a:pPr indent="-317500" lvl="1" marL="914400" rtl="0" algn="l">
              <a:spcBef>
                <a:spcPts val="0"/>
              </a:spcBef>
              <a:spcAft>
                <a:spcPts val="0"/>
              </a:spcAft>
              <a:buSzPts val="1400"/>
              <a:buChar char="○"/>
            </a:pPr>
            <a:r>
              <a:rPr lang="en"/>
              <a:t>Community Practice Documents</a:t>
            </a:r>
            <a:endParaRPr/>
          </a:p>
          <a:p>
            <a:pPr indent="-342900" lvl="0" marL="457200" marR="0" rtl="0" algn="l">
              <a:lnSpc>
                <a:spcPct val="115000"/>
              </a:lnSpc>
              <a:spcBef>
                <a:spcPts val="0"/>
              </a:spcBef>
              <a:spcAft>
                <a:spcPts val="0"/>
              </a:spcAft>
              <a:buSzPts val="1800"/>
              <a:buChar char="●"/>
            </a:pPr>
            <a:r>
              <a:rPr lang="en"/>
              <a:t>BPs or CPs may transition to full standards through the OGC process</a:t>
            </a:r>
            <a:endParaRPr/>
          </a:p>
        </p:txBody>
      </p:sp>
      <p:sp>
        <p:nvSpPr>
          <p:cNvPr id="148" name="Google Shape;148;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Resources</a:t>
            </a:r>
            <a:endParaRPr/>
          </a:p>
        </p:txBody>
      </p:sp>
      <p:sp>
        <p:nvSpPr>
          <p:cNvPr id="154" name="Google Shape;154;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IEEE-SA </a:t>
            </a:r>
            <a:endParaRPr/>
          </a:p>
          <a:p>
            <a:pPr indent="0" lvl="0" marL="457200" rtl="0" algn="l">
              <a:spcBef>
                <a:spcPts val="1600"/>
              </a:spcBef>
              <a:spcAft>
                <a:spcPts val="0"/>
              </a:spcAft>
              <a:buNone/>
            </a:pPr>
            <a:r>
              <a:rPr lang="en" u="sng">
                <a:solidFill>
                  <a:schemeClr val="hlink"/>
                </a:solidFill>
                <a:hlinkClick r:id="rId3"/>
              </a:rPr>
              <a:t>https://standards.ieee.org/develop/index.html</a:t>
            </a:r>
            <a:endParaRPr/>
          </a:p>
          <a:p>
            <a:pPr indent="0" lvl="0" marL="0" rtl="0" algn="l">
              <a:spcBef>
                <a:spcPts val="1600"/>
              </a:spcBef>
              <a:spcAft>
                <a:spcPts val="0"/>
              </a:spcAft>
              <a:buNone/>
            </a:pPr>
            <a:r>
              <a:rPr lang="en"/>
              <a:t>ISO</a:t>
            </a:r>
            <a:endParaRPr/>
          </a:p>
          <a:p>
            <a:pPr indent="0" lvl="0" marL="457200" rtl="0" algn="l">
              <a:spcBef>
                <a:spcPts val="1600"/>
              </a:spcBef>
              <a:spcAft>
                <a:spcPts val="0"/>
              </a:spcAft>
              <a:buNone/>
            </a:pPr>
            <a:r>
              <a:rPr lang="en" u="sng">
                <a:solidFill>
                  <a:schemeClr val="hlink"/>
                </a:solidFill>
                <a:hlinkClick r:id="rId4"/>
              </a:rPr>
              <a:t>https://www.iso.org/stages-and-resources-for-standards-development.html</a:t>
            </a:r>
            <a:endParaRPr/>
          </a:p>
          <a:p>
            <a:pPr indent="0" lvl="0" marL="0" rtl="0" algn="l">
              <a:spcBef>
                <a:spcPts val="1600"/>
              </a:spcBef>
              <a:spcAft>
                <a:spcPts val="0"/>
              </a:spcAft>
              <a:buNone/>
            </a:pPr>
            <a:r>
              <a:rPr lang="en"/>
              <a:t>OGC</a:t>
            </a:r>
            <a:endParaRPr/>
          </a:p>
          <a:p>
            <a:pPr indent="0" lvl="0" marL="457200" rtl="0" algn="l">
              <a:spcBef>
                <a:spcPts val="1600"/>
              </a:spcBef>
              <a:spcAft>
                <a:spcPts val="1600"/>
              </a:spcAft>
              <a:buNone/>
            </a:pPr>
            <a:r>
              <a:rPr lang="en" u="sng">
                <a:solidFill>
                  <a:schemeClr val="hlink"/>
                </a:solidFill>
                <a:hlinkClick r:id="rId5"/>
              </a:rPr>
              <a:t>https://www.ogc.org/ogc/policies</a:t>
            </a:r>
            <a:endParaRPr/>
          </a:p>
        </p:txBody>
      </p:sp>
      <p:sp>
        <p:nvSpPr>
          <p:cNvPr id="155" name="Google Shape;155;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34F5C"/>
        </a:solidFill>
      </p:bgPr>
    </p:bg>
    <p:spTree>
      <p:nvGrpSpPr>
        <p:cNvPr id="159" name="Shape 159"/>
        <p:cNvGrpSpPr/>
        <p:nvPr/>
      </p:nvGrpSpPr>
      <p:grpSpPr>
        <a:xfrm>
          <a:off x="0" y="0"/>
          <a:ext cx="0" cy="0"/>
          <a:chOff x="0" y="0"/>
          <a:chExt cx="0" cy="0"/>
        </a:xfrm>
      </p:grpSpPr>
      <p:sp>
        <p:nvSpPr>
          <p:cNvPr id="160" name="Google Shape;160;p2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solidFill>
                  <a:srgbClr val="F1C232"/>
                </a:solidFill>
              </a:rPr>
              <a:t>Discussion:</a:t>
            </a:r>
            <a:r>
              <a:rPr lang="en"/>
              <a:t> </a:t>
            </a:r>
            <a:r>
              <a:rPr lang="en"/>
              <a:t>CEOS ARD Standardisation</a:t>
            </a:r>
            <a:endParaRPr/>
          </a:p>
        </p:txBody>
      </p:sp>
      <p:sp>
        <p:nvSpPr>
          <p:cNvPr id="161" name="Google Shape;161;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Seed Questions / Notes</a:t>
            </a:r>
            <a:endParaRPr/>
          </a:p>
        </p:txBody>
      </p:sp>
      <p:sp>
        <p:nvSpPr>
          <p:cNvPr id="167" name="Google Shape;167;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Should we seek to formally standardise?</a:t>
            </a:r>
            <a:endParaRPr/>
          </a:p>
          <a:p>
            <a:pPr indent="-342900" lvl="0" marL="457200" rtl="0" algn="l">
              <a:spcBef>
                <a:spcPts val="1600"/>
              </a:spcBef>
              <a:spcAft>
                <a:spcPts val="0"/>
              </a:spcAft>
              <a:buSzPts val="1800"/>
              <a:buChar char="●"/>
            </a:pPr>
            <a:r>
              <a:rPr lang="en"/>
              <a:t>Would this path support CEOS objectives with ARD?</a:t>
            </a:r>
            <a:endParaRPr/>
          </a:p>
          <a:p>
            <a:pPr indent="-342900" lvl="0" marL="457200" rtl="0" algn="l">
              <a:spcBef>
                <a:spcPts val="0"/>
              </a:spcBef>
              <a:spcAft>
                <a:spcPts val="0"/>
              </a:spcAft>
              <a:buSzPts val="1800"/>
              <a:buChar char="●"/>
            </a:pPr>
            <a:r>
              <a:rPr lang="en"/>
              <a:t>Do we agree with the Principles of Open Standards?</a:t>
            </a:r>
            <a:endParaRPr/>
          </a:p>
          <a:p>
            <a:pPr indent="-342900" lvl="0" marL="457200" rtl="0" algn="l">
              <a:spcBef>
                <a:spcPts val="0"/>
              </a:spcBef>
              <a:spcAft>
                <a:spcPts val="0"/>
              </a:spcAft>
              <a:buSzPts val="1800"/>
              <a:buChar char="●"/>
            </a:pPr>
            <a:r>
              <a:rPr lang="en"/>
              <a:t>Are the </a:t>
            </a:r>
            <a:r>
              <a:rPr lang="en"/>
              <a:t>CARD4L PFSs mature enough to enter a standards organization process? Or too mature?</a:t>
            </a:r>
            <a:endParaRPr/>
          </a:p>
          <a:p>
            <a:pPr indent="-342900" lvl="0" marL="457200" rtl="0" algn="l">
              <a:spcBef>
                <a:spcPts val="0"/>
              </a:spcBef>
              <a:spcAft>
                <a:spcPts val="0"/>
              </a:spcAft>
              <a:buSzPts val="1800"/>
              <a:buChar char="●"/>
            </a:pPr>
            <a:r>
              <a:rPr lang="en"/>
              <a:t>Are the other VCs on-board from a potential CARD4A and/or CARD4O perspective? </a:t>
            </a:r>
            <a:endParaRPr/>
          </a:p>
          <a:p>
            <a:pPr indent="-317500" lvl="1" marL="914400" rtl="0" algn="l">
              <a:spcBef>
                <a:spcPts val="0"/>
              </a:spcBef>
              <a:spcAft>
                <a:spcPts val="0"/>
              </a:spcAft>
              <a:buSzPts val="1400"/>
              <a:buChar char="○"/>
            </a:pPr>
            <a:r>
              <a:rPr lang="en"/>
              <a:t>Would this help to build consensus or do we need to have full consensus in advance?</a:t>
            </a:r>
            <a:endParaRPr/>
          </a:p>
          <a:p>
            <a:pPr indent="-342900" lvl="0" marL="457200" rtl="0" algn="l">
              <a:spcBef>
                <a:spcPts val="0"/>
              </a:spcBef>
              <a:spcAft>
                <a:spcPts val="0"/>
              </a:spcAft>
              <a:buSzPts val="1800"/>
              <a:buChar char="●"/>
            </a:pPr>
            <a:r>
              <a:rPr lang="en"/>
              <a:t>Can we explore without commiting?</a:t>
            </a:r>
            <a:endParaRPr/>
          </a:p>
          <a:p>
            <a:pPr indent="0" lvl="0" marL="45720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68" name="Google Shape;168;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Seed Questions / Notes</a:t>
            </a:r>
            <a:endParaRPr/>
          </a:p>
        </p:txBody>
      </p:sp>
      <p:sp>
        <p:nvSpPr>
          <p:cNvPr id="174" name="Google Shape;174;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so, Which path? What are the challenges and opportunities?</a:t>
            </a:r>
            <a:endParaRPr/>
          </a:p>
          <a:p>
            <a:pPr indent="-342900" lvl="0" marL="457200" rtl="0" algn="l">
              <a:spcBef>
                <a:spcPts val="1600"/>
              </a:spcBef>
              <a:spcAft>
                <a:spcPts val="0"/>
              </a:spcAft>
              <a:buSzPts val="1800"/>
              <a:buChar char="●"/>
            </a:pPr>
            <a:r>
              <a:rPr lang="en"/>
              <a:t>All offer “paths to maturity” from an idea through to a standard</a:t>
            </a:r>
            <a:endParaRPr/>
          </a:p>
          <a:p>
            <a:pPr indent="-342900" lvl="0" marL="457200" rtl="0" algn="l">
              <a:spcBef>
                <a:spcPts val="0"/>
              </a:spcBef>
              <a:spcAft>
                <a:spcPts val="0"/>
              </a:spcAft>
              <a:buSzPts val="1800"/>
              <a:buChar char="●"/>
            </a:pPr>
            <a:r>
              <a:rPr lang="en"/>
              <a:t>ISO requires national agency support which is likely to be difficult</a:t>
            </a:r>
            <a:endParaRPr/>
          </a:p>
          <a:p>
            <a:pPr indent="-342900" lvl="0" marL="457200" rtl="0" algn="l">
              <a:spcBef>
                <a:spcPts val="0"/>
              </a:spcBef>
              <a:spcAft>
                <a:spcPts val="0"/>
              </a:spcAft>
              <a:buSzPts val="1800"/>
              <a:buChar char="●"/>
            </a:pPr>
            <a:r>
              <a:rPr lang="en"/>
              <a:t>OGC can be initiated by a voting member (such as Geoscience Australia) .. </a:t>
            </a:r>
            <a:endParaRPr/>
          </a:p>
          <a:p>
            <a:pPr indent="-342900" lvl="0" marL="457200" rtl="0" algn="l">
              <a:spcBef>
                <a:spcPts val="0"/>
              </a:spcBef>
              <a:spcAft>
                <a:spcPts val="0"/>
              </a:spcAft>
              <a:buSzPts val="1800"/>
              <a:buChar char="●"/>
            </a:pPr>
            <a:r>
              <a:rPr lang="en"/>
              <a:t>Where would the resources come from?</a:t>
            </a:r>
            <a:endParaRPr/>
          </a:p>
          <a:p>
            <a:pPr indent="-342900" lvl="0" marL="457200" rtl="0" algn="l">
              <a:spcBef>
                <a:spcPts val="0"/>
              </a:spcBef>
              <a:spcAft>
                <a:spcPts val="0"/>
              </a:spcAft>
              <a:buSzPts val="1800"/>
              <a:buChar char="●"/>
            </a:pPr>
            <a:r>
              <a:rPr lang="en"/>
              <a:t>Which path would best </a:t>
            </a:r>
            <a:r>
              <a:rPr lang="en" u="sng"/>
              <a:t>recognise the work already done</a:t>
            </a:r>
            <a:r>
              <a:rPr lang="en"/>
              <a:t>?</a:t>
            </a:r>
            <a:endParaRPr/>
          </a:p>
          <a:p>
            <a:pPr indent="-342900" lvl="0" marL="457200" rtl="0" algn="l">
              <a:spcBef>
                <a:spcPts val="0"/>
              </a:spcBef>
              <a:spcAft>
                <a:spcPts val="0"/>
              </a:spcAft>
              <a:buSzPts val="1800"/>
              <a:buChar char="●"/>
            </a:pPr>
            <a:r>
              <a:rPr lang="en"/>
              <a:t>…. ?</a:t>
            </a:r>
            <a:endParaRPr/>
          </a:p>
          <a:p>
            <a:pPr indent="0" lvl="0" marL="0" rtl="0" algn="l">
              <a:spcBef>
                <a:spcPts val="1600"/>
              </a:spcBef>
              <a:spcAft>
                <a:spcPts val="1600"/>
              </a:spcAft>
              <a:buNone/>
            </a:pPr>
            <a:r>
              <a:t/>
            </a:r>
            <a:endParaRPr/>
          </a:p>
        </p:txBody>
      </p:sp>
      <p:sp>
        <p:nvSpPr>
          <p:cNvPr id="175" name="Google Shape;175;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34F5C"/>
        </a:solidFill>
      </p:bgPr>
    </p:bg>
    <p:spTree>
      <p:nvGrpSpPr>
        <p:cNvPr id="179" name="Shape 179"/>
        <p:cNvGrpSpPr/>
        <p:nvPr/>
      </p:nvGrpSpPr>
      <p:grpSpPr>
        <a:xfrm>
          <a:off x="0" y="0"/>
          <a:ext cx="0" cy="0"/>
          <a:chOff x="0" y="0"/>
          <a:chExt cx="0" cy="0"/>
        </a:xfrm>
      </p:grpSpPr>
      <p:sp>
        <p:nvSpPr>
          <p:cNvPr id="180" name="Google Shape;180;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Wrap-up</a:t>
            </a:r>
            <a:endParaRPr/>
          </a:p>
        </p:txBody>
      </p:sp>
      <p:sp>
        <p:nvSpPr>
          <p:cNvPr id="181" name="Google Shape;181;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LSI-VC Leads</a:t>
            </a:r>
            <a:endParaRPr/>
          </a:p>
        </p:txBody>
      </p:sp>
      <p:sp>
        <p:nvSpPr>
          <p:cNvPr id="182" name="Google Shape;182;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Overview</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Background of the CEOS ARD standardisation topic, including industry feedback.</a:t>
            </a:r>
            <a:endParaRPr/>
          </a:p>
          <a:p>
            <a:pPr indent="-342900" lvl="0" marL="457200" rtl="0" algn="l">
              <a:spcBef>
                <a:spcPts val="0"/>
              </a:spcBef>
              <a:spcAft>
                <a:spcPts val="0"/>
              </a:spcAft>
              <a:buSzPts val="1800"/>
              <a:buChar char="●"/>
            </a:pPr>
            <a:r>
              <a:rPr lang="en"/>
              <a:t>IEEE perspective on standardisation (pros and cons, options).</a:t>
            </a:r>
            <a:endParaRPr/>
          </a:p>
          <a:p>
            <a:pPr indent="-342900" lvl="0" marL="457200" rtl="0" algn="l">
              <a:spcBef>
                <a:spcPts val="0"/>
              </a:spcBef>
              <a:spcAft>
                <a:spcPts val="0"/>
              </a:spcAft>
              <a:buSzPts val="1800"/>
              <a:buChar char="●"/>
            </a:pPr>
            <a:r>
              <a:rPr lang="en"/>
              <a:t>Standardisation discussion</a:t>
            </a:r>
            <a:endParaRPr/>
          </a:p>
        </p:txBody>
      </p:sp>
      <p:sp>
        <p:nvSpPr>
          <p:cNvPr id="63" name="Google Shape;63;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34F5C"/>
        </a:solidFill>
      </p:bgPr>
    </p:bg>
    <p:spTree>
      <p:nvGrpSpPr>
        <p:cNvPr id="67" name="Shape 67"/>
        <p:cNvGrpSpPr/>
        <p:nvPr/>
      </p:nvGrpSpPr>
      <p:grpSpPr>
        <a:xfrm>
          <a:off x="0" y="0"/>
          <a:ext cx="0" cy="0"/>
          <a:chOff x="0" y="0"/>
          <a:chExt cx="0" cy="0"/>
        </a:xfrm>
      </p:grpSpPr>
      <p:sp>
        <p:nvSpPr>
          <p:cNvPr id="68" name="Google Shape;68;p1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Background</a:t>
            </a:r>
            <a:endParaRPr/>
          </a:p>
        </p:txBody>
      </p:sp>
      <p:sp>
        <p:nvSpPr>
          <p:cNvPr id="69" name="Google Shape;69;p1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LSI-VC Leads</a:t>
            </a:r>
            <a:endParaRPr/>
          </a:p>
        </p:txBody>
      </p:sp>
      <p:sp>
        <p:nvSpPr>
          <p:cNvPr id="70" name="Google Shape;70;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CEOS ARD Standardisation Background</a:t>
            </a:r>
            <a:endParaRPr/>
          </a:p>
        </p:txBody>
      </p:sp>
      <p:sp>
        <p:nvSpPr>
          <p:cNvPr id="76" name="Google Shape;76;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CEOS ARD Specifications are a standardisation of products, but are not formal Standards.</a:t>
            </a:r>
            <a:endParaRPr/>
          </a:p>
          <a:p>
            <a:pPr indent="-342900" lvl="0" marL="457200" rtl="0" algn="l">
              <a:spcBef>
                <a:spcPts val="0"/>
              </a:spcBef>
              <a:spcAft>
                <a:spcPts val="0"/>
              </a:spcAft>
              <a:buSzPts val="1800"/>
              <a:buChar char="●"/>
            </a:pPr>
            <a:r>
              <a:rPr lang="en"/>
              <a:t>The ‘if’ and ‘how’ of whether the Specifications should be more formalised as Standards is a topic of consideration under CEOS ARD Strategy </a:t>
            </a:r>
            <a:r>
              <a:rPr lang="en"/>
              <a:t>item 4.4:</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342900" lvl="0" marL="457200" rtl="0" algn="l">
              <a:spcBef>
                <a:spcPts val="1600"/>
              </a:spcBef>
              <a:spcAft>
                <a:spcPts val="0"/>
              </a:spcAft>
              <a:buSzPts val="1800"/>
              <a:buChar char="●"/>
            </a:pPr>
            <a:r>
              <a:rPr lang="en"/>
              <a:t>Standards may emerge as a key factor in CEOS engagement with the private sector.</a:t>
            </a:r>
            <a:endParaRPr/>
          </a:p>
        </p:txBody>
      </p:sp>
      <p:pic>
        <p:nvPicPr>
          <p:cNvPr id="77" name="Google Shape;77;p16"/>
          <p:cNvPicPr preferRelativeResize="0"/>
          <p:nvPr/>
        </p:nvPicPr>
        <p:blipFill>
          <a:blip r:embed="rId3">
            <a:alphaModFix/>
          </a:blip>
          <a:stretch>
            <a:fillRect/>
          </a:stretch>
        </p:blipFill>
        <p:spPr>
          <a:xfrm>
            <a:off x="1390600" y="2621275"/>
            <a:ext cx="6362801" cy="1490025"/>
          </a:xfrm>
          <a:prstGeom prst="rect">
            <a:avLst/>
          </a:prstGeom>
          <a:noFill/>
          <a:ln>
            <a:noFill/>
          </a:ln>
        </p:spPr>
      </p:pic>
      <p:sp>
        <p:nvSpPr>
          <p:cNvPr id="78" name="Google Shape;78;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a:t>
            </a:r>
            <a:r>
              <a:rPr lang="en"/>
              <a:t>CEOS ARD &amp; Standardisation?</a:t>
            </a:r>
            <a:endParaRPr/>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“Analysis Ready Data” has a different meaning to everyone</a:t>
            </a:r>
            <a:endParaRPr/>
          </a:p>
          <a:p>
            <a:pPr indent="-342900" lvl="0" marL="457200" rtl="0" algn="l">
              <a:spcBef>
                <a:spcPts val="0"/>
              </a:spcBef>
              <a:spcAft>
                <a:spcPts val="0"/>
              </a:spcAft>
              <a:buSzPts val="1800"/>
              <a:buChar char="●"/>
            </a:pPr>
            <a:r>
              <a:rPr lang="en"/>
              <a:t>Various groups producing/working toward some form of “ARD”</a:t>
            </a:r>
            <a:endParaRPr/>
          </a:p>
          <a:p>
            <a:pPr indent="-317500" lvl="1" marL="914400" rtl="0" algn="l">
              <a:spcBef>
                <a:spcPts val="0"/>
              </a:spcBef>
              <a:spcAft>
                <a:spcPts val="0"/>
              </a:spcAft>
              <a:buSzPts val="1400"/>
              <a:buChar char="○"/>
            </a:pPr>
            <a:r>
              <a:rPr lang="en"/>
              <a:t>The Open Geospatial Consortium (OGC) is investigating Analysis Ready Data, at the request of an undisclosed patron.</a:t>
            </a:r>
            <a:endParaRPr/>
          </a:p>
          <a:p>
            <a:pPr indent="-342900" lvl="0" marL="457200" rtl="0" algn="l">
              <a:spcBef>
                <a:spcPts val="0"/>
              </a:spcBef>
              <a:spcAft>
                <a:spcPts val="0"/>
              </a:spcAft>
              <a:buSzPts val="1800"/>
              <a:buChar char="●"/>
            </a:pPr>
            <a:r>
              <a:rPr lang="en"/>
              <a:t>We have addressed this internally by focusing specifically on “CEOS ARD”</a:t>
            </a:r>
            <a:endParaRPr/>
          </a:p>
          <a:p>
            <a:pPr indent="-342900" lvl="0" marL="457200" rtl="0" algn="l">
              <a:spcBef>
                <a:spcPts val="0"/>
              </a:spcBef>
              <a:spcAft>
                <a:spcPts val="0"/>
              </a:spcAft>
              <a:buSzPts val="1800"/>
              <a:buChar char="●"/>
            </a:pPr>
            <a:r>
              <a:rPr lang="en"/>
              <a:t>But the issue remains: hard for users to understand exactly what “ARD” means </a:t>
            </a:r>
            <a:endParaRPr/>
          </a:p>
          <a:p>
            <a:pPr indent="-342900" lvl="0" marL="457200" rtl="0" algn="l">
              <a:spcBef>
                <a:spcPts val="0"/>
              </a:spcBef>
              <a:spcAft>
                <a:spcPts val="0"/>
              </a:spcAft>
              <a:buSzPts val="1800"/>
              <a:buChar char="●"/>
            </a:pPr>
            <a:r>
              <a:rPr lang="en"/>
              <a:t>Possibility for divergence which might undermine efforts?</a:t>
            </a:r>
            <a:endParaRPr/>
          </a:p>
          <a:p>
            <a:pPr indent="-342900" lvl="0" marL="457200" rtl="0" algn="l">
              <a:spcBef>
                <a:spcPts val="0"/>
              </a:spcBef>
              <a:spcAft>
                <a:spcPts val="0"/>
              </a:spcAft>
              <a:buSzPts val="1800"/>
              <a:buChar char="●"/>
            </a:pPr>
            <a:r>
              <a:rPr lang="en"/>
              <a:t>Engage with standards processes to support independent formalisation of “ARD” ?</a:t>
            </a:r>
            <a:endParaRPr/>
          </a:p>
          <a:p>
            <a:pPr indent="-342900" lvl="0" marL="457200" rtl="0" algn="l">
              <a:spcBef>
                <a:spcPts val="0"/>
              </a:spcBef>
              <a:spcAft>
                <a:spcPts val="0"/>
              </a:spcAft>
              <a:buSzPts val="1800"/>
              <a:buChar char="●"/>
            </a:pPr>
            <a:r>
              <a:rPr lang="en"/>
              <a:t>Include all stakeholder groups. CEOS Analysis Ready Data strategies will not succeed in the long term unless all key stakeholders are engaged.</a:t>
            </a:r>
            <a:endParaRPr/>
          </a:p>
        </p:txBody>
      </p:sp>
      <p:sp>
        <p:nvSpPr>
          <p:cNvPr id="85" name="Google Shape;85;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Industry Feedback</a:t>
            </a:r>
            <a:endParaRPr/>
          </a:p>
        </p:txBody>
      </p:sp>
      <p:sp>
        <p:nvSpPr>
          <p:cNvPr id="91" name="Google Shape;91;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Need a joint acceptance of what ARD is – going beyond just a written definition and including sample products and processes.</a:t>
            </a:r>
            <a:endParaRPr/>
          </a:p>
          <a:p>
            <a:pPr indent="-317500" lvl="1" marL="914400" rtl="0" algn="l">
              <a:spcBef>
                <a:spcPts val="0"/>
              </a:spcBef>
              <a:spcAft>
                <a:spcPts val="0"/>
              </a:spcAft>
              <a:buSzPts val="1400"/>
              <a:buChar char="○"/>
            </a:pPr>
            <a:r>
              <a:rPr lang="en"/>
              <a:t>Sample products and documented processes that could be used to confirm products are accurate and CARD4L consistent would be helpful.</a:t>
            </a:r>
            <a:endParaRPr/>
          </a:p>
          <a:p>
            <a:pPr indent="-317500" lvl="1" marL="914400" rtl="0" algn="l">
              <a:spcBef>
                <a:spcPts val="0"/>
              </a:spcBef>
              <a:spcAft>
                <a:spcPts val="0"/>
              </a:spcAft>
              <a:buSzPts val="1400"/>
              <a:buChar char="○"/>
            </a:pPr>
            <a:r>
              <a:rPr lang="en"/>
              <a:t>Support from CEOS with cal/val, e.g., access to site data</a:t>
            </a:r>
            <a:endParaRPr/>
          </a:p>
        </p:txBody>
      </p:sp>
      <p:sp>
        <p:nvSpPr>
          <p:cNvPr id="92" name="Google Shape;92;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OGC Testbed-16</a:t>
            </a:r>
            <a:endParaRPr/>
          </a:p>
        </p:txBody>
      </p:sp>
      <p:sp>
        <p:nvSpPr>
          <p:cNvPr id="98" name="Google Shape;98;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Testbed-16 will undertake research &amp; development in real-world environments to further advance technologies falling under the following 3 thread</a:t>
            </a:r>
            <a:endParaRPr/>
          </a:p>
          <a:p>
            <a:pPr indent="-304800" lvl="0" marL="1828800" rtl="0" algn="l">
              <a:spcBef>
                <a:spcPts val="1600"/>
              </a:spcBef>
              <a:spcAft>
                <a:spcPts val="0"/>
              </a:spcAft>
              <a:buSzPts val="1200"/>
              <a:buChar char="●"/>
            </a:pPr>
            <a:r>
              <a:rPr lang="en" sz="1200"/>
              <a:t>Earth Observation Clouds</a:t>
            </a:r>
            <a:endParaRPr sz="1200"/>
          </a:p>
          <a:p>
            <a:pPr indent="-304800" lvl="0" marL="1828800" rtl="0" algn="l">
              <a:spcBef>
                <a:spcPts val="0"/>
              </a:spcBef>
              <a:spcAft>
                <a:spcPts val="0"/>
              </a:spcAft>
              <a:buSzPts val="1200"/>
              <a:buChar char="●"/>
            </a:pPr>
            <a:r>
              <a:rPr lang="en" sz="1200"/>
              <a:t>Data Integration &amp; Analytics -&gt;ARD</a:t>
            </a:r>
            <a:endParaRPr sz="1200"/>
          </a:p>
          <a:p>
            <a:pPr indent="-304800" lvl="0" marL="1828800" rtl="0" algn="l">
              <a:spcBef>
                <a:spcPts val="0"/>
              </a:spcBef>
              <a:spcAft>
                <a:spcPts val="0"/>
              </a:spcAft>
              <a:buSzPts val="1200"/>
              <a:buChar char="●"/>
            </a:pPr>
            <a:r>
              <a:rPr lang="en" sz="1200"/>
              <a:t>Modeling And Packaging</a:t>
            </a:r>
            <a:endParaRPr sz="1200"/>
          </a:p>
          <a:p>
            <a:pPr indent="0" lvl="0" marL="0" rtl="0" algn="l">
              <a:spcBef>
                <a:spcPts val="1600"/>
              </a:spcBef>
              <a:spcAft>
                <a:spcPts val="0"/>
              </a:spcAft>
              <a:buNone/>
            </a:pPr>
            <a:r>
              <a:rPr lang="en" sz="1400">
                <a:latin typeface="Calibri"/>
                <a:ea typeface="Calibri"/>
                <a:cs typeface="Calibri"/>
                <a:sym typeface="Calibri"/>
              </a:rPr>
              <a:t>The ARD TESTBED is managed by </a:t>
            </a:r>
            <a:r>
              <a:rPr lang="en" sz="1400">
                <a:latin typeface="Calibri"/>
                <a:ea typeface="Calibri"/>
                <a:cs typeface="Calibri"/>
                <a:sym typeface="Calibri"/>
              </a:rPr>
              <a:t>University</a:t>
            </a:r>
            <a:r>
              <a:rPr lang="en" sz="1400">
                <a:latin typeface="Calibri"/>
                <a:ea typeface="Calibri"/>
                <a:cs typeface="Calibri"/>
                <a:sym typeface="Calibri"/>
              </a:rPr>
              <a:t> of Barcelon’s CREAF. The lead likes LSI-VC’s line (general description, and PFSs), but they are also interested beyond our domain (i.e. in-situ), as well as description/PFS for Lidar, and Ocean and Atmospheric descriptors/PFS</a:t>
            </a:r>
            <a:endParaRPr sz="1400">
              <a:latin typeface="Calibri"/>
              <a:ea typeface="Calibri"/>
              <a:cs typeface="Calibri"/>
              <a:sym typeface="Calibri"/>
            </a:endParaRPr>
          </a:p>
          <a:p>
            <a:pPr indent="-317500" lvl="0" marL="1371600" rtl="0" algn="l">
              <a:spcBef>
                <a:spcPts val="1600"/>
              </a:spcBef>
              <a:spcAft>
                <a:spcPts val="0"/>
              </a:spcAft>
              <a:buSzPts val="1400"/>
              <a:buFont typeface="Calibri"/>
              <a:buChar char="●"/>
            </a:pPr>
            <a:r>
              <a:rPr lang="en" sz="1400">
                <a:latin typeface="Calibri"/>
                <a:ea typeface="Calibri"/>
                <a:cs typeface="Calibri"/>
                <a:sym typeface="Calibri"/>
              </a:rPr>
              <a:t>CREAF runs the Catalan Data Cube built on the AUS DC</a:t>
            </a:r>
            <a:endParaRPr sz="1400">
              <a:latin typeface="Calibri"/>
              <a:ea typeface="Calibri"/>
              <a:cs typeface="Calibri"/>
              <a:sym typeface="Calibri"/>
            </a:endParaRPr>
          </a:p>
          <a:p>
            <a:pPr indent="0" lvl="0" marL="0" rtl="0" algn="l">
              <a:spcBef>
                <a:spcPts val="1600"/>
              </a:spcBef>
              <a:spcAft>
                <a:spcPts val="0"/>
              </a:spcAft>
              <a:buNone/>
            </a:pPr>
            <a:r>
              <a:rPr lang="en" sz="1400">
                <a:latin typeface="Calibri"/>
                <a:ea typeface="Calibri"/>
                <a:cs typeface="Calibri"/>
                <a:sym typeface="Calibri"/>
              </a:rPr>
              <a:t>OGC has many private companies as members, the involvement of them is important - or the outreach to them through OGC</a:t>
            </a:r>
            <a:endParaRPr sz="1400">
              <a:latin typeface="Calibri"/>
              <a:ea typeface="Calibri"/>
              <a:cs typeface="Calibri"/>
              <a:sym typeface="Calibri"/>
            </a:endParaRPr>
          </a:p>
          <a:p>
            <a:pPr indent="0" lvl="0" marL="0" rtl="0" algn="l">
              <a:spcBef>
                <a:spcPts val="1600"/>
              </a:spcBef>
              <a:spcAft>
                <a:spcPts val="1600"/>
              </a:spcAft>
              <a:buNone/>
            </a:pPr>
            <a:r>
              <a:t/>
            </a:r>
            <a:endParaRPr sz="1200">
              <a:latin typeface="Calibri"/>
              <a:ea typeface="Calibri"/>
              <a:cs typeface="Calibri"/>
              <a:sym typeface="Calibri"/>
            </a:endParaRPr>
          </a:p>
        </p:txBody>
      </p:sp>
      <p:sp>
        <p:nvSpPr>
          <p:cNvPr id="99" name="Google Shape;99;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34F5C"/>
        </a:solidFill>
      </p:bgPr>
    </p:bg>
    <p:spTree>
      <p:nvGrpSpPr>
        <p:cNvPr id="103" name="Shape 103"/>
        <p:cNvGrpSpPr/>
        <p:nvPr/>
      </p:nvGrpSpPr>
      <p:grpSpPr>
        <a:xfrm>
          <a:off x="0" y="0"/>
          <a:ext cx="0" cy="0"/>
          <a:chOff x="0" y="0"/>
          <a:chExt cx="0" cy="0"/>
        </a:xfrm>
      </p:grpSpPr>
      <p:sp>
        <p:nvSpPr>
          <p:cNvPr id="104" name="Google Shape;104;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IEEE Perspective on Standardisation</a:t>
            </a:r>
            <a:endParaRPr/>
          </a:p>
        </p:txBody>
      </p:sp>
      <p:sp>
        <p:nvSpPr>
          <p:cNvPr id="105" name="Google Shape;105;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Siri Jodha Khalsa (IEEE GRSS Standards for EO Technical Committee)</a:t>
            </a:r>
            <a:endParaRPr/>
          </a:p>
        </p:txBody>
      </p:sp>
      <p:sp>
        <p:nvSpPr>
          <p:cNvPr id="106" name="Google Shape;106;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IEEE-GRSS Perspective on Standardisation</a:t>
            </a:r>
            <a:endParaRPr/>
          </a:p>
        </p:txBody>
      </p:sp>
      <p:sp>
        <p:nvSpPr>
          <p:cNvPr id="112" name="Google Shape;112;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Pros</a:t>
            </a:r>
            <a:endParaRPr/>
          </a:p>
          <a:p>
            <a:pPr indent="-317500" lvl="1" marL="914400" rtl="0" algn="l">
              <a:spcBef>
                <a:spcPts val="0"/>
              </a:spcBef>
              <a:spcAft>
                <a:spcPts val="0"/>
              </a:spcAft>
              <a:buSzPts val="1400"/>
              <a:buChar char="○"/>
            </a:pPr>
            <a:r>
              <a:rPr lang="en"/>
              <a:t>Increases buy-in from the broader stakeholder community, reduces confusion</a:t>
            </a:r>
            <a:endParaRPr/>
          </a:p>
          <a:p>
            <a:pPr indent="-317500" lvl="1" marL="914400" rtl="0" algn="l">
              <a:spcBef>
                <a:spcPts val="0"/>
              </a:spcBef>
              <a:spcAft>
                <a:spcPts val="0"/>
              </a:spcAft>
              <a:buSzPts val="1400"/>
              <a:buChar char="○"/>
            </a:pPr>
            <a:r>
              <a:rPr lang="en"/>
              <a:t>Establishes consistency in terminology, concepts and procedures</a:t>
            </a:r>
            <a:endParaRPr/>
          </a:p>
          <a:p>
            <a:pPr indent="-317500" lvl="1" marL="914400" rtl="0" algn="l">
              <a:spcBef>
                <a:spcPts val="0"/>
              </a:spcBef>
              <a:spcAft>
                <a:spcPts val="0"/>
              </a:spcAft>
              <a:buSzPts val="1400"/>
              <a:buChar char="○"/>
            </a:pPr>
            <a:r>
              <a:rPr lang="en"/>
              <a:t>Formalizes compliance criteria</a:t>
            </a:r>
            <a:endParaRPr/>
          </a:p>
          <a:p>
            <a:pPr indent="-342900" lvl="0" marL="457200" rtl="0" algn="l">
              <a:spcBef>
                <a:spcPts val="1000"/>
              </a:spcBef>
              <a:spcAft>
                <a:spcPts val="0"/>
              </a:spcAft>
              <a:buSzPts val="1800"/>
              <a:buChar char="●"/>
            </a:pPr>
            <a:r>
              <a:rPr lang="en"/>
              <a:t>Cons</a:t>
            </a:r>
            <a:endParaRPr/>
          </a:p>
          <a:p>
            <a:pPr indent="-317500" lvl="1" marL="914400" rtl="0" algn="l">
              <a:spcBef>
                <a:spcPts val="0"/>
              </a:spcBef>
              <a:spcAft>
                <a:spcPts val="0"/>
              </a:spcAft>
              <a:buSzPts val="1400"/>
              <a:buChar char="○"/>
            </a:pPr>
            <a:r>
              <a:rPr lang="en"/>
              <a:t>Requires volunteer effort</a:t>
            </a:r>
            <a:endParaRPr/>
          </a:p>
          <a:p>
            <a:pPr indent="-317500" lvl="1" marL="914400" rtl="0" algn="l">
              <a:spcBef>
                <a:spcPts val="0"/>
              </a:spcBef>
              <a:spcAft>
                <a:spcPts val="0"/>
              </a:spcAft>
              <a:buSzPts val="1400"/>
              <a:buChar char="○"/>
            </a:pPr>
            <a:r>
              <a:rPr lang="en"/>
              <a:t>Must follow procedures to ensure openness and fairness</a:t>
            </a:r>
            <a:endParaRPr/>
          </a:p>
          <a:p>
            <a:pPr indent="-342900" lvl="0" marL="457200" marR="0" rtl="0" algn="l">
              <a:lnSpc>
                <a:spcPct val="115000"/>
              </a:lnSpc>
              <a:spcBef>
                <a:spcPts val="1000"/>
              </a:spcBef>
              <a:spcAft>
                <a:spcPts val="0"/>
              </a:spcAft>
              <a:buSzPts val="1800"/>
              <a:buChar char="●"/>
            </a:pPr>
            <a:r>
              <a:rPr lang="en"/>
              <a:t>Options</a:t>
            </a:r>
            <a:endParaRPr/>
          </a:p>
          <a:p>
            <a:pPr indent="-317500" lvl="1" marL="914400" rtl="0" algn="l">
              <a:spcBef>
                <a:spcPts val="0"/>
              </a:spcBef>
              <a:spcAft>
                <a:spcPts val="0"/>
              </a:spcAft>
              <a:buSzPts val="1400"/>
              <a:buChar char="○"/>
            </a:pPr>
            <a:r>
              <a:rPr lang="en"/>
              <a:t>IEEE Standards Association</a:t>
            </a:r>
            <a:endParaRPr/>
          </a:p>
          <a:p>
            <a:pPr indent="-317500" lvl="1" marL="914400" rtl="0" algn="l">
              <a:spcBef>
                <a:spcPts val="0"/>
              </a:spcBef>
              <a:spcAft>
                <a:spcPts val="0"/>
              </a:spcAft>
              <a:buSzPts val="1400"/>
              <a:buChar char="○"/>
            </a:pPr>
            <a:r>
              <a:rPr lang="en"/>
              <a:t>ISO/TC211</a:t>
            </a:r>
            <a:endParaRPr/>
          </a:p>
          <a:p>
            <a:pPr indent="-317500" lvl="1" marL="914400" rtl="0" algn="l">
              <a:spcBef>
                <a:spcPts val="0"/>
              </a:spcBef>
              <a:spcAft>
                <a:spcPts val="0"/>
              </a:spcAft>
              <a:buSzPts val="1400"/>
              <a:buChar char="○"/>
            </a:pPr>
            <a:r>
              <a:rPr lang="en"/>
              <a:t>Open Geospatial Organization</a:t>
            </a:r>
            <a:endParaRPr/>
          </a:p>
        </p:txBody>
      </p:sp>
      <p:sp>
        <p:nvSpPr>
          <p:cNvPr id="113" name="Google Shape;113;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