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4872" r:id="rId3"/>
    <p:sldId id="4873" r:id="rId4"/>
    <p:sldId id="275" r:id="rId5"/>
    <p:sldId id="5015" r:id="rId6"/>
    <p:sldId id="4799" r:id="rId7"/>
    <p:sldId id="5014" r:id="rId8"/>
    <p:sldId id="4931" r:id="rId9"/>
    <p:sldId id="4932" r:id="rId10"/>
    <p:sldId id="4933" r:id="rId11"/>
    <p:sldId id="4871" r:id="rId12"/>
    <p:sldId id="516"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97DCAC-1378-4C66-90F7-088CDEBE61D6}">
          <p14:sldIdLst>
            <p14:sldId id="256"/>
            <p14:sldId id="4872"/>
            <p14:sldId id="4873"/>
            <p14:sldId id="275"/>
            <p14:sldId id="5015"/>
            <p14:sldId id="4799"/>
            <p14:sldId id="5014"/>
            <p14:sldId id="4931"/>
            <p14:sldId id="4932"/>
            <p14:sldId id="4933"/>
            <p14:sldId id="4871"/>
            <p14:sldId id="516"/>
          </p14:sldIdLst>
        </p14:section>
        <p14:section name="Backup" id="{140E7DB2-1FA1-4749-A36D-80C24F92B5FD}">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95343" autoAdjust="0"/>
  </p:normalViewPr>
  <p:slideViewPr>
    <p:cSldViewPr snapToGrid="0" snapToObjects="1" showGuides="1">
      <p:cViewPr varScale="1">
        <p:scale>
          <a:sx n="109" d="100"/>
          <a:sy n="109" d="100"/>
        </p:scale>
        <p:origin x="80" y="13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9/5/2019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ground system has three elements, all of which leverage a significant amount of heritage and existing staff from LDCM/L8 with the most reuse within the GNE.</a:t>
            </a:r>
          </a:p>
          <a:p>
            <a:endParaRPr lang="en-US" dirty="0"/>
          </a:p>
          <a:p>
            <a:r>
              <a:rPr lang="en-US" dirty="0"/>
              <a:t>Implemented through various contracts most notably the TSSC and LMO and GNE Agreements / Contracts.</a:t>
            </a:r>
          </a:p>
          <a:p>
            <a:endParaRPr lang="en-US" dirty="0"/>
          </a:p>
          <a:p>
            <a:r>
              <a:rPr lang="en-US" dirty="0"/>
              <a:t>The LMOC is a modified version of the existing LDCM LMOC with the most significant changes coming from the change to a more efficient scheduling subsystem (CPAW) operational concept to collect all land mass.  The rest of the system is receiving modification to accommodate the new spacecraft. </a:t>
            </a:r>
          </a:p>
          <a:p>
            <a:endParaRPr lang="en-US" dirty="0"/>
          </a:p>
          <a:p>
            <a:r>
              <a:rPr lang="en-US" dirty="0"/>
              <a:t>As mentioned, GNE leverages a significant amount of heritage, however, this time we’ve seen challenges with prioritization and success of lower-level integration tests, surprisingly at Svalbard who have traditionally been stellar performers. The project has been able to overcome these challenges and the stations are now progressing very well.</a:t>
            </a:r>
          </a:p>
          <a:p>
            <a:endParaRPr lang="en-US" dirty="0"/>
          </a:p>
          <a:p>
            <a:r>
              <a:rPr lang="en-US" dirty="0"/>
              <a:t>The DPAS is mainly reuse, however it must accommodate new packetized formats for space to ground, modified algorithms (e.g. TIRS SSM modes) as well as integration of the Level-2 (ARD) algorithms for Collection 2 data.</a:t>
            </a:r>
          </a:p>
        </p:txBody>
      </p:sp>
      <p:sp>
        <p:nvSpPr>
          <p:cNvPr id="4" name="Slide Number Placeholder 3"/>
          <p:cNvSpPr>
            <a:spLocks noGrp="1"/>
          </p:cNvSpPr>
          <p:nvPr>
            <p:ph type="sldNum" sz="quarter" idx="5"/>
          </p:nvPr>
        </p:nvSpPr>
        <p:spPr/>
        <p:txBody>
          <a:bodyPr/>
          <a:lstStyle/>
          <a:p>
            <a:fld id="{7D5CB47A-5BAF-5847-8462-8E087781F250}" type="slidenum">
              <a:rPr lang="en-US" smtClean="0"/>
              <a:pPr/>
              <a:t>7</a:t>
            </a:fld>
            <a:endParaRPr lang="en-US"/>
          </a:p>
        </p:txBody>
      </p:sp>
    </p:spTree>
    <p:extLst>
      <p:ext uri="{BB962C8B-B14F-4D97-AF65-F5344CB8AC3E}">
        <p14:creationId xmlns:p14="http://schemas.microsoft.com/office/powerpoint/2010/main" val="282317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45C2879-0F83-4145-B3EA-DF461D3AB557}" type="slidenum">
              <a:rPr lang="en-US" altLang="en-US" smtClean="0"/>
              <a:pPr>
                <a:defRPr/>
              </a:pPr>
              <a:t>8</a:t>
            </a:fld>
            <a:endParaRPr lang="en-US" altLang="en-US"/>
          </a:p>
        </p:txBody>
      </p:sp>
    </p:spTree>
    <p:extLst>
      <p:ext uri="{BB962C8B-B14F-4D97-AF65-F5344CB8AC3E}">
        <p14:creationId xmlns:p14="http://schemas.microsoft.com/office/powerpoint/2010/main" val="378890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 for aquatic science, need higher SNR rather than higher resolution</a:t>
            </a:r>
          </a:p>
          <a:p>
            <a:r>
              <a:rPr lang="en-US" dirty="0"/>
              <a:t>Heritage ASTER TIR11</a:t>
            </a:r>
          </a:p>
        </p:txBody>
      </p:sp>
      <p:sp>
        <p:nvSpPr>
          <p:cNvPr id="4" name="Slide Number Placeholder 3"/>
          <p:cNvSpPr>
            <a:spLocks noGrp="1"/>
          </p:cNvSpPr>
          <p:nvPr>
            <p:ph type="sldNum" sz="quarter" idx="10"/>
          </p:nvPr>
        </p:nvSpPr>
        <p:spPr/>
        <p:txBody>
          <a:bodyPr/>
          <a:lstStyle/>
          <a:p>
            <a:pPr>
              <a:defRPr/>
            </a:pPr>
            <a:fld id="{E45C2879-0F83-4145-B3EA-DF461D3AB557}" type="slidenum">
              <a:rPr lang="en-US" altLang="en-US" smtClean="0"/>
              <a:pPr>
                <a:defRPr/>
              </a:pPr>
              <a:t>9</a:t>
            </a:fld>
            <a:endParaRPr lang="en-US" altLang="en-US"/>
          </a:p>
        </p:txBody>
      </p:sp>
    </p:spTree>
    <p:extLst>
      <p:ext uri="{BB962C8B-B14F-4D97-AF65-F5344CB8AC3E}">
        <p14:creationId xmlns:p14="http://schemas.microsoft.com/office/powerpoint/2010/main" val="332126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45C2879-0F83-4145-B3EA-DF461D3AB557}" type="slidenum">
              <a:rPr lang="en-US" altLang="en-US" smtClean="0"/>
              <a:pPr>
                <a:defRPr/>
              </a:pPr>
              <a:t>10</a:t>
            </a:fld>
            <a:endParaRPr lang="en-US" altLang="en-US"/>
          </a:p>
        </p:txBody>
      </p:sp>
    </p:spTree>
    <p:extLst>
      <p:ext uri="{BB962C8B-B14F-4D97-AF65-F5344CB8AC3E}">
        <p14:creationId xmlns:p14="http://schemas.microsoft.com/office/powerpoint/2010/main" val="4262612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70665"/>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a:srcRect r="70665"/>
          <a:stretch/>
        </p:blipFill>
        <p:spPr>
          <a:xfrm>
            <a:off x="0" y="0"/>
            <a:ext cx="2011743" cy="5143500"/>
          </a:xfrm>
          <a:prstGeom prst="rect">
            <a:avLst/>
          </a:prstGeom>
        </p:spPr>
      </p:pic>
      <p:pic>
        <p:nvPicPr>
          <p:cNvPr id="8" name="Picture 7"/>
          <p:cNvPicPr>
            <a:picLocks noChangeAspect="1"/>
          </p:cNvPicPr>
          <p:nvPr userDrawn="1"/>
        </p:nvPicPr>
        <p:blipFill>
          <a:blip r:embed="rId2"/>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6060191"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5634665" cy="1859222"/>
          </a:xfrm>
          <a:ln>
            <a:noFill/>
          </a:ln>
        </p:spPr>
        <p:txBody>
          <a:bodyPr>
            <a:normAutofit/>
          </a:bodyPr>
          <a:lstStyle>
            <a:lvl1pPr marL="0" indent="0" algn="l">
              <a:buNone/>
              <a:defRPr lang="en-AU" sz="1400" dirty="0">
                <a:solidFill>
                  <a:srgbClr val="FFFFFF"/>
                </a:solidFill>
                <a:ea typeface="Arial Bold"/>
                <a:cs typeface="Arial Bold"/>
                <a:sym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defTabSz="914400">
              <a:lnSpc>
                <a:spcPct val="150000"/>
              </a:lnSpc>
              <a:defRPr>
                <a:solidFill>
                  <a:srgbClr val="000000"/>
                </a:solidFill>
              </a:defRPr>
            </a:pPr>
            <a:endParaRPr lang="en-AU" dirty="0">
              <a:solidFill>
                <a:srgbClr val="FFFFFF"/>
              </a:solidFill>
              <a:latin typeface="+mj-lt"/>
              <a:ea typeface="Arial Bold"/>
              <a:cs typeface="Arial Bold"/>
              <a:sym typeface="Arial Bold"/>
            </a:endParaRPr>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C6918AAF-CE24-3542-9ED6-E4EE86624496}" type="datetimeFigureOut">
              <a:rPr lang="en-US" smtClean="0"/>
              <a:pPr/>
              <a:t>9/5/2019</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endParaRPr lang="en-GB" dirty="0"/>
          </a:p>
        </p:txBody>
      </p:sp>
      <p:pic>
        <p:nvPicPr>
          <p:cNvPr id="13" name="ceos_logo.png"/>
          <p:cNvPicPr/>
          <p:nvPr userDrawn="1"/>
        </p:nvPicPr>
        <p:blipFill>
          <a:blip r:embed="rId3">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6918AAF-CE24-3542-9ED6-E4EE86624496}" type="datetimeFigureOut">
              <a:rPr lang="en-US" smtClean="0"/>
              <a:t>9/5/2019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6918AAF-CE24-3542-9ED6-E4EE86624496}" type="datetimeFigureOut">
              <a:rPr lang="en-US" smtClean="0"/>
              <a:t>9/5/2019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Slide Number Placeholder 2"/>
          <p:cNvSpPr>
            <a:spLocks noGrp="1"/>
          </p:cNvSpPr>
          <p:nvPr>
            <p:ph type="sldNum" sz="quarter" idx="10"/>
          </p:nvPr>
        </p:nvSpPr>
        <p:spPr>
          <a:xfrm>
            <a:off x="8543271" y="4882754"/>
            <a:ext cx="358775" cy="171450"/>
          </a:xfrm>
          <a:prstGeom prst="rect">
            <a:avLst/>
          </a:prstGeom>
        </p:spPr>
        <p:txBody>
          <a:bodyPr/>
          <a:lstStyle/>
          <a:p>
            <a:pPr>
              <a:defRPr/>
            </a:pPr>
            <a:fld id="{C909AFF1-D0E4-CA45-8A27-D2C417A0151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341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ondary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167" y="210312"/>
            <a:ext cx="8750808" cy="356616"/>
          </a:xfrm>
          <a:prstGeom prst="rect">
            <a:avLst/>
          </a:prstGeom>
        </p:spPr>
        <p:txBody>
          <a:bodyPr/>
          <a:lstStyle>
            <a:lvl1pPr marL="0" indent="0">
              <a:buFontTx/>
              <a:buNone/>
              <a:defRPr sz="2200" b="1" i="0" baseline="0">
                <a:solidFill>
                  <a:schemeClr val="tx1"/>
                </a:solidFill>
                <a:latin typeface="Arial" charset="0"/>
                <a:ea typeface="Arial" charset="0"/>
                <a:cs typeface="Arial" charset="0"/>
              </a:defRPr>
            </a:lvl1pPr>
          </a:lstStyle>
          <a:p>
            <a:pPr lvl="0"/>
            <a:r>
              <a:rPr lang="en-US" dirty="0"/>
              <a:t>Title</a:t>
            </a:r>
          </a:p>
          <a:p>
            <a:pPr lvl="0"/>
            <a:endParaRPr lang="en-US" dirty="0"/>
          </a:p>
        </p:txBody>
      </p:sp>
      <p:sp>
        <p:nvSpPr>
          <p:cNvPr id="11" name="Text Placeholder 10">
            <a:extLst>
              <a:ext uri="{FF2B5EF4-FFF2-40B4-BE49-F238E27FC236}">
                <a16:creationId xmlns:a16="http://schemas.microsoft.com/office/drawing/2014/main" id="{7CCB7A6C-7A17-9844-8ACD-5E973059F3D1}"/>
              </a:ext>
            </a:extLst>
          </p:cNvPr>
          <p:cNvSpPr>
            <a:spLocks noGrp="1"/>
          </p:cNvSpPr>
          <p:nvPr>
            <p:ph type="body" sz="quarter" idx="12" hasCustomPrompt="1"/>
          </p:nvPr>
        </p:nvSpPr>
        <p:spPr>
          <a:xfrm>
            <a:off x="201613" y="740664"/>
            <a:ext cx="8750362" cy="3558774"/>
          </a:xfrm>
          <a:prstGeom prst="rect">
            <a:avLst/>
          </a:prstGeom>
        </p:spPr>
        <p:txBody>
          <a:bodyPr/>
          <a:lstStyle>
            <a:lvl1pPr marL="342900" indent="-342900">
              <a:buFont typeface="Wingdings" pitchFamily="2" charset="2"/>
              <a:buChar char="§"/>
              <a:defRPr sz="2200" b="1" i="0" baseline="0">
                <a:solidFill>
                  <a:schemeClr val="tx1"/>
                </a:solidFill>
                <a:latin typeface="Arial" panose="020B0604020202020204" pitchFamily="34" charset="0"/>
                <a:cs typeface="Arial" panose="020B0604020202020204" pitchFamily="34" charset="0"/>
              </a:defRPr>
            </a:lvl1pPr>
            <a:lvl2pPr marL="742950" indent="-285750">
              <a:buFont typeface="Wingdings" pitchFamily="2" charset="2"/>
              <a:buChar char="§"/>
              <a:defRPr sz="1800" b="1" i="0" baseline="0">
                <a:solidFill>
                  <a:schemeClr val="tx1"/>
                </a:solidFill>
                <a:latin typeface="Arial" panose="020B0604020202020204" pitchFamily="34" charset="0"/>
                <a:cs typeface="Arial" panose="020B0604020202020204" pitchFamily="34" charset="0"/>
              </a:defRPr>
            </a:lvl2pPr>
            <a:lvl3pPr marL="1143000" indent="-228600">
              <a:buFont typeface="Wingdings" pitchFamily="2" charset="2"/>
              <a:buChar char="§"/>
              <a:defRPr sz="1600" b="1" i="0" baseline="0">
                <a:solidFill>
                  <a:schemeClr val="tx1"/>
                </a:solidFill>
                <a:latin typeface="Arial" panose="020B0604020202020204" pitchFamily="34" charset="0"/>
                <a:cs typeface="Arial" panose="020B0604020202020204" pitchFamily="34" charset="0"/>
              </a:defRPr>
            </a:lvl3pPr>
            <a:lvl4pPr marL="1600200" indent="-228600">
              <a:buFont typeface="Wingdings" pitchFamily="2" charset="2"/>
              <a:buChar char="§"/>
              <a:defRPr sz="1400" b="1" i="0" baseline="0">
                <a:solidFill>
                  <a:schemeClr val="tx1"/>
                </a:solidFill>
                <a:latin typeface="Arial" panose="020B0604020202020204" pitchFamily="34" charset="0"/>
                <a:cs typeface="Arial" panose="020B0604020202020204" pitchFamily="34" charset="0"/>
              </a:defRPr>
            </a:lvl4pPr>
            <a:lvl5pPr marL="2057400" indent="-228600">
              <a:buFont typeface="Wingdings" pitchFamily="2" charset="2"/>
              <a:buChar char="§"/>
              <a:defRPr b="1" i="0">
                <a:solidFill>
                  <a:schemeClr val="bg1"/>
                </a:solidFill>
                <a:latin typeface="Arial" panose="020B0604020202020204" pitchFamily="34" charset="0"/>
                <a:cs typeface="Arial" panose="020B0604020202020204" pitchFamily="34" charset="0"/>
              </a:defRPr>
            </a:lvl5pPr>
          </a:lstStyle>
          <a:p>
            <a:pPr lvl="0"/>
            <a:r>
              <a:rPr lang="en-US" dirty="0"/>
              <a:t>Bullet 1</a:t>
            </a:r>
          </a:p>
          <a:p>
            <a:pPr lvl="1"/>
            <a:r>
              <a:rPr lang="en-US" dirty="0"/>
              <a:t>Bullet 2</a:t>
            </a:r>
          </a:p>
          <a:p>
            <a:pPr lvl="2"/>
            <a:r>
              <a:rPr lang="en-US" dirty="0"/>
              <a:t>Bullet 3</a:t>
            </a:r>
          </a:p>
          <a:p>
            <a:pPr lvl="3"/>
            <a:r>
              <a:rPr lang="en-US" dirty="0"/>
              <a:t>Bullet 4</a:t>
            </a:r>
          </a:p>
        </p:txBody>
      </p:sp>
      <p:sp>
        <p:nvSpPr>
          <p:cNvPr id="4" name="TextBox 3">
            <a:extLst>
              <a:ext uri="{FF2B5EF4-FFF2-40B4-BE49-F238E27FC236}">
                <a16:creationId xmlns:a16="http://schemas.microsoft.com/office/drawing/2014/main" id="{CCE9AF15-3028-FA4E-AF01-3FFD28DE3321}"/>
              </a:ext>
            </a:extLst>
          </p:cNvPr>
          <p:cNvSpPr txBox="1"/>
          <p:nvPr userDrawn="1"/>
        </p:nvSpPr>
        <p:spPr>
          <a:xfrm>
            <a:off x="8559796" y="4674483"/>
            <a:ext cx="450638" cy="307777"/>
          </a:xfrm>
          <a:prstGeom prst="rect">
            <a:avLst/>
          </a:prstGeom>
          <a:noFill/>
          <a:ln>
            <a:noFill/>
          </a:ln>
        </p:spPr>
        <p:txBody>
          <a:bodyPr wrap="square" rtlCol="0">
            <a:spAutoFit/>
          </a:bodyPr>
          <a:lstStyle/>
          <a:p>
            <a:pPr algn="r"/>
            <a:fld id="{03610961-D6F9-084D-B4EB-1F6333E61954}" type="slidenum">
              <a:rPr lang="en-US" sz="1400" smtClean="0">
                <a:solidFill>
                  <a:schemeClr val="bg1"/>
                </a:solidFill>
                <a:latin typeface="Arial" charset="0"/>
                <a:ea typeface="Arial" charset="0"/>
                <a:cs typeface="Arial" charset="0"/>
              </a:rPr>
              <a:pPr algn="r"/>
              <a:t>‹#›</a:t>
            </a:fld>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2657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C6918AAF-CE24-3542-9ED6-E4EE86624496}" type="datetimeFigureOut">
              <a:rPr lang="en-US" smtClean="0"/>
              <a:t>9/5/2019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0652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918AAF-CE24-3542-9ED6-E4EE86624496}" type="datetimeFigureOut">
              <a:rPr lang="en-US" smtClean="0"/>
              <a:t>9/5/2019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C6918AAF-CE24-3542-9ED6-E4EE86624496}" type="datetimeFigureOut">
              <a:rPr lang="en-US" smtClean="0"/>
              <a:t>9/5/2019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C6918AAF-CE24-3542-9ED6-E4EE86624496}" type="datetimeFigureOut">
              <a:rPr lang="en-US" smtClean="0"/>
              <a:t>9/5/2019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C6918AAF-CE24-3542-9ED6-E4EE86624496}" type="datetimeFigureOut">
              <a:rPr lang="en-US" smtClean="0"/>
              <a:t>9/5/2019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18AAF-CE24-3542-9ED6-E4EE86624496}" type="datetimeFigureOut">
              <a:rPr lang="en-US" smtClean="0"/>
              <a:t>9/5/2019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9/5/2019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6918AAF-CE24-3542-9ED6-E4EE86624496}" type="datetimeFigureOut">
              <a:rPr lang="en-US" smtClean="0"/>
              <a:t>9/5/2019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16"/>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6918AAF-CE24-3542-9ED6-E4EE86624496}" type="datetimeFigureOut">
              <a:rPr lang="en-US" smtClean="0"/>
              <a:t>9/5/2019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gdc.gov/nga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fbo.gov/utils/view?id=25beed08973428c9c649250fa5c546f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669" y="1720711"/>
            <a:ext cx="5736262" cy="1689514"/>
          </a:xfrm>
        </p:spPr>
        <p:txBody>
          <a:bodyPr anchor="ctr">
            <a:normAutofit/>
          </a:bodyPr>
          <a:lstStyle/>
          <a:p>
            <a:pPr lvl="0"/>
            <a:r>
              <a:rPr lang="fr-FR" sz="3600" b="1" dirty="0"/>
              <a:t>USGS Status</a:t>
            </a:r>
          </a:p>
        </p:txBody>
      </p:sp>
      <p:sp>
        <p:nvSpPr>
          <p:cNvPr id="3" name="Subtitle 2"/>
          <p:cNvSpPr>
            <a:spLocks noGrp="1"/>
          </p:cNvSpPr>
          <p:nvPr>
            <p:ph type="subTitle" idx="1"/>
          </p:nvPr>
        </p:nvSpPr>
        <p:spPr>
          <a:xfrm>
            <a:off x="493009" y="3676490"/>
            <a:ext cx="5634665" cy="1249391"/>
          </a:xfrm>
        </p:spPr>
        <p:txBody>
          <a:bodyPr anchor="ctr">
            <a:normAutofit lnSpcReduction="10000"/>
          </a:bodyPr>
          <a:lstStyle/>
          <a:p>
            <a:r>
              <a:rPr lang="en-GB" dirty="0"/>
              <a:t>Jenn Lacey, USGS EROS</a:t>
            </a:r>
          </a:p>
          <a:p>
            <a:r>
              <a:rPr lang="en-GB" dirty="0"/>
              <a:t>LSI-VC</a:t>
            </a:r>
          </a:p>
          <a:p>
            <a:r>
              <a:rPr lang="en-GB" dirty="0"/>
              <a:t>USGS Agency Status</a:t>
            </a:r>
          </a:p>
          <a:p>
            <a:r>
              <a:rPr lang="en-GB" dirty="0"/>
              <a:t>Anchorage, AK</a:t>
            </a:r>
          </a:p>
          <a:p>
            <a:r>
              <a:rPr lang="en-GB" dirty="0"/>
              <a:t>4-6 September 2019</a:t>
            </a:r>
          </a:p>
        </p:txBody>
      </p:sp>
    </p:spTree>
    <p:extLst>
      <p:ext uri="{BB962C8B-B14F-4D97-AF65-F5344CB8AC3E}">
        <p14:creationId xmlns:p14="http://schemas.microsoft.com/office/powerpoint/2010/main" val="11619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A301-C4FF-4A60-9A64-6B85BB806CD1}"/>
              </a:ext>
            </a:extLst>
          </p:cNvPr>
          <p:cNvSpPr>
            <a:spLocks noGrp="1"/>
          </p:cNvSpPr>
          <p:nvPr>
            <p:ph type="title"/>
          </p:nvPr>
        </p:nvSpPr>
        <p:spPr/>
        <p:txBody>
          <a:bodyPr/>
          <a:lstStyle/>
          <a:p>
            <a:r>
              <a:rPr lang="en-US"/>
              <a:t>Draft SLI Goal Requirements</a:t>
            </a:r>
            <a:endParaRPr lang="en-US" dirty="0"/>
          </a:p>
        </p:txBody>
      </p:sp>
      <p:sp>
        <p:nvSpPr>
          <p:cNvPr id="3" name="Slide Number Placeholder 2">
            <a:extLst>
              <a:ext uri="{FF2B5EF4-FFF2-40B4-BE49-F238E27FC236}">
                <a16:creationId xmlns:a16="http://schemas.microsoft.com/office/drawing/2014/main" id="{A9A43676-6404-411F-A39E-C16DCAF67105}"/>
              </a:ext>
            </a:extLst>
          </p:cNvPr>
          <p:cNvSpPr>
            <a:spLocks noGrp="1"/>
          </p:cNvSpPr>
          <p:nvPr>
            <p:ph type="sldNum" sz="quarter" idx="4294967295"/>
          </p:nvPr>
        </p:nvSpPr>
        <p:spPr>
          <a:xfrm>
            <a:off x="8503870" y="4620907"/>
            <a:ext cx="399713" cy="301229"/>
          </a:xfrm>
        </p:spPr>
        <p:txBody>
          <a:bodyPr/>
          <a:lstStyle/>
          <a:p>
            <a:fld id="{20DCB0BB-DA56-4870-8FFD-9F6C129DE2B2}" type="slidenum">
              <a:rPr lang="en-US" smtClean="0"/>
              <a:pPr/>
              <a:t>10</a:t>
            </a:fld>
            <a:endParaRPr lang="en-US" dirty="0"/>
          </a:p>
        </p:txBody>
      </p:sp>
      <p:sp>
        <p:nvSpPr>
          <p:cNvPr id="11" name="Content Placeholder 10">
            <a:extLst>
              <a:ext uri="{FF2B5EF4-FFF2-40B4-BE49-F238E27FC236}">
                <a16:creationId xmlns:a16="http://schemas.microsoft.com/office/drawing/2014/main" id="{5D30E74D-9AF0-4773-B578-9BC581A0DF49}"/>
              </a:ext>
            </a:extLst>
          </p:cNvPr>
          <p:cNvSpPr>
            <a:spLocks noGrp="1"/>
          </p:cNvSpPr>
          <p:nvPr>
            <p:ph sz="half" idx="1"/>
          </p:nvPr>
        </p:nvSpPr>
        <p:spPr>
          <a:xfrm>
            <a:off x="175540" y="1158649"/>
            <a:ext cx="3170342" cy="3361744"/>
          </a:xfrm>
        </p:spPr>
        <p:txBody>
          <a:bodyPr>
            <a:normAutofit lnSpcReduction="10000"/>
          </a:bodyPr>
          <a:lstStyle/>
          <a:p>
            <a:pPr marL="214313" indent="-214313">
              <a:buClr>
                <a:schemeClr val="accent2"/>
              </a:buClr>
              <a:buFont typeface="Arial" panose="020B0604020202020204" pitchFamily="34" charset="0"/>
              <a:buChar char="•"/>
            </a:pPr>
            <a:r>
              <a:rPr lang="en-US" sz="1500" dirty="0"/>
              <a:t>Supports many </a:t>
            </a:r>
            <a:r>
              <a:rPr lang="en-US" sz="1500" i="1" u="sng" dirty="0"/>
              <a:t>breakthrough</a:t>
            </a:r>
            <a:r>
              <a:rPr lang="en-US" sz="1500" dirty="0"/>
              <a:t> user needs </a:t>
            </a:r>
          </a:p>
          <a:p>
            <a:pPr marL="214313" indent="-214313">
              <a:buClr>
                <a:schemeClr val="accent2"/>
              </a:buClr>
              <a:buFont typeface="Arial" panose="020B0604020202020204" pitchFamily="34" charset="0"/>
              <a:buChar char="•"/>
            </a:pPr>
            <a:endParaRPr lang="en-US" sz="1500" dirty="0"/>
          </a:p>
          <a:p>
            <a:r>
              <a:rPr lang="en-US" sz="1500" dirty="0"/>
              <a:t>Clear observation every ~5 days (3 day revisit)</a:t>
            </a:r>
          </a:p>
          <a:p>
            <a:pPr marL="214313" indent="-214313">
              <a:buClr>
                <a:schemeClr val="accent2"/>
              </a:buClr>
              <a:buFont typeface="Arial" panose="020B0604020202020204" pitchFamily="34" charset="0"/>
              <a:buChar char="•"/>
            </a:pPr>
            <a:endParaRPr lang="en-US" sz="1500" dirty="0"/>
          </a:p>
          <a:p>
            <a:pPr marL="214313" indent="-214313">
              <a:buClr>
                <a:schemeClr val="accent2"/>
              </a:buClr>
              <a:buFont typeface="Arial" panose="020B0604020202020204" pitchFamily="34" charset="0"/>
              <a:buChar char="•"/>
            </a:pPr>
            <a:r>
              <a:rPr lang="en-US" sz="1500" dirty="0"/>
              <a:t>VNIR at 10m; narrow bands and SWIR at 20m; atmospheric/TIR at 60m</a:t>
            </a:r>
          </a:p>
          <a:p>
            <a:pPr marL="214313" indent="-214313">
              <a:buClr>
                <a:schemeClr val="accent2"/>
              </a:buClr>
              <a:buFont typeface="Arial" panose="020B0604020202020204" pitchFamily="34" charset="0"/>
              <a:buChar char="•"/>
            </a:pPr>
            <a:endParaRPr lang="en-US" sz="1500" dirty="0"/>
          </a:p>
          <a:p>
            <a:pPr marL="214313" indent="-214313">
              <a:buClr>
                <a:schemeClr val="accent2"/>
              </a:buClr>
              <a:buFont typeface="Arial" panose="020B0604020202020204" pitchFamily="34" charset="0"/>
              <a:buChar char="•"/>
            </a:pPr>
            <a:r>
              <a:rPr lang="en-US" sz="1500" dirty="0"/>
              <a:t>Additional, high-priority narrow bands</a:t>
            </a:r>
          </a:p>
          <a:p>
            <a:pPr marL="439341" lvl="1" indent="-214313">
              <a:buClr>
                <a:schemeClr val="accent2"/>
              </a:buClr>
              <a:buFont typeface="Arial" panose="020B0604020202020204" pitchFamily="34" charset="0"/>
              <a:buChar char="•"/>
            </a:pPr>
            <a:r>
              <a:rPr lang="en-US" sz="1500" dirty="0"/>
              <a:t>Referred to in architecture analysis as “</a:t>
            </a:r>
            <a:r>
              <a:rPr lang="en-US" sz="1500" dirty="0" err="1"/>
              <a:t>Superspectral</a:t>
            </a:r>
            <a:r>
              <a:rPr lang="en-US" sz="1500" dirty="0"/>
              <a:t>” set</a:t>
            </a:r>
          </a:p>
          <a:p>
            <a:endParaRPr lang="en-US" sz="1500" dirty="0"/>
          </a:p>
        </p:txBody>
      </p:sp>
      <p:graphicFrame>
        <p:nvGraphicFramePr>
          <p:cNvPr id="7" name="Table 6">
            <a:extLst>
              <a:ext uri="{FF2B5EF4-FFF2-40B4-BE49-F238E27FC236}">
                <a16:creationId xmlns:a16="http://schemas.microsoft.com/office/drawing/2014/main" id="{895C4368-3D54-432F-898D-103427762DCB}"/>
              </a:ext>
            </a:extLst>
          </p:cNvPr>
          <p:cNvGraphicFramePr>
            <a:graphicFrameLocks noGrp="1"/>
          </p:cNvGraphicFramePr>
          <p:nvPr>
            <p:extLst>
              <p:ext uri="{D42A27DB-BD31-4B8C-83A1-F6EECF244321}">
                <p14:modId xmlns:p14="http://schemas.microsoft.com/office/powerpoint/2010/main" val="1924805485"/>
              </p:ext>
            </p:extLst>
          </p:nvPr>
        </p:nvGraphicFramePr>
        <p:xfrm>
          <a:off x="3634514" y="1182027"/>
          <a:ext cx="5157990" cy="3740109"/>
        </p:xfrm>
        <a:graphic>
          <a:graphicData uri="http://schemas.openxmlformats.org/drawingml/2006/table">
            <a:tbl>
              <a:tblPr firstRow="1" firstCol="1" bandRow="1">
                <a:tableStyleId>{7DF18680-E054-41AD-8BC1-D1AEF772440D}</a:tableStyleId>
              </a:tblPr>
              <a:tblGrid>
                <a:gridCol w="558052">
                  <a:extLst>
                    <a:ext uri="{9D8B030D-6E8A-4147-A177-3AD203B41FA5}">
                      <a16:colId xmlns:a16="http://schemas.microsoft.com/office/drawing/2014/main" val="896053079"/>
                    </a:ext>
                  </a:extLst>
                </a:gridCol>
                <a:gridCol w="664804">
                  <a:extLst>
                    <a:ext uri="{9D8B030D-6E8A-4147-A177-3AD203B41FA5}">
                      <a16:colId xmlns:a16="http://schemas.microsoft.com/office/drawing/2014/main" val="3971094881"/>
                    </a:ext>
                  </a:extLst>
                </a:gridCol>
                <a:gridCol w="537532">
                  <a:extLst>
                    <a:ext uri="{9D8B030D-6E8A-4147-A177-3AD203B41FA5}">
                      <a16:colId xmlns:a16="http://schemas.microsoft.com/office/drawing/2014/main" val="2930654101"/>
                    </a:ext>
                  </a:extLst>
                </a:gridCol>
                <a:gridCol w="527387">
                  <a:extLst>
                    <a:ext uri="{9D8B030D-6E8A-4147-A177-3AD203B41FA5}">
                      <a16:colId xmlns:a16="http://schemas.microsoft.com/office/drawing/2014/main" val="3608420704"/>
                    </a:ext>
                  </a:extLst>
                </a:gridCol>
                <a:gridCol w="598385">
                  <a:extLst>
                    <a:ext uri="{9D8B030D-6E8A-4147-A177-3AD203B41FA5}">
                      <a16:colId xmlns:a16="http://schemas.microsoft.com/office/drawing/2014/main" val="1354409577"/>
                    </a:ext>
                  </a:extLst>
                </a:gridCol>
                <a:gridCol w="2271830">
                  <a:extLst>
                    <a:ext uri="{9D8B030D-6E8A-4147-A177-3AD203B41FA5}">
                      <a16:colId xmlns:a16="http://schemas.microsoft.com/office/drawing/2014/main" val="298875133"/>
                    </a:ext>
                  </a:extLst>
                </a:gridCol>
              </a:tblGrid>
              <a:tr h="0">
                <a:tc>
                  <a:txBody>
                    <a:bodyPr/>
                    <a:lstStyle/>
                    <a:p>
                      <a:pPr algn="ctr" fontAlgn="b"/>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Band name</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GSD (m)</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Center wavelength (nm)</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Band width (nm)</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1" u="none" strike="noStrike" kern="1200" dirty="0">
                          <a:solidFill>
                            <a:schemeClr val="lt1"/>
                          </a:solidFill>
                          <a:effectLst/>
                          <a:latin typeface="+mn-lt"/>
                          <a:ea typeface="+mn-ea"/>
                          <a:cs typeface="+mn-cs"/>
                        </a:rPr>
                        <a:t>Rationale</a:t>
                      </a:r>
                    </a:p>
                  </a:txBody>
                  <a:tcPr marL="4172" marR="4172" marT="4172" marB="0" anchor="ctr"/>
                </a:tc>
                <a:extLst>
                  <a:ext uri="{0D108BD9-81ED-4DB2-BD59-A6C34878D82A}">
                    <a16:rowId xmlns:a16="http://schemas.microsoft.com/office/drawing/2014/main" val="1475501476"/>
                  </a:ext>
                </a:extLst>
              </a:tr>
              <a:tr h="186391">
                <a:tc>
                  <a:txBody>
                    <a:bodyPr/>
                    <a:lstStyle/>
                    <a:p>
                      <a:pPr algn="ctr" fontAlgn="b"/>
                      <a:r>
                        <a:rPr lang="en-US" sz="700" u="none" strike="noStrike" dirty="0">
                          <a:effectLst/>
                        </a:rPr>
                        <a:t>1a</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Violet</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60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410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20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Improved aerosol retrieval;  CDOM from inland/coastal water</a:t>
                      </a:r>
                    </a:p>
                  </a:txBody>
                  <a:tcPr marL="4172" marR="4172" marT="4172" marB="0" anchor="ctr"/>
                </a:tc>
                <a:extLst>
                  <a:ext uri="{0D108BD9-81ED-4DB2-BD59-A6C34878D82A}">
                    <a16:rowId xmlns:a16="http://schemas.microsoft.com/office/drawing/2014/main" val="634391256"/>
                  </a:ext>
                </a:extLst>
              </a:tr>
              <a:tr h="118465">
                <a:tc>
                  <a:txBody>
                    <a:bodyPr/>
                    <a:lstStyle/>
                    <a:p>
                      <a:pPr algn="ct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CA</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60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443</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20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330390967"/>
                  </a:ext>
                </a:extLst>
              </a:tr>
              <a:tr h="118465">
                <a:tc>
                  <a:txBody>
                    <a:bodyPr/>
                    <a:lstStyle/>
                    <a:p>
                      <a:pPr algn="ct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Blue</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10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490</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a:effectLst/>
                        </a:rPr>
                        <a:t>65</a:t>
                      </a:r>
                      <a:endParaRPr lang="en-US" sz="700" b="0" i="0" u="none" strike="noStrike">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3872203450"/>
                  </a:ext>
                </a:extLst>
              </a:tr>
              <a:tr h="118465">
                <a:tc>
                  <a:txBody>
                    <a:bodyPr/>
                    <a:lstStyle/>
                    <a:p>
                      <a:pPr algn="ctr" fontAlgn="b"/>
                      <a:r>
                        <a:rPr lang="en-US" sz="700" u="none" strike="noStrike" dirty="0">
                          <a:effectLst/>
                        </a:rPr>
                        <a:t>3</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Green</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560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35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1741062180"/>
                  </a:ext>
                </a:extLst>
              </a:tr>
              <a:tr h="118465">
                <a:tc>
                  <a:txBody>
                    <a:bodyPr/>
                    <a:lstStyle/>
                    <a:p>
                      <a:pPr algn="ctr" fontAlgn="b"/>
                      <a:r>
                        <a:rPr lang="en-US" sz="700" u="none" strike="noStrike" dirty="0">
                          <a:effectLst/>
                        </a:rPr>
                        <a:t>4a</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Orange</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620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Phycocyanin detection for Harmful Algal Blooms</a:t>
                      </a:r>
                    </a:p>
                  </a:txBody>
                  <a:tcPr marL="4172" marR="4172" marT="4172" marB="0" anchor="ctr"/>
                </a:tc>
                <a:extLst>
                  <a:ext uri="{0D108BD9-81ED-4DB2-BD59-A6C34878D82A}">
                    <a16:rowId xmlns:a16="http://schemas.microsoft.com/office/drawing/2014/main" val="1200870601"/>
                  </a:ext>
                </a:extLst>
              </a:tr>
              <a:tr h="118465">
                <a:tc>
                  <a:txBody>
                    <a:bodyPr/>
                    <a:lstStyle/>
                    <a:p>
                      <a:pPr algn="ctr" fontAlgn="b"/>
                      <a:r>
                        <a:rPr lang="en-US" sz="700" u="none" strike="noStrike" dirty="0">
                          <a:effectLst/>
                        </a:rPr>
                        <a:t>4</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Red</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665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30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2378735888"/>
                  </a:ext>
                </a:extLst>
              </a:tr>
              <a:tr h="127777">
                <a:tc>
                  <a:txBody>
                    <a:bodyPr/>
                    <a:lstStyle/>
                    <a:p>
                      <a:pPr algn="ctr" fontAlgn="b"/>
                      <a:r>
                        <a:rPr lang="en-US" sz="700" u="none" strike="noStrike" dirty="0">
                          <a:effectLst/>
                        </a:rPr>
                        <a:t>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Red Edge 1</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705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LAI, Chlorophyll, plant stress (S2)</a:t>
                      </a:r>
                    </a:p>
                  </a:txBody>
                  <a:tcPr marL="4172" marR="4172" marT="4172" marB="0" anchor="ctr"/>
                </a:tc>
                <a:extLst>
                  <a:ext uri="{0D108BD9-81ED-4DB2-BD59-A6C34878D82A}">
                    <a16:rowId xmlns:a16="http://schemas.microsoft.com/office/drawing/2014/main" val="2301716045"/>
                  </a:ext>
                </a:extLst>
              </a:tr>
              <a:tr h="119801">
                <a:tc>
                  <a:txBody>
                    <a:bodyPr/>
                    <a:lstStyle/>
                    <a:p>
                      <a:pPr algn="ctr" fontAlgn="b"/>
                      <a:r>
                        <a:rPr lang="en-US" sz="700" u="none" strike="noStrike" dirty="0">
                          <a:effectLst/>
                        </a:rPr>
                        <a:t>6</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Red Edge 2</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740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mn-lt"/>
                        </a:rPr>
                        <a:t>LAI, Chlorophyll, plant stress (S2)</a:t>
                      </a:r>
                    </a:p>
                  </a:txBody>
                  <a:tcPr marL="4172" marR="4172" marT="4172" marB="0" anchor="ctr"/>
                </a:tc>
                <a:extLst>
                  <a:ext uri="{0D108BD9-81ED-4DB2-BD59-A6C34878D82A}">
                    <a16:rowId xmlns:a16="http://schemas.microsoft.com/office/drawing/2014/main" val="3478571748"/>
                  </a:ext>
                </a:extLst>
              </a:tr>
              <a:tr h="123932">
                <a:tc>
                  <a:txBody>
                    <a:bodyPr/>
                    <a:lstStyle/>
                    <a:p>
                      <a:pPr algn="ctr" fontAlgn="b"/>
                      <a:r>
                        <a:rPr lang="en-US" sz="700" u="none" strike="noStrike" dirty="0">
                          <a:effectLst/>
                        </a:rPr>
                        <a:t>7</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Red Edge 3</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783</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mn-lt"/>
                        </a:rPr>
                        <a:t>Water quality (TBR) (S2)</a:t>
                      </a:r>
                    </a:p>
                  </a:txBody>
                  <a:tcPr marL="4172" marR="4172" marT="4172" marB="0" anchor="ctr"/>
                </a:tc>
                <a:extLst>
                  <a:ext uri="{0D108BD9-81ED-4DB2-BD59-A6C34878D82A}">
                    <a16:rowId xmlns:a16="http://schemas.microsoft.com/office/drawing/2014/main" val="2935455088"/>
                  </a:ext>
                </a:extLst>
              </a:tr>
              <a:tr h="144587">
                <a:tc>
                  <a:txBody>
                    <a:bodyPr/>
                    <a:lstStyle/>
                    <a:p>
                      <a:pPr algn="ctr" fontAlgn="b"/>
                      <a:r>
                        <a:rPr lang="en-US" sz="700" u="none" strike="noStrike" dirty="0">
                          <a:effectLst/>
                        </a:rPr>
                        <a:t>8</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err="1">
                          <a:effectLst/>
                        </a:rPr>
                        <a:t>NIR_Broad</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842</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115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10m NDVI (S2)</a:t>
                      </a:r>
                    </a:p>
                  </a:txBody>
                  <a:tcPr marL="4172" marR="4172" marT="4172" marB="0" anchor="ctr"/>
                </a:tc>
                <a:extLst>
                  <a:ext uri="{0D108BD9-81ED-4DB2-BD59-A6C34878D82A}">
                    <a16:rowId xmlns:a16="http://schemas.microsoft.com/office/drawing/2014/main" val="1310609068"/>
                  </a:ext>
                </a:extLst>
              </a:tr>
              <a:tr h="118465">
                <a:tc>
                  <a:txBody>
                    <a:bodyPr/>
                    <a:lstStyle/>
                    <a:p>
                      <a:pPr algn="ctr" fontAlgn="b"/>
                      <a:r>
                        <a:rPr lang="en-US" sz="700" u="none" strike="noStrike" dirty="0">
                          <a:effectLst/>
                        </a:rPr>
                        <a:t>8a</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NIR1</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865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Continuity (note – S2 narrower than L8)</a:t>
                      </a:r>
                    </a:p>
                  </a:txBody>
                  <a:tcPr marL="4172" marR="4172" marT="4172" marB="0" anchor="ctr"/>
                </a:tc>
                <a:extLst>
                  <a:ext uri="{0D108BD9-81ED-4DB2-BD59-A6C34878D82A}">
                    <a16:rowId xmlns:a16="http://schemas.microsoft.com/office/drawing/2014/main" val="1752422457"/>
                  </a:ext>
                </a:extLst>
              </a:tr>
              <a:tr h="115451">
                <a:tc>
                  <a:txBody>
                    <a:bodyPr/>
                    <a:lstStyle/>
                    <a:p>
                      <a:pPr algn="ctr" fontAlgn="b"/>
                      <a:r>
                        <a:rPr lang="en-US" sz="700" u="none" strike="noStrike" dirty="0">
                          <a:effectLst/>
                        </a:rPr>
                        <a:t>9</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Water vapor</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60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945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Improved atmospheric correction for LST, SR (S2)</a:t>
                      </a:r>
                    </a:p>
                  </a:txBody>
                  <a:tcPr marL="4172" marR="4172" marT="4172" marB="0" anchor="ctr"/>
                </a:tc>
                <a:extLst>
                  <a:ext uri="{0D108BD9-81ED-4DB2-BD59-A6C34878D82A}">
                    <a16:rowId xmlns:a16="http://schemas.microsoft.com/office/drawing/2014/main" val="1174278463"/>
                  </a:ext>
                </a:extLst>
              </a:tr>
              <a:tr h="118465">
                <a:tc>
                  <a:txBody>
                    <a:bodyPr/>
                    <a:lstStyle/>
                    <a:p>
                      <a:pPr algn="ctr" fontAlgn="b"/>
                      <a:r>
                        <a:rPr lang="en-US" sz="700" u="none" strike="noStrike" dirty="0">
                          <a:effectLst/>
                        </a:rPr>
                        <a:t>8b</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NIR2</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1035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Snow grain size for water resources </a:t>
                      </a:r>
                    </a:p>
                  </a:txBody>
                  <a:tcPr marL="4172" marR="4172" marT="4172" marB="0" anchor="ctr"/>
                </a:tc>
                <a:extLst>
                  <a:ext uri="{0D108BD9-81ED-4DB2-BD59-A6C34878D82A}">
                    <a16:rowId xmlns:a16="http://schemas.microsoft.com/office/drawing/2014/main" val="2906464511"/>
                  </a:ext>
                </a:extLst>
              </a:tr>
              <a:tr h="118465">
                <a:tc>
                  <a:txBody>
                    <a:bodyPr/>
                    <a:lstStyle/>
                    <a:p>
                      <a:pPr algn="ctr" fontAlgn="b"/>
                      <a:r>
                        <a:rPr lang="en-US" sz="700" u="none" strike="noStrike" dirty="0">
                          <a:effectLst/>
                        </a:rPr>
                        <a:t>10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Cirrus</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60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1375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30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1920882282"/>
                  </a:ext>
                </a:extLst>
              </a:tr>
              <a:tr h="118465">
                <a:tc>
                  <a:txBody>
                    <a:bodyPr/>
                    <a:lstStyle/>
                    <a:p>
                      <a:pPr algn="ctr" fontAlgn="b"/>
                      <a:r>
                        <a:rPr lang="en-US" sz="700" u="none" strike="noStrike" dirty="0">
                          <a:effectLst/>
                        </a:rPr>
                        <a:t>11</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SWIR 1</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1610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90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2649500716"/>
                  </a:ext>
                </a:extLst>
              </a:tr>
              <a:tr h="186391">
                <a:tc>
                  <a:txBody>
                    <a:bodyPr/>
                    <a:lstStyle/>
                    <a:p>
                      <a:pPr algn="ctr" fontAlgn="b"/>
                      <a:r>
                        <a:rPr lang="en-US" sz="700" u="none" strike="noStrike" dirty="0">
                          <a:effectLst/>
                        </a:rPr>
                        <a:t>12a</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SWIR 2a</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2040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30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b="0" i="0" u="none" strike="noStrike" dirty="0">
                          <a:solidFill>
                            <a:srgbClr val="000000"/>
                          </a:solidFill>
                          <a:effectLst/>
                          <a:latin typeface="+mn-lt"/>
                        </a:rPr>
                        <a:t>Subdivided for cellulose/crop residue measurement (Landsat)</a:t>
                      </a:r>
                    </a:p>
                  </a:txBody>
                  <a:tcPr marL="4172" marR="4172" marT="4172" marB="0" anchor="ctr"/>
                </a:tc>
                <a:extLst>
                  <a:ext uri="{0D108BD9-81ED-4DB2-BD59-A6C34878D82A}">
                    <a16:rowId xmlns:a16="http://schemas.microsoft.com/office/drawing/2014/main" val="3516510335"/>
                  </a:ext>
                </a:extLst>
              </a:tr>
              <a:tr h="186391">
                <a:tc>
                  <a:txBody>
                    <a:bodyPr/>
                    <a:lstStyle/>
                    <a:p>
                      <a:pPr algn="ctr" fontAlgn="b"/>
                      <a:r>
                        <a:rPr lang="en-US" sz="700" u="none" strike="noStrike" dirty="0">
                          <a:effectLst/>
                        </a:rPr>
                        <a:t>12b</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SWIR 2b</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2100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40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mn-lt"/>
                        </a:rPr>
                        <a:t>Subdivided for cellulose/crop residue measurement (Landsat)</a:t>
                      </a:r>
                    </a:p>
                  </a:txBody>
                  <a:tcPr marL="4172" marR="4172" marT="4172" marB="0" anchor="ctr"/>
                </a:tc>
                <a:extLst>
                  <a:ext uri="{0D108BD9-81ED-4DB2-BD59-A6C34878D82A}">
                    <a16:rowId xmlns:a16="http://schemas.microsoft.com/office/drawing/2014/main" val="2770337190"/>
                  </a:ext>
                </a:extLst>
              </a:tr>
              <a:tr h="209912">
                <a:tc>
                  <a:txBody>
                    <a:bodyPr/>
                    <a:lstStyle/>
                    <a:p>
                      <a:pPr algn="ctr" fontAlgn="b"/>
                      <a:r>
                        <a:rPr lang="en-US" sz="700" u="none" strike="noStrike" dirty="0">
                          <a:effectLst/>
                        </a:rPr>
                        <a:t>12c</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SWIR 2c</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2210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algn="ctr" fontAlgn="b"/>
                      <a:r>
                        <a:rPr lang="en-US" sz="700" u="none" strike="noStrike" dirty="0">
                          <a:effectLst/>
                        </a:rPr>
                        <a:t>40</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mn-lt"/>
                        </a:rPr>
                        <a:t>Subdivided for cellulose/crop residue measurement</a:t>
                      </a:r>
                    </a:p>
                    <a:p>
                      <a:pPr marL="0" marR="0" lvl="0" indent="0" algn="ctr" defTabSz="6858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mn-lt"/>
                        </a:rPr>
                        <a:t>(Landsat)</a:t>
                      </a:r>
                    </a:p>
                  </a:txBody>
                  <a:tcPr marL="4172" marR="4172" marT="4172" marB="0" anchor="ctr"/>
                </a:tc>
                <a:extLst>
                  <a:ext uri="{0D108BD9-81ED-4DB2-BD59-A6C34878D82A}">
                    <a16:rowId xmlns:a16="http://schemas.microsoft.com/office/drawing/2014/main" val="2255273163"/>
                  </a:ext>
                </a:extLst>
              </a:tr>
              <a:tr h="118465">
                <a:tc>
                  <a:txBody>
                    <a:bodyPr/>
                    <a:lstStyle/>
                    <a:p>
                      <a:pPr algn="ctr" fontAlgn="b"/>
                      <a:r>
                        <a:rPr lang="en-US" sz="700" u="none" strike="noStrike" dirty="0">
                          <a:effectLst/>
                        </a:rPr>
                        <a:t>13</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algn="ctr" defTabSz="685800" rtl="0" eaLnBrk="1" fontAlgn="b" latinLnBrk="0" hangingPunct="1"/>
                      <a:r>
                        <a:rPr lang="en-US" sz="700" i="1" u="none" strike="noStrike" kern="1200" dirty="0">
                          <a:solidFill>
                            <a:schemeClr val="dk1"/>
                          </a:solidFill>
                          <a:effectLst/>
                          <a:latin typeface="+mn-lt"/>
                          <a:ea typeface="+mn-ea"/>
                          <a:cs typeface="+mn-cs"/>
                        </a:rPr>
                        <a:t>MWIR*</a:t>
                      </a:r>
                    </a:p>
                  </a:txBody>
                  <a:tcPr marL="5715" marR="5715" marT="5715" marB="0" anchor="ctr"/>
                </a:tc>
                <a:tc>
                  <a:txBody>
                    <a:bodyPr/>
                    <a:lstStyle/>
                    <a:p>
                      <a:pPr marL="0" algn="ctr" defTabSz="685800" rtl="0" eaLnBrk="1" fontAlgn="b" latinLnBrk="0" hangingPunct="1"/>
                      <a:r>
                        <a:rPr lang="en-US" sz="700" i="1"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700" i="1" u="none" strike="noStrike" kern="1200" dirty="0">
                          <a:solidFill>
                            <a:schemeClr val="dk1"/>
                          </a:solidFill>
                          <a:effectLst/>
                          <a:latin typeface="+mn-lt"/>
                          <a:ea typeface="+mn-ea"/>
                          <a:cs typeface="+mn-cs"/>
                        </a:rPr>
                        <a:t>3980</a:t>
                      </a:r>
                    </a:p>
                  </a:txBody>
                  <a:tcPr marL="5715" marR="5715" marT="5715" marB="0" anchor="ctr"/>
                </a:tc>
                <a:tc>
                  <a:txBody>
                    <a:bodyPr/>
                    <a:lstStyle/>
                    <a:p>
                      <a:pPr marL="0" algn="ctr" defTabSz="685800" rtl="0" eaLnBrk="1" fontAlgn="b" latinLnBrk="0" hangingPunct="1"/>
                      <a:r>
                        <a:rPr lang="en-US" sz="700" i="1" u="none" strike="noStrike" kern="1200" dirty="0">
                          <a:solidFill>
                            <a:schemeClr val="dk1"/>
                          </a:solidFill>
                          <a:effectLst/>
                          <a:latin typeface="+mn-lt"/>
                          <a:ea typeface="+mn-ea"/>
                          <a:cs typeface="+mn-cs"/>
                        </a:rPr>
                        <a:t>300</a:t>
                      </a:r>
                    </a:p>
                  </a:txBody>
                  <a:tcPr marL="5715" marR="5715" marT="5715" marB="0" anchor="ctr"/>
                </a:tc>
                <a:tc>
                  <a:txBody>
                    <a:bodyPr/>
                    <a:lstStyle/>
                    <a:p>
                      <a:pPr algn="ctr" fontAlgn="b"/>
                      <a:r>
                        <a:rPr lang="en-US" sz="700" b="0" i="1" u="none" strike="noStrike" dirty="0">
                          <a:solidFill>
                            <a:srgbClr val="000000"/>
                          </a:solidFill>
                          <a:effectLst/>
                          <a:latin typeface="+mn-lt"/>
                        </a:rPr>
                        <a:t>Active fire, volcanos, fire radiative power (MODIS)</a:t>
                      </a:r>
                    </a:p>
                  </a:txBody>
                  <a:tcPr marL="4172" marR="4172" marT="4172" marB="0" anchor="ctr"/>
                </a:tc>
                <a:extLst>
                  <a:ext uri="{0D108BD9-81ED-4DB2-BD59-A6C34878D82A}">
                    <a16:rowId xmlns:a16="http://schemas.microsoft.com/office/drawing/2014/main" val="3449320580"/>
                  </a:ext>
                </a:extLst>
              </a:tr>
              <a:tr h="198232">
                <a:tc>
                  <a:txBody>
                    <a:bodyPr/>
                    <a:lstStyle/>
                    <a:p>
                      <a:pPr marL="0" algn="ctr" defTabSz="685800" rtl="0" eaLnBrk="1" fontAlgn="b" latinLnBrk="0" hangingPunct="1"/>
                      <a:r>
                        <a:rPr lang="en-US" sz="700" b="1" u="none" strike="noStrike" kern="1200" dirty="0">
                          <a:solidFill>
                            <a:schemeClr val="lt1"/>
                          </a:solidFill>
                          <a:effectLst/>
                          <a:latin typeface="+mn-lt"/>
                          <a:ea typeface="+mn-ea"/>
                          <a:cs typeface="+mn-cs"/>
                        </a:rPr>
                        <a:t>14a</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TIR 1a</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8300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350</a:t>
                      </a:r>
                    </a:p>
                  </a:txBody>
                  <a:tcPr marL="5715" marR="5715" marT="5715" marB="0" anchor="ctr"/>
                </a:tc>
                <a:tc>
                  <a:txBody>
                    <a:bodyPr/>
                    <a:lstStyle/>
                    <a:p>
                      <a:pPr algn="ctr" fontAlgn="b"/>
                      <a:r>
                        <a:rPr lang="en-US" sz="700" b="0" u="none" strike="noStrike" kern="1200" dirty="0">
                          <a:solidFill>
                            <a:schemeClr val="dk1"/>
                          </a:solidFill>
                          <a:effectLst/>
                          <a:latin typeface="+mn-lt"/>
                          <a:ea typeface="+mn-ea"/>
                          <a:cs typeface="+mn-cs"/>
                        </a:rPr>
                        <a:t>Mineral and surface composition mapping (ASTER)</a:t>
                      </a:r>
                    </a:p>
                  </a:txBody>
                  <a:tcPr marL="4172" marR="4172" marT="4172" marB="0" anchor="ctr"/>
                </a:tc>
                <a:extLst>
                  <a:ext uri="{0D108BD9-81ED-4DB2-BD59-A6C34878D82A}">
                    <a16:rowId xmlns:a16="http://schemas.microsoft.com/office/drawing/2014/main" val="1680172535"/>
                  </a:ext>
                </a:extLst>
              </a:tr>
              <a:tr h="118465">
                <a:tc>
                  <a:txBody>
                    <a:bodyPr/>
                    <a:lstStyle/>
                    <a:p>
                      <a:pPr marL="0" algn="ctr" defTabSz="685800" rtl="0" eaLnBrk="1" fontAlgn="b" latinLnBrk="0" hangingPunct="1"/>
                      <a:r>
                        <a:rPr lang="en-US" sz="700" b="1" u="none" strike="noStrike" kern="1200" dirty="0">
                          <a:solidFill>
                            <a:schemeClr val="lt1"/>
                          </a:solidFill>
                          <a:effectLst/>
                          <a:latin typeface="+mn-lt"/>
                          <a:ea typeface="+mn-ea"/>
                          <a:cs typeface="+mn-cs"/>
                        </a:rPr>
                        <a:t>14</a:t>
                      </a:r>
                    </a:p>
                  </a:txBody>
                  <a:tcPr marL="4172" marR="4172" marT="4172"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TIR 1</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8650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350</a:t>
                      </a:r>
                    </a:p>
                  </a:txBody>
                  <a:tcPr marL="5715" marR="5715" marT="5715" marB="0" anchor="ctr"/>
                </a:tc>
                <a:tc>
                  <a:txBody>
                    <a:bodyPr/>
                    <a:lstStyle/>
                    <a:p>
                      <a:pPr algn="ctr" fontAlgn="b"/>
                      <a:r>
                        <a:rPr lang="en-US" sz="700" b="0" u="none" strike="noStrike" kern="1200" dirty="0">
                          <a:solidFill>
                            <a:schemeClr val="dk1"/>
                          </a:solidFill>
                          <a:effectLst/>
                          <a:latin typeface="+mn-lt"/>
                          <a:ea typeface="+mn-ea"/>
                          <a:cs typeface="+mn-cs"/>
                        </a:rPr>
                        <a:t>Emissivity separation, volcanos (SO2) (MODIS/ASTER)</a:t>
                      </a:r>
                    </a:p>
                  </a:txBody>
                  <a:tcPr marL="4172" marR="4172" marT="4172" marB="0" anchor="ctr"/>
                </a:tc>
                <a:extLst>
                  <a:ext uri="{0D108BD9-81ED-4DB2-BD59-A6C34878D82A}">
                    <a16:rowId xmlns:a16="http://schemas.microsoft.com/office/drawing/2014/main" val="966064704"/>
                  </a:ext>
                </a:extLst>
              </a:tr>
              <a:tr h="198232">
                <a:tc>
                  <a:txBody>
                    <a:bodyPr/>
                    <a:lstStyle/>
                    <a:p>
                      <a:pPr marL="0" algn="ctr" defTabSz="685800" rtl="0" eaLnBrk="1" fontAlgn="b" latinLnBrk="0" hangingPunct="1"/>
                      <a:r>
                        <a:rPr lang="en-US" sz="700" b="1" u="none" strike="noStrike" kern="1200" dirty="0">
                          <a:solidFill>
                            <a:schemeClr val="lt1"/>
                          </a:solidFill>
                          <a:effectLst/>
                          <a:latin typeface="+mn-lt"/>
                          <a:ea typeface="+mn-ea"/>
                          <a:cs typeface="+mn-cs"/>
                        </a:rPr>
                        <a:t>14b</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TIR 1b</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9100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350</a:t>
                      </a:r>
                    </a:p>
                  </a:txBody>
                  <a:tcPr marL="5715" marR="5715" marT="5715" marB="0" anchor="ct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700" b="0" u="none" strike="noStrike" kern="1200" dirty="0">
                          <a:solidFill>
                            <a:schemeClr val="dk1"/>
                          </a:solidFill>
                          <a:effectLst/>
                          <a:latin typeface="+mn-lt"/>
                          <a:ea typeface="+mn-ea"/>
                          <a:cs typeface="+mn-cs"/>
                        </a:rPr>
                        <a:t>Mineral and surface composition mapping (ASTER)</a:t>
                      </a:r>
                    </a:p>
                  </a:txBody>
                  <a:tcPr marL="4172" marR="4172" marT="4172" marB="0" anchor="ctr"/>
                </a:tc>
                <a:extLst>
                  <a:ext uri="{0D108BD9-81ED-4DB2-BD59-A6C34878D82A}">
                    <a16:rowId xmlns:a16="http://schemas.microsoft.com/office/drawing/2014/main" val="4166512304"/>
                  </a:ext>
                </a:extLst>
              </a:tr>
              <a:tr h="121674">
                <a:tc>
                  <a:txBody>
                    <a:bodyPr/>
                    <a:lstStyle/>
                    <a:p>
                      <a:pPr algn="ctr" fontAlgn="b"/>
                      <a:r>
                        <a:rPr lang="en-US" sz="700" u="none" strike="noStrike" dirty="0">
                          <a:effectLst/>
                        </a:rPr>
                        <a:t>15</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TIR 2</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10800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1000</a:t>
                      </a:r>
                    </a:p>
                  </a:txBody>
                  <a:tcPr marL="5715" marR="5715" marT="5715" marB="0" anchor="ctr"/>
                </a:tc>
                <a:tc>
                  <a:txBody>
                    <a:bodyPr/>
                    <a:lstStyle/>
                    <a:p>
                      <a:pPr marL="0" algn="ctr" defTabSz="685800" rtl="0" eaLnBrk="1" fontAlgn="b" latinLnBrk="0" hangingPunct="1"/>
                      <a:r>
                        <a:rPr lang="en-US" sz="700" b="0" u="none" strike="noStrike" kern="1200" dirty="0">
                          <a:solidFill>
                            <a:schemeClr val="dk1"/>
                          </a:solidFill>
                          <a:effectLst/>
                          <a:latin typeface="+mn-lt"/>
                          <a:ea typeface="+mn-ea"/>
                          <a:cs typeface="+mn-cs"/>
                        </a:rPr>
                        <a:t>Surface temperature (Landsat)</a:t>
                      </a:r>
                    </a:p>
                  </a:txBody>
                  <a:tcPr marL="4172" marR="4172" marT="4172" marB="0" anchor="ctr"/>
                </a:tc>
                <a:extLst>
                  <a:ext uri="{0D108BD9-81ED-4DB2-BD59-A6C34878D82A}">
                    <a16:rowId xmlns:a16="http://schemas.microsoft.com/office/drawing/2014/main" val="2650677504"/>
                  </a:ext>
                </a:extLst>
              </a:tr>
              <a:tr h="186391">
                <a:tc>
                  <a:txBody>
                    <a:bodyPr/>
                    <a:lstStyle/>
                    <a:p>
                      <a:pPr algn="ctr" fontAlgn="b"/>
                      <a:r>
                        <a:rPr lang="en-US" sz="700" u="none" strike="noStrike" dirty="0">
                          <a:effectLst/>
                        </a:rPr>
                        <a:t>16</a:t>
                      </a:r>
                      <a:endParaRPr lang="en-US" sz="700" b="0" i="0" u="none" strike="noStrike" dirty="0">
                        <a:solidFill>
                          <a:srgbClr val="000000"/>
                        </a:solidFill>
                        <a:effectLst/>
                        <a:latin typeface="Calibri" panose="020F0502020204030204" pitchFamily="34" charset="0"/>
                      </a:endParaRPr>
                    </a:p>
                  </a:txBody>
                  <a:tcPr marL="4172" marR="4172" marT="4172"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TIR 3</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12000</a:t>
                      </a:r>
                    </a:p>
                  </a:txBody>
                  <a:tcPr marL="5715" marR="5715" marT="5715" marB="0" anchor="ctr"/>
                </a:tc>
                <a:tc>
                  <a:txBody>
                    <a:bodyPr/>
                    <a:lstStyle/>
                    <a:p>
                      <a:pPr marL="0" algn="ctr" defTabSz="685800" rtl="0" eaLnBrk="1" fontAlgn="b" latinLnBrk="0" hangingPunct="1"/>
                      <a:r>
                        <a:rPr lang="en-US" sz="700" u="none" strike="noStrike" kern="1200" dirty="0">
                          <a:solidFill>
                            <a:schemeClr val="dk1"/>
                          </a:solidFill>
                          <a:effectLst/>
                          <a:latin typeface="+mn-lt"/>
                          <a:ea typeface="+mn-ea"/>
                          <a:cs typeface="+mn-cs"/>
                        </a:rPr>
                        <a:t>1000</a:t>
                      </a:r>
                    </a:p>
                  </a:txBody>
                  <a:tcPr marL="5715" marR="5715" marT="5715" marB="0" anchor="ctr"/>
                </a:tc>
                <a:tc>
                  <a:txBody>
                    <a:bodyPr/>
                    <a:lstStyle/>
                    <a:p>
                      <a:pPr marL="0" algn="ctr" defTabSz="685800" rtl="0" eaLnBrk="1" fontAlgn="b" latinLnBrk="0" hangingPunct="1"/>
                      <a:r>
                        <a:rPr lang="en-US" sz="700" b="0" u="none" strike="noStrike" kern="1200" dirty="0">
                          <a:solidFill>
                            <a:schemeClr val="dk1"/>
                          </a:solidFill>
                          <a:effectLst/>
                          <a:latin typeface="+mn-lt"/>
                          <a:ea typeface="+mn-ea"/>
                          <a:cs typeface="+mn-cs"/>
                        </a:rPr>
                        <a:t>Surface temperature, snow grain size (Landsat)</a:t>
                      </a:r>
                    </a:p>
                  </a:txBody>
                  <a:tcPr marL="4172" marR="4172" marT="4172" marB="0" anchor="ctr"/>
                </a:tc>
                <a:extLst>
                  <a:ext uri="{0D108BD9-81ED-4DB2-BD59-A6C34878D82A}">
                    <a16:rowId xmlns:a16="http://schemas.microsoft.com/office/drawing/2014/main" val="2262898828"/>
                  </a:ext>
                </a:extLst>
              </a:tr>
            </a:tbl>
          </a:graphicData>
        </a:graphic>
      </p:graphicFrame>
      <p:sp>
        <p:nvSpPr>
          <p:cNvPr id="4" name="TextBox 3">
            <a:extLst>
              <a:ext uri="{FF2B5EF4-FFF2-40B4-BE49-F238E27FC236}">
                <a16:creationId xmlns:a16="http://schemas.microsoft.com/office/drawing/2014/main" id="{A3C748FD-2BBE-EC46-9955-6D14A502E70B}"/>
              </a:ext>
            </a:extLst>
          </p:cNvPr>
          <p:cNvSpPr txBox="1"/>
          <p:nvPr/>
        </p:nvSpPr>
        <p:spPr>
          <a:xfrm>
            <a:off x="4877989" y="4750588"/>
            <a:ext cx="3507307" cy="276999"/>
          </a:xfrm>
          <a:prstGeom prst="rect">
            <a:avLst/>
          </a:prstGeom>
          <a:noFill/>
        </p:spPr>
        <p:txBody>
          <a:bodyPr wrap="none" rtlCol="0">
            <a:spAutoFit/>
          </a:bodyPr>
          <a:lstStyle/>
          <a:p>
            <a:r>
              <a:rPr lang="en-US" sz="1200" i="1" dirty="0"/>
              <a:t>*MWIR currently being evaluated for value/feasibility</a:t>
            </a:r>
          </a:p>
        </p:txBody>
      </p:sp>
    </p:spTree>
    <p:extLst>
      <p:ext uri="{BB962C8B-B14F-4D97-AF65-F5344CB8AC3E}">
        <p14:creationId xmlns:p14="http://schemas.microsoft.com/office/powerpoint/2010/main" val="145741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E671751-7D46-49B5-973C-716873748683}"/>
              </a:ext>
            </a:extLst>
          </p:cNvPr>
          <p:cNvSpPr txBox="1">
            <a:spLocks/>
          </p:cNvSpPr>
          <p:nvPr/>
        </p:nvSpPr>
        <p:spPr>
          <a:xfrm>
            <a:off x="228600" y="4240731"/>
            <a:ext cx="8686801" cy="87811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400"/>
              <a:t>EROS Cal/Val Center of Excellence (ECCOE) established 2017 for:  “improving the accuracy, precision, and efficiency of radiometric, geometric, and spatial characterization, calibration, and cross-calibration of optical remote sensing systems to achieve the highest degree of interoperability of remote sensing data products.” </a:t>
            </a:r>
          </a:p>
          <a:p>
            <a:pPr>
              <a:spcBef>
                <a:spcPts val="300"/>
              </a:spcBef>
            </a:pPr>
            <a:endParaRPr lang="en-US" sz="1400" dirty="0"/>
          </a:p>
        </p:txBody>
      </p:sp>
      <p:pic>
        <p:nvPicPr>
          <p:cNvPr id="5" name="Picture 4">
            <a:extLst>
              <a:ext uri="{FF2B5EF4-FFF2-40B4-BE49-F238E27FC236}">
                <a16:creationId xmlns:a16="http://schemas.microsoft.com/office/drawing/2014/main" id="{79DC6227-647F-42C5-8807-D4BB02736ED8}"/>
              </a:ext>
            </a:extLst>
          </p:cNvPr>
          <p:cNvPicPr>
            <a:picLocks noChangeAspect="1"/>
          </p:cNvPicPr>
          <p:nvPr/>
        </p:nvPicPr>
        <p:blipFill>
          <a:blip r:embed="rId2"/>
          <a:stretch>
            <a:fillRect/>
          </a:stretch>
        </p:blipFill>
        <p:spPr>
          <a:xfrm>
            <a:off x="1374128" y="1512744"/>
            <a:ext cx="6395745" cy="2743200"/>
          </a:xfrm>
          <a:prstGeom prst="rect">
            <a:avLst/>
          </a:prstGeom>
        </p:spPr>
      </p:pic>
      <p:sp>
        <p:nvSpPr>
          <p:cNvPr id="6" name="Title 1">
            <a:extLst>
              <a:ext uri="{FF2B5EF4-FFF2-40B4-BE49-F238E27FC236}">
                <a16:creationId xmlns:a16="http://schemas.microsoft.com/office/drawing/2014/main" id="{5C1CB204-7454-4E8C-9F55-513EEDDC34C1}"/>
              </a:ext>
            </a:extLst>
          </p:cNvPr>
          <p:cNvSpPr txBox="1">
            <a:spLocks/>
          </p:cNvSpPr>
          <p:nvPr/>
        </p:nvSpPr>
        <p:spPr>
          <a:xfrm>
            <a:off x="2020932" y="122549"/>
            <a:ext cx="5098671"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r>
              <a:rPr lang="en-US" dirty="0"/>
              <a:t>EROS Calibration/Validation Center of Excellence (ECCOE)</a:t>
            </a:r>
          </a:p>
        </p:txBody>
      </p:sp>
    </p:spTree>
    <p:extLst>
      <p:ext uri="{BB962C8B-B14F-4D97-AF65-F5344CB8AC3E}">
        <p14:creationId xmlns:p14="http://schemas.microsoft.com/office/powerpoint/2010/main" val="428046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A491F82-F73C-4502-B089-C479DCAA38F3}"/>
              </a:ext>
            </a:extLst>
          </p:cNvPr>
          <p:cNvSpPr txBox="1">
            <a:spLocks/>
          </p:cNvSpPr>
          <p:nvPr/>
        </p:nvSpPr>
        <p:spPr>
          <a:xfrm>
            <a:off x="0" y="2468191"/>
            <a:ext cx="9144000" cy="102440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b="1" dirty="0"/>
              <a:t>Questions</a:t>
            </a:r>
          </a:p>
          <a:p>
            <a:pPr lvl="2" algn="ctr"/>
            <a:endParaRPr lang="en-US" sz="4400" b="1" dirty="0"/>
          </a:p>
          <a:p>
            <a:pPr lvl="1" algn="ctr"/>
            <a:endParaRPr lang="en-US" sz="4800" b="1" dirty="0"/>
          </a:p>
        </p:txBody>
      </p:sp>
    </p:spTree>
    <p:extLst>
      <p:ext uri="{BB962C8B-B14F-4D97-AF65-F5344CB8AC3E}">
        <p14:creationId xmlns:p14="http://schemas.microsoft.com/office/powerpoint/2010/main" val="312341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068561-A1D3-4B00-B36A-2CF08B0AC1FA}"/>
              </a:ext>
            </a:extLst>
          </p:cNvPr>
          <p:cNvSpPr txBox="1">
            <a:spLocks/>
          </p:cNvSpPr>
          <p:nvPr/>
        </p:nvSpPr>
        <p:spPr>
          <a:xfrm>
            <a:off x="171451" y="1188362"/>
            <a:ext cx="6673361" cy="173964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a:t>Landsat 7</a:t>
            </a:r>
          </a:p>
          <a:p>
            <a:r>
              <a:rPr lang="en-US" sz="1200" dirty="0"/>
              <a:t>Acquiring image data at a rate of ~470 scenes per day through a continental acquisition strategy </a:t>
            </a:r>
          </a:p>
          <a:p>
            <a:r>
              <a:rPr lang="en-US" sz="1200" dirty="0"/>
              <a:t>On-orbit performance of Landsat 7 observatory continues to be outstanding </a:t>
            </a:r>
          </a:p>
          <a:p>
            <a:r>
              <a:rPr lang="en-US" sz="1200" dirty="0"/>
              <a:t>Finalized end of mission planning to extend Landsat 7 science operations to overlap with Landsat 9 launch readiness</a:t>
            </a:r>
          </a:p>
          <a:p>
            <a:pPr lvl="1"/>
            <a:r>
              <a:rPr lang="en-US" sz="1200" dirty="0"/>
              <a:t>Assumes December 2020 launch readiness date for Landsat 9</a:t>
            </a:r>
          </a:p>
          <a:p>
            <a:pPr lvl="1"/>
            <a:r>
              <a:rPr lang="en-US" sz="1200" dirty="0"/>
              <a:t>Science mission life-cycle potential extends to July 2021</a:t>
            </a:r>
          </a:p>
          <a:p>
            <a:pPr lvl="1"/>
            <a:r>
              <a:rPr lang="en-US" sz="1200" dirty="0"/>
              <a:t>Decommissioning will follow the launch of Landsat 9 or the end of science mission operations, whichever comes first</a:t>
            </a:r>
          </a:p>
          <a:p>
            <a:endParaRPr lang="en-US" sz="1200" dirty="0"/>
          </a:p>
        </p:txBody>
      </p:sp>
      <p:pic>
        <p:nvPicPr>
          <p:cNvPr id="5" name="Picture 4">
            <a:extLst>
              <a:ext uri="{FF2B5EF4-FFF2-40B4-BE49-F238E27FC236}">
                <a16:creationId xmlns:a16="http://schemas.microsoft.com/office/drawing/2014/main" id="{2D083371-C36A-41B2-8AF3-CC75C810C3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22"/>
          <a:stretch/>
        </p:blipFill>
        <p:spPr>
          <a:xfrm>
            <a:off x="6729249" y="1152812"/>
            <a:ext cx="1897127" cy="1810746"/>
          </a:xfrm>
          <a:prstGeom prst="rect">
            <a:avLst/>
          </a:prstGeom>
        </p:spPr>
      </p:pic>
      <p:pic>
        <p:nvPicPr>
          <p:cNvPr id="6" name="Picture 5">
            <a:extLst>
              <a:ext uri="{FF2B5EF4-FFF2-40B4-BE49-F238E27FC236}">
                <a16:creationId xmlns:a16="http://schemas.microsoft.com/office/drawing/2014/main" id="{9CBB0DA0-B28A-47E1-85C7-6720D54C2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3405348"/>
            <a:ext cx="1654565" cy="850106"/>
          </a:xfrm>
          <a:prstGeom prst="rect">
            <a:avLst/>
          </a:prstGeom>
        </p:spPr>
      </p:pic>
      <p:pic>
        <p:nvPicPr>
          <p:cNvPr id="7" name="Picture 6">
            <a:extLst>
              <a:ext uri="{FF2B5EF4-FFF2-40B4-BE49-F238E27FC236}">
                <a16:creationId xmlns:a16="http://schemas.microsoft.com/office/drawing/2014/main" id="{3738E47A-65DA-432B-886E-F516160651FD}"/>
              </a:ext>
            </a:extLst>
          </p:cNvPr>
          <p:cNvPicPr>
            <a:picLocks noChangeAspect="1"/>
          </p:cNvPicPr>
          <p:nvPr/>
        </p:nvPicPr>
        <p:blipFill>
          <a:blip r:embed="rId4"/>
          <a:stretch>
            <a:fillRect/>
          </a:stretch>
        </p:blipFill>
        <p:spPr>
          <a:xfrm>
            <a:off x="8031783" y="1237860"/>
            <a:ext cx="993345" cy="989531"/>
          </a:xfrm>
          <a:prstGeom prst="rect">
            <a:avLst/>
          </a:prstGeom>
        </p:spPr>
      </p:pic>
      <p:sp>
        <p:nvSpPr>
          <p:cNvPr id="8" name="Content Placeholder 2">
            <a:extLst>
              <a:ext uri="{FF2B5EF4-FFF2-40B4-BE49-F238E27FC236}">
                <a16:creationId xmlns:a16="http://schemas.microsoft.com/office/drawing/2014/main" id="{FC40AF90-6818-42FF-94FC-66D5E34ABB77}"/>
              </a:ext>
            </a:extLst>
          </p:cNvPr>
          <p:cNvSpPr txBox="1">
            <a:spLocks/>
          </p:cNvSpPr>
          <p:nvPr/>
        </p:nvSpPr>
        <p:spPr bwMode="auto">
          <a:xfrm>
            <a:off x="1826014" y="3030605"/>
            <a:ext cx="7199114" cy="22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257175" indent="-257175" algn="l" rtl="0" eaLnBrk="0" fontAlgn="base" hangingPunct="0">
              <a:spcBef>
                <a:spcPct val="20000"/>
              </a:spcBef>
              <a:spcAft>
                <a:spcPct val="0"/>
              </a:spcAft>
              <a:buClr>
                <a:srgbClr val="EA7500"/>
              </a:buClr>
              <a:buFont typeface="Wingdings" panose="05000000000000000000" pitchFamily="2" charset="2"/>
              <a:buChar char="w"/>
              <a:defRPr sz="2100" b="1">
                <a:solidFill>
                  <a:schemeClr val="tx1"/>
                </a:solidFill>
                <a:latin typeface="+mn-lt"/>
                <a:ea typeface="+mn-ea"/>
                <a:cs typeface="+mn-cs"/>
              </a:defRPr>
            </a:lvl1pPr>
            <a:lvl2pPr marL="557213" indent="-214313" algn="l" rtl="0" eaLnBrk="0" fontAlgn="base" hangingPunct="0">
              <a:spcBef>
                <a:spcPct val="20000"/>
              </a:spcBef>
              <a:spcAft>
                <a:spcPct val="0"/>
              </a:spcAft>
              <a:buClr>
                <a:srgbClr val="A9A503"/>
              </a:buClr>
              <a:buFont typeface="Wingdings" panose="05000000000000000000" pitchFamily="2" charset="2"/>
              <a:buChar char="w"/>
              <a:defRPr sz="1800">
                <a:solidFill>
                  <a:schemeClr val="tx1"/>
                </a:solidFill>
                <a:latin typeface="+mn-lt"/>
              </a:defRPr>
            </a:lvl2pPr>
            <a:lvl3pPr marL="857250" indent="-171450" algn="l" rtl="0" eaLnBrk="0" fontAlgn="base" hangingPunct="0">
              <a:spcBef>
                <a:spcPct val="20000"/>
              </a:spcBef>
              <a:spcAft>
                <a:spcPct val="0"/>
              </a:spcAft>
              <a:buClr>
                <a:srgbClr val="C38037"/>
              </a:buClr>
              <a:buFont typeface="Times New Roman" panose="02020603050405020304" pitchFamily="18" charset="0"/>
              <a:buChar char="•"/>
              <a:defRPr sz="1500">
                <a:solidFill>
                  <a:schemeClr val="tx1"/>
                </a:solidFill>
                <a:latin typeface="+mn-lt"/>
              </a:defRPr>
            </a:lvl3pPr>
            <a:lvl4pPr marL="1200150" indent="-171450" algn="l" rtl="0" eaLnBrk="0" fontAlgn="base" hangingPunct="0">
              <a:spcBef>
                <a:spcPct val="20000"/>
              </a:spcBef>
              <a:spcAft>
                <a:spcPct val="0"/>
              </a:spcAft>
              <a:buChar char="–"/>
              <a:defRPr sz="1350">
                <a:solidFill>
                  <a:schemeClr val="tx1"/>
                </a:solidFill>
                <a:latin typeface="+mn-lt"/>
              </a:defRPr>
            </a:lvl4pPr>
            <a:lvl5pPr marL="1543050" indent="-171450" algn="l" rtl="0" eaLnBrk="0" fontAlgn="base" hangingPunct="0">
              <a:spcBef>
                <a:spcPct val="20000"/>
              </a:spcBef>
              <a:spcAft>
                <a:spcPct val="0"/>
              </a:spcAft>
              <a:buClr>
                <a:schemeClr val="bg2"/>
              </a:buClr>
              <a:buChar char="•"/>
              <a:defRPr sz="1350">
                <a:solidFill>
                  <a:schemeClr val="tx1"/>
                </a:solidFill>
                <a:latin typeface="+mn-lt"/>
              </a:defRPr>
            </a:lvl5pPr>
            <a:lvl6pPr marL="1885950" indent="-171450" algn="l" rtl="0" eaLnBrk="1" fontAlgn="base" hangingPunct="1">
              <a:spcBef>
                <a:spcPct val="20000"/>
              </a:spcBef>
              <a:spcAft>
                <a:spcPct val="0"/>
              </a:spcAft>
              <a:buClr>
                <a:schemeClr val="bg2"/>
              </a:buClr>
              <a:buChar char="•"/>
              <a:defRPr sz="1350">
                <a:solidFill>
                  <a:schemeClr val="tx1"/>
                </a:solidFill>
                <a:latin typeface="+mn-lt"/>
              </a:defRPr>
            </a:lvl6pPr>
            <a:lvl7pPr marL="2228850" indent="-171450" algn="l" rtl="0" eaLnBrk="1" fontAlgn="base" hangingPunct="1">
              <a:spcBef>
                <a:spcPct val="20000"/>
              </a:spcBef>
              <a:spcAft>
                <a:spcPct val="0"/>
              </a:spcAft>
              <a:buClr>
                <a:schemeClr val="bg2"/>
              </a:buClr>
              <a:buChar char="•"/>
              <a:defRPr sz="1350">
                <a:solidFill>
                  <a:schemeClr val="tx1"/>
                </a:solidFill>
                <a:latin typeface="+mn-lt"/>
              </a:defRPr>
            </a:lvl7pPr>
            <a:lvl8pPr marL="2571750" indent="-171450" algn="l" rtl="0" eaLnBrk="1" fontAlgn="base" hangingPunct="1">
              <a:spcBef>
                <a:spcPct val="20000"/>
              </a:spcBef>
              <a:spcAft>
                <a:spcPct val="0"/>
              </a:spcAft>
              <a:buClr>
                <a:schemeClr val="bg2"/>
              </a:buClr>
              <a:buChar char="•"/>
              <a:defRPr sz="1350">
                <a:solidFill>
                  <a:schemeClr val="tx1"/>
                </a:solidFill>
                <a:latin typeface="+mn-lt"/>
              </a:defRPr>
            </a:lvl8pPr>
            <a:lvl9pPr marL="2914650" indent="-171450" algn="l" rtl="0" eaLnBrk="1" fontAlgn="base" hangingPunct="1">
              <a:spcBef>
                <a:spcPct val="20000"/>
              </a:spcBef>
              <a:spcAft>
                <a:spcPct val="0"/>
              </a:spcAft>
              <a:buClr>
                <a:schemeClr val="bg2"/>
              </a:buClr>
              <a:buChar char="•"/>
              <a:defRPr sz="1350">
                <a:solidFill>
                  <a:schemeClr val="tx1"/>
                </a:solidFill>
                <a:latin typeface="+mn-lt"/>
              </a:defRPr>
            </a:lvl9pPr>
          </a:lstStyle>
          <a:p>
            <a:pPr marL="0" indent="0">
              <a:buNone/>
            </a:pPr>
            <a:r>
              <a:rPr lang="en-US" sz="1200" b="0" kern="0" dirty="0"/>
              <a:t>Landsat 8</a:t>
            </a:r>
          </a:p>
          <a:p>
            <a:r>
              <a:rPr lang="en-US" sz="1200" b="0" kern="0" dirty="0"/>
              <a:t>Acquiring image data at a rate of ~740 scenes per day with continental acquisition strategy </a:t>
            </a:r>
          </a:p>
          <a:p>
            <a:r>
              <a:rPr lang="en-US" sz="1200" b="0" kern="0" dirty="0"/>
              <a:t>On-orbit performance of Landsat 8 observatory continues to be outstanding</a:t>
            </a:r>
          </a:p>
          <a:p>
            <a:r>
              <a:rPr lang="en-US" sz="1200" b="0" kern="0" dirty="0"/>
              <a:t>TIRS Scene Select Mirror (SSM) Encoder Circuit B-side operations concept performing very well</a:t>
            </a:r>
          </a:p>
          <a:p>
            <a:r>
              <a:rPr lang="en-US" sz="1200" b="0" kern="0" dirty="0"/>
              <a:t>Enhanced Landsat Ground Network (LGN) robustness and reliability through use of international partnerships </a:t>
            </a:r>
          </a:p>
          <a:p>
            <a:r>
              <a:rPr lang="en-US" sz="1200" b="0" kern="0" dirty="0"/>
              <a:t>International Cooperator (IC) network currently at 22 certified IC stations and growing</a:t>
            </a:r>
          </a:p>
          <a:p>
            <a:r>
              <a:rPr lang="en-US" sz="1200" b="0" kern="0" dirty="0"/>
              <a:t>Flight Operations now performed under USGS contract for combined mission operation and Landsat Multi-satellite Operations Center (LMOC) development</a:t>
            </a:r>
          </a:p>
        </p:txBody>
      </p:sp>
      <p:sp>
        <p:nvSpPr>
          <p:cNvPr id="10" name="Title 4">
            <a:extLst>
              <a:ext uri="{FF2B5EF4-FFF2-40B4-BE49-F238E27FC236}">
                <a16:creationId xmlns:a16="http://schemas.microsoft.com/office/drawing/2014/main" id="{5A52798E-6FE0-4F78-A452-458EFE23D8D0}"/>
              </a:ext>
            </a:extLst>
          </p:cNvPr>
          <p:cNvSpPr txBox="1">
            <a:spLocks/>
          </p:cNvSpPr>
          <p:nvPr/>
        </p:nvSpPr>
        <p:spPr>
          <a:xfrm>
            <a:off x="2020932" y="181924"/>
            <a:ext cx="5514274"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nSpc>
                <a:spcPct val="150000"/>
              </a:lnSpc>
            </a:pPr>
            <a:r>
              <a:rPr lang="en-US" b="1" dirty="0"/>
              <a:t>Landsat Operational Mission Status</a:t>
            </a:r>
            <a:endParaRPr lang="en-GB" b="1" dirty="0"/>
          </a:p>
        </p:txBody>
      </p:sp>
    </p:spTree>
    <p:extLst>
      <p:ext uri="{BB962C8B-B14F-4D97-AF65-F5344CB8AC3E}">
        <p14:creationId xmlns:p14="http://schemas.microsoft.com/office/powerpoint/2010/main" val="170386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CB179B-A86F-7140-92B1-8EDB2F2E2615}"/>
              </a:ext>
            </a:extLst>
          </p:cNvPr>
          <p:cNvSpPr>
            <a:spLocks noGrp="1"/>
          </p:cNvSpPr>
          <p:nvPr>
            <p:ph type="body" sz="quarter" idx="12"/>
          </p:nvPr>
        </p:nvSpPr>
        <p:spPr>
          <a:xfrm>
            <a:off x="201613" y="1321308"/>
            <a:ext cx="5261036" cy="3611880"/>
          </a:xfrm>
        </p:spPr>
        <p:txBody>
          <a:bodyPr/>
          <a:lstStyle/>
          <a:p>
            <a:pPr>
              <a:lnSpc>
                <a:spcPct val="83000"/>
              </a:lnSpc>
            </a:pPr>
            <a:r>
              <a:rPr lang="en-US" sz="1500" b="0" dirty="0"/>
              <a:t>USGS is working with NASA on technology demonstration</a:t>
            </a:r>
          </a:p>
          <a:p>
            <a:pPr lvl="1">
              <a:lnSpc>
                <a:spcPct val="83000"/>
              </a:lnSpc>
            </a:pPr>
            <a:r>
              <a:rPr lang="en-US" sz="1500" b="0" dirty="0"/>
              <a:t>Landsat 7 is principle client for NASA Restore L</a:t>
            </a:r>
          </a:p>
          <a:p>
            <a:pPr>
              <a:lnSpc>
                <a:spcPct val="83000"/>
              </a:lnSpc>
            </a:pPr>
            <a:r>
              <a:rPr lang="en-US" sz="1500" b="0" dirty="0"/>
              <a:t>The Landsat 7 End-of-Mission Plan was recently developed with key points that dovetail into Restore-L mission timeline</a:t>
            </a:r>
          </a:p>
          <a:p>
            <a:pPr>
              <a:lnSpc>
                <a:spcPct val="83000"/>
              </a:lnSpc>
            </a:pPr>
            <a:r>
              <a:rPr lang="en-US" sz="1500" b="0" dirty="0"/>
              <a:t>Restore L Mission Objectives</a:t>
            </a:r>
          </a:p>
          <a:p>
            <a:pPr lvl="1">
              <a:lnSpc>
                <a:spcPct val="83000"/>
              </a:lnSpc>
            </a:pPr>
            <a:r>
              <a:rPr lang="en-US" sz="1500" b="0" dirty="0"/>
              <a:t>Launch Restore L Servicing Vehicle (RSV)</a:t>
            </a:r>
          </a:p>
          <a:p>
            <a:pPr lvl="1">
              <a:lnSpc>
                <a:spcPct val="83000"/>
              </a:lnSpc>
            </a:pPr>
            <a:r>
              <a:rPr lang="en-US" sz="1500" b="0" dirty="0"/>
              <a:t>RSV approach Landsat 7 and perform inspection using on-board cameras</a:t>
            </a:r>
          </a:p>
          <a:p>
            <a:pPr lvl="1">
              <a:lnSpc>
                <a:spcPct val="83000"/>
              </a:lnSpc>
            </a:pPr>
            <a:r>
              <a:rPr lang="en-US" sz="1500" b="0" dirty="0"/>
              <a:t>RSV capture and secure Landsat 7 to create combined “stack”</a:t>
            </a:r>
          </a:p>
          <a:p>
            <a:pPr lvl="1">
              <a:lnSpc>
                <a:spcPct val="83000"/>
              </a:lnSpc>
            </a:pPr>
            <a:r>
              <a:rPr lang="en-US" sz="1500" b="0" dirty="0"/>
              <a:t>Transfer between 10-110 kg of fuel from RSV to Landsat 7</a:t>
            </a:r>
          </a:p>
          <a:p>
            <a:pPr lvl="1">
              <a:lnSpc>
                <a:spcPct val="83000"/>
              </a:lnSpc>
            </a:pPr>
            <a:r>
              <a:rPr lang="en-US" sz="1500" b="0" dirty="0"/>
              <a:t>Relocate combined stack to new orbit</a:t>
            </a:r>
          </a:p>
          <a:p>
            <a:pPr lvl="1">
              <a:lnSpc>
                <a:spcPct val="83000"/>
              </a:lnSpc>
            </a:pPr>
            <a:r>
              <a:rPr lang="en-US" sz="1500" b="0" dirty="0"/>
              <a:t>Release Landsat 7 and retreat to safe orbit</a:t>
            </a:r>
          </a:p>
          <a:p>
            <a:endParaRPr lang="en-US" b="0" dirty="0"/>
          </a:p>
        </p:txBody>
      </p:sp>
      <p:pic>
        <p:nvPicPr>
          <p:cNvPr id="4" name="Picture 3">
            <a:extLst>
              <a:ext uri="{FF2B5EF4-FFF2-40B4-BE49-F238E27FC236}">
                <a16:creationId xmlns:a16="http://schemas.microsoft.com/office/drawing/2014/main" id="{6B530EAA-40AC-48BF-8717-32101EE53055}"/>
              </a:ext>
            </a:extLst>
          </p:cNvPr>
          <p:cNvPicPr>
            <a:picLocks noChangeAspect="1"/>
          </p:cNvPicPr>
          <p:nvPr/>
        </p:nvPicPr>
        <p:blipFill>
          <a:blip r:embed="rId2"/>
          <a:stretch>
            <a:fillRect/>
          </a:stretch>
        </p:blipFill>
        <p:spPr>
          <a:xfrm>
            <a:off x="5421709" y="1625758"/>
            <a:ext cx="3722291" cy="2791718"/>
          </a:xfrm>
          <a:prstGeom prst="rect">
            <a:avLst/>
          </a:prstGeom>
        </p:spPr>
      </p:pic>
      <p:sp>
        <p:nvSpPr>
          <p:cNvPr id="7" name="Title 1">
            <a:extLst>
              <a:ext uri="{FF2B5EF4-FFF2-40B4-BE49-F238E27FC236}">
                <a16:creationId xmlns:a16="http://schemas.microsoft.com/office/drawing/2014/main" id="{E4212470-964F-4556-AE33-FB59963C322D}"/>
              </a:ext>
            </a:extLst>
          </p:cNvPr>
          <p:cNvSpPr txBox="1">
            <a:spLocks/>
          </p:cNvSpPr>
          <p:nvPr/>
        </p:nvSpPr>
        <p:spPr>
          <a:xfrm>
            <a:off x="2020932" y="122549"/>
            <a:ext cx="5098671"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nSpc>
                <a:spcPct val="150000"/>
              </a:lnSpc>
            </a:pPr>
            <a:r>
              <a:rPr lang="en-US" dirty="0"/>
              <a:t>Landsat and Restore-L</a:t>
            </a:r>
          </a:p>
        </p:txBody>
      </p:sp>
    </p:spTree>
    <p:extLst>
      <p:ext uri="{BB962C8B-B14F-4D97-AF65-F5344CB8AC3E}">
        <p14:creationId xmlns:p14="http://schemas.microsoft.com/office/powerpoint/2010/main" val="110799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1F4A-C248-4488-9942-B32E5A529D17}"/>
              </a:ext>
            </a:extLst>
          </p:cNvPr>
          <p:cNvSpPr>
            <a:spLocks noGrp="1"/>
          </p:cNvSpPr>
          <p:nvPr>
            <p:ph type="title"/>
          </p:nvPr>
        </p:nvSpPr>
        <p:spPr>
          <a:xfrm>
            <a:off x="1780674" y="122549"/>
            <a:ext cx="5864535" cy="857250"/>
          </a:xfrm>
        </p:spPr>
        <p:txBody>
          <a:bodyPr/>
          <a:lstStyle/>
          <a:p>
            <a:r>
              <a:rPr lang="en-US" dirty="0"/>
              <a:t>Collection 2</a:t>
            </a:r>
            <a:br>
              <a:rPr lang="en-US" dirty="0"/>
            </a:br>
            <a:r>
              <a:rPr lang="en-US" sz="1600" dirty="0"/>
              <a:t>Landsat 8 Level-2 Surface Reflectance</a:t>
            </a:r>
          </a:p>
        </p:txBody>
      </p:sp>
      <p:pic>
        <p:nvPicPr>
          <p:cNvPr id="5" name="Picture 4">
            <a:extLst>
              <a:ext uri="{FF2B5EF4-FFF2-40B4-BE49-F238E27FC236}">
                <a16:creationId xmlns:a16="http://schemas.microsoft.com/office/drawing/2014/main" id="{E26DF149-4337-4C9D-A7D9-CF08F9E6DC1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0" y="1102469"/>
            <a:ext cx="9144000" cy="3791827"/>
          </a:xfrm>
          <a:prstGeom prst="rect">
            <a:avLst/>
          </a:prstGeom>
        </p:spPr>
      </p:pic>
      <p:sp>
        <p:nvSpPr>
          <p:cNvPr id="6" name="Google Shape;9;p3">
            <a:extLst>
              <a:ext uri="{FF2B5EF4-FFF2-40B4-BE49-F238E27FC236}">
                <a16:creationId xmlns:a16="http://schemas.microsoft.com/office/drawing/2014/main" id="{F55D13A6-6EC1-4FE0-880F-A85ECD430A93}"/>
              </a:ext>
            </a:extLst>
          </p:cNvPr>
          <p:cNvSpPr>
            <a:spLocks noGrp="1"/>
          </p:cNvSpPr>
          <p:nvPr>
            <p:ph type="sldNum" idx="4"/>
          </p:nvPr>
        </p:nvSpPr>
        <p:spPr>
          <a:xfrm>
            <a:off x="8737600" y="4947464"/>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defPPr>
              <a:defRPr lang="en-US"/>
            </a:defPPr>
            <a:lvl1pPr marL="0" marR="0" lvl="0"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1pPr>
            <a:lvl2pPr marL="0" marR="0" lvl="1"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2pPr>
            <a:lvl3pPr marL="0" marR="0" lvl="2"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3pPr>
            <a:lvl4pPr marL="0" marR="0" lvl="3"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4pPr>
            <a:lvl5pPr marL="0" marR="0" lvl="4"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5pPr>
            <a:lvl6pPr marL="0" marR="0" lvl="5"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6pPr>
            <a:lvl7pPr marL="0" marR="0" lvl="6"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7pPr>
            <a:lvl8pPr marL="0" marR="0" lvl="7"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8pPr>
            <a:lvl9pPr marL="0" marR="0" lvl="8" indent="0" algn="ctr" defTabSz="457200" rtl="0" eaLnBrk="1" latinLnBrk="0" hangingPunct="1">
              <a:spcBef>
                <a:spcPts val="0"/>
              </a:spcBef>
              <a:buNone/>
              <a:defRPr sz="1100" b="0" i="1" u="none" strike="noStrike" kern="1200" cap="none">
                <a:solidFill>
                  <a:schemeClr val="dk2"/>
                </a:solidFill>
                <a:latin typeface="Helvetica Neue"/>
                <a:ea typeface="Helvetica Neue"/>
                <a:cs typeface="Helvetica Neue"/>
                <a:sym typeface="Helvetica Neue"/>
              </a:defRPr>
            </a:lvl9pPr>
          </a:lstStyle>
          <a:p>
            <a:fld id="{00000000-1234-1234-1234-123412341234}" type="slidenum">
              <a:rPr lang="en-US" smtClean="0"/>
              <a:pPr/>
              <a:t>4</a:t>
            </a:fld>
            <a:endParaRPr lang="en-US" sz="1000"/>
          </a:p>
        </p:txBody>
      </p:sp>
      <p:sp>
        <p:nvSpPr>
          <p:cNvPr id="7" name="TextBox 6">
            <a:extLst>
              <a:ext uri="{FF2B5EF4-FFF2-40B4-BE49-F238E27FC236}">
                <a16:creationId xmlns:a16="http://schemas.microsoft.com/office/drawing/2014/main" id="{6D58F757-BFAF-41DA-8826-1D5FC54B0B19}"/>
              </a:ext>
            </a:extLst>
          </p:cNvPr>
          <p:cNvSpPr txBox="1"/>
          <p:nvPr/>
        </p:nvSpPr>
        <p:spPr>
          <a:xfrm>
            <a:off x="7645209" y="3972137"/>
            <a:ext cx="1498791" cy="923330"/>
          </a:xfrm>
          <a:prstGeom prst="rect">
            <a:avLst/>
          </a:prstGeom>
          <a:solidFill>
            <a:schemeClr val="bg1"/>
          </a:solidFill>
        </p:spPr>
        <p:txBody>
          <a:bodyPr wrap="square" rtlCol="0">
            <a:spAutoFit/>
          </a:bodyPr>
          <a:lstStyle/>
          <a:p>
            <a:r>
              <a:rPr lang="en-US" sz="900" dirty="0">
                <a:solidFill>
                  <a:schemeClr val="accent4">
                    <a:lumMod val="50000"/>
                  </a:schemeClr>
                </a:solidFill>
              </a:rPr>
              <a:t>Path 29 / Row 31</a:t>
            </a:r>
          </a:p>
          <a:p>
            <a:r>
              <a:rPr lang="en-US" sz="900" dirty="0">
                <a:solidFill>
                  <a:schemeClr val="accent4">
                    <a:lumMod val="50000"/>
                  </a:schemeClr>
                </a:solidFill>
              </a:rPr>
              <a:t>October 8, 2016</a:t>
            </a:r>
          </a:p>
          <a:p>
            <a:r>
              <a:rPr lang="en-US" sz="900" dirty="0">
                <a:solidFill>
                  <a:schemeClr val="accent4">
                    <a:lumMod val="50000"/>
                  </a:schemeClr>
                </a:solidFill>
              </a:rPr>
              <a:t>True-color RGB (4/3/2)</a:t>
            </a:r>
          </a:p>
          <a:p>
            <a:r>
              <a:rPr lang="en-US" sz="900" dirty="0">
                <a:solidFill>
                  <a:schemeClr val="accent4">
                    <a:lumMod val="50000"/>
                  </a:schemeClr>
                </a:solidFill>
              </a:rPr>
              <a:t>LPGS v15.2.0 (7/22/2019)</a:t>
            </a:r>
          </a:p>
          <a:p>
            <a:pPr marL="227013" indent="-117475">
              <a:buFont typeface="Arial" panose="020B0604020202020204" pitchFamily="34" charset="0"/>
              <a:buChar char="•"/>
            </a:pPr>
            <a:r>
              <a:rPr lang="en-US" sz="800" dirty="0">
                <a:solidFill>
                  <a:schemeClr val="accent4">
                    <a:lumMod val="50000"/>
                  </a:schemeClr>
                </a:solidFill>
              </a:rPr>
              <a:t>LaSRC 1.4.1 (SR)</a:t>
            </a:r>
          </a:p>
          <a:p>
            <a:pPr marL="227013" indent="-117475">
              <a:buFont typeface="Arial" panose="020B0604020202020204" pitchFamily="34" charset="0"/>
              <a:buChar char="•"/>
            </a:pPr>
            <a:r>
              <a:rPr lang="en-US" sz="800" dirty="0">
                <a:solidFill>
                  <a:schemeClr val="accent4">
                    <a:lumMod val="50000"/>
                  </a:schemeClr>
                </a:solidFill>
              </a:rPr>
              <a:t>Single-Channel 1.3.0 (ST)</a:t>
            </a:r>
          </a:p>
        </p:txBody>
      </p:sp>
    </p:spTree>
    <p:extLst>
      <p:ext uri="{BB962C8B-B14F-4D97-AF65-F5344CB8AC3E}">
        <p14:creationId xmlns:p14="http://schemas.microsoft.com/office/powerpoint/2010/main" val="236621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8479-4838-4CE3-A113-45A52A62376C}"/>
              </a:ext>
            </a:extLst>
          </p:cNvPr>
          <p:cNvSpPr>
            <a:spLocks noGrp="1"/>
          </p:cNvSpPr>
          <p:nvPr>
            <p:ph type="title"/>
          </p:nvPr>
        </p:nvSpPr>
        <p:spPr/>
        <p:txBody>
          <a:bodyPr>
            <a:normAutofit fontScale="90000"/>
          </a:bodyPr>
          <a:lstStyle/>
          <a:p>
            <a:r>
              <a:rPr lang="en-US" dirty="0"/>
              <a:t>Landsat Advisory Group Report:</a:t>
            </a:r>
            <a:br>
              <a:rPr lang="en-US" dirty="0"/>
            </a:br>
            <a:r>
              <a:rPr lang="en-US" i="1" dirty="0"/>
              <a:t>Cost Sharing Models for Landsat Data</a:t>
            </a:r>
            <a:endParaRPr lang="en-US" dirty="0"/>
          </a:p>
        </p:txBody>
      </p:sp>
      <p:sp>
        <p:nvSpPr>
          <p:cNvPr id="3" name="Content Placeholder 2">
            <a:extLst>
              <a:ext uri="{FF2B5EF4-FFF2-40B4-BE49-F238E27FC236}">
                <a16:creationId xmlns:a16="http://schemas.microsoft.com/office/drawing/2014/main" id="{1C793EA4-FCE4-4D1F-A935-A16741196E48}"/>
              </a:ext>
            </a:extLst>
          </p:cNvPr>
          <p:cNvSpPr>
            <a:spLocks noGrp="1"/>
          </p:cNvSpPr>
          <p:nvPr>
            <p:ph idx="1"/>
          </p:nvPr>
        </p:nvSpPr>
        <p:spPr/>
        <p:txBody>
          <a:bodyPr>
            <a:normAutofit fontScale="85000" lnSpcReduction="20000"/>
          </a:bodyPr>
          <a:lstStyle/>
          <a:p>
            <a:r>
              <a:rPr lang="en-US" dirty="0"/>
              <a:t>Why?:  DOI leadership seeking to better understand economic and data policy considerations and impacts in relation to user needs, as well as the potential for public-private partnering (“P3”), with respect to various cost sharing models for Landsat data.</a:t>
            </a:r>
          </a:p>
          <a:p>
            <a:r>
              <a:rPr lang="en-US" dirty="0"/>
              <a:t>LAG initiated work on the report in 2018</a:t>
            </a:r>
          </a:p>
          <a:p>
            <a:r>
              <a:rPr lang="en-US" dirty="0"/>
              <a:t>Final Report issued June 12, 2019</a:t>
            </a:r>
          </a:p>
          <a:p>
            <a:r>
              <a:rPr lang="en-US" b="1" dirty="0"/>
              <a:t>LAG report is now published on the NGAC website: </a:t>
            </a:r>
            <a:r>
              <a:rPr lang="en-US" dirty="0">
                <a:hlinkClick r:id="rId2"/>
              </a:rPr>
              <a:t>https://www.fgdc.gov/ngac</a:t>
            </a:r>
            <a:endParaRPr lang="en-US" b="1" dirty="0"/>
          </a:p>
        </p:txBody>
      </p:sp>
    </p:spTree>
    <p:extLst>
      <p:ext uri="{BB962C8B-B14F-4D97-AF65-F5344CB8AC3E}">
        <p14:creationId xmlns:p14="http://schemas.microsoft.com/office/powerpoint/2010/main" val="257045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Landsat 9 Mission Overview</a:t>
            </a:r>
          </a:p>
        </p:txBody>
      </p:sp>
      <p:grpSp>
        <p:nvGrpSpPr>
          <p:cNvPr id="3" name="Group 2">
            <a:extLst>
              <a:ext uri="{FF2B5EF4-FFF2-40B4-BE49-F238E27FC236}">
                <a16:creationId xmlns:a16="http://schemas.microsoft.com/office/drawing/2014/main" id="{C1FB0629-CF4E-44E3-8072-8B407A489D29}"/>
              </a:ext>
            </a:extLst>
          </p:cNvPr>
          <p:cNvGrpSpPr/>
          <p:nvPr/>
        </p:nvGrpSpPr>
        <p:grpSpPr>
          <a:xfrm>
            <a:off x="1314448" y="874931"/>
            <a:ext cx="6593877" cy="4207979"/>
            <a:chOff x="1752597" y="864075"/>
            <a:chExt cx="8791836" cy="5610638"/>
          </a:xfrm>
        </p:grpSpPr>
        <p:sp>
          <p:nvSpPr>
            <p:cNvPr id="6" name="Rectangle 4">
              <a:extLst>
                <a:ext uri="{FF2B5EF4-FFF2-40B4-BE49-F238E27FC236}">
                  <a16:creationId xmlns:a16="http://schemas.microsoft.com/office/drawing/2014/main" id="{EA9C4B2E-05A8-466A-8287-C0598B945941}"/>
                </a:ext>
              </a:extLst>
            </p:cNvPr>
            <p:cNvSpPr>
              <a:spLocks noChangeArrowheads="1"/>
            </p:cNvSpPr>
            <p:nvPr/>
          </p:nvSpPr>
          <p:spPr bwMode="auto">
            <a:xfrm>
              <a:off x="1752599" y="864077"/>
              <a:ext cx="4000501" cy="1032454"/>
            </a:xfrm>
            <a:prstGeom prst="rect">
              <a:avLst/>
            </a:prstGeom>
            <a:solidFill>
              <a:srgbClr val="CCECFF"/>
            </a:solidFill>
            <a:ln w="12700">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defRPr/>
              </a:pPr>
              <a:endParaRPr lang="en-US" sz="1350">
                <a:solidFill>
                  <a:srgbClr val="000000"/>
                </a:solidFill>
                <a:ea typeface="ＭＳ Ｐゴシック" pitchFamily="-110" charset="-128"/>
                <a:cs typeface="ＭＳ Ｐゴシック"/>
              </a:endParaRPr>
            </a:p>
          </p:txBody>
        </p:sp>
        <p:sp>
          <p:nvSpPr>
            <p:cNvPr id="7" name="Rectangle 5">
              <a:extLst>
                <a:ext uri="{FF2B5EF4-FFF2-40B4-BE49-F238E27FC236}">
                  <a16:creationId xmlns:a16="http://schemas.microsoft.com/office/drawing/2014/main" id="{BD0332FE-581F-4FD0-8038-6E5EBF30F6E2}"/>
                </a:ext>
              </a:extLst>
            </p:cNvPr>
            <p:cNvSpPr>
              <a:spLocks noChangeArrowheads="1"/>
            </p:cNvSpPr>
            <p:nvPr/>
          </p:nvSpPr>
          <p:spPr bwMode="auto">
            <a:xfrm>
              <a:off x="1752598" y="864078"/>
              <a:ext cx="4000500" cy="1032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1792" tIns="25897" rIns="51792" bIns="25897"/>
            <a:lstStyle/>
            <a:p>
              <a:pPr marL="0" lvl="1" algn="ctr">
                <a:lnSpc>
                  <a:spcPct val="90000"/>
                </a:lnSpc>
                <a:spcBef>
                  <a:spcPct val="20000"/>
                </a:spcBef>
                <a:defRPr/>
              </a:pPr>
              <a:r>
                <a:rPr lang="en-US" sz="900" b="1" i="1" u="sng" dirty="0">
                  <a:solidFill>
                    <a:srgbClr val="000000"/>
                  </a:solidFill>
                  <a:ea typeface="ＭＳ Ｐゴシック" pitchFamily="-110" charset="-128"/>
                  <a:cs typeface="ＭＳ Ｐゴシック"/>
                </a:rPr>
                <a:t>Mission Objectives</a:t>
              </a:r>
            </a:p>
            <a:p>
              <a:pPr marL="175022" indent="-175022">
                <a:lnSpc>
                  <a:spcPct val="90000"/>
                </a:lnSpc>
                <a:spcBef>
                  <a:spcPts val="188"/>
                </a:spcBef>
                <a:buFontTx/>
                <a:buChar char="•"/>
                <a:defRPr/>
              </a:pPr>
              <a:r>
                <a:rPr lang="en-US" sz="788" b="1" dirty="0">
                  <a:solidFill>
                    <a:srgbClr val="000000"/>
                  </a:solidFill>
                  <a:ea typeface="ＭＳ Ｐゴシック" pitchFamily="-110" charset="-128"/>
                  <a:cs typeface="ＭＳ Ｐゴシック"/>
                </a:rPr>
                <a:t>Provide continuity in multi-decadal Landsat land surface observations to study, predict, and understand the consequences of land surface dynamics</a:t>
              </a:r>
            </a:p>
            <a:p>
              <a:pPr lvl="1" indent="-167879">
                <a:lnSpc>
                  <a:spcPct val="90000"/>
                </a:lnSpc>
                <a:spcBef>
                  <a:spcPct val="20000"/>
                </a:spcBef>
                <a:buFontTx/>
                <a:buChar char="•"/>
                <a:defRPr/>
              </a:pPr>
              <a:r>
                <a:rPr lang="en-US" sz="788" b="1" dirty="0">
                  <a:solidFill>
                    <a:srgbClr val="000000"/>
                  </a:solidFill>
                  <a:ea typeface="ＭＳ Ｐゴシック" pitchFamily="-110" charset="-128"/>
                  <a:cs typeface="ＭＳ Ｐゴシック"/>
                </a:rPr>
                <a:t>Core Component of Sustainable Land Imaging program</a:t>
              </a:r>
            </a:p>
          </p:txBody>
        </p:sp>
        <p:sp>
          <p:nvSpPr>
            <p:cNvPr id="8" name="Text Box 25">
              <a:extLst>
                <a:ext uri="{FF2B5EF4-FFF2-40B4-BE49-F238E27FC236}">
                  <a16:creationId xmlns:a16="http://schemas.microsoft.com/office/drawing/2014/main" id="{1D809D12-3313-452E-9B47-BB32E462E835}"/>
                </a:ext>
              </a:extLst>
            </p:cNvPr>
            <p:cNvSpPr txBox="1">
              <a:spLocks noChangeArrowheads="1"/>
            </p:cNvSpPr>
            <p:nvPr/>
          </p:nvSpPr>
          <p:spPr bwMode="auto">
            <a:xfrm>
              <a:off x="1752597" y="5982270"/>
              <a:ext cx="4000503" cy="49244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12700">
                  <a:solidFill>
                    <a:srgbClr val="FF4A53"/>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0" hangingPunct="0">
                <a:defRPr/>
              </a:pPr>
              <a:r>
                <a:rPr lang="en-US" sz="600" b="1">
                  <a:solidFill>
                    <a:srgbClr val="000000"/>
                  </a:solidFill>
                  <a:latin typeface="+mj-lt"/>
                  <a:ea typeface="ＭＳ Ｐゴシック" pitchFamily="-110" charset="-128"/>
                  <a:cs typeface="ＭＳ Ｐゴシック"/>
                </a:rPr>
                <a:t>Increase in pivot irrigation in Saudi Arabia from 1987 to 2012 as recorded by Landsat. The increase in irrigated land correlates with declining groundwater levels measured from GRACE (courtesy M. Rodell, GSFC)</a:t>
              </a:r>
            </a:p>
          </p:txBody>
        </p:sp>
        <p:sp>
          <p:nvSpPr>
            <p:cNvPr id="9" name="Rectangle 27">
              <a:extLst>
                <a:ext uri="{FF2B5EF4-FFF2-40B4-BE49-F238E27FC236}">
                  <a16:creationId xmlns:a16="http://schemas.microsoft.com/office/drawing/2014/main" id="{F885DABC-7477-4958-8976-693813EA8913}"/>
                </a:ext>
              </a:extLst>
            </p:cNvPr>
            <p:cNvSpPr>
              <a:spLocks noChangeArrowheads="1"/>
            </p:cNvSpPr>
            <p:nvPr/>
          </p:nvSpPr>
          <p:spPr bwMode="auto">
            <a:xfrm>
              <a:off x="5879716" y="3077513"/>
              <a:ext cx="4664716" cy="3388144"/>
            </a:xfrm>
            <a:prstGeom prst="rect">
              <a:avLst/>
            </a:prstGeom>
            <a:solidFill>
              <a:srgbClr val="CCECFF"/>
            </a:solidFill>
            <a:ln w="12700">
              <a:solidFill>
                <a:schemeClr val="tx1"/>
              </a:solidFill>
              <a:miter lim="800000"/>
              <a:headEnd/>
              <a:tailEnd/>
            </a:ln>
            <a:effectLst>
              <a:outerShdw blurRad="63500" dist="107763" dir="2700000" algn="ctr" rotWithShape="0">
                <a:schemeClr val="bg2">
                  <a:alpha val="74998"/>
                </a:schemeClr>
              </a:outerShdw>
            </a:effectLst>
          </p:spPr>
          <p:txBody>
            <a:bodyPr lIns="51792" tIns="25897" rIns="51792" bIns="25897"/>
            <a:lstStyle/>
            <a:p>
              <a:pPr algn="ctr">
                <a:buSzPct val="120000"/>
                <a:defRPr/>
              </a:pPr>
              <a:r>
                <a:rPr lang="en-US" sz="900" b="1" i="1" u="sng" dirty="0">
                  <a:solidFill>
                    <a:srgbClr val="000000"/>
                  </a:solidFill>
                  <a:ea typeface="ＭＳ Ｐゴシック" pitchFamily="-110" charset="-128"/>
                  <a:cs typeface="ＭＳ Ｐゴシック"/>
                </a:rPr>
                <a:t>Instruments</a:t>
              </a:r>
              <a:endParaRPr lang="en-US" sz="900" b="1" u="sng" dirty="0">
                <a:solidFill>
                  <a:srgbClr val="000000"/>
                </a:solidFill>
                <a:ea typeface="ＭＳ Ｐゴシック" pitchFamily="-110" charset="-128"/>
                <a:cs typeface="ＭＳ Ｐゴシック"/>
              </a:endParaRPr>
            </a:p>
            <a:p>
              <a:pPr marL="175022" indent="-175022">
                <a:spcBef>
                  <a:spcPts val="169"/>
                </a:spcBef>
                <a:buSzPct val="120000"/>
                <a:buFontTx/>
                <a:buChar char="•"/>
                <a:defRPr/>
              </a:pPr>
              <a:r>
                <a:rPr lang="en-US" sz="788" b="1" dirty="0">
                  <a:solidFill>
                    <a:srgbClr val="000000"/>
                  </a:solidFill>
                  <a:ea typeface="ＭＳ Ｐゴシック" pitchFamily="-110" charset="-128"/>
                  <a:cs typeface="ＭＳ Ｐゴシック"/>
                </a:rPr>
                <a:t>Operational Land Imager 2 (OLI-2; Ball Aerospace)</a:t>
              </a:r>
            </a:p>
            <a:p>
              <a:pPr marL="342900" lvl="2" indent="-175022">
                <a:buSzPct val="120000"/>
                <a:buFontTx/>
                <a:buChar char="•"/>
                <a:defRPr/>
              </a:pPr>
              <a:r>
                <a:rPr lang="en-US" sz="788" dirty="0">
                  <a:solidFill>
                    <a:srgbClr val="000000"/>
                  </a:solidFill>
                  <a:ea typeface="ＭＳ Ｐゴシック" pitchFamily="-110" charset="-128"/>
                  <a:cs typeface="ＭＳ Ｐゴシック"/>
                </a:rPr>
                <a:t>Reflective-band push-broom imager (15-30m res)</a:t>
              </a:r>
            </a:p>
            <a:p>
              <a:pPr marL="342900" lvl="2" indent="-175022">
                <a:buSzPct val="120000"/>
                <a:buFontTx/>
                <a:buChar char="•"/>
                <a:defRPr/>
              </a:pPr>
              <a:r>
                <a:rPr lang="en-US" sz="788" dirty="0">
                  <a:solidFill>
                    <a:srgbClr val="000000"/>
                  </a:solidFill>
                  <a:ea typeface="ＭＳ Ｐゴシック" pitchFamily="-110" charset="-128"/>
                  <a:cs typeface="ＭＳ Ｐゴシック"/>
                </a:rPr>
                <a:t>9 spectral bands at 15 - 30m resolution</a:t>
              </a:r>
            </a:p>
            <a:p>
              <a:pPr marL="342900" lvl="2" indent="-175022">
                <a:buSzPct val="120000"/>
                <a:buFontTx/>
                <a:buChar char="•"/>
                <a:defRPr/>
              </a:pPr>
              <a:r>
                <a:rPr lang="en-US" sz="788" dirty="0">
                  <a:solidFill>
                    <a:srgbClr val="000000"/>
                  </a:solidFill>
                  <a:ea typeface="ＭＳ Ｐゴシック" pitchFamily="-110" charset="-128"/>
                  <a:cs typeface="ＭＳ Ｐゴシック"/>
                </a:rPr>
                <a:t>Retrieves data on surface properties, land cover, and vegetation condition</a:t>
              </a:r>
            </a:p>
            <a:p>
              <a:pPr marL="175022" indent="-175022">
                <a:buSzPct val="120000"/>
                <a:buFontTx/>
                <a:buChar char="•"/>
                <a:defRPr/>
              </a:pPr>
              <a:r>
                <a:rPr lang="en-US" sz="788" b="1" dirty="0">
                  <a:solidFill>
                    <a:srgbClr val="000000"/>
                  </a:solidFill>
                  <a:ea typeface="ＭＳ Ｐゴシック" pitchFamily="-110" charset="-128"/>
                  <a:cs typeface="ＭＳ Ｐゴシック"/>
                </a:rPr>
                <a:t>Thermal Infrared Sensor 2 (TIRS-2; NASA GSFC)</a:t>
              </a:r>
            </a:p>
            <a:p>
              <a:pPr lvl="1" indent="-175022">
                <a:buSzPct val="120000"/>
                <a:buFontTx/>
                <a:buChar char="•"/>
                <a:defRPr/>
              </a:pPr>
              <a:r>
                <a:rPr lang="en-US" sz="788" dirty="0">
                  <a:solidFill>
                    <a:srgbClr val="000000"/>
                  </a:solidFill>
                  <a:ea typeface="ＭＳ Ｐゴシック" pitchFamily="-110" charset="-128"/>
                  <a:cs typeface="ＭＳ Ｐゴシック"/>
                </a:rPr>
                <a:t>Thermal infrared (TIR) push-broom imager</a:t>
              </a:r>
            </a:p>
            <a:p>
              <a:pPr lvl="1" indent="-175022">
                <a:buSzPct val="120000"/>
                <a:buFontTx/>
                <a:buChar char="•"/>
                <a:defRPr/>
              </a:pPr>
              <a:r>
                <a:rPr lang="en-US" sz="788" dirty="0">
                  <a:solidFill>
                    <a:srgbClr val="000000"/>
                  </a:solidFill>
                  <a:ea typeface="ＭＳ Ｐゴシック" pitchFamily="-110" charset="-128"/>
                  <a:cs typeface="ＭＳ Ｐゴシック"/>
                </a:rPr>
                <a:t>2 TIR bands at 100m resolution</a:t>
              </a:r>
            </a:p>
            <a:p>
              <a:pPr lvl="1" indent="-175022">
                <a:buSzPct val="120000"/>
                <a:buFontTx/>
                <a:buChar char="•"/>
                <a:defRPr/>
              </a:pPr>
              <a:r>
                <a:rPr lang="en-US" sz="788" dirty="0">
                  <a:solidFill>
                    <a:srgbClr val="000000"/>
                  </a:solidFill>
                  <a:ea typeface="ＭＳ Ｐゴシック" pitchFamily="-110" charset="-128"/>
                  <a:cs typeface="ＭＳ Ｐゴシック"/>
                </a:rPr>
                <a:t>Retrieves surface temperature, supporting agricultural and climate applications, including monitoring evapotranspiration</a:t>
              </a:r>
            </a:p>
            <a:p>
              <a:pPr algn="ctr">
                <a:spcBef>
                  <a:spcPts val="450"/>
                </a:spcBef>
                <a:buSzPct val="120000"/>
                <a:defRPr/>
              </a:pPr>
              <a:r>
                <a:rPr lang="en-US" sz="900" b="1" i="1" u="sng" dirty="0">
                  <a:solidFill>
                    <a:srgbClr val="000000"/>
                  </a:solidFill>
                  <a:ea typeface="ＭＳ Ｐゴシック" pitchFamily="-110" charset="-128"/>
                  <a:cs typeface="ＭＳ Ｐゴシック"/>
                </a:rPr>
                <a:t>Spacecraft (S/C) &amp; Observatory Integration &amp; Test (I&amp;T)</a:t>
              </a:r>
            </a:p>
            <a:p>
              <a:pPr marL="175022" indent="-175022">
                <a:spcBef>
                  <a:spcPts val="169"/>
                </a:spcBef>
                <a:buSzPct val="120000"/>
                <a:buFontTx/>
                <a:buChar char="•"/>
                <a:defRPr/>
              </a:pPr>
              <a:r>
                <a:rPr lang="en-US" sz="788" b="1" dirty="0">
                  <a:solidFill>
                    <a:srgbClr val="000000"/>
                  </a:solidFill>
                  <a:ea typeface="ＭＳ Ｐゴシック" pitchFamily="-110" charset="-128"/>
                  <a:cs typeface="ＭＳ Ｐゴシック"/>
                </a:rPr>
                <a:t>Northrop Grumman Innovation Systems (NGIS), formerly Orbital ATK (OA)</a:t>
              </a:r>
            </a:p>
            <a:p>
              <a:pPr marL="175022" indent="-175022" algn="ctr">
                <a:buSzPct val="120000"/>
                <a:defRPr/>
              </a:pPr>
              <a:r>
                <a:rPr lang="en-US" sz="900" b="1" i="1" u="sng" dirty="0">
                  <a:solidFill>
                    <a:srgbClr val="000000"/>
                  </a:solidFill>
                  <a:ea typeface="ＭＳ Ｐゴシック" pitchFamily="-110" charset="-128"/>
                  <a:cs typeface="ＭＳ Ｐゴシック"/>
                </a:rPr>
                <a:t>Launch Services</a:t>
              </a:r>
              <a:endParaRPr lang="en-US" sz="900" b="1" dirty="0">
                <a:solidFill>
                  <a:srgbClr val="000000"/>
                </a:solidFill>
                <a:ea typeface="ＭＳ Ｐゴシック" pitchFamily="-110" charset="-128"/>
                <a:cs typeface="ＭＳ Ｐゴシック"/>
              </a:endParaRPr>
            </a:p>
            <a:p>
              <a:pPr marL="147638" indent="-147638">
                <a:spcBef>
                  <a:spcPts val="225"/>
                </a:spcBef>
                <a:buSzPct val="120000"/>
                <a:buFontTx/>
                <a:buChar char="•"/>
                <a:tabLst>
                  <a:tab pos="719138" algn="l"/>
                  <a:tab pos="1285875" algn="l"/>
                  <a:tab pos="1457325" algn="l"/>
                </a:tabLst>
                <a:defRPr/>
              </a:pPr>
              <a:r>
                <a:rPr lang="en-US" sz="788" b="1" dirty="0">
                  <a:solidFill>
                    <a:srgbClr val="000000"/>
                  </a:solidFill>
                  <a:ea typeface="ＭＳ Ｐゴシック" pitchFamily="-110" charset="-128"/>
                </a:rPr>
                <a:t>United Launch Alliance (ULA)  Atlas V 401</a:t>
              </a:r>
            </a:p>
            <a:p>
              <a:pPr marL="175022" indent="-175022" algn="ctr">
                <a:spcBef>
                  <a:spcPts val="450"/>
                </a:spcBef>
                <a:buSzPct val="120000"/>
                <a:defRPr/>
              </a:pPr>
              <a:r>
                <a:rPr lang="en-US" sz="900" b="1" i="1" u="sng" dirty="0">
                  <a:solidFill>
                    <a:srgbClr val="000000"/>
                  </a:solidFill>
                  <a:ea typeface="ＭＳ Ｐゴシック" pitchFamily="-110" charset="-128"/>
                  <a:cs typeface="ＭＳ Ｐゴシック"/>
                </a:rPr>
                <a:t>Mission Operations Center (MOC) and Mission Operations</a:t>
              </a:r>
            </a:p>
            <a:p>
              <a:pPr marL="175022" indent="-175022">
                <a:spcBef>
                  <a:spcPts val="169"/>
                </a:spcBef>
                <a:buSzPct val="120000"/>
                <a:buFontTx/>
                <a:buChar char="•"/>
                <a:defRPr/>
              </a:pPr>
              <a:r>
                <a:rPr lang="en-US" sz="788" b="1" dirty="0">
                  <a:solidFill>
                    <a:srgbClr val="000000"/>
                  </a:solidFill>
                  <a:ea typeface="ＭＳ Ｐゴシック" pitchFamily="-110" charset="-128"/>
                  <a:cs typeface="ＭＳ Ｐゴシック"/>
                </a:rPr>
                <a:t>General Dynamics Mission Systems (GDMS)</a:t>
              </a:r>
            </a:p>
          </p:txBody>
        </p:sp>
        <p:pic>
          <p:nvPicPr>
            <p:cNvPr id="10" name="Picture 1">
              <a:extLst>
                <a:ext uri="{FF2B5EF4-FFF2-40B4-BE49-F238E27FC236}">
                  <a16:creationId xmlns:a16="http://schemas.microsoft.com/office/drawing/2014/main" id="{A5F486FD-EF5E-436F-AFE4-E036444D1D4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52598" y="3245476"/>
              <a:ext cx="4000501" cy="2740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F63966CE-7643-4431-BE27-2101C5D19884}"/>
                </a:ext>
              </a:extLst>
            </p:cNvPr>
            <p:cNvSpPr>
              <a:spLocks noChangeArrowheads="1"/>
            </p:cNvSpPr>
            <p:nvPr/>
          </p:nvSpPr>
          <p:spPr bwMode="auto">
            <a:xfrm>
              <a:off x="5888184" y="864077"/>
              <a:ext cx="4656249" cy="2191427"/>
            </a:xfrm>
            <a:prstGeom prst="rect">
              <a:avLst/>
            </a:prstGeom>
            <a:solidFill>
              <a:srgbClr val="CCECFF"/>
            </a:solidFill>
            <a:ln w="12700">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defRPr/>
              </a:pPr>
              <a:endParaRPr lang="en-US" sz="900">
                <a:solidFill>
                  <a:srgbClr val="000000"/>
                </a:solidFill>
                <a:ea typeface="ＭＳ Ｐゴシック" pitchFamily="-110" charset="-128"/>
                <a:cs typeface="ＭＳ Ｐゴシック"/>
              </a:endParaRPr>
            </a:p>
          </p:txBody>
        </p:sp>
        <p:sp>
          <p:nvSpPr>
            <p:cNvPr id="12" name="Rectangle 5">
              <a:extLst>
                <a:ext uri="{FF2B5EF4-FFF2-40B4-BE49-F238E27FC236}">
                  <a16:creationId xmlns:a16="http://schemas.microsoft.com/office/drawing/2014/main" id="{A3776818-54F2-41F0-A15E-76D59554237A}"/>
                </a:ext>
              </a:extLst>
            </p:cNvPr>
            <p:cNvSpPr>
              <a:spLocks noChangeArrowheads="1"/>
            </p:cNvSpPr>
            <p:nvPr/>
          </p:nvSpPr>
          <p:spPr bwMode="auto">
            <a:xfrm>
              <a:off x="5888183" y="864075"/>
              <a:ext cx="4567691" cy="2191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1792" tIns="25897" rIns="51792" bIns="25897"/>
            <a:lstStyle/>
            <a:p>
              <a:pPr marL="0" lvl="1" algn="ctr">
                <a:lnSpc>
                  <a:spcPct val="90000"/>
                </a:lnSpc>
                <a:spcBef>
                  <a:spcPct val="20000"/>
                </a:spcBef>
                <a:defRPr/>
              </a:pPr>
              <a:r>
                <a:rPr lang="en-US" sz="900" b="1" i="1" u="sng" dirty="0">
                  <a:solidFill>
                    <a:srgbClr val="000000"/>
                  </a:solidFill>
                  <a:ea typeface="ＭＳ Ｐゴシック" pitchFamily="-110" charset="-128"/>
                  <a:cs typeface="ＭＳ Ｐゴシック"/>
                </a:rPr>
                <a:t>Mission Parameters</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Single Satellite, Mission Category 1, Risk Class B </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5-year design life after on-orbit checkout</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At least 10 years of consumables</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Sun-synchronous orbit, 705 km at equator, 98°inclination</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16-day global land revisit</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Partnership: NASA &amp; USGS</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NASA:  Flight segment &amp; checkout</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USGS:  Ground system and operations</a:t>
              </a:r>
            </a:p>
            <a:p>
              <a:pPr marL="175022" indent="-175022">
                <a:lnSpc>
                  <a:spcPct val="90000"/>
                </a:lnSpc>
                <a:spcBef>
                  <a:spcPts val="169"/>
                </a:spcBef>
                <a:buSzPct val="120000"/>
                <a:buFontTx/>
                <a:buChar char="•"/>
                <a:tabLst>
                  <a:tab pos="596504" algn="l"/>
                </a:tabLst>
                <a:defRPr/>
              </a:pPr>
              <a:r>
                <a:rPr lang="en-US" sz="788" b="1" dirty="0">
                  <a:solidFill>
                    <a:srgbClr val="000000"/>
                  </a:solidFill>
                  <a:ea typeface="ＭＳ Ｐゴシック" pitchFamily="-110" charset="-128"/>
                </a:rPr>
                <a:t>Category 3 Launch Vehicle</a:t>
              </a:r>
              <a:endParaRPr lang="en-US" sz="788" b="1" dirty="0">
                <a:solidFill>
                  <a:srgbClr val="000000"/>
                </a:solidFill>
                <a:ea typeface="ＭＳ Ｐゴシック" pitchFamily="-110" charset="-128"/>
                <a:cs typeface="ＭＳ Ｐゴシック"/>
              </a:endParaRPr>
            </a:p>
            <a:p>
              <a:pPr marL="175022" indent="-175022">
                <a:lnSpc>
                  <a:spcPct val="90000"/>
                </a:lnSpc>
                <a:spcBef>
                  <a:spcPts val="169"/>
                </a:spcBef>
                <a:buSzPct val="120000"/>
                <a:buFontTx/>
                <a:buChar char="•"/>
                <a:tabLst>
                  <a:tab pos="596504" algn="l"/>
                </a:tabLst>
                <a:defRPr/>
              </a:pPr>
              <a:r>
                <a:rPr lang="en-US" sz="788" b="1" dirty="0">
                  <a:solidFill>
                    <a:srgbClr val="000000"/>
                  </a:solidFill>
                  <a:ea typeface="ＭＳ Ｐゴシック" pitchFamily="-110" charset="-128"/>
                  <a:cs typeface="ＭＳ Ｐゴシック"/>
                </a:rPr>
                <a:t>Launch:	Management Agreement - December 2020</a:t>
              </a:r>
            </a:p>
            <a:p>
              <a:pPr>
                <a:lnSpc>
                  <a:spcPct val="90000"/>
                </a:lnSpc>
                <a:spcBef>
                  <a:spcPts val="169"/>
                </a:spcBef>
                <a:buSzPct val="120000"/>
                <a:tabLst>
                  <a:tab pos="596504" algn="l"/>
                </a:tabLst>
                <a:defRPr/>
              </a:pPr>
              <a:r>
                <a:rPr lang="en-US" sz="788" b="1" dirty="0">
                  <a:solidFill>
                    <a:srgbClr val="000000"/>
                  </a:solidFill>
                  <a:ea typeface="ＭＳ Ｐゴシック" pitchFamily="-110" charset="-128"/>
                  <a:cs typeface="ＭＳ Ｐゴシック"/>
                </a:rPr>
                <a:t>       	Agency Baseline Commitment – November 2021</a:t>
              </a:r>
            </a:p>
          </p:txBody>
        </p:sp>
        <p:sp>
          <p:nvSpPr>
            <p:cNvPr id="13" name="Rectangle 26">
              <a:extLst>
                <a:ext uri="{FF2B5EF4-FFF2-40B4-BE49-F238E27FC236}">
                  <a16:creationId xmlns:a16="http://schemas.microsoft.com/office/drawing/2014/main" id="{183A6521-A148-4725-83C4-716BD42944B2}"/>
                </a:ext>
              </a:extLst>
            </p:cNvPr>
            <p:cNvSpPr>
              <a:spLocks noChangeArrowheads="1"/>
            </p:cNvSpPr>
            <p:nvPr/>
          </p:nvSpPr>
          <p:spPr bwMode="auto">
            <a:xfrm>
              <a:off x="1752598" y="2004784"/>
              <a:ext cx="4000501" cy="1033272"/>
            </a:xfrm>
            <a:prstGeom prst="rect">
              <a:avLst/>
            </a:prstGeom>
            <a:solidFill>
              <a:srgbClr val="CCECFF"/>
            </a:solidFill>
            <a:ln w="12700">
              <a:solidFill>
                <a:schemeClr val="tx1"/>
              </a:solidFill>
              <a:miter lim="800000"/>
              <a:headEnd/>
              <a:tailEnd/>
            </a:ln>
            <a:effectLst>
              <a:outerShdw blurRad="63500" dist="107763" dir="2700000" algn="ctr" rotWithShape="0">
                <a:schemeClr val="bg2">
                  <a:alpha val="74998"/>
                </a:schemeClr>
              </a:outerShdw>
            </a:effectLst>
          </p:spPr>
          <p:txBody>
            <a:bodyPr lIns="51792" tIns="25897" rIns="51792" bIns="25897"/>
            <a:lstStyle/>
            <a:p>
              <a:pPr marL="0" lvl="1" algn="ctr">
                <a:buSzPct val="120000"/>
                <a:defRPr/>
              </a:pPr>
              <a:r>
                <a:rPr lang="en-US" sz="900" b="1" i="1" u="sng" dirty="0">
                  <a:solidFill>
                    <a:srgbClr val="000000"/>
                  </a:solidFill>
                  <a:ea typeface="ＭＳ Ｐゴシック" pitchFamily="-110" charset="-128"/>
                  <a:cs typeface="ＭＳ Ｐゴシック"/>
                </a:rPr>
                <a:t>Mission Team</a:t>
              </a:r>
            </a:p>
            <a:p>
              <a:pPr marL="175022" indent="-175022">
                <a:spcBef>
                  <a:spcPts val="188"/>
                </a:spcBef>
                <a:buSzPct val="120000"/>
                <a:buFontTx/>
                <a:buChar char="•"/>
                <a:defRPr/>
              </a:pPr>
              <a:r>
                <a:rPr lang="en-US" sz="788" b="1" dirty="0">
                  <a:solidFill>
                    <a:srgbClr val="000000"/>
                  </a:solidFill>
                  <a:ea typeface="ＭＳ Ｐゴシック" pitchFamily="-110" charset="-128"/>
                  <a:cs typeface="ＭＳ Ｐゴシック"/>
                </a:rPr>
                <a:t>NASA Goddard Space Flight Center (GSFC)</a:t>
              </a:r>
            </a:p>
            <a:p>
              <a:pPr marL="175022" indent="-175022">
                <a:buSzPct val="120000"/>
                <a:buFontTx/>
                <a:buChar char="•"/>
                <a:defRPr/>
              </a:pPr>
              <a:r>
                <a:rPr lang="en-US" sz="788" b="1" dirty="0">
                  <a:solidFill>
                    <a:srgbClr val="000000"/>
                  </a:solidFill>
                  <a:ea typeface="ＭＳ Ｐゴシック" pitchFamily="-110" charset="-128"/>
                </a:rPr>
                <a:t>USGS</a:t>
              </a:r>
              <a:r>
                <a:rPr lang="en-US" sz="788" b="1" dirty="0">
                  <a:solidFill>
                    <a:srgbClr val="000000"/>
                  </a:solidFill>
                  <a:ea typeface="ＭＳ Ｐゴシック" pitchFamily="-110" charset="-128"/>
                  <a:cs typeface="ＭＳ Ｐゴシック"/>
                </a:rPr>
                <a:t> Earth Resources Observation &amp; Science (EROS) Center</a:t>
              </a:r>
            </a:p>
            <a:p>
              <a:pPr marL="175022" indent="-175022">
                <a:buSzPct val="120000"/>
                <a:buFontTx/>
                <a:buChar char="•"/>
                <a:defRPr/>
              </a:pPr>
              <a:r>
                <a:rPr lang="en-US" sz="788" b="1" dirty="0">
                  <a:solidFill>
                    <a:srgbClr val="000000"/>
                  </a:solidFill>
                  <a:ea typeface="ＭＳ Ｐゴシック" pitchFamily="-110" charset="-128"/>
                  <a:cs typeface="ＭＳ Ｐゴシック"/>
                </a:rPr>
                <a:t>NASA Kennedy Space Center (KSC)</a:t>
              </a:r>
            </a:p>
            <a:p>
              <a:pPr marL="110729" indent="-110729">
                <a:buSzPct val="120000"/>
                <a:buFontTx/>
                <a:buChar char="•"/>
                <a:tabLst>
                  <a:tab pos="539354" algn="l"/>
                  <a:tab pos="964406" algn="l"/>
                  <a:tab pos="1092994" algn="l"/>
                </a:tabLst>
                <a:defRPr/>
              </a:pPr>
              <a:endParaRPr lang="en-US" sz="750" b="1" dirty="0">
                <a:solidFill>
                  <a:srgbClr val="000000"/>
                </a:solidFill>
                <a:ea typeface="ＭＳ Ｐゴシック" pitchFamily="-110" charset="-128"/>
                <a:cs typeface="ＭＳ Ｐゴシック"/>
              </a:endParaRPr>
            </a:p>
          </p:txBody>
        </p:sp>
      </p:grpSp>
    </p:spTree>
    <p:extLst>
      <p:ext uri="{BB962C8B-B14F-4D97-AF65-F5344CB8AC3E}">
        <p14:creationId xmlns:p14="http://schemas.microsoft.com/office/powerpoint/2010/main" val="204458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F54678-FAF2-4227-AD33-F82926DADD8C}"/>
              </a:ext>
            </a:extLst>
          </p:cNvPr>
          <p:cNvSpPr>
            <a:spLocks noGrp="1"/>
          </p:cNvSpPr>
          <p:nvPr>
            <p:ph type="body" sz="quarter" idx="12"/>
          </p:nvPr>
        </p:nvSpPr>
        <p:spPr>
          <a:xfrm>
            <a:off x="0" y="1242569"/>
            <a:ext cx="5684776" cy="3558774"/>
          </a:xfrm>
        </p:spPr>
        <p:txBody>
          <a:bodyPr>
            <a:normAutofit fontScale="70000" lnSpcReduction="20000"/>
          </a:bodyPr>
          <a:lstStyle/>
          <a:p>
            <a:r>
              <a:rPr lang="en-US" sz="1800" b="0" dirty="0"/>
              <a:t>Landsat Multi-satellite Operations Center (LMOC)</a:t>
            </a:r>
          </a:p>
          <a:p>
            <a:pPr lvl="1"/>
            <a:r>
              <a:rPr lang="en-US" sz="1600" b="0" dirty="0"/>
              <a:t>Contract for LMOC/</a:t>
            </a:r>
            <a:r>
              <a:rPr lang="en-US" sz="1600" b="0" dirty="0" err="1"/>
              <a:t>bLMOC</a:t>
            </a:r>
            <a:r>
              <a:rPr lang="en-US" sz="1600" b="0" dirty="0"/>
              <a:t> development and Flight Ops Team awarded to General Dynamics Mission Systems (GDMS) in June 2017</a:t>
            </a:r>
          </a:p>
          <a:p>
            <a:pPr lvl="1"/>
            <a:r>
              <a:rPr lang="en-US" sz="1600" b="0" dirty="0"/>
              <a:t>Landsat Mission Operations (LMO) contract provides Landsat 8 and Landsat 9 MOC development and FOT services</a:t>
            </a:r>
          </a:p>
          <a:p>
            <a:pPr lvl="1"/>
            <a:r>
              <a:rPr lang="en-US" sz="1600" b="0" dirty="0"/>
              <a:t>Landsat Multi-satellite Operations Center (LMOC) and </a:t>
            </a:r>
            <a:r>
              <a:rPr lang="en-US" sz="1600" b="0" dirty="0" err="1"/>
              <a:t>bLMOC</a:t>
            </a:r>
            <a:r>
              <a:rPr lang="en-US" sz="1600" b="0" dirty="0"/>
              <a:t> facilities </a:t>
            </a:r>
          </a:p>
          <a:p>
            <a:endParaRPr lang="en-US" sz="700" b="0" dirty="0"/>
          </a:p>
          <a:p>
            <a:r>
              <a:rPr lang="en-US" sz="1800" b="0" dirty="0"/>
              <a:t>Ground Network Element (GNE)</a:t>
            </a:r>
          </a:p>
          <a:p>
            <a:pPr lvl="1"/>
            <a:r>
              <a:rPr lang="en-US" sz="1600" b="0" dirty="0"/>
              <a:t>Landsat Ground Network (LGN) stations provide X- and S-band communications with the Observatory </a:t>
            </a:r>
          </a:p>
          <a:p>
            <a:pPr lvl="1"/>
            <a:r>
              <a:rPr lang="en-US" sz="1600" b="0" dirty="0"/>
              <a:t>LGN stations in Sioux Falls, SD; Fairbanks, AK; and Svalbard, Norway </a:t>
            </a:r>
          </a:p>
          <a:p>
            <a:pPr lvl="1"/>
            <a:r>
              <a:rPr lang="en-US" sz="1600" b="0" dirty="0" err="1"/>
              <a:t>Neustrelitz</a:t>
            </a:r>
            <a:r>
              <a:rPr lang="en-US" sz="1600" b="0" dirty="0"/>
              <a:t>, Germany and Alice Springs, Australia for use after commissioning</a:t>
            </a:r>
          </a:p>
          <a:p>
            <a:pPr lvl="1"/>
            <a:r>
              <a:rPr lang="en-US" sz="1600" b="0" dirty="0"/>
              <a:t>Data Collection and Routing Subsystem (DCRS) gathers mission data from LGN stations into complete intervals to transfer to the DPAS</a:t>
            </a:r>
          </a:p>
          <a:p>
            <a:endParaRPr lang="en-US" sz="700" b="0" dirty="0"/>
          </a:p>
          <a:p>
            <a:r>
              <a:rPr lang="en-US" sz="1800" b="0" dirty="0"/>
              <a:t>Data Processing and Archive System (DPAS)</a:t>
            </a:r>
          </a:p>
          <a:p>
            <a:pPr lvl="1"/>
            <a:r>
              <a:rPr lang="en-US" sz="1600" b="0" dirty="0"/>
              <a:t>Provides data ingest, storage and archive, image assessment, product generation, and data access and distribution</a:t>
            </a:r>
          </a:p>
          <a:p>
            <a:pPr lvl="1"/>
            <a:r>
              <a:rPr lang="en-US" sz="1600" b="0" dirty="0"/>
              <a:t>Includes scope to integrate the Landsat 4-8 Level-2 algorithms into the operational system</a:t>
            </a:r>
          </a:p>
          <a:p>
            <a:pPr lvl="1"/>
            <a:r>
              <a:rPr lang="en-US" sz="1600" b="0" dirty="0"/>
              <a:t>DPAS facility at USGS EROS Center</a:t>
            </a:r>
          </a:p>
        </p:txBody>
      </p:sp>
      <p:pic>
        <p:nvPicPr>
          <p:cNvPr id="12" name="Picture 8">
            <a:extLst>
              <a:ext uri="{FF2B5EF4-FFF2-40B4-BE49-F238E27FC236}">
                <a16:creationId xmlns:a16="http://schemas.microsoft.com/office/drawing/2014/main" id="{2A29EEBD-1870-40EC-A51A-B52BF42DD89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86389" y="3934456"/>
            <a:ext cx="3257611" cy="1190614"/>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
            <a:extLst>
              <a:ext uri="{FF2B5EF4-FFF2-40B4-BE49-F238E27FC236}">
                <a16:creationId xmlns:a16="http://schemas.microsoft.com/office/drawing/2014/main" id="{B6E6EF42-A97B-4E84-A79A-72764E7BC11D}"/>
              </a:ext>
            </a:extLst>
          </p:cNvPr>
          <p:cNvSpPr txBox="1">
            <a:spLocks noChangeArrowheads="1"/>
          </p:cNvSpPr>
          <p:nvPr/>
        </p:nvSpPr>
        <p:spPr bwMode="auto">
          <a:xfrm>
            <a:off x="6665144" y="4015277"/>
            <a:ext cx="2008008" cy="276999"/>
          </a:xfrm>
          <a:prstGeom prst="rect">
            <a:avLst/>
          </a:prstGeom>
          <a:noFill/>
          <a:ln w="28575" cmpd="sng">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143" b="1" dirty="0">
                <a:solidFill>
                  <a:schemeClr val="bg1"/>
                </a:solidFill>
                <a:effectLst>
                  <a:outerShdw blurRad="50800" dist="38100" dir="2700000" algn="tl" rotWithShape="0">
                    <a:srgbClr val="000000">
                      <a:alpha val="43000"/>
                    </a:srgbClr>
                  </a:outerShdw>
                </a:effectLst>
              </a:rPr>
              <a:t>EROS, </a:t>
            </a:r>
            <a:r>
              <a:rPr lang="en-US" sz="1100" b="1" dirty="0">
                <a:solidFill>
                  <a:schemeClr val="bg1"/>
                </a:solidFill>
                <a:effectLst>
                  <a:outerShdw blurRad="50800" dist="38100" dir="2700000" algn="tl" rotWithShape="0">
                    <a:srgbClr val="000000">
                      <a:alpha val="43000"/>
                    </a:srgbClr>
                  </a:outerShdw>
                </a:effectLst>
              </a:rPr>
              <a:t>Sioux</a:t>
            </a:r>
            <a:r>
              <a:rPr lang="en-US" sz="1143" b="1" dirty="0">
                <a:solidFill>
                  <a:schemeClr val="bg1"/>
                </a:solidFill>
                <a:effectLst>
                  <a:outerShdw blurRad="50800" dist="38100" dir="2700000" algn="tl" rotWithShape="0">
                    <a:srgbClr val="000000">
                      <a:alpha val="43000"/>
                    </a:srgbClr>
                  </a:outerShdw>
                </a:effectLst>
              </a:rPr>
              <a:t> Falls, SD</a:t>
            </a:r>
          </a:p>
        </p:txBody>
      </p:sp>
      <p:pic>
        <p:nvPicPr>
          <p:cNvPr id="14" name="Picture 13">
            <a:extLst>
              <a:ext uri="{FF2B5EF4-FFF2-40B4-BE49-F238E27FC236}">
                <a16:creationId xmlns:a16="http://schemas.microsoft.com/office/drawing/2014/main" id="{212AF293-F4EA-41DB-AFCD-70B6682865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6388" y="2352368"/>
            <a:ext cx="3257612" cy="1495220"/>
          </a:xfrm>
          <a:prstGeom prst="rect">
            <a:avLst/>
          </a:prstGeom>
          <a:solidFill>
            <a:schemeClr val="bg1"/>
          </a:solidFill>
        </p:spPr>
      </p:pic>
      <p:pic>
        <p:nvPicPr>
          <p:cNvPr id="18" name="Picture 17">
            <a:extLst>
              <a:ext uri="{FF2B5EF4-FFF2-40B4-BE49-F238E27FC236}">
                <a16:creationId xmlns:a16="http://schemas.microsoft.com/office/drawing/2014/main" id="{E0505D20-7FDB-4CA5-BEFF-C762DFBAD4CF}"/>
              </a:ext>
            </a:extLst>
          </p:cNvPr>
          <p:cNvPicPr>
            <a:picLocks noChangeAspect="1"/>
          </p:cNvPicPr>
          <p:nvPr/>
        </p:nvPicPr>
        <p:blipFill rotWithShape="1">
          <a:blip r:embed="rId5"/>
          <a:srcRect t="31174" b="8934"/>
          <a:stretch/>
        </p:blipFill>
        <p:spPr>
          <a:xfrm>
            <a:off x="5900547" y="834776"/>
            <a:ext cx="3243453" cy="1463040"/>
          </a:xfrm>
          <a:prstGeom prst="rect">
            <a:avLst/>
          </a:prstGeom>
        </p:spPr>
      </p:pic>
      <p:sp>
        <p:nvSpPr>
          <p:cNvPr id="16" name="TextBox 1">
            <a:extLst>
              <a:ext uri="{FF2B5EF4-FFF2-40B4-BE49-F238E27FC236}">
                <a16:creationId xmlns:a16="http://schemas.microsoft.com/office/drawing/2014/main" id="{79B76515-E295-449D-A491-7AC072B93D1C}"/>
              </a:ext>
            </a:extLst>
          </p:cNvPr>
          <p:cNvSpPr txBox="1">
            <a:spLocks noChangeArrowheads="1"/>
          </p:cNvSpPr>
          <p:nvPr/>
        </p:nvSpPr>
        <p:spPr bwMode="auto">
          <a:xfrm>
            <a:off x="5886388" y="1759304"/>
            <a:ext cx="1087618" cy="400110"/>
          </a:xfrm>
          <a:prstGeom prst="rect">
            <a:avLst/>
          </a:prstGeom>
          <a:noFill/>
          <a:ln w="28575" cmpd="sng">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000" b="1" dirty="0">
                <a:solidFill>
                  <a:schemeClr val="bg1"/>
                </a:solidFill>
                <a:effectLst>
                  <a:outerShdw blurRad="50800" dist="38100" dir="2700000" algn="tl" rotWithShape="0">
                    <a:srgbClr val="000000">
                      <a:alpha val="43000"/>
                    </a:srgbClr>
                  </a:outerShdw>
                </a:effectLst>
              </a:rPr>
              <a:t>GSFC, Greenbelt, MD</a:t>
            </a:r>
          </a:p>
        </p:txBody>
      </p:sp>
      <p:sp>
        <p:nvSpPr>
          <p:cNvPr id="9" name="Title 4">
            <a:extLst>
              <a:ext uri="{FF2B5EF4-FFF2-40B4-BE49-F238E27FC236}">
                <a16:creationId xmlns:a16="http://schemas.microsoft.com/office/drawing/2014/main" id="{31E88E30-7319-46F4-83BC-A827E5A85FD5}"/>
              </a:ext>
            </a:extLst>
          </p:cNvPr>
          <p:cNvSpPr txBox="1">
            <a:spLocks/>
          </p:cNvSpPr>
          <p:nvPr/>
        </p:nvSpPr>
        <p:spPr>
          <a:xfrm>
            <a:off x="2020932" y="181924"/>
            <a:ext cx="5514274"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nSpc>
                <a:spcPct val="150000"/>
              </a:lnSpc>
            </a:pPr>
            <a:r>
              <a:rPr lang="en-US" b="1" dirty="0"/>
              <a:t>Landsat 9 Ground System</a:t>
            </a:r>
            <a:endParaRPr lang="en-GB" b="1" dirty="0"/>
          </a:p>
        </p:txBody>
      </p:sp>
    </p:spTree>
    <p:extLst>
      <p:ext uri="{BB962C8B-B14F-4D97-AF65-F5344CB8AC3E}">
        <p14:creationId xmlns:p14="http://schemas.microsoft.com/office/powerpoint/2010/main" val="276988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5251-6B38-4B3A-83D9-C0FF92F6F38D}"/>
              </a:ext>
            </a:extLst>
          </p:cNvPr>
          <p:cNvSpPr>
            <a:spLocks noGrp="1"/>
          </p:cNvSpPr>
          <p:nvPr>
            <p:ph type="title"/>
          </p:nvPr>
        </p:nvSpPr>
        <p:spPr/>
        <p:txBody>
          <a:bodyPr/>
          <a:lstStyle/>
          <a:p>
            <a:r>
              <a:rPr lang="en-US" dirty="0"/>
              <a:t>SLI Draft Requirements </a:t>
            </a:r>
          </a:p>
        </p:txBody>
      </p:sp>
      <p:sp>
        <p:nvSpPr>
          <p:cNvPr id="3" name="Slide Number Placeholder 2">
            <a:extLst>
              <a:ext uri="{FF2B5EF4-FFF2-40B4-BE49-F238E27FC236}">
                <a16:creationId xmlns:a16="http://schemas.microsoft.com/office/drawing/2014/main" id="{E5DA395A-78F8-40B8-AB9E-B8B3E6DCE705}"/>
              </a:ext>
            </a:extLst>
          </p:cNvPr>
          <p:cNvSpPr>
            <a:spLocks noGrp="1"/>
          </p:cNvSpPr>
          <p:nvPr>
            <p:ph type="sldNum" sz="quarter" idx="4294967295"/>
          </p:nvPr>
        </p:nvSpPr>
        <p:spPr>
          <a:xfrm>
            <a:off x="8503870" y="4620907"/>
            <a:ext cx="399713" cy="301229"/>
          </a:xfrm>
        </p:spPr>
        <p:txBody>
          <a:bodyPr/>
          <a:lstStyle/>
          <a:p>
            <a:fld id="{20DCB0BB-DA56-4870-8FFD-9F6C129DE2B2}" type="slidenum">
              <a:rPr lang="en-US" smtClean="0"/>
              <a:pPr/>
              <a:t>8</a:t>
            </a:fld>
            <a:endParaRPr lang="en-US" dirty="0"/>
          </a:p>
        </p:txBody>
      </p:sp>
      <p:sp>
        <p:nvSpPr>
          <p:cNvPr id="4" name="Content Placeholder 3">
            <a:extLst>
              <a:ext uri="{FF2B5EF4-FFF2-40B4-BE49-F238E27FC236}">
                <a16:creationId xmlns:a16="http://schemas.microsoft.com/office/drawing/2014/main" id="{02126A45-00AC-4D8E-9F44-C772D26ED21A}"/>
              </a:ext>
            </a:extLst>
          </p:cNvPr>
          <p:cNvSpPr>
            <a:spLocks noGrp="1"/>
          </p:cNvSpPr>
          <p:nvPr>
            <p:ph sz="half" idx="1"/>
          </p:nvPr>
        </p:nvSpPr>
        <p:spPr>
          <a:xfrm>
            <a:off x="175539" y="1246750"/>
            <a:ext cx="8621989" cy="3681360"/>
          </a:xfrm>
        </p:spPr>
        <p:txBody>
          <a:bodyPr>
            <a:normAutofit fontScale="55000" lnSpcReduction="20000"/>
          </a:bodyPr>
          <a:lstStyle/>
          <a:p>
            <a:r>
              <a:rPr lang="en-US" dirty="0"/>
              <a:t>To guide architecture development, the AST developed a draft set of SLI Science Requirements: </a:t>
            </a:r>
            <a:r>
              <a:rPr lang="en-US" dirty="0">
                <a:hlinkClick r:id="rId3"/>
              </a:rPr>
              <a:t>https://www.fbo.gov/utils/view?id=25beed08973428c9c649250fa5c546f7</a:t>
            </a:r>
            <a:endParaRPr lang="en-US" dirty="0"/>
          </a:p>
          <a:p>
            <a:endParaRPr lang="en-US" dirty="0"/>
          </a:p>
          <a:p>
            <a:r>
              <a:rPr lang="en-US" dirty="0"/>
              <a:t>Draft requirements derived via assessment of heritage Landsat and Copernicus Sentinel 2 continuity and performance, USGS user needs elicitation, input from the Landsat Science Team (LST), and subject matter expertise</a:t>
            </a:r>
          </a:p>
          <a:p>
            <a:r>
              <a:rPr lang="en-US" dirty="0"/>
              <a:t>These draft SLI requirements are currently provided at two levels of prescribed capability</a:t>
            </a:r>
          </a:p>
          <a:p>
            <a:pPr lvl="1"/>
            <a:r>
              <a:rPr lang="en-US" dirty="0"/>
              <a:t>Low-level – </a:t>
            </a:r>
            <a:r>
              <a:rPr lang="en-US" u="sng" dirty="0"/>
              <a:t>threshold</a:t>
            </a:r>
            <a:r>
              <a:rPr lang="en-US" dirty="0"/>
              <a:t> – is defined as the minimally acceptable performance level, below which SLI fails to meet science application needs for the Global Survey Mission</a:t>
            </a:r>
          </a:p>
          <a:p>
            <a:pPr lvl="1"/>
            <a:r>
              <a:rPr lang="en-US" dirty="0"/>
              <a:t>Mid-level – </a:t>
            </a:r>
            <a:r>
              <a:rPr lang="en-US" u="sng" dirty="0"/>
              <a:t>goal</a:t>
            </a:r>
            <a:r>
              <a:rPr lang="en-US" dirty="0"/>
              <a:t> – is defined as the desirable level that greatly enhances the performance for scientific applications and remains in scope with the SLI Global Survey Mission objective</a:t>
            </a:r>
          </a:p>
          <a:p>
            <a:r>
              <a:rPr lang="en-US" dirty="0"/>
              <a:t>Current draft requirements do not preclude hyperspectral instruments or observations</a:t>
            </a:r>
          </a:p>
        </p:txBody>
      </p:sp>
    </p:spTree>
    <p:extLst>
      <p:ext uri="{BB962C8B-B14F-4D97-AF65-F5344CB8AC3E}">
        <p14:creationId xmlns:p14="http://schemas.microsoft.com/office/powerpoint/2010/main" val="223773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A301-C4FF-4A60-9A64-6B85BB806CD1}"/>
              </a:ext>
            </a:extLst>
          </p:cNvPr>
          <p:cNvSpPr>
            <a:spLocks noGrp="1"/>
          </p:cNvSpPr>
          <p:nvPr>
            <p:ph type="title"/>
          </p:nvPr>
        </p:nvSpPr>
        <p:spPr/>
        <p:txBody>
          <a:bodyPr/>
          <a:lstStyle/>
          <a:p>
            <a:r>
              <a:rPr lang="en-US"/>
              <a:t>Draft SLI Threshold Requirements</a:t>
            </a:r>
            <a:endParaRPr lang="en-US" dirty="0"/>
          </a:p>
        </p:txBody>
      </p:sp>
      <p:sp>
        <p:nvSpPr>
          <p:cNvPr id="3" name="Slide Number Placeholder 2">
            <a:extLst>
              <a:ext uri="{FF2B5EF4-FFF2-40B4-BE49-F238E27FC236}">
                <a16:creationId xmlns:a16="http://schemas.microsoft.com/office/drawing/2014/main" id="{A9A43676-6404-411F-A39E-C16DCAF67105}"/>
              </a:ext>
            </a:extLst>
          </p:cNvPr>
          <p:cNvSpPr>
            <a:spLocks noGrp="1"/>
          </p:cNvSpPr>
          <p:nvPr>
            <p:ph type="sldNum" sz="quarter" idx="4294967295"/>
          </p:nvPr>
        </p:nvSpPr>
        <p:spPr>
          <a:xfrm>
            <a:off x="8503870" y="4620907"/>
            <a:ext cx="399713" cy="301229"/>
          </a:xfrm>
        </p:spPr>
        <p:txBody>
          <a:bodyPr/>
          <a:lstStyle/>
          <a:p>
            <a:fld id="{20DCB0BB-DA56-4870-8FFD-9F6C129DE2B2}" type="slidenum">
              <a:rPr lang="en-US" smtClean="0"/>
              <a:pPr/>
              <a:t>9</a:t>
            </a:fld>
            <a:endParaRPr lang="en-US" dirty="0"/>
          </a:p>
        </p:txBody>
      </p:sp>
      <p:sp>
        <p:nvSpPr>
          <p:cNvPr id="4" name="Content Placeholder 3">
            <a:extLst>
              <a:ext uri="{FF2B5EF4-FFF2-40B4-BE49-F238E27FC236}">
                <a16:creationId xmlns:a16="http://schemas.microsoft.com/office/drawing/2014/main" id="{A0BEB071-0137-4AA1-932A-3D1564FC16BB}"/>
              </a:ext>
            </a:extLst>
          </p:cNvPr>
          <p:cNvSpPr>
            <a:spLocks noGrp="1"/>
          </p:cNvSpPr>
          <p:nvPr>
            <p:ph sz="half" idx="1"/>
          </p:nvPr>
        </p:nvSpPr>
        <p:spPr>
          <a:xfrm>
            <a:off x="100383" y="1409777"/>
            <a:ext cx="4531115" cy="3361744"/>
          </a:xfrm>
        </p:spPr>
        <p:txBody>
          <a:bodyPr>
            <a:normAutofit/>
          </a:bodyPr>
          <a:lstStyle/>
          <a:p>
            <a:r>
              <a:rPr lang="en-US" sz="1500" dirty="0"/>
              <a:t>Supports most </a:t>
            </a:r>
            <a:r>
              <a:rPr lang="en-US" sz="1500" i="1" u="sng" dirty="0"/>
              <a:t>minimum</a:t>
            </a:r>
            <a:r>
              <a:rPr lang="en-US" sz="1500" dirty="0"/>
              <a:t> user needs</a:t>
            </a:r>
          </a:p>
          <a:p>
            <a:r>
              <a:rPr lang="en-US" sz="1500" dirty="0"/>
              <a:t>Clear observation every ~14 days (8 day revisit)</a:t>
            </a:r>
          </a:p>
          <a:p>
            <a:r>
              <a:rPr lang="en-US" sz="1500" dirty="0"/>
              <a:t>VSWIR bands at 30m, TIR/atmospheric bands at 60m</a:t>
            </a:r>
          </a:p>
          <a:p>
            <a:r>
              <a:rPr lang="en-US" sz="1500" dirty="0"/>
              <a:t>Current Landsat spectral bands with minor additions</a:t>
            </a:r>
          </a:p>
          <a:p>
            <a:pPr lvl="1"/>
            <a:r>
              <a:rPr lang="en-US" sz="1200" dirty="0"/>
              <a:t>Water vapor (S2; atmospheric correction)</a:t>
            </a:r>
          </a:p>
          <a:p>
            <a:pPr lvl="1"/>
            <a:r>
              <a:rPr lang="en-US" sz="1200" dirty="0"/>
              <a:t>Red edge bands (S2; vegetation condition/health &amp; water quality)</a:t>
            </a:r>
          </a:p>
          <a:p>
            <a:pPr lvl="1"/>
            <a:r>
              <a:rPr lang="en-US" sz="1200" dirty="0"/>
              <a:t>8.6mm TIR band (ASTER/MODIS; emissivity/LST separation)</a:t>
            </a:r>
          </a:p>
          <a:p>
            <a:pPr lvl="1"/>
            <a:r>
              <a:rPr lang="en-US" sz="1200" dirty="0"/>
              <a:t>Referred to in Architecture Analysis as “Multispectral” set</a:t>
            </a:r>
          </a:p>
          <a:p>
            <a:endParaRPr lang="en-US" sz="1500" dirty="0"/>
          </a:p>
        </p:txBody>
      </p:sp>
      <p:graphicFrame>
        <p:nvGraphicFramePr>
          <p:cNvPr id="5" name="Table 4">
            <a:extLst>
              <a:ext uri="{FF2B5EF4-FFF2-40B4-BE49-F238E27FC236}">
                <a16:creationId xmlns:a16="http://schemas.microsoft.com/office/drawing/2014/main" id="{56EEA647-DC87-4B94-818F-259653986CC7}"/>
              </a:ext>
            </a:extLst>
          </p:cNvPr>
          <p:cNvGraphicFramePr>
            <a:graphicFrameLocks noGrp="1"/>
          </p:cNvGraphicFramePr>
          <p:nvPr>
            <p:extLst>
              <p:ext uri="{D42A27DB-BD31-4B8C-83A1-F6EECF244321}">
                <p14:modId xmlns:p14="http://schemas.microsoft.com/office/powerpoint/2010/main" val="2200376790"/>
              </p:ext>
            </p:extLst>
          </p:nvPr>
        </p:nvGraphicFramePr>
        <p:xfrm>
          <a:off x="5207215" y="1409777"/>
          <a:ext cx="3296655" cy="3510144"/>
        </p:xfrm>
        <a:graphic>
          <a:graphicData uri="http://schemas.openxmlformats.org/drawingml/2006/table">
            <a:tbl>
              <a:tblPr firstRow="1" firstCol="1" bandRow="1">
                <a:tableStyleId>{7DF18680-E054-41AD-8BC1-D1AEF772440D}</a:tableStyleId>
              </a:tblPr>
              <a:tblGrid>
                <a:gridCol w="375944">
                  <a:extLst>
                    <a:ext uri="{9D8B030D-6E8A-4147-A177-3AD203B41FA5}">
                      <a16:colId xmlns:a16="http://schemas.microsoft.com/office/drawing/2014/main" val="245037195"/>
                    </a:ext>
                  </a:extLst>
                </a:gridCol>
                <a:gridCol w="923387">
                  <a:extLst>
                    <a:ext uri="{9D8B030D-6E8A-4147-A177-3AD203B41FA5}">
                      <a16:colId xmlns:a16="http://schemas.microsoft.com/office/drawing/2014/main" val="602280741"/>
                    </a:ext>
                  </a:extLst>
                </a:gridCol>
                <a:gridCol w="399464">
                  <a:extLst>
                    <a:ext uri="{9D8B030D-6E8A-4147-A177-3AD203B41FA5}">
                      <a16:colId xmlns:a16="http://schemas.microsoft.com/office/drawing/2014/main" val="2703450573"/>
                    </a:ext>
                  </a:extLst>
                </a:gridCol>
                <a:gridCol w="992227">
                  <a:extLst>
                    <a:ext uri="{9D8B030D-6E8A-4147-A177-3AD203B41FA5}">
                      <a16:colId xmlns:a16="http://schemas.microsoft.com/office/drawing/2014/main" val="3579949395"/>
                    </a:ext>
                  </a:extLst>
                </a:gridCol>
                <a:gridCol w="605633">
                  <a:extLst>
                    <a:ext uri="{9D8B030D-6E8A-4147-A177-3AD203B41FA5}">
                      <a16:colId xmlns:a16="http://schemas.microsoft.com/office/drawing/2014/main" val="3440076027"/>
                    </a:ext>
                  </a:extLst>
                </a:gridCol>
              </a:tblGrid>
              <a:tr h="490274">
                <a:tc>
                  <a:txBody>
                    <a:bodyPr/>
                    <a:lstStyle/>
                    <a:p>
                      <a:pPr algn="ctr" fontAlgn="b"/>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Band name</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GSD (m)</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Center wavelength (nm)</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Band width (nm)</a:t>
                      </a:r>
                      <a:endParaRPr lang="en-US" sz="1100" b="0" i="0" u="none" strike="noStrike" dirty="0">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1448126377"/>
                  </a:ext>
                </a:extLst>
              </a:tr>
              <a:tr h="328602">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Coastal Aerosol</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443</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262583159"/>
                  </a:ext>
                </a:extLst>
              </a:tr>
              <a:tr h="16693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Blue</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490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579006446"/>
                  </a:ext>
                </a:extLst>
              </a:tr>
              <a:tr h="166930">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Green</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560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791948931"/>
                  </a:ext>
                </a:extLst>
              </a:tr>
              <a:tr h="16693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Red</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665</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3713903012"/>
                  </a:ext>
                </a:extLst>
              </a:tr>
              <a:tr h="217225">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Red Edge 1</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705</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748462572"/>
                  </a:ext>
                </a:extLst>
              </a:tr>
              <a:tr h="199553">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Red Edge 2</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740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1440424626"/>
                  </a:ext>
                </a:extLst>
              </a:tr>
              <a:tr h="188766">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Red Edge 3</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783</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063755453"/>
                  </a:ext>
                </a:extLst>
              </a:tr>
              <a:tr h="166930">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NIR</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865</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4278478203"/>
                  </a:ext>
                </a:extLst>
              </a:tr>
              <a:tr h="192489">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Water vapor</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945</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1312474713"/>
                  </a:ext>
                </a:extLst>
              </a:tr>
              <a:tr h="16693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Cirrus</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1375</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743448251"/>
                  </a:ext>
                </a:extLst>
              </a:tr>
              <a:tr h="166930">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SWIR 1</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1610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585258673"/>
                  </a:ext>
                </a:extLst>
              </a:tr>
              <a:tr h="166930">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SWIR 2</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2190</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180</a:t>
                      </a:r>
                      <a:endParaRPr lang="en-US" sz="1100" b="0" i="0" u="none" strike="noStrike" dirty="0">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172860267"/>
                  </a:ext>
                </a:extLst>
              </a:tr>
              <a:tr h="199718">
                <a:tc>
                  <a:txBody>
                    <a:bodyPr/>
                    <a:lstStyle/>
                    <a:p>
                      <a:pPr marL="0" algn="ctr" defTabSz="685800" rtl="0" eaLnBrk="1" fontAlgn="b" latinLnBrk="0" hangingPunct="1"/>
                      <a:r>
                        <a:rPr lang="en-US" sz="1100" b="1" u="none" strike="noStrike" kern="1200" dirty="0">
                          <a:solidFill>
                            <a:schemeClr val="lt1"/>
                          </a:solidFill>
                          <a:effectLst/>
                          <a:latin typeface="+mn-lt"/>
                          <a:ea typeface="+mn-ea"/>
                          <a:cs typeface="+mn-cs"/>
                        </a:rPr>
                        <a:t>14</a:t>
                      </a:r>
                    </a:p>
                  </a:txBody>
                  <a:tcPr marL="5715" marR="5715" marT="5715" marB="0" anchor="ctr"/>
                </a:tc>
                <a:tc>
                  <a:txBody>
                    <a:bodyPr/>
                    <a:lstStyle/>
                    <a:p>
                      <a:pPr marL="0" algn="ctr" defTabSz="685800" rtl="0" eaLnBrk="1" fontAlgn="b" latinLnBrk="0" hangingPunct="1"/>
                      <a:r>
                        <a:rPr lang="en-US" sz="1100" b="0" u="none" strike="noStrike" kern="1200" dirty="0">
                          <a:solidFill>
                            <a:schemeClr val="dk1"/>
                          </a:solidFill>
                          <a:effectLst/>
                          <a:latin typeface="+mn-lt"/>
                          <a:ea typeface="+mn-ea"/>
                          <a:cs typeface="+mn-cs"/>
                        </a:rPr>
                        <a:t>TIR 1</a:t>
                      </a:r>
                    </a:p>
                  </a:txBody>
                  <a:tcPr marL="5715" marR="5715" marT="5715" marB="0" anchor="ctr"/>
                </a:tc>
                <a:tc>
                  <a:txBody>
                    <a:bodyPr/>
                    <a:lstStyle/>
                    <a:p>
                      <a:pPr marL="0" algn="ctr" defTabSz="685800" rtl="0" eaLnBrk="1" fontAlgn="b" latinLnBrk="0" hangingPunct="1"/>
                      <a:r>
                        <a:rPr lang="en-US" sz="1100" b="0" u="none" strike="noStrike" kern="1200" dirty="0">
                          <a:solidFill>
                            <a:schemeClr val="dk1"/>
                          </a:solidFill>
                          <a:effectLst/>
                          <a:latin typeface="+mn-lt"/>
                          <a:ea typeface="+mn-ea"/>
                          <a:cs typeface="+mn-cs"/>
                        </a:rPr>
                        <a:t>60</a:t>
                      </a:r>
                    </a:p>
                  </a:txBody>
                  <a:tcPr marL="5715" marR="5715" marT="5715" marB="0" anchor="ctr"/>
                </a:tc>
                <a:tc>
                  <a:txBody>
                    <a:bodyPr/>
                    <a:lstStyle/>
                    <a:p>
                      <a:pPr marL="0" algn="ctr" defTabSz="685800" rtl="0" eaLnBrk="1" fontAlgn="b" latinLnBrk="0" hangingPunct="1"/>
                      <a:r>
                        <a:rPr lang="en-US" sz="1100" b="0" u="none" strike="noStrike" kern="1200" dirty="0">
                          <a:solidFill>
                            <a:schemeClr val="dk1"/>
                          </a:solidFill>
                          <a:effectLst/>
                          <a:latin typeface="+mn-lt"/>
                          <a:ea typeface="+mn-ea"/>
                          <a:cs typeface="+mn-cs"/>
                        </a:rPr>
                        <a:t>8650</a:t>
                      </a:r>
                    </a:p>
                  </a:txBody>
                  <a:tcPr marL="5715" marR="5715" marT="5715" marB="0" anchor="ctr"/>
                </a:tc>
                <a:tc>
                  <a:txBody>
                    <a:bodyPr/>
                    <a:lstStyle/>
                    <a:p>
                      <a:pPr marL="0" algn="ctr" defTabSz="685800" rtl="0" eaLnBrk="1" fontAlgn="b" latinLnBrk="0" hangingPunct="1"/>
                      <a:r>
                        <a:rPr lang="en-US" sz="1100" b="0" u="none" strike="noStrike" kern="1200" dirty="0">
                          <a:solidFill>
                            <a:schemeClr val="dk1"/>
                          </a:solidFill>
                          <a:effectLst/>
                          <a:latin typeface="+mn-lt"/>
                          <a:ea typeface="+mn-ea"/>
                          <a:cs typeface="+mn-cs"/>
                        </a:rPr>
                        <a:t>350</a:t>
                      </a:r>
                    </a:p>
                  </a:txBody>
                  <a:tcPr marL="5715" marR="5715" marT="5715" marB="0" anchor="ctr"/>
                </a:tc>
                <a:extLst>
                  <a:ext uri="{0D108BD9-81ED-4DB2-BD59-A6C34878D82A}">
                    <a16:rowId xmlns:a16="http://schemas.microsoft.com/office/drawing/2014/main" val="2057634353"/>
                  </a:ext>
                </a:extLst>
              </a:tr>
              <a:tr h="187461">
                <a:tc>
                  <a:txBody>
                    <a:bodyPr/>
                    <a:lstStyle/>
                    <a:p>
                      <a:pPr algn="ctr" fontAlgn="b"/>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TIR 2</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10800</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3857235850"/>
                  </a:ext>
                </a:extLst>
              </a:tr>
              <a:tr h="278298">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TIR 3</a:t>
                      </a:r>
                      <a:endParaRPr lang="en-US" sz="1100" b="0" i="0" u="none" strike="noStrike" dirty="0">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a:effectLst/>
                        </a:rPr>
                        <a:t>12000</a:t>
                      </a:r>
                      <a:endParaRPr lang="en-US" sz="1100" b="0" i="0" u="none" strike="noStrike">
                        <a:solidFill>
                          <a:srgbClr val="000000"/>
                        </a:solidFill>
                        <a:effectLst/>
                        <a:latin typeface="Calibri" panose="020F0502020204030204" pitchFamily="34" charset="0"/>
                      </a:endParaRPr>
                    </a:p>
                  </a:txBody>
                  <a:tcPr marL="5204" marR="5204" marT="5204" marB="0" anchor="ctr"/>
                </a:tc>
                <a:tc>
                  <a:txBody>
                    <a:bodyPr/>
                    <a:lstStyle/>
                    <a:p>
                      <a:pPr algn="ctr" fontAlgn="b"/>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5204" marR="5204" marT="5204" marB="0" anchor="ctr"/>
                </a:tc>
                <a:extLst>
                  <a:ext uri="{0D108BD9-81ED-4DB2-BD59-A6C34878D82A}">
                    <a16:rowId xmlns:a16="http://schemas.microsoft.com/office/drawing/2014/main" val="2883572490"/>
                  </a:ext>
                </a:extLst>
              </a:tr>
            </a:tbl>
          </a:graphicData>
        </a:graphic>
      </p:graphicFrame>
    </p:spTree>
    <p:extLst>
      <p:ext uri="{BB962C8B-B14F-4D97-AF65-F5344CB8AC3E}">
        <p14:creationId xmlns:p14="http://schemas.microsoft.com/office/powerpoint/2010/main" val="3979037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12776</TotalTime>
  <Words>1864</Words>
  <Application>Microsoft Office PowerPoint</Application>
  <PresentationFormat>On-screen Show (16:9)</PresentationFormat>
  <Paragraphs>377</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vt:lpstr>
      <vt:lpstr>Helvetica Neue</vt:lpstr>
      <vt:lpstr>Wingdings</vt:lpstr>
      <vt:lpstr>Office Theme</vt:lpstr>
      <vt:lpstr>USGS Status</vt:lpstr>
      <vt:lpstr>PowerPoint Presentation</vt:lpstr>
      <vt:lpstr>PowerPoint Presentation</vt:lpstr>
      <vt:lpstr>Collection 2 Landsat 8 Level-2 Surface Reflectance</vt:lpstr>
      <vt:lpstr>Landsat Advisory Group Report: Cost Sharing Models for Landsat Data</vt:lpstr>
      <vt:lpstr>Landsat 9 Mission Overview</vt:lpstr>
      <vt:lpstr>PowerPoint Presentation</vt:lpstr>
      <vt:lpstr>SLI Draft Requirements </vt:lpstr>
      <vt:lpstr>Draft SLI Threshold Requirements</vt:lpstr>
      <vt:lpstr>Draft SLI Goal Requirements</vt:lpstr>
      <vt:lpstr>PowerPoint Presentation</vt:lpstr>
      <vt:lpstr>PowerPoint Presentation</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Lacey, Jennifer A</cp:lastModifiedBy>
  <cp:revision>28</cp:revision>
  <cp:lastPrinted>2016-11-11T04:37:28Z</cp:lastPrinted>
  <dcterms:created xsi:type="dcterms:W3CDTF">2016-11-10T19:18:14Z</dcterms:created>
  <dcterms:modified xsi:type="dcterms:W3CDTF">2019-09-05T22:01:41Z</dcterms:modified>
</cp:coreProperties>
</file>