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sldIdLst>
    <p:sldId id="256" r:id="rId5"/>
    <p:sldId id="287" r:id="rId6"/>
    <p:sldId id="286" r:id="rId7"/>
    <p:sldId id="279" r:id="rId8"/>
    <p:sldId id="288" r:id="rId9"/>
    <p:sldId id="280" r:id="rId10"/>
    <p:sldId id="289" r:id="rId11"/>
    <p:sldId id="276" r:id="rId12"/>
    <p:sldId id="277" r:id="rId13"/>
    <p:sldId id="278" r:id="rId14"/>
    <p:sldId id="281" r:id="rId15"/>
    <p:sldId id="282" r:id="rId16"/>
    <p:sldId id="283" r:id="rId17"/>
    <p:sldId id="284" r:id="rId18"/>
    <p:sldId id="275" r:id="rId19"/>
    <p:sldId id="285" r:id="rId20"/>
    <p:sldId id="274" r:id="rId21"/>
    <p:sldId id="273" r:id="rId2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C0934C-E849-4EA6-880A-E3BD9E0AEAC2}" v="2" dt="2019-07-30T17:34:43.6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27" autoAdjust="0"/>
    <p:restoredTop sz="92455" autoAdjust="0"/>
  </p:normalViewPr>
  <p:slideViewPr>
    <p:cSldViewPr snapToGrid="0" snapToObjects="1" showGuides="1">
      <p:cViewPr varScale="1">
        <p:scale>
          <a:sx n="124" d="100"/>
          <a:sy n="124" d="100"/>
        </p:scale>
        <p:origin x="90" y="99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bahn, Steven T" userId="74f78959-93e5-47c8-af52-50aa49d29fae" providerId="ADAL" clId="{3CC0934C-E849-4EA6-880A-E3BD9E0AEAC2}"/>
    <pc:docChg chg="modSld">
      <pc:chgData name="Labahn, Steven T" userId="74f78959-93e5-47c8-af52-50aa49d29fae" providerId="ADAL" clId="{3CC0934C-E849-4EA6-880A-E3BD9E0AEAC2}" dt="2019-07-30T17:35:21.126" v="11" actId="14100"/>
      <pc:docMkLst>
        <pc:docMk/>
      </pc:docMkLst>
      <pc:sldChg chg="modSp">
        <pc:chgData name="Labahn, Steven T" userId="74f78959-93e5-47c8-af52-50aa49d29fae" providerId="ADAL" clId="{3CC0934C-E849-4EA6-880A-E3BD9E0AEAC2}" dt="2019-07-30T17:34:34.957" v="0"/>
        <pc:sldMkLst>
          <pc:docMk/>
          <pc:sldMk cId="2190259868" sldId="271"/>
        </pc:sldMkLst>
        <pc:spChg chg="mod">
          <ac:chgData name="Labahn, Steven T" userId="74f78959-93e5-47c8-af52-50aa49d29fae" providerId="ADAL" clId="{3CC0934C-E849-4EA6-880A-E3BD9E0AEAC2}" dt="2019-07-30T17:34:34.957" v="0"/>
          <ac:spMkLst>
            <pc:docMk/>
            <pc:sldMk cId="2190259868" sldId="271"/>
            <ac:spMk id="2" creationId="{CAB41F4A-C248-4488-9942-B32E5A529D17}"/>
          </ac:spMkLst>
        </pc:spChg>
      </pc:sldChg>
      <pc:sldChg chg="modSp">
        <pc:chgData name="Labahn, Steven T" userId="74f78959-93e5-47c8-af52-50aa49d29fae" providerId="ADAL" clId="{3CC0934C-E849-4EA6-880A-E3BD9E0AEAC2}" dt="2019-07-30T17:35:21.126" v="11" actId="14100"/>
        <pc:sldMkLst>
          <pc:docMk/>
          <pc:sldMk cId="699224241" sldId="272"/>
        </pc:sldMkLst>
        <pc:spChg chg="mod">
          <ac:chgData name="Labahn, Steven T" userId="74f78959-93e5-47c8-af52-50aa49d29fae" providerId="ADAL" clId="{3CC0934C-E849-4EA6-880A-E3BD9E0AEAC2}" dt="2019-07-30T17:35:21.126" v="11" actId="14100"/>
          <ac:spMkLst>
            <pc:docMk/>
            <pc:sldMk cId="699224241" sldId="272"/>
            <ac:spMk id="2" creationId="{CAB41F4A-C248-4488-9942-B32E5A529D17}"/>
          </ac:spMkLst>
        </pc:spChg>
      </pc:sldChg>
    </pc:docChg>
  </pc:docChgLst>
  <pc:docChgLst>
    <pc:chgData name="Labahn, Steven T" userId="74f78959-93e5-47c8-af52-50aa49d29fae" providerId="ADAL" clId="{6D2806F3-E92B-4D96-B906-509B846C3C9E}"/>
    <pc:docChg chg="custSel modSld">
      <pc:chgData name="Labahn, Steven T" userId="74f78959-93e5-47c8-af52-50aa49d29fae" providerId="ADAL" clId="{6D2806F3-E92B-4D96-B906-509B846C3C9E}" dt="2019-07-30T17:28:50.502" v="108" actId="20577"/>
      <pc:docMkLst>
        <pc:docMk/>
      </pc:docMkLst>
      <pc:sldChg chg="modSp">
        <pc:chgData name="Labahn, Steven T" userId="74f78959-93e5-47c8-af52-50aa49d29fae" providerId="ADAL" clId="{6D2806F3-E92B-4D96-B906-509B846C3C9E}" dt="2019-07-30T17:28:50.502" v="108" actId="20577"/>
        <pc:sldMkLst>
          <pc:docMk/>
          <pc:sldMk cId="614884508" sldId="262"/>
        </pc:sldMkLst>
        <pc:spChg chg="mod">
          <ac:chgData name="Labahn, Steven T" userId="74f78959-93e5-47c8-af52-50aa49d29fae" providerId="ADAL" clId="{6D2806F3-E92B-4D96-B906-509B846C3C9E}" dt="2019-07-30T17:28:50.502" v="108" actId="20577"/>
          <ac:spMkLst>
            <pc:docMk/>
            <pc:sldMk cId="614884508" sldId="262"/>
            <ac:spMk id="3" creationId="{6606C521-BF5A-43B5-83AC-4F59B2012E0E}"/>
          </ac:spMkLst>
        </pc:spChg>
      </pc:sldChg>
      <pc:sldChg chg="modSp">
        <pc:chgData name="Labahn, Steven T" userId="74f78959-93e5-47c8-af52-50aa49d29fae" providerId="ADAL" clId="{6D2806F3-E92B-4D96-B906-509B846C3C9E}" dt="2019-07-30T17:25:02.430" v="46" actId="20577"/>
        <pc:sldMkLst>
          <pc:docMk/>
          <pc:sldMk cId="3702507313" sldId="264"/>
        </pc:sldMkLst>
        <pc:graphicFrameChg chg="modGraphic">
          <ac:chgData name="Labahn, Steven T" userId="74f78959-93e5-47c8-af52-50aa49d29fae" providerId="ADAL" clId="{6D2806F3-E92B-4D96-B906-509B846C3C9E}" dt="2019-07-30T17:25:02.430" v="46" actId="20577"/>
          <ac:graphicFrameMkLst>
            <pc:docMk/>
            <pc:sldMk cId="3702507313" sldId="264"/>
            <ac:graphicFrameMk id="6" creationId="{17BFC47E-D70B-453D-99EA-1201A09218A9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07256F-CE19-B045-966B-849EA7F16953}" type="datetimeFigureOut">
              <a:rPr lang="en-US" smtClean="0"/>
              <a:t>9/6/2019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11BCD-6F5B-C84D-8005-0C8CF2D2BA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541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11BCD-6F5B-C84D-8005-0C8CF2D2BA5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44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7EA92B-7938-47E0-950F-FCE32B215AE0}" type="slidenum">
              <a:rPr lang="en-AU" smtClean="0"/>
              <a:pPr>
                <a:defRPr/>
              </a:pPr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7912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F5C10-FB8E-4E71-BE70-87B1F0BFF2D8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98082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7EA92B-7938-47E0-950F-FCE32B215AE0}" type="slidenum">
              <a:rPr lang="en-AU" smtClean="0"/>
              <a:pPr>
                <a:defRPr/>
              </a:pPr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7921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7EA92B-7938-47E0-950F-FCE32B215AE0}" type="slidenum">
              <a:rPr lang="en-AU" smtClean="0"/>
              <a:pPr>
                <a:defRPr/>
              </a:pPr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6357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7EA92B-7938-47E0-950F-FCE32B215AE0}" type="slidenum">
              <a:rPr lang="en-AU" smtClean="0"/>
              <a:pPr>
                <a:defRPr/>
              </a:pPr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457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7EA92B-7938-47E0-950F-FCE32B215AE0}" type="slidenum">
              <a:rPr lang="en-AU" smtClean="0"/>
              <a:pPr>
                <a:defRPr/>
              </a:pPr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3808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7EA92B-7938-47E0-950F-FCE32B215AE0}" type="slidenum">
              <a:rPr lang="en-AU" smtClean="0"/>
              <a:pPr>
                <a:defRPr/>
              </a:pPr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2533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7EA92B-7938-47E0-950F-FCE32B215AE0}" type="slidenum">
              <a:rPr lang="en-AU" smtClean="0"/>
              <a:pPr>
                <a:defRPr/>
              </a:pPr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7570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057" y="693"/>
            <a:ext cx="2011743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1743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716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009" y="1601258"/>
            <a:ext cx="8499737" cy="845932"/>
          </a:xfrm>
          <a:ln>
            <a:noFill/>
          </a:ln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009" y="2729257"/>
            <a:ext cx="6086546" cy="2241504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</a:p>
        </p:txBody>
      </p:sp>
      <p:pic>
        <p:nvPicPr>
          <p:cNvPr id="13" name="ceos_logo.png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009" y="23478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0"/>
          <p:cNvSpPr txBox="1">
            <a:spLocks/>
          </p:cNvSpPr>
          <p:nvPr userDrawn="1"/>
        </p:nvSpPr>
        <p:spPr>
          <a:xfrm>
            <a:off x="493009" y="1264014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</a:p>
        </p:txBody>
      </p:sp>
    </p:spTree>
    <p:extLst>
      <p:ext uri="{BB962C8B-B14F-4D97-AF65-F5344CB8AC3E}">
        <p14:creationId xmlns:p14="http://schemas.microsoft.com/office/powerpoint/2010/main" val="470899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06528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562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521" y="1"/>
            <a:ext cx="6155478" cy="10970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6155483" cy="109708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80674" y="122549"/>
            <a:ext cx="586453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53" y="1200151"/>
            <a:ext cx="8958370" cy="3653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9687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2400" b="1" kern="1200">
          <a:solidFill>
            <a:srgbClr val="FFFFFF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rgbClr val="002569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2569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002569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rgbClr val="00256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rgbClr val="00256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gitalearthafrica.org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medhavy.thankappan@ga.gov.a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;p4">
            <a:extLst>
              <a:ext uri="{FF2B5EF4-FFF2-40B4-BE49-F238E27FC236}">
                <a16:creationId xmlns:a16="http://schemas.microsoft.com/office/drawing/2014/main" id="{FFCAE0AA-5854-42AC-B60E-C076C47DE44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98764" y="1720850"/>
            <a:ext cx="8395294" cy="695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Helvetica" panose="020B0604020202020204" pitchFamily="34" charset="0"/>
                <a:ea typeface="Helvetica Neue"/>
                <a:cs typeface="Helvetica" panose="020B0604020202020204" pitchFamily="34" charset="0"/>
                <a:sym typeface="Helvetica Neue"/>
              </a:rPr>
              <a:t>Agency Report: Geoscience Australia</a:t>
            </a:r>
            <a:endParaRPr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7B0AF753-5567-4237-9441-234291D25FDC}"/>
              </a:ext>
            </a:extLst>
          </p:cNvPr>
          <p:cNvSpPr/>
          <p:nvPr/>
        </p:nvSpPr>
        <p:spPr>
          <a:xfrm>
            <a:off x="506583" y="2893313"/>
            <a:ext cx="7270598" cy="1727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AU" sz="1500" dirty="0" smtClea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Medhavy Thankappan, Andreia Siqueira, Adam Lewis</a:t>
            </a:r>
            <a:endParaRPr sz="1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500" dirty="0">
              <a:solidFill>
                <a:srgbClr val="FFFF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AU" sz="1500" dirty="0" smtClea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LSI-VC8 </a:t>
            </a:r>
            <a:endParaRPr sz="1500" dirty="0">
              <a:solidFill>
                <a:srgbClr val="FFFF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500" dirty="0" smtClea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Anchorage, AK  </a:t>
            </a:r>
            <a:r>
              <a:rPr lang="en-US" sz="15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USA</a:t>
            </a:r>
            <a:endParaRPr sz="15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500" dirty="0" smtClea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4-6 September </a:t>
            </a:r>
            <a:r>
              <a:rPr lang="en-US" sz="1500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2019</a:t>
            </a:r>
            <a:endParaRPr sz="15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3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863" y="312035"/>
            <a:ext cx="8229600" cy="460375"/>
          </a:xfrm>
        </p:spPr>
        <p:txBody>
          <a:bodyPr/>
          <a:lstStyle/>
          <a:p>
            <a:r>
              <a:rPr lang="en-AU" dirty="0" smtClean="0"/>
              <a:t>Validation of SR - Phase 2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751" y="1329947"/>
            <a:ext cx="6061987" cy="3500487"/>
          </a:xfrm>
        </p:spPr>
      </p:pic>
      <p:sp>
        <p:nvSpPr>
          <p:cNvPr id="6" name="Rectangle 5"/>
          <p:cNvSpPr/>
          <p:nvPr/>
        </p:nvSpPr>
        <p:spPr>
          <a:xfrm>
            <a:off x="107504" y="1179729"/>
            <a:ext cx="2726231" cy="8513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AU" sz="1600" b="1" dirty="0">
                <a:solidFill>
                  <a:srgbClr val="002569"/>
                </a:solidFill>
              </a:rPr>
              <a:t>Scoping for Phase 2 </a:t>
            </a:r>
            <a:r>
              <a:rPr lang="en-AU" sz="1600" b="1" dirty="0" smtClean="0">
                <a:solidFill>
                  <a:srgbClr val="002569"/>
                </a:solidFill>
              </a:rPr>
              <a:t>in progress; cross-over </a:t>
            </a:r>
            <a:r>
              <a:rPr lang="en-AU" sz="1600" b="1" dirty="0">
                <a:solidFill>
                  <a:srgbClr val="002569"/>
                </a:solidFill>
              </a:rPr>
              <a:t>with new LPV, </a:t>
            </a:r>
            <a:r>
              <a:rPr lang="en-AU" sz="1600" b="1" dirty="0" smtClean="0">
                <a:solidFill>
                  <a:srgbClr val="002569"/>
                </a:solidFill>
              </a:rPr>
              <a:t>IVOS initiatives and USGS ECCOE plans being explored </a:t>
            </a:r>
            <a:endParaRPr lang="en-AU" sz="1600" b="1" dirty="0">
              <a:solidFill>
                <a:srgbClr val="002569"/>
              </a:solidFill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endParaRPr lang="en-AU" sz="1600" b="1" dirty="0">
              <a:solidFill>
                <a:srgbClr val="002569"/>
              </a:solidFill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AU" sz="1600" b="1" dirty="0">
                <a:solidFill>
                  <a:srgbClr val="002569"/>
                </a:solidFill>
              </a:rPr>
              <a:t>UAS platform and payload </a:t>
            </a:r>
            <a:r>
              <a:rPr lang="en-AU" sz="1600" b="1" dirty="0" smtClean="0">
                <a:solidFill>
                  <a:srgbClr val="002569"/>
                </a:solidFill>
              </a:rPr>
              <a:t>acquired; training </a:t>
            </a:r>
            <a:r>
              <a:rPr lang="en-AU" sz="1600" b="1" dirty="0">
                <a:solidFill>
                  <a:srgbClr val="002569"/>
                </a:solidFill>
              </a:rPr>
              <a:t>to fly UAS </a:t>
            </a:r>
            <a:r>
              <a:rPr lang="en-AU" sz="1600" b="1" dirty="0" smtClean="0">
                <a:solidFill>
                  <a:srgbClr val="002569"/>
                </a:solidFill>
              </a:rPr>
              <a:t>completed </a:t>
            </a:r>
            <a:endParaRPr lang="en-AU" sz="1600" b="1" dirty="0">
              <a:solidFill>
                <a:srgbClr val="002569"/>
              </a:solidFill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endParaRPr lang="en-AU" sz="1600" b="1" dirty="0">
              <a:solidFill>
                <a:srgbClr val="002569"/>
              </a:solidFill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AU" sz="1600" b="1" dirty="0">
                <a:solidFill>
                  <a:srgbClr val="002569"/>
                </a:solidFill>
              </a:rPr>
              <a:t>Validation sites being </a:t>
            </a:r>
            <a:r>
              <a:rPr lang="en-AU" sz="1600" b="1" dirty="0" smtClean="0">
                <a:solidFill>
                  <a:srgbClr val="002569"/>
                </a:solidFill>
              </a:rPr>
              <a:t>determined; collaboration with USGS </a:t>
            </a:r>
            <a:endParaRPr lang="en-AU" sz="1600" b="1" dirty="0">
              <a:solidFill>
                <a:srgbClr val="002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90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5976" y="298952"/>
            <a:ext cx="6595929" cy="461665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Surface Brightness Temperature</a:t>
            </a:r>
            <a:br>
              <a:rPr lang="en-AU" dirty="0" smtClean="0"/>
            </a:br>
            <a:r>
              <a:rPr lang="en-AU" dirty="0" smtClean="0"/>
              <a:t>Validation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074CB5-AE86-4BBE-89DA-75F367AE11A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6414" y="1215176"/>
            <a:ext cx="1858074" cy="182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E7E9DC-A0C8-479C-9E72-219E83AB9F5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6414" y="3083460"/>
            <a:ext cx="1858074" cy="1757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8D8C87-F9B2-4BFF-8CFB-F3FE03D7E51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8101" y="1215176"/>
            <a:ext cx="1842171" cy="182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B6106E-AF5F-4D87-977E-0EC28259E63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3083460"/>
            <a:ext cx="1800200" cy="1757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DE6C6FF7-E62B-4DBD-9500-AB280C07A5AD}"/>
              </a:ext>
            </a:extLst>
          </p:cNvPr>
          <p:cNvPicPr>
            <a:picLocks noGr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1215176"/>
            <a:ext cx="1800200" cy="1825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DFB929-5079-4B9C-9C9A-0B6103D19840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3083460"/>
            <a:ext cx="1800200" cy="1757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Content Placeholder 4" descr="W:\Data\startup\DEA_SBT\LLT_working\Maps\dea_sbt.jpg">
            <a:extLst>
              <a:ext uri="{FF2B5EF4-FFF2-40B4-BE49-F238E27FC236}">
                <a16:creationId xmlns:a16="http://schemas.microsoft.com/office/drawing/2014/main" id="{2F0B059E-D382-41F3-9758-A864069EE07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69698"/>
            <a:ext cx="2880320" cy="25657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oup 13"/>
          <p:cNvGrpSpPr/>
          <p:nvPr/>
        </p:nvGrpSpPr>
        <p:grpSpPr>
          <a:xfrm>
            <a:off x="652595" y="3159392"/>
            <a:ext cx="1006811" cy="394364"/>
            <a:chOff x="652595" y="2715766"/>
            <a:chExt cx="1006811" cy="394364"/>
          </a:xfrm>
        </p:grpSpPr>
        <p:sp>
          <p:nvSpPr>
            <p:cNvPr id="3" name="Rectangle 2"/>
            <p:cNvSpPr/>
            <p:nvPr/>
          </p:nvSpPr>
          <p:spPr>
            <a:xfrm>
              <a:off x="668429" y="2715766"/>
              <a:ext cx="990977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AU" sz="500" b="1" dirty="0" smtClean="0"/>
                <a:t>Ground Based Radiometer</a:t>
              </a:r>
              <a:endParaRPr lang="en-AU" sz="500" b="1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68428" y="2829142"/>
              <a:ext cx="879235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AU" sz="500" b="1" dirty="0" smtClean="0"/>
                <a:t>Waverider Buoys</a:t>
              </a:r>
              <a:endParaRPr lang="en-AU" sz="500" b="1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52595" y="2940853"/>
              <a:ext cx="814647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AU" sz="500" b="1" dirty="0" smtClean="0"/>
                <a:t>Ships of Opportunity</a:t>
              </a:r>
              <a:endParaRPr lang="en-AU" sz="500" b="1" dirty="0"/>
            </a:p>
          </p:txBody>
        </p:sp>
      </p:grpSp>
      <p:sp>
        <p:nvSpPr>
          <p:cNvPr id="15" name="Oval 14"/>
          <p:cNvSpPr/>
          <p:nvPr/>
        </p:nvSpPr>
        <p:spPr bwMode="auto">
          <a:xfrm>
            <a:off x="534564" y="3204683"/>
            <a:ext cx="45719" cy="45719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79912" y="4909795"/>
            <a:ext cx="1159292" cy="18466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sz="600" b="1" dirty="0" smtClean="0"/>
              <a:t>Ground Based Radiometer</a:t>
            </a:r>
            <a:endParaRPr lang="en-AU" sz="600" b="1" dirty="0"/>
          </a:p>
        </p:txBody>
      </p:sp>
      <p:sp>
        <p:nvSpPr>
          <p:cNvPr id="17" name="Rectangle 16"/>
          <p:cNvSpPr/>
          <p:nvPr/>
        </p:nvSpPr>
        <p:spPr>
          <a:xfrm>
            <a:off x="5754339" y="4909795"/>
            <a:ext cx="814647" cy="18466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sz="600" b="1" dirty="0" smtClean="0"/>
              <a:t>Waverider Buoys</a:t>
            </a:r>
            <a:endParaRPr lang="en-AU" sz="600" b="1" dirty="0"/>
          </a:p>
        </p:txBody>
      </p:sp>
      <p:sp>
        <p:nvSpPr>
          <p:cNvPr id="18" name="Rectangle 17"/>
          <p:cNvSpPr/>
          <p:nvPr/>
        </p:nvSpPr>
        <p:spPr>
          <a:xfrm>
            <a:off x="7718851" y="4912571"/>
            <a:ext cx="944489" cy="18466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sz="600" b="1" dirty="0" smtClean="0"/>
              <a:t>Ships of Opportunity</a:t>
            </a:r>
            <a:endParaRPr lang="en-AU" sz="600" b="1" dirty="0"/>
          </a:p>
        </p:txBody>
      </p:sp>
      <p:sp>
        <p:nvSpPr>
          <p:cNvPr id="19" name="Rectangle 18"/>
          <p:cNvSpPr/>
          <p:nvPr/>
        </p:nvSpPr>
        <p:spPr>
          <a:xfrm>
            <a:off x="244759" y="4668894"/>
            <a:ext cx="374441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700" b="1" dirty="0"/>
              <a:t>Tim R. </a:t>
            </a:r>
            <a:r>
              <a:rPr lang="en-AU" sz="700" b="1" dirty="0" err="1"/>
              <a:t>McVicar</a:t>
            </a:r>
            <a:r>
              <a:rPr lang="en-AU" sz="700" b="1" dirty="0"/>
              <a:t>, </a:t>
            </a:r>
            <a:r>
              <a:rPr lang="en-AU" sz="700" b="1" dirty="0" err="1"/>
              <a:t>Lingtao</a:t>
            </a:r>
            <a:r>
              <a:rPr lang="en-AU" sz="700" b="1" dirty="0"/>
              <a:t> Li, Alfredo ‘Fred’ J. </a:t>
            </a:r>
            <a:r>
              <a:rPr lang="en-AU" sz="700" b="1" dirty="0" err="1"/>
              <a:t>Prata</a:t>
            </a:r>
            <a:r>
              <a:rPr lang="en-AU" sz="700" b="1" dirty="0"/>
              <a:t> and Helen M </a:t>
            </a:r>
            <a:r>
              <a:rPr lang="en-AU" sz="700" b="1" dirty="0" err="1"/>
              <a:t>Beggs</a:t>
            </a:r>
            <a:endParaRPr lang="en-AU" sz="7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44759" y="3778631"/>
            <a:ext cx="2944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4D4D4D"/>
                </a:solidFill>
                <a:latin typeface="+mn-lt"/>
                <a:cs typeface="+mn-cs"/>
              </a:rPr>
              <a:t>Independent validation of GA’s Landsat SBT product using field data</a:t>
            </a:r>
            <a:endParaRPr lang="en-AU" dirty="0">
              <a:solidFill>
                <a:srgbClr val="4D4D4D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82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041" y="1130002"/>
            <a:ext cx="8784530" cy="394216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800" dirty="0"/>
              <a:t>S</a:t>
            </a:r>
            <a:r>
              <a:rPr lang="en-AU" sz="1800" dirty="0" smtClean="0"/>
              <a:t>caling up processing of Sentinel-1 SAR ARD data in Australia through DEA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800" dirty="0" smtClean="0"/>
              <a:t>As part of the project GA is contributing to definitions for </a:t>
            </a:r>
            <a:r>
              <a:rPr lang="en-AU" sz="1800" dirty="0" err="1" smtClean="0"/>
              <a:t>InSAR</a:t>
            </a:r>
            <a:r>
              <a:rPr lang="en-AU" sz="1800" dirty="0" smtClean="0"/>
              <a:t> CARD4L products, working with LSI-VC:</a:t>
            </a:r>
            <a:endParaRPr lang="en-AU" sz="1200" dirty="0" smtClean="0"/>
          </a:p>
          <a:p>
            <a:pPr marL="790575" lvl="1" indent="-342900">
              <a:buFont typeface="Arial" panose="020B0604020202020204" pitchFamily="34" charset="0"/>
              <a:buChar char="•"/>
            </a:pPr>
            <a:r>
              <a:rPr lang="en-AU" sz="1200" dirty="0" err="1" smtClean="0"/>
              <a:t>Interferograms</a:t>
            </a:r>
            <a:r>
              <a:rPr lang="en-AU" sz="1200" dirty="0" smtClean="0"/>
              <a:t> (Wrapped / Unwrapped)</a:t>
            </a:r>
          </a:p>
          <a:p>
            <a:pPr marL="790575" lvl="1" indent="-342900">
              <a:buFont typeface="Arial" panose="020B0604020202020204" pitchFamily="34" charset="0"/>
              <a:buChar char="•"/>
            </a:pPr>
            <a:r>
              <a:rPr lang="en-AU" sz="1200" dirty="0" smtClean="0"/>
              <a:t>Coherence</a:t>
            </a:r>
            <a:endParaRPr lang="en-AU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873" y="299251"/>
            <a:ext cx="7169253" cy="460375"/>
          </a:xfrm>
        </p:spPr>
        <p:txBody>
          <a:bodyPr>
            <a:normAutofit/>
          </a:bodyPr>
          <a:lstStyle/>
          <a:p>
            <a:r>
              <a:rPr lang="en-AU" dirty="0" smtClean="0"/>
              <a:t>Operational ARD Processing for SAR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6" name="Picture 2" descr="H:\My Documents\Conferences\IGNSS2018\S1_SLC_IW_heatmap_desc_20171213_plus_COR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324" y="1927784"/>
            <a:ext cx="3748499" cy="249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84041" y="2782753"/>
            <a:ext cx="4824536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002569"/>
                </a:solidFill>
              </a:rPr>
              <a:t>Workflow to be implemented for the Australian State of Victoria and validated for scaling up to a national product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AU" b="1" dirty="0">
              <a:solidFill>
                <a:srgbClr val="00256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solidFill>
                <a:srgbClr val="4D4D4D"/>
              </a:solidFill>
              <a:latin typeface="+mn-lt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8519" y="4360982"/>
            <a:ext cx="882005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 smtClean="0"/>
              <a:t>Paper published </a:t>
            </a:r>
            <a:r>
              <a:rPr lang="en-AU" sz="1400" dirty="0"/>
              <a:t>in online j</a:t>
            </a:r>
            <a:r>
              <a:rPr lang="en-AU" sz="1400" dirty="0" smtClean="0"/>
              <a:t>ournal - Data</a:t>
            </a:r>
          </a:p>
          <a:p>
            <a:r>
              <a:rPr lang="en-AU" sz="1400" b="1" i="1" dirty="0" smtClean="0"/>
              <a:t>Building </a:t>
            </a:r>
            <a:r>
              <a:rPr lang="en-AU" sz="1400" b="1" i="1" dirty="0"/>
              <a:t>a SAR-Enabled Data Cube Capability in Australia Using SAR Analysis Ready Data</a:t>
            </a:r>
          </a:p>
          <a:p>
            <a:r>
              <a:rPr lang="en-AU" sz="1100" b="1" dirty="0"/>
              <a:t>Catherine Ticehurst, Zheng-Shu Zhou, Eric Lehmann, Fang Yuan, Medhavy Thankappan, Ake </a:t>
            </a:r>
            <a:r>
              <a:rPr lang="en-AU" sz="1100" b="1" dirty="0" err="1"/>
              <a:t>Rosenqvist</a:t>
            </a:r>
            <a:r>
              <a:rPr lang="en-AU" sz="1100" b="1" dirty="0"/>
              <a:t>, Ben Lewis and Matt Paget</a:t>
            </a:r>
          </a:p>
        </p:txBody>
      </p:sp>
    </p:spTree>
    <p:extLst>
      <p:ext uri="{BB962C8B-B14F-4D97-AF65-F5344CB8AC3E}">
        <p14:creationId xmlns:p14="http://schemas.microsoft.com/office/powerpoint/2010/main" val="66142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811" y="268279"/>
            <a:ext cx="8229600" cy="461665"/>
          </a:xfrm>
        </p:spPr>
        <p:txBody>
          <a:bodyPr/>
          <a:lstStyle/>
          <a:p>
            <a:r>
              <a:rPr lang="en-AU" dirty="0" smtClean="0"/>
              <a:t>Example Radar Backscatter Product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71" y="1364728"/>
            <a:ext cx="4663418" cy="3491829"/>
          </a:xfrm>
          <a:prstGeom prst="rect">
            <a:avLst/>
          </a:prstGeom>
        </p:spPr>
      </p:pic>
      <p:pic>
        <p:nvPicPr>
          <p:cNvPr id="7" name="Picture 3" descr="S:\DEA_collaboration\VICTORIA_PILOT\scene_selection\burst_slice_example_scene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985" y="1314934"/>
            <a:ext cx="3120545" cy="212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7"/>
          <p:cNvSpPr/>
          <p:nvPr/>
        </p:nvSpPr>
        <p:spPr bwMode="auto">
          <a:xfrm>
            <a:off x="6233662" y="1482076"/>
            <a:ext cx="746559" cy="604748"/>
          </a:xfrm>
          <a:custGeom>
            <a:avLst/>
            <a:gdLst>
              <a:gd name="connsiteX0" fmla="*/ 0 w 639192"/>
              <a:gd name="connsiteY0" fmla="*/ 363985 h 470517"/>
              <a:gd name="connsiteX1" fmla="*/ 523782 w 639192"/>
              <a:gd name="connsiteY1" fmla="*/ 470517 h 470517"/>
              <a:gd name="connsiteX2" fmla="*/ 639192 w 639192"/>
              <a:gd name="connsiteY2" fmla="*/ 88777 h 470517"/>
              <a:gd name="connsiteX3" fmla="*/ 150920 w 639192"/>
              <a:gd name="connsiteY3" fmla="*/ 0 h 470517"/>
              <a:gd name="connsiteX4" fmla="*/ 0 w 639192"/>
              <a:gd name="connsiteY4" fmla="*/ 363985 h 470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192" h="470517">
                <a:moveTo>
                  <a:pt x="0" y="363985"/>
                </a:moveTo>
                <a:lnTo>
                  <a:pt x="523782" y="470517"/>
                </a:lnTo>
                <a:lnTo>
                  <a:pt x="639192" y="88777"/>
                </a:lnTo>
                <a:lnTo>
                  <a:pt x="150920" y="0"/>
                </a:lnTo>
                <a:lnTo>
                  <a:pt x="0" y="363985"/>
                </a:lnTo>
                <a:close/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10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682" y="122549"/>
            <a:ext cx="5864535" cy="857250"/>
          </a:xfrm>
        </p:spPr>
        <p:txBody>
          <a:bodyPr/>
          <a:lstStyle/>
          <a:p>
            <a:r>
              <a:rPr lang="en-AU" dirty="0" smtClean="0"/>
              <a:t>Example </a:t>
            </a:r>
            <a:r>
              <a:rPr lang="en-AU" dirty="0" err="1" smtClean="0"/>
              <a:t>InSAR</a:t>
            </a:r>
            <a:r>
              <a:rPr lang="en-AU" dirty="0" smtClean="0"/>
              <a:t> </a:t>
            </a:r>
            <a:r>
              <a:rPr lang="en-AU" dirty="0"/>
              <a:t>ARD P</a:t>
            </a:r>
            <a:r>
              <a:rPr lang="en-AU" dirty="0" smtClean="0"/>
              <a:t>roducts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1800" y="1269083"/>
            <a:ext cx="5976664" cy="3699272"/>
          </a:xfrm>
        </p:spPr>
        <p:txBody>
          <a:bodyPr/>
          <a:lstStyle/>
          <a:p>
            <a:r>
              <a:rPr lang="en-AU" dirty="0"/>
              <a:t>Wrapped </a:t>
            </a:r>
            <a:r>
              <a:rPr lang="en-AU" dirty="0" err="1" smtClean="0"/>
              <a:t>interferogram</a:t>
            </a:r>
            <a:endParaRPr lang="en-AU" dirty="0"/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AU" sz="1200" dirty="0"/>
              <a:t>Studying large deformation events e.g. earthquakes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AU" sz="1200" dirty="0"/>
              <a:t>Time series analysis, using Persistent Scatterer algorithms</a:t>
            </a:r>
          </a:p>
          <a:p>
            <a:endParaRPr lang="en-AU" dirty="0"/>
          </a:p>
          <a:p>
            <a:r>
              <a:rPr lang="en-AU" dirty="0"/>
              <a:t>Unwrapped </a:t>
            </a:r>
            <a:r>
              <a:rPr lang="en-AU" dirty="0" err="1" smtClean="0"/>
              <a:t>interferogram</a:t>
            </a:r>
            <a:endParaRPr lang="en-AU" dirty="0"/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AU" sz="1200" dirty="0"/>
              <a:t>Time series analysis, using </a:t>
            </a:r>
            <a:r>
              <a:rPr lang="en-AU" sz="1200" dirty="0" err="1"/>
              <a:t>DInSAR</a:t>
            </a:r>
            <a:r>
              <a:rPr lang="en-AU" sz="1200" dirty="0"/>
              <a:t>-SBAS algorithms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r>
              <a:rPr lang="en-AU" dirty="0"/>
              <a:t>Interferometric coherence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AU" sz="1200" dirty="0"/>
              <a:t>Change detection, land-cover applications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5067"/>
            <a:ext cx="1801846" cy="13491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9" y="2440194"/>
            <a:ext cx="1801846" cy="13491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789363"/>
            <a:ext cx="1801846" cy="134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9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460375"/>
          </a:xfrm>
        </p:spPr>
        <p:txBody>
          <a:bodyPr/>
          <a:lstStyle/>
          <a:p>
            <a:r>
              <a:rPr lang="en-AU" dirty="0" smtClean="0"/>
              <a:t>Digital Earth Africa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1076" y="1383252"/>
            <a:ext cx="3930894" cy="354041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 smtClean="0"/>
              <a:t>US based Helmsley Charitable Trust and the Australian Government have funded the establishment of DE Africa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 smtClean="0"/>
              <a:t>Digital Earth Australia will provide  technical and operational guidance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 smtClean="0"/>
              <a:t>DE Africa will eventually be a sovereign operational and analytical capability for Africa with in-country expertise in EO data analysis and management</a:t>
            </a:r>
            <a:endParaRPr lang="en-AU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pic>
        <p:nvPicPr>
          <p:cNvPr id="1026" name="Picture 2" descr="http://www.ga.gov.au/__data/assets/image/0011/73379/DEAfrica-Logo-Inline_SPO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0" y="1250566"/>
            <a:ext cx="2274711" cy="76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90ED2185-E125-4579-AC1C-005DC1713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84" y="2424196"/>
            <a:ext cx="3818418" cy="249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6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DE Africa: Current Status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742" y="1113188"/>
            <a:ext cx="6160883" cy="39957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C15CD4-29B8-4DB4-BFFF-DE4B548D3A86}"/>
              </a:ext>
            </a:extLst>
          </p:cNvPr>
          <p:cNvSpPr txBox="1"/>
          <p:nvPr/>
        </p:nvSpPr>
        <p:spPr>
          <a:xfrm>
            <a:off x="158649" y="2534465"/>
            <a:ext cx="3604652" cy="24622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AU" sz="1400" dirty="0">
                <a:solidFill>
                  <a:srgbClr val="4D4D4F"/>
                </a:solidFill>
                <a:latin typeface="Arial"/>
                <a:cs typeface="Arial"/>
              </a:rPr>
              <a:t>Strategy and vision</a:t>
            </a:r>
            <a:endParaRPr lang="en-US" dirty="0">
              <a:solidFill>
                <a:srgbClr val="4D4D4F"/>
              </a:solidFill>
              <a:latin typeface="Arial" charset="0"/>
              <a:cs typeface="Arial" charset="0"/>
            </a:endParaRP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AU" sz="1400" dirty="0">
                <a:solidFill>
                  <a:srgbClr val="4D4D4F"/>
                </a:solidFill>
                <a:latin typeface="Arial"/>
                <a:cs typeface="Arial"/>
              </a:rPr>
              <a:t>Governance framework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AU" sz="1400" dirty="0">
                <a:solidFill>
                  <a:srgbClr val="4D4D4F"/>
                </a:solidFill>
                <a:latin typeface="Arial"/>
                <a:cs typeface="Arial"/>
              </a:rPr>
              <a:t>Institutional hosting arrangements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AU" sz="1400" dirty="0">
                <a:solidFill>
                  <a:srgbClr val="4D4D4F"/>
                </a:solidFill>
                <a:latin typeface="Arial"/>
                <a:cs typeface="Arial"/>
              </a:rPr>
              <a:t>Build data and infrastructure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AU" sz="1400" dirty="0">
                <a:solidFill>
                  <a:srgbClr val="4D4D4F"/>
                </a:solidFill>
                <a:latin typeface="Arial"/>
                <a:cs typeface="Arial"/>
              </a:rPr>
              <a:t>Communications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AU" sz="1400" dirty="0">
                <a:solidFill>
                  <a:srgbClr val="4D4D4F"/>
                </a:solidFill>
                <a:latin typeface="Arial"/>
                <a:cs typeface="Arial"/>
              </a:rPr>
              <a:t>Africa-wide events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AU" sz="1400" dirty="0">
                <a:solidFill>
                  <a:srgbClr val="4D4D4F"/>
                </a:solidFill>
                <a:latin typeface="Arial"/>
                <a:cs typeface="Arial"/>
              </a:rPr>
              <a:t>Establish key partnerships with </a:t>
            </a:r>
            <a:r>
              <a:rPr lang="en-AU" sz="1400" dirty="0">
                <a:solidFill>
                  <a:srgbClr val="4D4D4F"/>
                </a:solidFill>
                <a:latin typeface="Arial" charset="0"/>
              </a:rPr>
              <a:t/>
            </a:r>
            <a:br>
              <a:rPr lang="en-AU" sz="1400" dirty="0">
                <a:solidFill>
                  <a:srgbClr val="4D4D4F"/>
                </a:solidFill>
                <a:latin typeface="Arial" charset="0"/>
              </a:rPr>
            </a:br>
            <a:r>
              <a:rPr lang="en-AU" sz="1400" dirty="0">
                <a:solidFill>
                  <a:srgbClr val="4D4D4F"/>
                </a:solidFill>
                <a:latin typeface="Arial"/>
                <a:cs typeface="Arial"/>
              </a:rPr>
              <a:t>in-country enablers and others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AU" sz="1400" dirty="0">
                <a:solidFill>
                  <a:srgbClr val="4D4D4F"/>
                </a:solidFill>
                <a:latin typeface="Arial"/>
                <a:cs typeface="Arial"/>
              </a:rPr>
              <a:t>Investment Design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AU" sz="1400" dirty="0">
                <a:solidFill>
                  <a:srgbClr val="4D4D4F"/>
                </a:solidFill>
                <a:latin typeface="Arial"/>
                <a:cs typeface="Arial"/>
              </a:rPr>
              <a:t>Basic technical foundation including data cube environment </a:t>
            </a:r>
          </a:p>
        </p:txBody>
      </p:sp>
      <p:sp>
        <p:nvSpPr>
          <p:cNvPr id="6" name="Rectangle 5"/>
          <p:cNvSpPr/>
          <p:nvPr/>
        </p:nvSpPr>
        <p:spPr>
          <a:xfrm>
            <a:off x="115444" y="1063394"/>
            <a:ext cx="32265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600" dirty="0">
                <a:hlinkClick r:id="rId3"/>
              </a:rPr>
              <a:t>https://www.digitalearthafrica.org</a:t>
            </a:r>
            <a:r>
              <a:rPr lang="en-AU" sz="1600" dirty="0" smtClean="0">
                <a:hlinkClick r:id="rId3"/>
              </a:rPr>
              <a:t>/</a:t>
            </a:r>
            <a:r>
              <a:rPr lang="en-AU" sz="1600" dirty="0" smtClean="0"/>
              <a:t>  </a:t>
            </a:r>
            <a:endParaRPr lang="en-AU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388" y="1401948"/>
            <a:ext cx="1099368" cy="110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9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19039"/>
            <a:ext cx="8229600" cy="830997"/>
          </a:xfrm>
        </p:spPr>
        <p:txBody>
          <a:bodyPr/>
          <a:lstStyle/>
          <a:p>
            <a:r>
              <a:rPr lang="en-AU" dirty="0" smtClean="0"/>
              <a:t>Upcoming</a:t>
            </a:r>
            <a:br>
              <a:rPr lang="en-AU" dirty="0" smtClean="0"/>
            </a:br>
            <a:endParaRPr lang="en-AU" dirty="0"/>
          </a:p>
        </p:txBody>
      </p:sp>
      <p:pic>
        <p:nvPicPr>
          <p:cNvPr id="1026" name="Picture 2" descr="https://www.earthobservations.org/documents/geo16/card_image_ministerial_hov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89" y="1336038"/>
            <a:ext cx="3359567" cy="126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3528" y="2847286"/>
            <a:ext cx="481951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DE Africa / FAO (SEPAL) meeting – Oct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DE Africa GEO secondment - 2020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CSIRO / GA SIT Chair term from Oct 2019</a:t>
            </a:r>
          </a:p>
          <a:p>
            <a:endParaRPr lang="en-A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GEO Week 2019 4-9 Nov 2019 Canberra</a:t>
            </a:r>
            <a:endParaRPr lang="en-AU" dirty="0"/>
          </a:p>
        </p:txBody>
      </p:sp>
      <p:grpSp>
        <p:nvGrpSpPr>
          <p:cNvPr id="6" name="Group 5"/>
          <p:cNvGrpSpPr/>
          <p:nvPr/>
        </p:nvGrpSpPr>
        <p:grpSpPr>
          <a:xfrm>
            <a:off x="4932040" y="1563638"/>
            <a:ext cx="3906971" cy="3096344"/>
            <a:chOff x="5004048" y="1488996"/>
            <a:chExt cx="3906971" cy="3096344"/>
          </a:xfrm>
        </p:grpSpPr>
        <p:pic>
          <p:nvPicPr>
            <p:cNvPr id="5" name="Picture 2" descr="https://www.earthobservations.org/documents/geo16/industry_track_australia_w_button_hover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488996"/>
              <a:ext cx="3474923" cy="3096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3818284"/>
              <a:ext cx="2598180" cy="648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8451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6C521-BF5A-43B5-83AC-4F59B2012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endParaRPr lang="en-US" sz="1600" dirty="0" smtClean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600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600" dirty="0" smtClean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600" dirty="0" smtClean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600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2"/>
              </a:rPr>
              <a:t>medhavy.thankappan@ga.gov.au</a:t>
            </a:r>
            <a:r>
              <a:rPr lang="en-US" sz="1600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en-US" sz="1600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3F47B92-845C-42F9-A603-BEDCFEE1B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674" y="122549"/>
            <a:ext cx="5864535" cy="857250"/>
          </a:xfrm>
        </p:spPr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91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Outline</a:t>
            </a:r>
            <a:endParaRPr lang="en-AU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64062" y="1657350"/>
            <a:ext cx="7803743" cy="296075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DEA Landsat Collection upgrade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DEA Labs initiative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ARD product validation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err="1" smtClean="0"/>
              <a:t>InSAR</a:t>
            </a:r>
            <a:r>
              <a:rPr lang="en-AU" dirty="0" smtClean="0"/>
              <a:t> CARD4L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DE Africa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4114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460375"/>
          </a:xfrm>
        </p:spPr>
        <p:txBody>
          <a:bodyPr/>
          <a:lstStyle/>
          <a:p>
            <a:r>
              <a:rPr lang="en-AU" dirty="0" smtClean="0"/>
              <a:t>DEA Collection Upgrade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474" y="1321779"/>
            <a:ext cx="7064195" cy="3791117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09600" y="1531405"/>
            <a:ext cx="5203371" cy="460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FFFFFF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AU" dirty="0" smtClean="0"/>
              <a:t>Digital Earth Australia</a:t>
            </a: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87" y="3932522"/>
            <a:ext cx="7616103" cy="1203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06" y="1200671"/>
            <a:ext cx="2407211" cy="72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7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276" y="290220"/>
            <a:ext cx="8229600" cy="460375"/>
          </a:xfrm>
        </p:spPr>
        <p:txBody>
          <a:bodyPr/>
          <a:lstStyle/>
          <a:p>
            <a:r>
              <a:rPr lang="en-AU" dirty="0" smtClean="0"/>
              <a:t>Landsat Collection Upgrade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61" y="1173094"/>
            <a:ext cx="7557933" cy="396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1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979" y="1279326"/>
            <a:ext cx="8403842" cy="34540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What does it include? </a:t>
            </a:r>
          </a:p>
          <a:p>
            <a:pPr lvl="1"/>
            <a:r>
              <a:rPr lang="en-AU" sz="1800" dirty="0"/>
              <a:t>Latest calibration, coastal gap-filling</a:t>
            </a:r>
          </a:p>
          <a:p>
            <a:pPr lvl="1"/>
            <a:r>
              <a:rPr lang="en-AU" sz="1800" dirty="0"/>
              <a:t>Higher resolution Pan band</a:t>
            </a:r>
          </a:p>
          <a:p>
            <a:pPr lvl="1"/>
            <a:r>
              <a:rPr lang="en-AU" sz="1800" dirty="0"/>
              <a:t>New solar irradiance table</a:t>
            </a:r>
          </a:p>
          <a:p>
            <a:pPr lvl="1"/>
            <a:r>
              <a:rPr lang="en-AU" sz="1800" dirty="0"/>
              <a:t>BRDF Collection 6 &amp; MODTRAN 6</a:t>
            </a:r>
          </a:p>
          <a:p>
            <a:pPr lvl="1"/>
            <a:r>
              <a:rPr lang="en-AU" sz="1800" dirty="0"/>
              <a:t>Cloud </a:t>
            </a:r>
            <a:r>
              <a:rPr lang="en-AU" sz="1800" dirty="0" smtClean="0"/>
              <a:t>Optimised </a:t>
            </a:r>
            <a:r>
              <a:rPr lang="en-AU" sz="1800" dirty="0" err="1"/>
              <a:t>GeoTiff</a:t>
            </a:r>
            <a:endParaRPr lang="en-AU" sz="1800" dirty="0"/>
          </a:p>
          <a:p>
            <a:pPr lvl="1"/>
            <a:r>
              <a:rPr lang="fr-FR" sz="1800" dirty="0"/>
              <a:t>Spatial Temporal </a:t>
            </a:r>
            <a:r>
              <a:rPr lang="fr-FR" sz="1800" dirty="0" err="1"/>
              <a:t>Asset</a:t>
            </a:r>
            <a:r>
              <a:rPr lang="fr-FR" sz="1800" dirty="0"/>
              <a:t> </a:t>
            </a:r>
            <a:r>
              <a:rPr lang="fr-FR" sz="1800" dirty="0" err="1"/>
              <a:t>Catalog</a:t>
            </a:r>
            <a:r>
              <a:rPr lang="fr-FR" sz="1800" dirty="0"/>
              <a:t> (STAC) compatible</a:t>
            </a:r>
          </a:p>
          <a:p>
            <a:pPr lvl="1"/>
            <a:r>
              <a:rPr lang="fr-FR" sz="1800" dirty="0" err="1"/>
              <a:t>Metadata</a:t>
            </a:r>
            <a:r>
              <a:rPr lang="fr-FR" sz="1800" dirty="0"/>
              <a:t> to support Data Cube native </a:t>
            </a:r>
            <a:r>
              <a:rPr lang="fr-FR" sz="1800" dirty="0" err="1"/>
              <a:t>load</a:t>
            </a:r>
            <a:r>
              <a:rPr lang="fr-FR" sz="1800" dirty="0"/>
              <a:t> / multi-</a:t>
            </a:r>
            <a:r>
              <a:rPr lang="fr-FR" sz="1800" dirty="0" err="1"/>
              <a:t>resolution</a:t>
            </a:r>
            <a:endParaRPr lang="fr-FR" sz="1800" dirty="0"/>
          </a:p>
          <a:p>
            <a:pPr lvl="1"/>
            <a:r>
              <a:rPr lang="en-AU" sz="1800" dirty="0"/>
              <a:t>15/30 m resolution, centre aligned</a:t>
            </a:r>
          </a:p>
          <a:p>
            <a:pPr lvl="1"/>
            <a:r>
              <a:rPr lang="en-AU" sz="1800" dirty="0"/>
              <a:t>UTM projection </a:t>
            </a:r>
          </a:p>
        </p:txBody>
      </p:sp>
      <p:pic>
        <p:nvPicPr>
          <p:cNvPr id="4" name="Google Shape;191;p34"/>
          <p:cNvPicPr preferRelativeResize="0"/>
          <p:nvPr/>
        </p:nvPicPr>
        <p:blipFill rotWithShape="1">
          <a:blip r:embed="rId3">
            <a:alphaModFix/>
          </a:blip>
          <a:srcRect t="10562" r="49892"/>
          <a:stretch/>
        </p:blipFill>
        <p:spPr>
          <a:xfrm>
            <a:off x="4791157" y="1610052"/>
            <a:ext cx="1281324" cy="1250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92;p34"/>
          <p:cNvPicPr preferRelativeResize="0"/>
          <p:nvPr/>
        </p:nvPicPr>
        <p:blipFill rotWithShape="1">
          <a:blip r:embed="rId4">
            <a:alphaModFix/>
          </a:blip>
          <a:srcRect l="51368" t="8382"/>
          <a:stretch/>
        </p:blipFill>
        <p:spPr>
          <a:xfrm>
            <a:off x="7748396" y="1594809"/>
            <a:ext cx="1281325" cy="1281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93;p34"/>
          <p:cNvPicPr preferRelativeResize="0"/>
          <p:nvPr/>
        </p:nvPicPr>
        <p:blipFill rotWithShape="1">
          <a:blip r:embed="rId3">
            <a:alphaModFix/>
          </a:blip>
          <a:srcRect l="49892" t="10562"/>
          <a:stretch/>
        </p:blipFill>
        <p:spPr>
          <a:xfrm>
            <a:off x="6266369" y="1610052"/>
            <a:ext cx="1281324" cy="125079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4;p34"/>
          <p:cNvSpPr txBox="1"/>
          <p:nvPr/>
        </p:nvSpPr>
        <p:spPr>
          <a:xfrm>
            <a:off x="4763050" y="1333114"/>
            <a:ext cx="1363274" cy="22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GB" sz="975" dirty="0">
                <a:solidFill>
                  <a:srgbClr val="4D4D4D"/>
                </a:solidFill>
              </a:rPr>
              <a:t>USGS Collection 1 </a:t>
            </a:r>
            <a:endParaRPr sz="975" dirty="0">
              <a:solidFill>
                <a:srgbClr val="4D4D4D"/>
              </a:solidFill>
            </a:endParaRPr>
          </a:p>
        </p:txBody>
      </p:sp>
      <p:sp>
        <p:nvSpPr>
          <p:cNvPr id="8" name="Google Shape;195;p34"/>
          <p:cNvSpPr txBox="1"/>
          <p:nvPr/>
        </p:nvSpPr>
        <p:spPr>
          <a:xfrm>
            <a:off x="6411671" y="1333114"/>
            <a:ext cx="1035234" cy="22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GB" sz="975" dirty="0">
                <a:solidFill>
                  <a:srgbClr val="4D4D4D"/>
                </a:solidFill>
              </a:rPr>
              <a:t>GA current</a:t>
            </a:r>
            <a:endParaRPr sz="975" dirty="0">
              <a:solidFill>
                <a:srgbClr val="4D4D4D"/>
              </a:solidFill>
            </a:endParaRPr>
          </a:p>
        </p:txBody>
      </p:sp>
      <p:sp>
        <p:nvSpPr>
          <p:cNvPr id="9" name="Google Shape;196;p34"/>
          <p:cNvSpPr txBox="1"/>
          <p:nvPr/>
        </p:nvSpPr>
        <p:spPr>
          <a:xfrm>
            <a:off x="7732252" y="1333114"/>
            <a:ext cx="1313611" cy="22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GB" sz="975" dirty="0">
                <a:solidFill>
                  <a:srgbClr val="4D4D4D"/>
                </a:solidFill>
              </a:rPr>
              <a:t> GA Collection Upgrade</a:t>
            </a:r>
            <a:endParaRPr sz="975" dirty="0">
              <a:solidFill>
                <a:srgbClr val="4D4D4D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0276" y="290220"/>
            <a:ext cx="8229600" cy="460375"/>
          </a:xfrm>
        </p:spPr>
        <p:txBody>
          <a:bodyPr/>
          <a:lstStyle/>
          <a:p>
            <a:r>
              <a:rPr lang="en-AU" dirty="0" smtClean="0"/>
              <a:t>Collection Upgrade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4614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Collection Upgrade Schedule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410" y="1459563"/>
            <a:ext cx="8229600" cy="2877871"/>
          </a:xfrm>
        </p:spPr>
        <p:txBody>
          <a:bodyPr>
            <a:normAutofit/>
          </a:bodyPr>
          <a:lstStyle/>
          <a:p>
            <a:pPr marL="179387" lvl="1" indent="0">
              <a:buNone/>
            </a:pPr>
            <a:endParaRPr lang="en-AU" sz="2400" b="1" dirty="0"/>
          </a:p>
          <a:p>
            <a:pPr lvl="1"/>
            <a:r>
              <a:rPr lang="en-AU" sz="2400" b="1" dirty="0" smtClean="0"/>
              <a:t>Jul </a:t>
            </a:r>
            <a:r>
              <a:rPr lang="en-AU" sz="2400" b="1" dirty="0"/>
              <a:t>2019 	</a:t>
            </a:r>
            <a:r>
              <a:rPr lang="en-AU" sz="2400" b="1" dirty="0" smtClean="0"/>
              <a:t>	Sample </a:t>
            </a:r>
            <a:r>
              <a:rPr lang="en-AU" sz="2400" b="1" dirty="0"/>
              <a:t>ARD product available</a:t>
            </a:r>
          </a:p>
          <a:p>
            <a:pPr lvl="1"/>
            <a:r>
              <a:rPr lang="en-AU" sz="2400" b="1" dirty="0"/>
              <a:t>Sep 2019 		Complete ARD production </a:t>
            </a:r>
            <a:r>
              <a:rPr lang="en-AU" sz="2400" b="1" dirty="0" smtClean="0"/>
              <a:t>backlog </a:t>
            </a:r>
            <a:endParaRPr lang="en-AU" sz="2400" b="1" dirty="0"/>
          </a:p>
          <a:p>
            <a:pPr lvl="1"/>
            <a:r>
              <a:rPr lang="en-AU" sz="2400" b="1" dirty="0"/>
              <a:t>Oct 2019		</a:t>
            </a:r>
            <a:r>
              <a:rPr lang="en-AU" sz="2400" b="1" dirty="0" smtClean="0"/>
              <a:t>Derivatives production commenced </a:t>
            </a:r>
            <a:endParaRPr lang="en-AU" sz="2400" b="1" dirty="0"/>
          </a:p>
          <a:p>
            <a:pPr lvl="1"/>
            <a:r>
              <a:rPr lang="en-AU" sz="2400" b="1" dirty="0" smtClean="0"/>
              <a:t>Feb </a:t>
            </a:r>
            <a:r>
              <a:rPr lang="en-AU" sz="2400" b="1" dirty="0"/>
              <a:t>2020	</a:t>
            </a:r>
            <a:r>
              <a:rPr lang="en-AU" sz="2400" b="1" dirty="0" smtClean="0"/>
              <a:t>	Derivatives </a:t>
            </a:r>
            <a:r>
              <a:rPr lang="en-AU" sz="2400" b="1" dirty="0"/>
              <a:t>production complete</a:t>
            </a:r>
          </a:p>
          <a:p>
            <a:pPr lvl="1"/>
            <a:r>
              <a:rPr lang="en-AU" sz="2400" b="1" dirty="0" smtClean="0"/>
              <a:t>Jun </a:t>
            </a:r>
            <a:r>
              <a:rPr lang="en-AU" sz="2400" b="1" dirty="0"/>
              <a:t>2020 		GA Landsat Collection 2 </a:t>
            </a:r>
            <a:r>
              <a:rPr lang="en-AU" sz="2400" b="1" dirty="0" smtClean="0"/>
              <a:t>decommissioned</a:t>
            </a:r>
            <a:endParaRPr lang="en-AU" sz="2400" b="1" dirty="0"/>
          </a:p>
          <a:p>
            <a:endParaRPr lang="en-AU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188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7671" y="1626615"/>
            <a:ext cx="8486813" cy="2584236"/>
          </a:xfrm>
        </p:spPr>
        <p:txBody>
          <a:bodyPr/>
          <a:lstStyle/>
          <a:p>
            <a:r>
              <a:rPr lang="en-AU" dirty="0" smtClean="0"/>
              <a:t>DEA Labs initiative core component of the DEA industry engagement strategy</a:t>
            </a:r>
          </a:p>
          <a:p>
            <a:r>
              <a:rPr lang="en-AU" dirty="0" smtClean="0"/>
              <a:t>Funding </a:t>
            </a:r>
            <a:r>
              <a:rPr lang="en-AU" dirty="0"/>
              <a:t>for three projects of up to $50,000 </a:t>
            </a:r>
            <a:r>
              <a:rPr lang="en-AU" dirty="0" smtClean="0"/>
              <a:t>each to private sector companies that demonstrate </a:t>
            </a:r>
            <a:r>
              <a:rPr lang="en-AU" dirty="0"/>
              <a:t>new products and services with </a:t>
            </a:r>
            <a:r>
              <a:rPr lang="en-AU" dirty="0" smtClean="0"/>
              <a:t>DEA data </a:t>
            </a:r>
            <a:r>
              <a:rPr lang="en-AU" dirty="0"/>
              <a:t>and </a:t>
            </a:r>
            <a:r>
              <a:rPr lang="en-AU" dirty="0" smtClean="0"/>
              <a:t>infrastructure</a:t>
            </a:r>
          </a:p>
          <a:p>
            <a:r>
              <a:rPr lang="en-AU" dirty="0" smtClean="0"/>
              <a:t>Successful proposals were announced last month</a:t>
            </a:r>
          </a:p>
          <a:p>
            <a:endParaRPr lang="en-AU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DEA Labs Initiative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9570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57" y="1841541"/>
            <a:ext cx="4072255" cy="293243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096399" y="134860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Total field data acquisitions at all sites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64555" y="380152"/>
            <a:ext cx="4454359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2400" b="1">
                <a:solidFill>
                  <a:srgbClr val="FFFFFF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AU" dirty="0" smtClean="0"/>
              <a:t>Validation of SR - Phase 1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1D6C83-31E2-E94C-918F-B03A7B99F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6194" y="1170507"/>
            <a:ext cx="2760214" cy="390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9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71706" y="1149890"/>
            <a:ext cx="14921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Sentinel-2B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3425" y="1151991"/>
            <a:ext cx="14921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Landsat-8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87193" y="1149891"/>
            <a:ext cx="14921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Sentinel-2A</a:t>
            </a:r>
            <a:endParaRPr kumimoji="0" lang="en-AU" sz="1200" b="1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055074" y="374571"/>
            <a:ext cx="5218567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>
              <a:spcBef>
                <a:spcPct val="0"/>
              </a:spcBef>
              <a:buNone/>
              <a:defRPr sz="2400" b="1">
                <a:solidFill>
                  <a:srgbClr val="FFFFFF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AU" dirty="0" smtClean="0"/>
              <a:t>SR </a:t>
            </a:r>
            <a:r>
              <a:rPr lang="en-AU" dirty="0"/>
              <a:t>Validation </a:t>
            </a:r>
            <a:r>
              <a:rPr lang="en-AU" dirty="0" smtClean="0"/>
              <a:t>- Phase 1 Results</a:t>
            </a:r>
            <a:endParaRPr lang="en-AU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28" y="1355942"/>
            <a:ext cx="3200407" cy="32004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155" y="1369522"/>
            <a:ext cx="3200407" cy="32004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982" y="1360466"/>
            <a:ext cx="3200407" cy="320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8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A21667C929994E9BEB133DF720CF2C" ma:contentTypeVersion="11" ma:contentTypeDescription="Create a new document." ma:contentTypeScope="" ma:versionID="671e734bb1c198357f908b2385de5b07">
  <xsd:schema xmlns:xsd="http://www.w3.org/2001/XMLSchema" xmlns:xs="http://www.w3.org/2001/XMLSchema" xmlns:p="http://schemas.microsoft.com/office/2006/metadata/properties" xmlns:ns3="548fe1dd-5fee-477c-a68d-78f4b036e278" xmlns:ns4="8a1adab6-5ced-4108-89bb-057419a09146" targetNamespace="http://schemas.microsoft.com/office/2006/metadata/properties" ma:root="true" ma:fieldsID="0fe60ce7badffa84b9381d857c8aaae5" ns3:_="" ns4:_="">
    <xsd:import namespace="548fe1dd-5fee-477c-a68d-78f4b036e278"/>
    <xsd:import namespace="8a1adab6-5ced-4108-89bb-057419a0914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8fe1dd-5fee-477c-a68d-78f4b036e2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1adab6-5ced-4108-89bb-057419a0914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9A22E33-6F18-486F-9688-5CAA85F45F25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8a1adab6-5ced-4108-89bb-057419a09146"/>
    <ds:schemaRef ds:uri="548fe1dd-5fee-477c-a68d-78f4b036e278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CE4767C-F006-4568-8406-FFD90082C5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8fe1dd-5fee-477c-a68d-78f4b036e278"/>
    <ds:schemaRef ds:uri="8a1adab6-5ced-4108-89bb-057419a091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615C252-67B9-4F06-9663-BA32B3F48B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1021</TotalTime>
  <Words>542</Words>
  <Application>Microsoft Office PowerPoint</Application>
  <PresentationFormat>On-screen Show (16:9)</PresentationFormat>
  <Paragraphs>120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Droid Serif</vt:lpstr>
      <vt:lpstr>Helvetica</vt:lpstr>
      <vt:lpstr>Helvetica Neue</vt:lpstr>
      <vt:lpstr>Office Theme</vt:lpstr>
      <vt:lpstr>Agency Report: Geoscience Australia</vt:lpstr>
      <vt:lpstr>Outline</vt:lpstr>
      <vt:lpstr>DEA Collection Upgrade</vt:lpstr>
      <vt:lpstr>Landsat Collection Upgrade</vt:lpstr>
      <vt:lpstr>Collection Upgrade</vt:lpstr>
      <vt:lpstr>Collection Upgrade Schedule</vt:lpstr>
      <vt:lpstr>DEA Labs Initiative</vt:lpstr>
      <vt:lpstr>PowerPoint Presentation</vt:lpstr>
      <vt:lpstr>PowerPoint Presentation</vt:lpstr>
      <vt:lpstr>Validation of SR - Phase 2</vt:lpstr>
      <vt:lpstr>Surface Brightness Temperature Validation</vt:lpstr>
      <vt:lpstr>Operational ARD Processing for SAR</vt:lpstr>
      <vt:lpstr>Example Radar Backscatter Product</vt:lpstr>
      <vt:lpstr>Example InSAR ARD Products</vt:lpstr>
      <vt:lpstr>Digital Earth Africa</vt:lpstr>
      <vt:lpstr>DE Africa: Current Status</vt:lpstr>
      <vt:lpstr>Upcoming 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CEOS Analysis Ready Data (ARD)</dc:title>
  <dc:creator>Labahn, Steven T</dc:creator>
  <cp:lastModifiedBy>Thankappan Medhavy</cp:lastModifiedBy>
  <cp:revision>38</cp:revision>
  <dcterms:created xsi:type="dcterms:W3CDTF">2019-07-29T15:40:22Z</dcterms:created>
  <dcterms:modified xsi:type="dcterms:W3CDTF">2019-09-06T01:08:01Z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0x010100EFA21667C929994E9BEB133DF720CF2C</vt:lpwstr>
  </property>
</Properties>
</file>