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77" r:id="rId5"/>
    <p:sldMasterId id="2147483697" r:id="rId6"/>
    <p:sldMasterId id="2147483701" r:id="rId7"/>
  </p:sldMasterIdLst>
  <p:notesMasterIdLst>
    <p:notesMasterId r:id="rId25"/>
  </p:notesMasterIdLst>
  <p:handoutMasterIdLst>
    <p:handoutMasterId r:id="rId26"/>
  </p:handoutMasterIdLst>
  <p:sldIdLst>
    <p:sldId id="256" r:id="rId8"/>
    <p:sldId id="292" r:id="rId9"/>
    <p:sldId id="1301" r:id="rId10"/>
    <p:sldId id="1284" r:id="rId11"/>
    <p:sldId id="1302" r:id="rId12"/>
    <p:sldId id="1303" r:id="rId13"/>
    <p:sldId id="1304" r:id="rId14"/>
    <p:sldId id="1305" r:id="rId15"/>
    <p:sldId id="1306" r:id="rId16"/>
    <p:sldId id="1298" r:id="rId17"/>
    <p:sldId id="1299" r:id="rId18"/>
    <p:sldId id="1296" r:id="rId19"/>
    <p:sldId id="1297" r:id="rId20"/>
    <p:sldId id="1287" r:id="rId21"/>
    <p:sldId id="308" r:id="rId22"/>
    <p:sldId id="309" r:id="rId23"/>
    <p:sldId id="1307"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F6"/>
    <a:srgbClr val="0000FF"/>
    <a:srgbClr val="FFCCFF"/>
    <a:srgbClr val="FF99FF"/>
    <a:srgbClr val="FF00FF"/>
    <a:srgbClr val="FF0080"/>
    <a:srgbClr val="800000"/>
    <a:srgbClr val="804000"/>
    <a:srgbClr val="BF5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9648" autoAdjust="0"/>
  </p:normalViewPr>
  <p:slideViewPr>
    <p:cSldViewPr>
      <p:cViewPr varScale="1">
        <p:scale>
          <a:sx n="73" d="100"/>
          <a:sy n="73" d="100"/>
        </p:scale>
        <p:origin x="704" y="36"/>
      </p:cViewPr>
      <p:guideLst>
        <p:guide orient="horz" pos="2160"/>
        <p:guide pos="2880"/>
      </p:guideLst>
    </p:cSldViewPr>
  </p:slideViewPr>
  <p:outlineViewPr>
    <p:cViewPr>
      <p:scale>
        <a:sx n="33" d="100"/>
        <a:sy n="33" d="100"/>
      </p:scale>
      <p:origin x="0" y="244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2CB47-437F-5E41-9496-23F5DC1BBDB2}" type="datetimeFigureOut">
              <a:rPr kumimoji="1" lang="ja-JP" altLang="en-US" smtClean="0"/>
              <a:pPr/>
              <a:t>2019/9/6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CD3A84-815C-9C43-BD2A-A853D0AD5C33}" type="slidenum">
              <a:rPr kumimoji="1" lang="ja-JP" altLang="en-US" smtClean="0"/>
              <a:pPr/>
              <a:t>‹#›</a:t>
            </a:fld>
            <a:endParaRPr kumimoji="1" lang="ja-JP" altLang="en-US"/>
          </a:p>
        </p:txBody>
      </p:sp>
    </p:spTree>
    <p:extLst>
      <p:ext uri="{BB962C8B-B14F-4D97-AF65-F5344CB8AC3E}">
        <p14:creationId xmlns:p14="http://schemas.microsoft.com/office/powerpoint/2010/main" val="631257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69EE2-BA1D-4E04-B68B-3219633DD6F1}" type="datetimeFigureOut">
              <a:rPr kumimoji="1" lang="ja-JP" altLang="en-US" smtClean="0"/>
              <a:pPr/>
              <a:t>2019/9/6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BC408-61DB-4500-A2FC-85B6B4772E9E}" type="slidenum">
              <a:rPr kumimoji="1" lang="ja-JP" altLang="en-US" smtClean="0"/>
              <a:pPr/>
              <a:t>‹#›</a:t>
            </a:fld>
            <a:endParaRPr kumimoji="1" lang="ja-JP" altLang="en-US"/>
          </a:p>
        </p:txBody>
      </p:sp>
    </p:spTree>
    <p:extLst>
      <p:ext uri="{BB962C8B-B14F-4D97-AF65-F5344CB8AC3E}">
        <p14:creationId xmlns:p14="http://schemas.microsoft.com/office/powerpoint/2010/main" val="36198467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699667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463491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44581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0" name="正方形/長方形 9"/>
          <p:cNvSpPr/>
          <p:nvPr userDrawn="1"/>
        </p:nvSpPr>
        <p:spPr>
          <a:xfrm>
            <a:off x="1" y="764704"/>
            <a:ext cx="9180512" cy="60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Slide Number Placeholder 4"/>
          <p:cNvSpPr>
            <a:spLocks noGrp="1"/>
          </p:cNvSpPr>
          <p:nvPr>
            <p:ph type="sldNum" sz="quarter" idx="12"/>
          </p:nvPr>
        </p:nvSpPr>
        <p:spPr>
          <a:xfrm>
            <a:off x="6971392" y="6396880"/>
            <a:ext cx="2057400" cy="365125"/>
          </a:xfrm>
        </p:spPr>
        <p:txBody>
          <a:bodyPr/>
          <a:lstStyle/>
          <a:p>
            <a:fld id="{FBD2191A-7BF8-46E4-9EFE-3418D43BC2B1}" type="slidenum">
              <a:rPr kumimoji="1" lang="ja-JP" altLang="en-US" smtClean="0"/>
              <a:pPr/>
              <a:t>‹#›</a:t>
            </a:fld>
            <a:endParaRPr kumimoji="1" lang="ja-JP" altLang="en-US"/>
          </a:p>
        </p:txBody>
      </p:sp>
      <p:sp>
        <p:nvSpPr>
          <p:cNvPr id="8" name="タイトル 15"/>
          <p:cNvSpPr>
            <a:spLocks noGrp="1"/>
          </p:cNvSpPr>
          <p:nvPr>
            <p:ph type="title"/>
          </p:nvPr>
        </p:nvSpPr>
        <p:spPr>
          <a:xfrm>
            <a:off x="179512" y="188640"/>
            <a:ext cx="7886700" cy="660281"/>
          </a:xfrm>
          <a:prstGeom prst="rect">
            <a:avLst/>
          </a:prstGeom>
        </p:spPr>
        <p:txBody>
          <a:bodyPr>
            <a:normAutofit/>
          </a:bodyPr>
          <a:lstStyle>
            <a:lvl1pPr algn="l">
              <a:defRPr sz="2800">
                <a:solidFill>
                  <a:schemeClr val="bg1"/>
                </a:solidFill>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838667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5"/>
            <a:ext cx="7772400" cy="1470025"/>
          </a:xfrm>
        </p:spPr>
        <p:txBody>
          <a:bodyPr/>
          <a:lstStyle>
            <a:lvl1pPr>
              <a:defRPr>
                <a:solidFill>
                  <a:schemeClr val="tx1"/>
                </a:solidFill>
              </a:defRPr>
            </a:lvl1p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2019/9/6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pic>
        <p:nvPicPr>
          <p:cNvPr id="7" name="Picture 2" descr="PPT4"/>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6988"/>
            <a:ext cx="9144000" cy="575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descr="A2_1_blue_glay"/>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88" y="44450"/>
            <a:ext cx="1079501" cy="62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97298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b="1">
                <a:effectLst>
                  <a:outerShdw blurRad="38100" dist="38100" dir="2700000" algn="tl">
                    <a:srgbClr val="000000">
                      <a:alpha val="43137"/>
                    </a:srgbClr>
                  </a:outerShdw>
                </a:effectLst>
              </a:defRPr>
            </a:lvl1pPr>
          </a:lstStyle>
          <a:p>
            <a:r>
              <a:rPr lang="ja-JP" altLang="en-US"/>
              <a:t>マスター タイトルの書式設定</a:t>
            </a:r>
          </a:p>
        </p:txBody>
      </p:sp>
      <p:sp>
        <p:nvSpPr>
          <p:cNvPr id="3" name="コンテンツ プレースホルダ 2"/>
          <p:cNvSpPr>
            <a:spLocks noGrp="1"/>
          </p:cNvSpPr>
          <p:nvPr>
            <p:ph idx="1"/>
          </p:nvPr>
        </p:nvSpPr>
        <p:spPr/>
        <p:txBody>
          <a:bodyPr/>
          <a:lstStyle>
            <a:lvl1pPr marL="179388" indent="-179388">
              <a:spcBef>
                <a:spcPts val="800"/>
              </a:spcBef>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2019/9/6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708264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インデントな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a:t>マスター タイトルの書式設定</a:t>
            </a:r>
          </a:p>
        </p:txBody>
      </p:sp>
      <p:sp>
        <p:nvSpPr>
          <p:cNvPr id="3" name="コンテンツ プレースホルダ 2"/>
          <p:cNvSpPr>
            <a:spLocks noGrp="1"/>
          </p:cNvSpPr>
          <p:nvPr>
            <p:ph idx="1"/>
          </p:nvPr>
        </p:nvSpPr>
        <p:spPr/>
        <p:txBody>
          <a:bodyPr/>
          <a:lstStyle>
            <a:lvl1pPr marL="0" indent="0">
              <a:spcBef>
                <a:spcPts val="800"/>
              </a:spcBef>
              <a:buNone/>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2019/9/6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2354694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effectLst>
                  <a:outerShdw blurRad="38100" dist="38100" dir="2700000" algn="tl">
                    <a:srgbClr val="000000">
                      <a:alpha val="43137"/>
                    </a:srgbClr>
                  </a:outerShdw>
                </a:effectLst>
              </a:defRPr>
            </a:lvl1p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2019/9/6</a:t>
            </a:fld>
            <a:endParaRPr kumimoji="1" lang="ja-JP" altLang="en-US"/>
          </a:p>
        </p:txBody>
      </p:sp>
      <p:sp>
        <p:nvSpPr>
          <p:cNvPr id="4" name="フッター プレースホルダ 4"/>
          <p:cNvSpPr>
            <a:spLocks noGrp="1"/>
          </p:cNvSpPr>
          <p:nvPr>
            <p:ph type="ftr" sz="quarter" idx="11"/>
          </p:nvPr>
        </p:nvSpPr>
        <p:spPr/>
        <p:txBody>
          <a:bodyPr/>
          <a:lstStyle>
            <a:lvl1pPr>
              <a:defRPr/>
            </a:lvl1pPr>
          </a:lstStyle>
          <a:p>
            <a:endParaRPr kumimoji="1" lang="ja-JP" altLang="en-US"/>
          </a:p>
        </p:txBody>
      </p:sp>
      <p:sp>
        <p:nvSpPr>
          <p:cNvPr id="5"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574064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879945F6-90D7-0249-B0F0-26BF9CD8A5E2}" type="datetimeFigureOut">
              <a:rPr kumimoji="1" lang="ja-JP" altLang="en-US" smtClean="0"/>
              <a:pPr/>
              <a:t>2019/9/6</a:t>
            </a:fld>
            <a:endParaRPr kumimoji="1" lang="ja-JP" altLang="en-US"/>
          </a:p>
        </p:txBody>
      </p:sp>
      <p:sp>
        <p:nvSpPr>
          <p:cNvPr id="3" name="フッター プレースホルダ 4"/>
          <p:cNvSpPr>
            <a:spLocks noGrp="1"/>
          </p:cNvSpPr>
          <p:nvPr>
            <p:ph type="ftr" sz="quarter" idx="11"/>
          </p:nvPr>
        </p:nvSpPr>
        <p:spPr/>
        <p:txBody>
          <a:bodyPr/>
          <a:lstStyle>
            <a:lvl1pPr>
              <a:defRPr/>
            </a:lvl1pPr>
          </a:lstStyle>
          <a:p>
            <a:endParaRPr kumimoji="1" lang="ja-JP" altLang="en-US"/>
          </a:p>
        </p:txBody>
      </p:sp>
      <p:sp>
        <p:nvSpPr>
          <p:cNvPr id="4" name="スライド番号プレースホルダ 5"/>
          <p:cNvSpPr>
            <a:spLocks noGrp="1"/>
          </p:cNvSpPr>
          <p:nvPr>
            <p:ph type="sldNum" sz="quarter" idx="12"/>
          </p:nvPr>
        </p:nvSpPr>
        <p:spPr/>
        <p:txBody>
          <a:bodyPr/>
          <a:lstStyle>
            <a:lvl1pPr>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744684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55987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533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b="1" i="1" smtClean="0">
                <a:solidFill>
                  <a:schemeClr val="tx2"/>
                </a:solidFill>
                <a:latin typeface="+mj-lt"/>
                <a:ea typeface="+mj-ea"/>
                <a:cs typeface="Proxima Nova Regular"/>
              </a:defRPr>
            </a:lvl1pPr>
          </a:lstStyle>
          <a:p>
            <a:pPr defTabSz="914400"/>
            <a:fld id="{86CB4B4D-7CA3-9044-876B-883B54F8677D}" type="slidenum">
              <a:rPr lang="en-US" altLang="ja-JP" smtClean="0"/>
              <a:pPr defTabSz="914400"/>
              <a:t>‹#›</a:t>
            </a:fld>
            <a:endParaRPr lang="ja-JP" altLang="en-US"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pic>
        <p:nvPicPr>
          <p:cNvPr id="5" name="Picture 4"/>
          <p:cNvPicPr>
            <a:picLocks noChangeAspect="1" noChangeArrowheads="1"/>
          </p:cNvPicPr>
          <p:nvPr userDrawn="1"/>
        </p:nvPicPr>
        <p:blipFill>
          <a:blip r:embed="rId2" cstate="print">
            <a:alphaModFix/>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64450" y="6016625"/>
            <a:ext cx="140335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892200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1661661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pic>
        <p:nvPicPr>
          <p:cNvPr id="11" name="Picture 10"/>
          <p:cNvPicPr>
            <a:picLocks noChangeAspect="1" noChangeArrowheads="1"/>
          </p:cNvPicPr>
          <p:nvPr userDrawn="1"/>
        </p:nvPicPr>
        <p:blipFill>
          <a:blip r:embed="rId2" cstate="print">
            <a:alphaModFix/>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64450" y="6016625"/>
            <a:ext cx="140335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19997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lvl1pPr>
              <a:defRPr>
                <a:solidFill>
                  <a:schemeClr val="tx1"/>
                </a:solidFill>
              </a:defRPr>
            </a:lvl1p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E8C7B31-FA6B-4DD2-BB71-77F7DF050997}" type="datetime1">
              <a:rPr lang="ja-JP" altLang="en-US" smtClean="0"/>
              <a:pPr>
                <a:defRPr/>
              </a:pPr>
              <a:t>2019/9/6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8626720" y="6597650"/>
            <a:ext cx="495300" cy="260350"/>
          </a:xfrm>
          <a:prstGeom prst="rect">
            <a:avLst/>
          </a:prstGeom>
        </p:spPr>
        <p:txBody>
          <a:bodyPr/>
          <a:lstStyle>
            <a:lvl1pPr>
              <a:defRPr/>
            </a:lvl1pPr>
          </a:lstStyle>
          <a:p>
            <a:pPr>
              <a:defRPr/>
            </a:pPr>
            <a:fld id="{B2790D67-3BD2-4E4B-BB6A-40C301CE8D5D}"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756238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b="1"/>
            </a:lvl1pPr>
          </a:lstStyle>
          <a:p>
            <a:r>
              <a:rPr lang="ja-JP" altLang="en-US"/>
              <a:t>マスタ タイトルの書式設定</a:t>
            </a:r>
          </a:p>
        </p:txBody>
      </p:sp>
      <p:sp>
        <p:nvSpPr>
          <p:cNvPr id="3" name="コンテンツ プレースホルダ 2"/>
          <p:cNvSpPr>
            <a:spLocks noGrp="1"/>
          </p:cNvSpPr>
          <p:nvPr>
            <p:ph idx="1"/>
          </p:nvPr>
        </p:nvSpPr>
        <p:spPr/>
        <p:txBody>
          <a:bodyPr/>
          <a:lstStyle>
            <a:lvl1pPr marL="179388" indent="-179388">
              <a:spcBef>
                <a:spcPts val="800"/>
              </a:spcBef>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602F301-FFBA-4CCF-AB50-F92F2C976180}" type="datetime1">
              <a:rPr lang="ja-JP" altLang="en-US" smtClean="0"/>
              <a:pPr>
                <a:defRPr/>
              </a:pPr>
              <a:t>2019/9/6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8626720" y="6597650"/>
            <a:ext cx="495300" cy="260350"/>
          </a:xfrm>
          <a:prstGeom prst="rect">
            <a:avLst/>
          </a:prstGeom>
        </p:spPr>
        <p:txBody>
          <a:bodyPr/>
          <a:lstStyle>
            <a:lvl1pPr algn="ctr">
              <a:defRPr sz="1400"/>
            </a:lvl1pPr>
          </a:lstStyle>
          <a:p>
            <a:pPr>
              <a:defRPr/>
            </a:pPr>
            <a:fld id="{2CC6AFD5-3A0A-4B13-AF33-113268E053FF}"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043024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インデントな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lang="ja-JP" altLang="en-US"/>
              <a:t>マスタ タイトルの書式設定</a:t>
            </a:r>
          </a:p>
        </p:txBody>
      </p:sp>
      <p:sp>
        <p:nvSpPr>
          <p:cNvPr id="3" name="コンテンツ プレースホルダ 2"/>
          <p:cNvSpPr>
            <a:spLocks noGrp="1"/>
          </p:cNvSpPr>
          <p:nvPr>
            <p:ph idx="1"/>
          </p:nvPr>
        </p:nvSpPr>
        <p:spPr/>
        <p:txBody>
          <a:bodyPr/>
          <a:lstStyle>
            <a:lvl1pPr marL="0" indent="0">
              <a:spcBef>
                <a:spcPts val="800"/>
              </a:spcBef>
              <a:buNone/>
              <a:defRPr sz="1800"/>
            </a:lvl1pPr>
            <a:lvl2pPr marL="536575" indent="-179388">
              <a:spcBef>
                <a:spcPts val="800"/>
              </a:spcBef>
              <a:buFont typeface="Wingdings" pitchFamily="2" charset="2"/>
              <a:buChar char="Ø"/>
              <a:defRPr sz="1800"/>
            </a:lvl2pPr>
            <a:lvl3pPr marL="893763" indent="-177800">
              <a:spcBef>
                <a:spcPts val="800"/>
              </a:spcBef>
              <a:buFont typeface="Wingdings" pitchFamily="2" charset="2"/>
              <a:buChar char="ü"/>
              <a:defRPr sz="1800"/>
            </a:lvl3pPr>
            <a:lvl4pPr marL="1252538" indent="-179388">
              <a:spcBef>
                <a:spcPts val="800"/>
              </a:spcBef>
              <a:defRPr sz="1800"/>
            </a:lvl4pPr>
            <a:lvl5pPr marL="1609725" indent="-177800">
              <a:spcBef>
                <a:spcPts val="800"/>
              </a:spcBef>
              <a:defRPr sz="1800"/>
            </a:lvl5pPr>
          </a:lstStyle>
          <a:p>
            <a:pPr lvl="0"/>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C59A424-FD8A-43C6-9695-D6F1238DF3C5}" type="datetime1">
              <a:rPr lang="ja-JP" altLang="en-US" smtClean="0"/>
              <a:pPr>
                <a:defRPr/>
              </a:pPr>
              <a:t>2019/9/6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8676456" y="6525344"/>
            <a:ext cx="495300" cy="260350"/>
          </a:xfrm>
          <a:prstGeom prst="rect">
            <a:avLst/>
          </a:prstGeom>
        </p:spPr>
        <p:txBody>
          <a:bodyPr/>
          <a:lstStyle>
            <a:lvl1pPr>
              <a:defRPr/>
            </a:lvl1pPr>
          </a:lstStyle>
          <a:p>
            <a:pPr>
              <a:defRPr/>
            </a:pPr>
            <a:fld id="{B228370D-985E-472D-A958-35D71FC8554C}"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731554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53CD2D3-46E1-4AB9-83AA-D0A81E49B49D}" type="datetime1">
              <a:rPr lang="ja-JP" altLang="en-US" smtClean="0"/>
              <a:pPr>
                <a:defRPr/>
              </a:pPr>
              <a:t>2019/9/6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a:xfrm>
            <a:off x="8626720" y="6597650"/>
            <a:ext cx="495300" cy="260350"/>
          </a:xfrm>
          <a:prstGeom prst="rect">
            <a:avLst/>
          </a:prstGeom>
        </p:spPr>
        <p:txBody>
          <a:bodyPr/>
          <a:lstStyle>
            <a:lvl1pPr>
              <a:defRPr/>
            </a:lvl1pPr>
          </a:lstStyle>
          <a:p>
            <a:pPr>
              <a:defRPr/>
            </a:pPr>
            <a:fld id="{5C24AA93-D09D-4364-BC19-82AA350DFF88}"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79736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57F3E4B-E6D7-457E-B518-03462036A63E}" type="datetime1">
              <a:rPr lang="ja-JP" altLang="en-US" smtClean="0"/>
              <a:pPr>
                <a:defRPr/>
              </a:pPr>
              <a:t>2019/9/6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8626720" y="6597650"/>
            <a:ext cx="495300" cy="260350"/>
          </a:xfrm>
          <a:prstGeom prst="rect">
            <a:avLst/>
          </a:prstGeom>
        </p:spPr>
        <p:txBody>
          <a:bodyPr/>
          <a:lstStyle>
            <a:lvl1pPr>
              <a:defRPr/>
            </a:lvl1pPr>
          </a:lstStyle>
          <a:p>
            <a:pPr>
              <a:defRPr/>
            </a:pPr>
            <a:fld id="{CD8E0195-EE27-4876-A1F6-0B86A2B98AF1}"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679311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2"/>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5C5E5DE5-27DE-4587-A96B-D80A690226CD}" type="datetime1">
              <a:rPr lang="ja-JP" altLang="en-US" smtClean="0"/>
              <a:pPr>
                <a:defRPr/>
              </a:pPr>
              <a:t>2019/9/6</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xfrm>
            <a:off x="8626720" y="6597650"/>
            <a:ext cx="495300" cy="260350"/>
          </a:xfrm>
          <a:prstGeom prst="rect">
            <a:avLst/>
          </a:prstGeom>
        </p:spPr>
        <p:txBody>
          <a:bodyPr/>
          <a:lstStyle>
            <a:lvl1pPr>
              <a:defRPr/>
            </a:lvl1pPr>
          </a:lstStyle>
          <a:p>
            <a:pPr>
              <a:defRPr/>
            </a:pPr>
            <a:fld id="{5DB84F6D-B171-4BC4-AAC0-B40C239A3D0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4180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227005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333146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460415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2178990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1447943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4093207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9945F6-90D7-0249-B0F0-26BF9CD8A5E2}" type="datetimeFigureOut">
              <a:rPr kumimoji="1" lang="ja-JP" altLang="en-US" smtClean="0"/>
              <a:pPr/>
              <a:t>2019/9/6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2082602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microsoft.com/office/2007/relationships/hdphoto" Target="../media/hdphoto1.wdp"/><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945F6-90D7-0249-B0F0-26BF9CD8A5E2}" type="datetimeFigureOut">
              <a:rPr kumimoji="1" lang="ja-JP" altLang="en-US" smtClean="0"/>
              <a:pPr/>
              <a:t>2019/9/6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0907-3541-BA42-90C0-BA437DE48561}" type="slidenum">
              <a:rPr kumimoji="1" lang="ja-JP" altLang="en-US" smtClean="0"/>
              <a:pPr/>
              <a:t>‹#›</a:t>
            </a:fld>
            <a:endParaRPr kumimoji="1" lang="ja-JP" altLang="en-US"/>
          </a:p>
        </p:txBody>
      </p:sp>
    </p:spTree>
    <p:extLst>
      <p:ext uri="{BB962C8B-B14F-4D97-AF65-F5344CB8AC3E}">
        <p14:creationId xmlns:p14="http://schemas.microsoft.com/office/powerpoint/2010/main" val="8706458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T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0" y="-26988"/>
            <a:ext cx="91440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タイトル プレースホルダ 1"/>
          <p:cNvSpPr>
            <a:spLocks noGrp="1"/>
          </p:cNvSpPr>
          <p:nvPr>
            <p:ph type="title"/>
          </p:nvPr>
        </p:nvSpPr>
        <p:spPr bwMode="auto">
          <a:xfrm>
            <a:off x="583866" y="26988"/>
            <a:ext cx="8375084"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テキスト プレースホルダ 2"/>
          <p:cNvSpPr>
            <a:spLocks noGrp="1"/>
          </p:cNvSpPr>
          <p:nvPr>
            <p:ph type="body" idx="1"/>
          </p:nvPr>
        </p:nvSpPr>
        <p:spPr bwMode="auto">
          <a:xfrm>
            <a:off x="237392" y="857251"/>
            <a:ext cx="8686800" cy="564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49289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ＭＳ Ｐゴシック" pitchFamily="50" charset="-128"/>
              </a:defRPr>
            </a:lvl1pPr>
          </a:lstStyle>
          <a:p>
            <a:fld id="{879945F6-90D7-0249-B0F0-26BF9CD8A5E2}" type="datetimeFigureOut">
              <a:rPr kumimoji="1" lang="ja-JP" altLang="en-US" smtClean="0"/>
              <a:pPr/>
              <a:t>2019/9/6</a:t>
            </a:fld>
            <a:endParaRPr kumimoji="1" lang="ja-JP" altLang="en-US"/>
          </a:p>
        </p:txBody>
      </p:sp>
      <p:sp>
        <p:nvSpPr>
          <p:cNvPr id="5" name="フッター プレースホルダ 4"/>
          <p:cNvSpPr>
            <a:spLocks noGrp="1"/>
          </p:cNvSpPr>
          <p:nvPr>
            <p:ph type="ftr" sz="quarter" idx="3"/>
          </p:nvPr>
        </p:nvSpPr>
        <p:spPr>
          <a:xfrm>
            <a:off x="3124200" y="64928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ＭＳ Ｐゴシック" pitchFamily="50" charset="-128"/>
                <a:ea typeface="ＭＳ Ｐゴシック" pitchFamily="50" charset="-128"/>
                <a:cs typeface="+mn-cs"/>
              </a:defRPr>
            </a:lvl1pPr>
          </a:lstStyle>
          <a:p>
            <a:endParaRPr kumimoji="1" lang="ja-JP" altLang="en-US"/>
          </a:p>
        </p:txBody>
      </p:sp>
      <p:sp>
        <p:nvSpPr>
          <p:cNvPr id="6" name="スライド番号プレースホルダ 5"/>
          <p:cNvSpPr>
            <a:spLocks noGrp="1"/>
          </p:cNvSpPr>
          <p:nvPr>
            <p:ph type="sldNum" sz="quarter" idx="4"/>
          </p:nvPr>
        </p:nvSpPr>
        <p:spPr>
          <a:xfrm>
            <a:off x="8626720" y="6597650"/>
            <a:ext cx="495300" cy="260350"/>
          </a:xfrm>
          <a:prstGeom prst="rect">
            <a:avLst/>
          </a:prstGeom>
        </p:spPr>
        <p:txBody>
          <a:bodyPr vert="horz" wrap="square" lIns="91440" tIns="45720" rIns="91440" bIns="45720" numCol="1" anchor="ctr" anchorCtr="0" compatLnSpc="1">
            <a:prstTxWarp prst="textNoShape">
              <a:avLst/>
            </a:prstTxWarp>
          </a:bodyPr>
          <a:lstStyle>
            <a:lvl1pPr algn="r">
              <a:defRPr sz="1400">
                <a:latin typeface="ＭＳ Ｐゴシック" pitchFamily="50" charset="-128"/>
              </a:defRPr>
            </a:lvl1pPr>
          </a:lstStyle>
          <a:p>
            <a:fld id="{96360907-3541-BA42-90C0-BA437DE48561}" type="slidenum">
              <a:rPr kumimoji="1" lang="ja-JP" altLang="en-US" smtClean="0"/>
              <a:pPr/>
              <a:t>‹#›</a:t>
            </a:fld>
            <a:endParaRPr kumimoji="1" lang="ja-JP" altLang="en-US"/>
          </a:p>
        </p:txBody>
      </p:sp>
      <p:pic>
        <p:nvPicPr>
          <p:cNvPr id="8" name="Picture 10" descr="A2_1_blue_glay"/>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588" y="44450"/>
            <a:ext cx="1079501" cy="62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969911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1" fontAlgn="base" hangingPunct="1">
        <a:spcBef>
          <a:spcPct val="0"/>
        </a:spcBef>
        <a:spcAft>
          <a:spcPct val="0"/>
        </a:spcAft>
        <a:defRPr kumimoji="1" sz="2800" b="1" kern="1200">
          <a:solidFill>
            <a:schemeClr val="bg1"/>
          </a:solidFill>
          <a:latin typeface="ＭＳ Ｐゴシック" pitchFamily="50" charset="-128"/>
          <a:ea typeface="ＭＳ Ｐゴシック" pitchFamily="50" charset="-128"/>
          <a:cs typeface="ＭＳ Ｐゴシック" charset="0"/>
        </a:defRPr>
      </a:lvl1pPr>
      <a:lvl2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1" fontAlgn="base" hangingPunct="1">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eaLnBrk="1" fontAlgn="base" hangingPunct="1">
        <a:spcBef>
          <a:spcPct val="0"/>
        </a:spcBef>
        <a:spcAft>
          <a:spcPct val="0"/>
        </a:spcAft>
        <a:defRPr kumimoji="1" sz="4000">
          <a:solidFill>
            <a:schemeClr val="tx1"/>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ＭＳ Ｐゴシック" pitchFamily="50" charset="-128"/>
          <a:ea typeface="ＭＳ Ｐゴシック" pitchFamily="50" charset="-128"/>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3" name="Shape 6"/>
          <p:cNvSpPr txBox="1">
            <a:spLocks/>
          </p:cNvSpPr>
          <p:nvPr userDrawn="1"/>
        </p:nvSpPr>
        <p:spPr>
          <a:xfrm>
            <a:off x="8763000" y="533400"/>
            <a:ext cx="304800" cy="187285"/>
          </a:xfrm>
          <a:prstGeom prst="roundRect">
            <a:avLst/>
          </a:prstGeom>
          <a:solidFill>
            <a:schemeClr val="lt1">
              <a:alpha val="49000"/>
            </a:schemeClr>
          </a:solidFill>
          <a:ln w="25400" cap="flat" cmpd="sng" algn="ctr">
            <a:solidFill>
              <a:schemeClr val="tx2">
                <a:alpha val="60000"/>
              </a:schemeClr>
            </a:solidFill>
            <a:prstDash val="solid"/>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defRPr lang="uk-UA" sz="1100" i="1" smtClean="0">
                <a:solidFill>
                  <a:schemeClr val="tx2"/>
                </a:solidFill>
                <a:latin typeface="+mj-lt"/>
                <a:ea typeface="+mj-ea"/>
                <a:cs typeface="Proxima Nova Regular"/>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uk-UA"/>
              <a:pPr defTabSz="914400"/>
              <a:t>‹#›</a:t>
            </a:fld>
            <a:endParaRPr lang="uk-UA" dirty="0"/>
          </a:p>
        </p:txBody>
      </p:sp>
      <p:pic>
        <p:nvPicPr>
          <p:cNvPr id="6" name="Picture 5"/>
          <p:cNvPicPr>
            <a:picLocks noChangeAspect="1" noChangeArrowheads="1"/>
          </p:cNvPicPr>
          <p:nvPr userDrawn="1"/>
        </p:nvPicPr>
        <p:blipFill>
          <a:blip r:embed="rId6" cstate="print">
            <a:alphaModFix/>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64450" y="6016625"/>
            <a:ext cx="140335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2995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PT4"/>
          <p:cNvPicPr>
            <a:picLocks noChangeAspect="1" noChangeArrowheads="1"/>
          </p:cNvPicPr>
          <p:nvPr userDrawn="1"/>
        </p:nvPicPr>
        <p:blipFill>
          <a:blip r:embed="rId8" cstate="print"/>
          <a:srcRect/>
          <a:stretch>
            <a:fillRect/>
          </a:stretch>
        </p:blipFill>
        <p:spPr bwMode="auto">
          <a:xfrm>
            <a:off x="0" y="-26988"/>
            <a:ext cx="9144000" cy="719138"/>
          </a:xfrm>
          <a:prstGeom prst="rect">
            <a:avLst/>
          </a:prstGeom>
          <a:noFill/>
          <a:ln w="9525">
            <a:noFill/>
            <a:miter lim="800000"/>
            <a:headEnd/>
            <a:tailEnd/>
          </a:ln>
        </p:spPr>
      </p:pic>
      <p:sp>
        <p:nvSpPr>
          <p:cNvPr id="4099" name="タイトル プレースホルダ 1"/>
          <p:cNvSpPr>
            <a:spLocks noGrp="1"/>
          </p:cNvSpPr>
          <p:nvPr>
            <p:ph type="title"/>
          </p:nvPr>
        </p:nvSpPr>
        <p:spPr bwMode="auto">
          <a:xfrm>
            <a:off x="611561" y="26988"/>
            <a:ext cx="8352928"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6" name="テキスト プレースホルダ 2"/>
          <p:cNvSpPr>
            <a:spLocks noGrp="1"/>
          </p:cNvSpPr>
          <p:nvPr>
            <p:ph type="body" idx="1"/>
          </p:nvPr>
        </p:nvSpPr>
        <p:spPr bwMode="auto">
          <a:xfrm>
            <a:off x="237392" y="857251"/>
            <a:ext cx="8686800" cy="564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49287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ＭＳ Ｐゴシック" pitchFamily="50" charset="-128"/>
              </a:defRPr>
            </a:lvl1pPr>
          </a:lstStyle>
          <a:p>
            <a:pPr algn="l">
              <a:defRPr/>
            </a:pPr>
            <a:fld id="{180E77A4-C979-4F44-8410-B37EDF7B7378}" type="datetime1">
              <a:rPr lang="ja-JP" altLang="en-US" b="0" smtClean="0"/>
              <a:pPr algn="l">
                <a:defRPr/>
              </a:pPr>
              <a:t>2019/9/6</a:t>
            </a:fld>
            <a:endParaRPr lang="ja-JP" altLang="en-US" b="0"/>
          </a:p>
        </p:txBody>
      </p:sp>
      <p:sp>
        <p:nvSpPr>
          <p:cNvPr id="5" name="フッター プレースホルダ 4"/>
          <p:cNvSpPr>
            <a:spLocks noGrp="1"/>
          </p:cNvSpPr>
          <p:nvPr>
            <p:ph type="ftr" sz="quarter" idx="3"/>
          </p:nvPr>
        </p:nvSpPr>
        <p:spPr>
          <a:xfrm>
            <a:off x="3124200" y="64928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ＭＳ Ｐゴシック" pitchFamily="50" charset="-128"/>
                <a:ea typeface="ＭＳ Ｐゴシック" pitchFamily="50" charset="-128"/>
                <a:cs typeface="+mn-cs"/>
              </a:defRPr>
            </a:lvl1pPr>
          </a:lstStyle>
          <a:p>
            <a:pPr>
              <a:defRPr/>
            </a:pPr>
            <a:endParaRPr lang="ja-JP" altLang="en-US" b="0">
              <a:solidFill>
                <a:prstClr val="black">
                  <a:tint val="75000"/>
                </a:prstClr>
              </a:solidFill>
            </a:endParaRPr>
          </a:p>
        </p:txBody>
      </p:sp>
      <p:pic>
        <p:nvPicPr>
          <p:cNvPr id="3080" name="Picture 10" descr="A2_1_blue_glay"/>
          <p:cNvPicPr>
            <a:picLocks noChangeAspect="1" noChangeArrowheads="1"/>
          </p:cNvPicPr>
          <p:nvPr userDrawn="1"/>
        </p:nvPicPr>
        <p:blipFill>
          <a:blip r:embed="rId9" cstate="print"/>
          <a:srcRect/>
          <a:stretch>
            <a:fillRect/>
          </a:stretch>
        </p:blipFill>
        <p:spPr bwMode="auto">
          <a:xfrm>
            <a:off x="-1464" y="44453"/>
            <a:ext cx="996462" cy="627063"/>
          </a:xfrm>
          <a:prstGeom prst="rect">
            <a:avLst/>
          </a:prstGeom>
          <a:noFill/>
          <a:ln w="9525">
            <a:noFill/>
            <a:miter lim="800000"/>
            <a:headEnd/>
            <a:tailEnd/>
          </a:ln>
        </p:spPr>
      </p:pic>
      <p:sp>
        <p:nvSpPr>
          <p:cNvPr id="10" name="スライド番号プレースホルダー 25"/>
          <p:cNvSpPr>
            <a:spLocks noGrp="1"/>
          </p:cNvSpPr>
          <p:nvPr>
            <p:ph type="sldNum" sz="quarter" idx="4"/>
          </p:nvPr>
        </p:nvSpPr>
        <p:spPr>
          <a:xfrm>
            <a:off x="8626720" y="6525344"/>
            <a:ext cx="495300" cy="260350"/>
          </a:xfrm>
          <a:prstGeom prst="rect">
            <a:avLst/>
          </a:prstGeom>
        </p:spPr>
        <p:txBody>
          <a:bodyPr/>
          <a:lstStyle>
            <a:lvl1pPr algn="r">
              <a:defRPr sz="1200">
                <a:latin typeface="Arial" pitchFamily="34" charset="0"/>
                <a:cs typeface="Arial" pitchFamily="34" charset="0"/>
              </a:defRPr>
            </a:lvl1pPr>
          </a:lstStyle>
          <a:p>
            <a:pPr>
              <a:defRPr/>
            </a:pPr>
            <a:fld id="{5C24AA93-D09D-4364-BC19-82AA350DFF88}" type="slidenum">
              <a:rPr lang="ja-JP" altLang="en-US" b="0" smtClean="0">
                <a:solidFill>
                  <a:prstClr val="black"/>
                </a:solidFill>
                <a:ea typeface="ＭＳ Ｐゴシック" charset="-128"/>
              </a:rPr>
              <a:pPr>
                <a:defRPr/>
              </a:pPr>
              <a:t>‹#›</a:t>
            </a:fld>
            <a:endParaRPr lang="ja-JP" altLang="en-US" b="0" dirty="0">
              <a:solidFill>
                <a:prstClr val="black"/>
              </a:solidFill>
              <a:ea typeface="ＭＳ Ｐゴシック" charset="-128"/>
            </a:endParaRPr>
          </a:p>
        </p:txBody>
      </p:sp>
    </p:spTree>
    <p:extLst>
      <p:ext uri="{BB962C8B-B14F-4D97-AF65-F5344CB8AC3E}">
        <p14:creationId xmlns:p14="http://schemas.microsoft.com/office/powerpoint/2010/main" val="12471113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hdr="0" ftr="0" dt="0"/>
  <p:txStyles>
    <p:titleStyle>
      <a:lvl1pPr algn="ctr" rtl="0" eaLnBrk="0" fontAlgn="base" hangingPunct="0">
        <a:spcBef>
          <a:spcPct val="0"/>
        </a:spcBef>
        <a:spcAft>
          <a:spcPct val="0"/>
        </a:spcAft>
        <a:defRPr kumimoji="1" sz="2800" b="1" kern="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cs typeface="ＭＳ Ｐゴシック" charset="0"/>
        </a:defRPr>
      </a:lvl1pPr>
      <a:lvl2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2pPr>
      <a:lvl3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3pPr>
      <a:lvl4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4pPr>
      <a:lvl5pPr algn="ctr" rtl="0" eaLnBrk="0" fontAlgn="base" hangingPunct="0">
        <a:spcBef>
          <a:spcPct val="0"/>
        </a:spcBef>
        <a:spcAft>
          <a:spcPct val="0"/>
        </a:spcAft>
        <a:defRPr kumimoji="1" sz="2800" b="1">
          <a:solidFill>
            <a:schemeClr val="bg1"/>
          </a:solidFill>
          <a:latin typeface="ＭＳ Ｐゴシック" pitchFamily="50" charset="-128"/>
          <a:ea typeface="ＭＳ Ｐゴシック" pitchFamily="50" charset="-128"/>
          <a:cs typeface="ＭＳ Ｐゴシック" charset="0"/>
        </a:defRPr>
      </a:lvl5pPr>
      <a:lvl6pPr marL="4572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6pPr>
      <a:lvl7pPr marL="9144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7pPr>
      <a:lvl8pPr marL="13716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8pPr>
      <a:lvl9pPr marL="1828800" algn="ctr" rtl="0" fontAlgn="base">
        <a:spcBef>
          <a:spcPct val="0"/>
        </a:spcBef>
        <a:spcAft>
          <a:spcPct val="0"/>
        </a:spcAft>
        <a:defRPr kumimoji="1" sz="4000">
          <a:solidFill>
            <a:schemeClr val="tx1"/>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ＭＳ Ｐゴシック" pitchFamily="50" charset="-128"/>
          <a:ea typeface="ＭＳ Ｐゴシック" pitchFamily="50" charset="-128"/>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ＭＳ Ｐゴシック" pitchFamily="50" charset="-128"/>
          <a:ea typeface="ＭＳ Ｐゴシック" pitchFamily="50" charset="-128"/>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ＭＳ Ｐゴシック" pitchFamily="50" charset="-128"/>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5" Type="http://schemas.microsoft.com/office/2007/relationships/hdphoto" Target="../media/hdphoto4.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826269"/>
            <a:ext cx="7759211" cy="20599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AU" altLang="ja-JP" sz="3200" dirty="0">
                <a:solidFill>
                  <a:schemeClr val="bg1"/>
                </a:solidFill>
                <a:latin typeface="+mj-lt"/>
              </a:rPr>
              <a:t>JAXA EO Missions and Datasets Update </a:t>
            </a:r>
            <a:br>
              <a:rPr lang="en-AU" altLang="ja-JP" sz="3200" dirty="0">
                <a:solidFill>
                  <a:schemeClr val="bg1"/>
                </a:solidFill>
                <a:latin typeface="+mj-lt"/>
              </a:rPr>
            </a:br>
            <a:br>
              <a:rPr lang="en-AU" altLang="ja-JP" sz="3200" dirty="0">
                <a:solidFill>
                  <a:schemeClr val="bg1"/>
                </a:solidFill>
                <a:latin typeface="+mj-lt"/>
              </a:rPr>
            </a:br>
            <a:r>
              <a:rPr lang="en-AU" altLang="ja-JP" sz="3200" b="0" dirty="0">
                <a:solidFill>
                  <a:schemeClr val="bg1"/>
                </a:solidFill>
              </a:rPr>
              <a:t>LSI related activities </a:t>
            </a:r>
            <a:br>
              <a:rPr lang="en-AU" altLang="ja-JP" sz="3200" dirty="0">
                <a:solidFill>
                  <a:schemeClr val="bg1"/>
                </a:solidFill>
                <a:latin typeface="+mj-lt"/>
              </a:rPr>
            </a:br>
            <a:br>
              <a:rPr lang="en-AU" sz="4000" b="1" dirty="0">
                <a:solidFill>
                  <a:schemeClr val="bg1">
                    <a:lumMod val="75000"/>
                  </a:schemeClr>
                </a:solidFill>
                <a:latin typeface="+mj-lt"/>
              </a:rPr>
            </a:br>
            <a:br>
              <a:rPr lang="en-AU" sz="1600" dirty="0">
                <a:solidFill>
                  <a:schemeClr val="bg1">
                    <a:lumMod val="75000"/>
                  </a:schemeClr>
                </a:solidFill>
                <a:latin typeface="+mj-lt"/>
              </a:rPr>
            </a:br>
            <a:br>
              <a:rPr lang="en-AU" sz="1600" dirty="0">
                <a:solidFill>
                  <a:schemeClr val="bg1">
                    <a:lumMod val="75000"/>
                  </a:schemeClr>
                </a:solidFill>
                <a:latin typeface="+mj-lt"/>
              </a:rPr>
            </a:br>
            <a:br>
              <a:rPr lang="en-AU" sz="1600" dirty="0">
                <a:solidFill>
                  <a:schemeClr val="bg1">
                    <a:lumMod val="75000"/>
                  </a:schemeClr>
                </a:solidFill>
                <a:latin typeface="+mj-lt"/>
              </a:rPr>
            </a:br>
            <a:r>
              <a:rPr lang="en-AU" sz="1600" b="0" dirty="0">
                <a:solidFill>
                  <a:schemeClr val="bg1">
                    <a:lumMod val="75000"/>
                  </a:schemeClr>
                </a:solidFill>
                <a:latin typeface="+mj-ea"/>
                <a:ea typeface="+mj-ea"/>
              </a:rPr>
              <a:t>Takeo Tadono (JAXA)</a:t>
            </a:r>
            <a:br>
              <a:rPr lang="en-AU" sz="1600" b="0" dirty="0">
                <a:solidFill>
                  <a:schemeClr val="bg1">
                    <a:lumMod val="75000"/>
                  </a:schemeClr>
                </a:solidFill>
                <a:latin typeface="+mj-ea"/>
                <a:ea typeface="+mj-ea"/>
              </a:rPr>
            </a:br>
            <a:r>
              <a:rPr lang="en-AU" sz="1600" dirty="0">
                <a:solidFill>
                  <a:schemeClr val="bg1">
                    <a:lumMod val="75000"/>
                  </a:schemeClr>
                </a:solidFill>
                <a:latin typeface="+mj-ea"/>
                <a:ea typeface="+mj-ea"/>
              </a:rPr>
              <a:t>Ake Rosenqvist (soloEO) </a:t>
            </a:r>
            <a:r>
              <a:rPr lang="en-AU" sz="1600" i="1" dirty="0">
                <a:solidFill>
                  <a:schemeClr val="bg1">
                    <a:lumMod val="75000"/>
                  </a:schemeClr>
                </a:solidFill>
                <a:latin typeface="+mj-ea"/>
                <a:ea typeface="+mj-ea"/>
              </a:rPr>
              <a:t>for</a:t>
            </a:r>
            <a:r>
              <a:rPr lang="en-AU" sz="1600" dirty="0">
                <a:solidFill>
                  <a:schemeClr val="bg1">
                    <a:lumMod val="75000"/>
                  </a:schemeClr>
                </a:solidFill>
                <a:latin typeface="+mj-ea"/>
                <a:ea typeface="+mj-ea"/>
              </a:rPr>
              <a:t> JAXA </a:t>
            </a:r>
            <a:br>
              <a:rPr lang="en-AU" sz="1600" dirty="0">
                <a:solidFill>
                  <a:schemeClr val="bg1">
                    <a:lumMod val="75000"/>
                  </a:schemeClr>
                </a:solidFill>
                <a:latin typeface="+mj-ea"/>
                <a:ea typeface="+mj-ea"/>
              </a:rPr>
            </a:br>
            <a:br>
              <a:rPr lang="en-AU" sz="1600" dirty="0">
                <a:solidFill>
                  <a:schemeClr val="bg1">
                    <a:lumMod val="75000"/>
                  </a:schemeClr>
                </a:solidFill>
                <a:latin typeface="+mj-ea"/>
                <a:ea typeface="+mj-ea"/>
              </a:rPr>
            </a:br>
            <a:br>
              <a:rPr lang="en-AU" sz="1600" dirty="0">
                <a:solidFill>
                  <a:schemeClr val="bg1">
                    <a:lumMod val="75000"/>
                  </a:schemeClr>
                </a:solidFill>
                <a:latin typeface="+mj-lt"/>
              </a:rPr>
            </a:br>
            <a:br>
              <a:rPr lang="en-AU" sz="1600" dirty="0">
                <a:solidFill>
                  <a:schemeClr val="bg1">
                    <a:lumMod val="75000"/>
                  </a:schemeClr>
                </a:solidFill>
                <a:latin typeface="+mj-lt"/>
              </a:rPr>
            </a:br>
            <a:r>
              <a:rPr lang="en-AU" sz="1600" dirty="0">
                <a:solidFill>
                  <a:schemeClr val="bg1">
                    <a:lumMod val="75000"/>
                  </a:schemeClr>
                </a:solidFill>
                <a:latin typeface="+mj-lt"/>
              </a:rPr>
              <a:t>LSI-VC-8, Anchorage, AK, US. Sep 4-6, 2019</a:t>
            </a:r>
            <a:endParaRPr sz="4000" b="1" dirty="0">
              <a:solidFill>
                <a:schemeClr val="bg1">
                  <a:lumMod val="75000"/>
                </a:schemeClr>
              </a:solidFill>
              <a:latin typeface="+mj-lt"/>
            </a:endParaRPr>
          </a:p>
        </p:txBody>
      </p:sp>
      <p:pic>
        <p:nvPicPr>
          <p:cNvPr id="12" name="ceos_logo.png"/>
          <p:cNvPicPr/>
          <p:nvPr/>
        </p:nvPicPr>
        <p:blipFill>
          <a:blip r:embed="rId2">
            <a:extLst/>
          </a:blip>
          <a:stretch>
            <a:fillRect/>
          </a:stretch>
        </p:blipFill>
        <p:spPr>
          <a:xfrm>
            <a:off x="622789" y="303005"/>
            <a:ext cx="2507906" cy="993132"/>
          </a:xfrm>
          <a:prstGeom prst="rect">
            <a:avLst/>
          </a:prstGeom>
          <a:ln w="12700">
            <a:miter lim="400000"/>
          </a:ln>
        </p:spPr>
      </p:pic>
      <p:sp>
        <p:nvSpPr>
          <p:cNvPr id="5" name="Shape 10"/>
          <p:cNvSpPr txBox="1">
            <a:spLocks/>
          </p:cNvSpPr>
          <p:nvPr/>
        </p:nvSpPr>
        <p:spPr>
          <a:xfrm>
            <a:off x="622789" y="13322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marL="0" marR="0" lvl="0" indent="0" algn="l" defTabSz="914400" eaLnBrk="1" fontAlgn="auto" latinLnBrk="0" hangingPunct="1">
              <a:lnSpc>
                <a:spcPct val="100000"/>
              </a:lnSpc>
              <a:spcBef>
                <a:spcPts val="0"/>
              </a:spcBef>
              <a:spcAft>
                <a:spcPts val="0"/>
              </a:spcAft>
              <a:buClrTx/>
              <a:buSzTx/>
              <a:buFontTx/>
              <a:buNone/>
              <a:tabLst/>
              <a:defRPr sz="1800" b="0">
                <a:solidFill>
                  <a:srgbClr val="000000"/>
                </a:solidFill>
              </a:defRPr>
            </a:pPr>
            <a:r>
              <a:rPr kumimoji="0" lang="en-US" sz="1050" b="0" i="0" u="none" strike="noStrike" kern="0" cap="none" spc="0" normalizeH="0" baseline="0" noProof="0" dirty="0">
                <a:ln>
                  <a:noFill/>
                </a:ln>
                <a:solidFill>
                  <a:prstClr val="white">
                    <a:lumMod val="20000"/>
                    <a:lumOff val="80000"/>
                  </a:prstClr>
                </a:solidFill>
                <a:effectLst/>
                <a:uLnTx/>
                <a:uFillTx/>
                <a:latin typeface="Helvetica"/>
                <a:sym typeface="Droid Serif"/>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2788" y="44624"/>
            <a:ext cx="8198425" cy="646331"/>
          </a:xfrm>
          <a:prstGeom prst="rect">
            <a:avLst/>
          </a:prstGeom>
          <a:noFill/>
        </p:spPr>
        <p:txBody>
          <a:bodyPr wrap="square" rtlCol="0">
            <a:spAutoFit/>
          </a:bodyPr>
          <a:lstStyle/>
          <a:p>
            <a:pPr algn="ctr"/>
            <a:r>
              <a:rPr lang="en-US" altLang="ja-JP" sz="3600" b="1" dirty="0">
                <a:solidFill>
                  <a:srgbClr val="FFFFFF"/>
                </a:solidFill>
                <a:latin typeface="+mj-lt"/>
                <a:cs typeface="Arial" panose="020B0604020202020204" pitchFamily="34" charset="0"/>
              </a:rPr>
              <a:t>JAXA’s EO Data Distribution Plan</a:t>
            </a:r>
            <a:endParaRPr kumimoji="1" lang="ja-JP" altLang="en-US" sz="3600" b="1" dirty="0">
              <a:solidFill>
                <a:srgbClr val="FFFFFF"/>
              </a:solidFill>
              <a:latin typeface="+mj-lt"/>
              <a:cs typeface="Arial" panose="020B0604020202020204" pitchFamily="34" charset="0"/>
            </a:endParaRPr>
          </a:p>
        </p:txBody>
      </p:sp>
      <p:sp>
        <p:nvSpPr>
          <p:cNvPr id="7" name="コンテンツ プレースホルダー 2">
            <a:extLst>
              <a:ext uri="{FF2B5EF4-FFF2-40B4-BE49-F238E27FC236}">
                <a16:creationId xmlns:a16="http://schemas.microsoft.com/office/drawing/2014/main" id="{0CE2CDED-C775-4958-B821-2990DD48FB51}"/>
              </a:ext>
            </a:extLst>
          </p:cNvPr>
          <p:cNvSpPr txBox="1">
            <a:spLocks/>
          </p:cNvSpPr>
          <p:nvPr/>
        </p:nvSpPr>
        <p:spPr bwMode="auto">
          <a:xfrm>
            <a:off x="179512" y="981075"/>
            <a:ext cx="871296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Wingdings" panose="05000000000000000000" pitchFamily="2" charset="2"/>
              <a:buChar char="u"/>
              <a:tabLst/>
              <a:defRPr/>
            </a:pPr>
            <a:r>
              <a:rPr kumimoji="1" lang="en-US" altLang="ja-JP"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Promote Open and Free</a:t>
            </a:r>
          </a:p>
          <a:p>
            <a:pPr marL="342900" marR="0" lvl="0" indent="-342900" algn="l" defTabSz="457200" rtl="0" eaLnBrk="0" fontAlgn="base" latinLnBrk="0" hangingPunct="0">
              <a:lnSpc>
                <a:spcPct val="100000"/>
              </a:lnSpc>
              <a:spcBef>
                <a:spcPct val="20000"/>
              </a:spcBef>
              <a:spcAft>
                <a:spcPct val="0"/>
              </a:spcAft>
              <a:buClrTx/>
              <a:buSzTx/>
              <a:buFont typeface="Wingdings" panose="05000000000000000000" pitchFamily="2" charset="2"/>
              <a:buChar char="u"/>
              <a:tabLst/>
              <a:defRPr/>
            </a:pPr>
            <a:r>
              <a:rPr kumimoji="1" lang="en-US" altLang="ja-JP"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Principle available spatial resolution </a:t>
            </a:r>
          </a:p>
          <a:p>
            <a:pPr marL="742950" marR="0" lvl="1" indent="-285750" algn="l" defTabSz="4572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10 meter</a:t>
            </a: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resolution or coarser</a:t>
            </a:r>
          </a:p>
          <a:p>
            <a:pPr marL="342900" marR="0" lvl="0" indent="-342900" algn="l" defTabSz="457200" rtl="0" eaLnBrk="0" fontAlgn="base" latinLnBrk="0" hangingPunct="0">
              <a:lnSpc>
                <a:spcPct val="100000"/>
              </a:lnSpc>
              <a:spcBef>
                <a:spcPct val="20000"/>
              </a:spcBef>
              <a:spcAft>
                <a:spcPct val="0"/>
              </a:spcAft>
              <a:buClrTx/>
              <a:buSzTx/>
              <a:buFont typeface="Wingdings" panose="05000000000000000000" pitchFamily="2" charset="2"/>
              <a:buChar char="u"/>
              <a:tabLst/>
              <a:defRPr/>
            </a:pPr>
            <a:r>
              <a:rPr kumimoji="1" lang="en-US" altLang="ja-JP"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Enhance provision of available products on the internet</a:t>
            </a:r>
          </a:p>
          <a:p>
            <a:pPr marL="742950" marR="0" lvl="1" indent="-285750" algn="l" defTabSz="457200" rtl="0" eaLnBrk="0" fontAlgn="base" latinLnBrk="0" hangingPunct="0">
              <a:lnSpc>
                <a:spcPct val="100000"/>
              </a:lnSpc>
              <a:spcBef>
                <a:spcPct val="20000"/>
              </a:spcBef>
              <a:spcAft>
                <a:spcPct val="0"/>
              </a:spcAft>
              <a:buClrTx/>
              <a:buSzTx/>
              <a:buFont typeface="Wingdings" panose="05000000000000000000" pitchFamily="2" charset="2"/>
              <a:buChar char="u"/>
              <a:tabLst/>
              <a:defRPr/>
            </a:pPr>
            <a:r>
              <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To be open upon</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processed</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ALOS/AVNIR-2</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Global</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 </a:t>
            </a:r>
            <a:r>
              <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ALOS PALSAR Global</a:t>
            </a:r>
            <a:endParaRPr kumimoji="1" lang="en-US" altLang="ja-JP" sz="2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Wingdings" panose="05000000000000000000" pitchFamily="2" charset="2"/>
              <a:buChar char="u"/>
              <a:tabLst/>
              <a:defRPr/>
            </a:pPr>
            <a:r>
              <a:rPr kumimoji="1" lang="en-US" altLang="ja-JP" sz="2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G-Portal (Standard Products)</a:t>
            </a:r>
            <a:endPar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Wingdings" panose="05000000000000000000" pitchFamily="2" charset="2"/>
              <a:buChar char="u"/>
              <a:tabLst/>
              <a:defRPr/>
            </a:pPr>
            <a:r>
              <a:rPr kumimoji="1" lang="en-US" altLang="ja-JP" sz="2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JJ-FAST</a:t>
            </a:r>
            <a:r>
              <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JASMES</a:t>
            </a:r>
            <a:r>
              <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JASMIN</a:t>
            </a: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for GFOI, GEOGLAM</a:t>
            </a: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a:t>
            </a:r>
            <a:endPar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lvl="1">
              <a:buFont typeface="Wingdings" panose="05000000000000000000" pitchFamily="2" charset="2"/>
              <a:buChar char="u"/>
              <a:defRPr/>
            </a:pPr>
            <a:r>
              <a:rPr lang="en-US" altLang="ja-JP" sz="2400" dirty="0">
                <a:solidFill>
                  <a:sysClr val="windowText" lastClr="000000"/>
                </a:solidFill>
                <a:latin typeface="Calibri"/>
                <a:ea typeface="ＭＳ Ｐゴシック" panose="020B0600070205080204" pitchFamily="50" charset="-128"/>
              </a:rPr>
              <a:t> ARD or </a:t>
            </a:r>
            <a:r>
              <a:rPr lang="en-US" altLang="ja-JP" sz="2400" b="1" dirty="0">
                <a:solidFill>
                  <a:sysClr val="windowText" lastClr="000000"/>
                </a:solidFill>
                <a:latin typeface="Calibri"/>
                <a:ea typeface="ＭＳ Ｐゴシック" panose="020B0600070205080204" pitchFamily="50" charset="-128"/>
              </a:rPr>
              <a:t>CARD4L compliant </a:t>
            </a:r>
            <a:r>
              <a:rPr lang="en-US" altLang="ja-JP" sz="2400" b="1" dirty="0">
                <a:solidFill>
                  <a:sysClr val="windowText" lastClr="000000"/>
                </a:solidFill>
              </a:rPr>
              <a:t>by format conversion software </a:t>
            </a:r>
            <a:endPar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1" lang="en-US" altLang="ja-JP" sz="20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1" lang="en-US" altLang="ja-JP" sz="20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1" lang="en-US" altLang="ja-JP" sz="20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1" lang="en-US" altLang="ja-JP" sz="20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p:txBody>
      </p:sp>
      <p:sp>
        <p:nvSpPr>
          <p:cNvPr id="9" name="スライド番号プレースホルダー 25">
            <a:extLst>
              <a:ext uri="{FF2B5EF4-FFF2-40B4-BE49-F238E27FC236}">
                <a16:creationId xmlns:a16="http://schemas.microsoft.com/office/drawing/2014/main" id="{C5F02993-B254-46D3-A083-3BE17829314D}"/>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936395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2788" y="107921"/>
            <a:ext cx="8198425" cy="584775"/>
          </a:xfrm>
          <a:prstGeom prst="rect">
            <a:avLst/>
          </a:prstGeom>
          <a:noFill/>
        </p:spPr>
        <p:txBody>
          <a:bodyPr wrap="square" rtlCol="0">
            <a:spAutoFit/>
          </a:bodyPr>
          <a:lstStyle/>
          <a:p>
            <a:pPr algn="ctr"/>
            <a:r>
              <a:rPr lang="en-US" altLang="ja-JP" sz="3200" b="1" dirty="0">
                <a:solidFill>
                  <a:srgbClr val="FFFFFF"/>
                </a:solidFill>
                <a:latin typeface="Arial" panose="020B0604020202020204" pitchFamily="34" charset="0"/>
                <a:cs typeface="Arial" panose="020B0604020202020204" pitchFamily="34" charset="0"/>
              </a:rPr>
              <a:t>JAXA’s EO Data Open &amp; Free Plan</a:t>
            </a:r>
            <a:endParaRPr kumimoji="1" lang="ja-JP" altLang="en-US" sz="3200" b="1" dirty="0">
              <a:solidFill>
                <a:srgbClr val="FFFFFF"/>
              </a:solidFill>
              <a:latin typeface="Arial" panose="020B0604020202020204" pitchFamily="34" charset="0"/>
              <a:cs typeface="Arial" panose="020B0604020202020204" pitchFamily="34" charset="0"/>
            </a:endParaRPr>
          </a:p>
        </p:txBody>
      </p:sp>
      <p:graphicFrame>
        <p:nvGraphicFramePr>
          <p:cNvPr id="6" name="表 5">
            <a:extLst>
              <a:ext uri="{FF2B5EF4-FFF2-40B4-BE49-F238E27FC236}">
                <a16:creationId xmlns:a16="http://schemas.microsoft.com/office/drawing/2014/main" id="{0C8E6E7C-58D6-4A45-8143-F660614A0E09}"/>
              </a:ext>
            </a:extLst>
          </p:cNvPr>
          <p:cNvGraphicFramePr>
            <a:graphicFrameLocks noGrp="1"/>
          </p:cNvGraphicFramePr>
          <p:nvPr>
            <p:extLst>
              <p:ext uri="{D42A27DB-BD31-4B8C-83A1-F6EECF244321}">
                <p14:modId xmlns:p14="http://schemas.microsoft.com/office/powerpoint/2010/main" val="494745608"/>
              </p:ext>
            </p:extLst>
          </p:nvPr>
        </p:nvGraphicFramePr>
        <p:xfrm>
          <a:off x="107504" y="930859"/>
          <a:ext cx="8859439" cy="5376364"/>
        </p:xfrm>
        <a:graphic>
          <a:graphicData uri="http://schemas.openxmlformats.org/drawingml/2006/table">
            <a:tbl>
              <a:tblPr firstRow="1" bandRow="1"/>
              <a:tblGrid>
                <a:gridCol w="1368152">
                  <a:extLst>
                    <a:ext uri="{9D8B030D-6E8A-4147-A177-3AD203B41FA5}">
                      <a16:colId xmlns:a16="http://schemas.microsoft.com/office/drawing/2014/main" val="1291034315"/>
                    </a:ext>
                  </a:extLst>
                </a:gridCol>
                <a:gridCol w="2949722">
                  <a:extLst>
                    <a:ext uri="{9D8B030D-6E8A-4147-A177-3AD203B41FA5}">
                      <a16:colId xmlns:a16="http://schemas.microsoft.com/office/drawing/2014/main" val="2614639107"/>
                    </a:ext>
                  </a:extLst>
                </a:gridCol>
                <a:gridCol w="1513073">
                  <a:extLst>
                    <a:ext uri="{9D8B030D-6E8A-4147-A177-3AD203B41FA5}">
                      <a16:colId xmlns:a16="http://schemas.microsoft.com/office/drawing/2014/main" val="3269432302"/>
                    </a:ext>
                  </a:extLst>
                </a:gridCol>
                <a:gridCol w="3028492">
                  <a:extLst>
                    <a:ext uri="{9D8B030D-6E8A-4147-A177-3AD203B41FA5}">
                      <a16:colId xmlns:a16="http://schemas.microsoft.com/office/drawing/2014/main" val="526901428"/>
                    </a:ext>
                  </a:extLst>
                </a:gridCol>
              </a:tblGrid>
              <a:tr h="391786">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Satellite/</a:t>
                      </a:r>
                      <a:r>
                        <a:rPr kumimoji="1" lang="en-US" altLang="ja-JP" sz="1800" baseline="0" dirty="0"/>
                        <a:t> </a:t>
                      </a:r>
                      <a:r>
                        <a:rPr kumimoji="1" lang="en-US" altLang="ja-JP" sz="1800" dirty="0"/>
                        <a:t>Sensor</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kumimoji="1" lang="ja-JP" altLang="en-US" dirty="0"/>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800" dirty="0"/>
                        <a:t>Before</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800" dirty="0"/>
                        <a:t>NOW</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498898042"/>
                  </a:ext>
                </a:extLst>
              </a:tr>
              <a:tr h="685626">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MOS/JERS/ADEOS/ADEOS-2/</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AMSR-E/TRMM</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31465847"/>
                  </a:ext>
                </a:extLst>
              </a:tr>
              <a:tr h="607414">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GOSAT</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341005686"/>
                  </a:ext>
                </a:extLst>
              </a:tr>
              <a:tr h="607414">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GCOM-W and GCOM-C</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28611362"/>
                  </a:ext>
                </a:extLst>
              </a:tr>
              <a:tr h="485092">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a:t>GPM</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790101221"/>
                  </a:ext>
                </a:extLst>
              </a:tr>
              <a:tr h="391786">
                <a:tc rowSpan="4">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ALOS</a:t>
                      </a:r>
                      <a:endParaRPr kumimoji="1" lang="ja-JP" altLang="en-US" sz="1800" dirty="0"/>
                    </a:p>
                    <a:p>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AVNIR-2 (10m)</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dirty="0" err="1"/>
                        <a:t>ー</a:t>
                      </a:r>
                      <a:endParaRPr kumimoji="1" lang="ja-JP" altLang="en-US" sz="1800" dirty="0"/>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544268565"/>
                  </a:ext>
                </a:extLst>
              </a:tr>
              <a:tr h="391786">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PALSAR (10m, </a:t>
                      </a:r>
                      <a:r>
                        <a:rPr kumimoji="1" lang="en-US" altLang="ja-JP" sz="1800" dirty="0">
                          <a:solidFill>
                            <a:srgbClr val="FF0000"/>
                          </a:solidFill>
                        </a:rPr>
                        <a:t>100m</a:t>
                      </a:r>
                      <a:r>
                        <a:rPr kumimoji="1" lang="en-US" altLang="ja-JP" sz="1800" dirty="0"/>
                        <a:t>)</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856812614"/>
                  </a:ext>
                </a:extLst>
              </a:tr>
              <a:tr h="391786">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a:t>DSM (30m)</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917296731"/>
                  </a:ext>
                </a:extLst>
              </a:tr>
              <a:tr h="521541">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800" dirty="0"/>
                        <a:t>Annual Global Forest</a:t>
                      </a:r>
                      <a:r>
                        <a:rPr lang="en-US" altLang="ja-JP" sz="1800" baseline="0" dirty="0"/>
                        <a:t> map / mosaic (25m)</a:t>
                      </a:r>
                      <a:endParaRPr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394259151"/>
                  </a:ext>
                </a:extLst>
              </a:tr>
              <a:tr h="391786">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ALOS-2</a:t>
                      </a:r>
                      <a:endParaRPr kumimoji="1" lang="ja-JP" altLang="en-US" sz="1800" dirty="0"/>
                    </a:p>
                    <a:p>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err="1"/>
                        <a:t>ScanSAR</a:t>
                      </a:r>
                      <a:r>
                        <a:rPr kumimoji="1" lang="en-US" altLang="ja-JP" sz="1800" dirty="0"/>
                        <a:t> (</a:t>
                      </a:r>
                      <a:r>
                        <a:rPr kumimoji="1" lang="en-US" altLang="ja-JP" sz="1800" dirty="0">
                          <a:solidFill>
                            <a:srgbClr val="FF0000"/>
                          </a:solidFill>
                        </a:rPr>
                        <a:t>50m</a:t>
                      </a:r>
                      <a:r>
                        <a:rPr kumimoji="1" lang="en-US" altLang="ja-JP" sz="1800" dirty="0"/>
                        <a:t>)</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800" b="1" dirty="0">
                          <a:solidFill>
                            <a:srgbClr val="FF0000"/>
                          </a:solidFill>
                          <a:effectLst/>
                        </a:rPr>
                        <a:t>Partially</a:t>
                      </a:r>
                      <a:endParaRPr kumimoji="1" lang="ja-JP" altLang="en-US" sz="1800" b="1" dirty="0">
                        <a:solidFill>
                          <a:srgbClr val="FF0000"/>
                        </a:solidFill>
                        <a:effectLst/>
                      </a:endParaRP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355306236"/>
                  </a:ext>
                </a:extLst>
              </a:tr>
              <a:tr h="391786">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Fine</a:t>
                      </a:r>
                      <a:r>
                        <a:rPr kumimoji="1" lang="en-US" altLang="ja-JP" sz="1800" baseline="0" dirty="0"/>
                        <a:t> mode (10m)</a:t>
                      </a:r>
                      <a:endParaRPr kumimoji="1" lang="ja-JP" altLang="en-US" sz="1800" dirty="0"/>
                    </a:p>
                  </a:txBody>
                  <a:tcPr marL="91434" marR="91434"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800" b="0" dirty="0">
                          <a:solidFill>
                            <a:srgbClr val="FF0000"/>
                          </a:solidFill>
                          <a:effectLst/>
                        </a:rPr>
                        <a:t>Under Negotiation with PD</a:t>
                      </a:r>
                      <a:endParaRPr kumimoji="1" lang="ja-JP" altLang="en-US" sz="1800" b="0" dirty="0">
                        <a:solidFill>
                          <a:srgbClr val="FF0000"/>
                        </a:solidFill>
                        <a:effectLst/>
                      </a:endParaRPr>
                    </a:p>
                  </a:txBody>
                  <a:tcPr marL="91434" marR="91434" marT="45731" marB="457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122403416"/>
                  </a:ext>
                </a:extLst>
              </a:tr>
            </a:tbl>
          </a:graphicData>
        </a:graphic>
      </p:graphicFrame>
      <p:sp>
        <p:nvSpPr>
          <p:cNvPr id="9" name="スライド番号プレースホルダー 25">
            <a:extLst>
              <a:ext uri="{FF2B5EF4-FFF2-40B4-BE49-F238E27FC236}">
                <a16:creationId xmlns:a16="http://schemas.microsoft.com/office/drawing/2014/main" id="{AEC5CA07-1D9E-4705-80C5-06443B28EEC0}"/>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97777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2"/>
          <p:cNvSpPr>
            <a:spLocks noGrp="1"/>
          </p:cNvSpPr>
          <p:nvPr>
            <p:ph type="title"/>
          </p:nvPr>
        </p:nvSpPr>
        <p:spPr>
          <a:xfrm>
            <a:off x="395537" y="26988"/>
            <a:ext cx="8352928" cy="615950"/>
          </a:xfrm>
        </p:spPr>
        <p:txBody>
          <a:bodyPr/>
          <a:lstStyle/>
          <a:p>
            <a:r>
              <a:rPr lang="en-US" altLang="ja-JP" sz="2400" dirty="0">
                <a:latin typeface="Arial" panose="020B0604020202020204" pitchFamily="34" charset="0"/>
                <a:ea typeface="Tahoma" pitchFamily="34" charset="0"/>
                <a:cs typeface="Arial" panose="020B0604020202020204" pitchFamily="34" charset="0"/>
              </a:rPr>
              <a:t>[Last time] Schedule of ALOS/ALOS-2 </a:t>
            </a:r>
            <a:br>
              <a:rPr lang="en-US" altLang="ja-JP" sz="2400" dirty="0">
                <a:latin typeface="Arial" panose="020B0604020202020204" pitchFamily="34" charset="0"/>
                <a:ea typeface="Tahoma" pitchFamily="34" charset="0"/>
                <a:cs typeface="Arial" panose="020B0604020202020204" pitchFamily="34" charset="0"/>
              </a:rPr>
            </a:br>
            <a:r>
              <a:rPr lang="en-US" altLang="ja-JP" sz="2400" dirty="0">
                <a:latin typeface="Arial" panose="020B0604020202020204" pitchFamily="34" charset="0"/>
                <a:ea typeface="Tahoma" pitchFamily="34" charset="0"/>
                <a:cs typeface="Arial" panose="020B0604020202020204" pitchFamily="34" charset="0"/>
              </a:rPr>
              <a:t>Data Processing and Open Free Access</a:t>
            </a:r>
            <a:endParaRPr kumimoji="1" lang="ja-JP" altLang="en-US" sz="2400" dirty="0">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5DB498F8-BE7B-4212-9DDE-CDC4D07F4938}"/>
              </a:ext>
            </a:extLst>
          </p:cNvPr>
          <p:cNvSpPr txBox="1"/>
          <p:nvPr/>
        </p:nvSpPr>
        <p:spPr>
          <a:xfrm>
            <a:off x="7282872" y="692696"/>
            <a:ext cx="1747594" cy="276999"/>
          </a:xfrm>
          <a:prstGeom prst="rect">
            <a:avLst/>
          </a:prstGeom>
          <a:noFill/>
        </p:spPr>
        <p:txBody>
          <a:bodyPr wrap="none" rtlCol="0">
            <a:spAutoFit/>
          </a:bodyPr>
          <a:lstStyle/>
          <a:p>
            <a:r>
              <a:rPr kumimoji="1" lang="en-US" altLang="ja-JP" sz="1200" b="1" dirty="0">
                <a:solidFill>
                  <a:srgbClr val="FF0000"/>
                </a:solidFill>
                <a:latin typeface="Arial" panose="020B0604020202020204" pitchFamily="34" charset="0"/>
                <a:cs typeface="Arial" panose="020B0604020202020204" pitchFamily="34" charset="0"/>
              </a:rPr>
              <a:t>As of February  2018</a:t>
            </a:r>
            <a:endParaRPr kumimoji="1" lang="ja-JP" altLang="en-US" sz="1200" b="1" dirty="0">
              <a:solidFill>
                <a:srgbClr val="FF0000"/>
              </a:solidFill>
              <a:latin typeface="Arial" panose="020B0604020202020204" pitchFamily="34" charset="0"/>
              <a:cs typeface="Arial" panose="020B0604020202020204" pitchFamily="34" charset="0"/>
            </a:endParaRPr>
          </a:p>
        </p:txBody>
      </p:sp>
      <p:graphicFrame>
        <p:nvGraphicFramePr>
          <p:cNvPr id="72" name="コンテンツ プレースホルダー 1">
            <a:extLst>
              <a:ext uri="{FF2B5EF4-FFF2-40B4-BE49-F238E27FC236}">
                <a16:creationId xmlns:a16="http://schemas.microsoft.com/office/drawing/2014/main" id="{F53B07D3-E933-49F2-AE2C-447142380D6F}"/>
              </a:ext>
            </a:extLst>
          </p:cNvPr>
          <p:cNvGraphicFramePr>
            <a:graphicFrameLocks/>
          </p:cNvGraphicFramePr>
          <p:nvPr>
            <p:extLst>
              <p:ext uri="{D42A27DB-BD31-4B8C-83A1-F6EECF244321}">
                <p14:modId xmlns:p14="http://schemas.microsoft.com/office/powerpoint/2010/main" val="3315014679"/>
              </p:ext>
            </p:extLst>
          </p:nvPr>
        </p:nvGraphicFramePr>
        <p:xfrm>
          <a:off x="488458" y="1052736"/>
          <a:ext cx="8229600" cy="5328591"/>
        </p:xfrm>
        <a:graphic>
          <a:graphicData uri="http://schemas.openxmlformats.org/drawingml/2006/table">
            <a:tbl>
              <a:tblPr firstRow="1" bandRow="1">
                <a:tableStyleId>{5940675A-B579-460E-94D1-54222C63F5DA}</a:tableStyleId>
              </a:tblPr>
              <a:tblGrid>
                <a:gridCol w="1057230">
                  <a:extLst>
                    <a:ext uri="{9D8B030D-6E8A-4147-A177-3AD203B41FA5}">
                      <a16:colId xmlns:a16="http://schemas.microsoft.com/office/drawing/2014/main" val="216831314"/>
                    </a:ext>
                  </a:extLst>
                </a:gridCol>
                <a:gridCol w="1262910">
                  <a:extLst>
                    <a:ext uri="{9D8B030D-6E8A-4147-A177-3AD203B41FA5}">
                      <a16:colId xmlns:a16="http://schemas.microsoft.com/office/drawing/2014/main" val="144147697"/>
                    </a:ext>
                  </a:extLst>
                </a:gridCol>
                <a:gridCol w="731158">
                  <a:extLst>
                    <a:ext uri="{9D8B030D-6E8A-4147-A177-3AD203B41FA5}">
                      <a16:colId xmlns:a16="http://schemas.microsoft.com/office/drawing/2014/main" val="549830786"/>
                    </a:ext>
                  </a:extLst>
                </a:gridCol>
                <a:gridCol w="731158">
                  <a:extLst>
                    <a:ext uri="{9D8B030D-6E8A-4147-A177-3AD203B41FA5}">
                      <a16:colId xmlns:a16="http://schemas.microsoft.com/office/drawing/2014/main" val="4054992732"/>
                    </a:ext>
                  </a:extLst>
                </a:gridCol>
                <a:gridCol w="731158">
                  <a:extLst>
                    <a:ext uri="{9D8B030D-6E8A-4147-A177-3AD203B41FA5}">
                      <a16:colId xmlns:a16="http://schemas.microsoft.com/office/drawing/2014/main" val="76840579"/>
                    </a:ext>
                  </a:extLst>
                </a:gridCol>
                <a:gridCol w="731158">
                  <a:extLst>
                    <a:ext uri="{9D8B030D-6E8A-4147-A177-3AD203B41FA5}">
                      <a16:colId xmlns:a16="http://schemas.microsoft.com/office/drawing/2014/main" val="2578297539"/>
                    </a:ext>
                  </a:extLst>
                </a:gridCol>
                <a:gridCol w="746207">
                  <a:extLst>
                    <a:ext uri="{9D8B030D-6E8A-4147-A177-3AD203B41FA5}">
                      <a16:colId xmlns:a16="http://schemas.microsoft.com/office/drawing/2014/main" val="1432654881"/>
                    </a:ext>
                  </a:extLst>
                </a:gridCol>
                <a:gridCol w="746207">
                  <a:extLst>
                    <a:ext uri="{9D8B030D-6E8A-4147-A177-3AD203B41FA5}">
                      <a16:colId xmlns:a16="http://schemas.microsoft.com/office/drawing/2014/main" val="1404245759"/>
                    </a:ext>
                  </a:extLst>
                </a:gridCol>
                <a:gridCol w="746207">
                  <a:extLst>
                    <a:ext uri="{9D8B030D-6E8A-4147-A177-3AD203B41FA5}">
                      <a16:colId xmlns:a16="http://schemas.microsoft.com/office/drawing/2014/main" val="402321086"/>
                    </a:ext>
                  </a:extLst>
                </a:gridCol>
                <a:gridCol w="746207">
                  <a:extLst>
                    <a:ext uri="{9D8B030D-6E8A-4147-A177-3AD203B41FA5}">
                      <a16:colId xmlns:a16="http://schemas.microsoft.com/office/drawing/2014/main" val="2245623083"/>
                    </a:ext>
                  </a:extLst>
                </a:gridCol>
              </a:tblGrid>
              <a:tr h="368132">
                <a:tc rowSpan="2" gridSpan="2">
                  <a:txBody>
                    <a:bodyPr/>
                    <a:lstStyle/>
                    <a:p>
                      <a:endParaRPr kumimoji="1" lang="ja-JP" altLang="en-US" sz="1700" dirty="0"/>
                    </a:p>
                  </a:txBody>
                  <a:tcPr marL="84406" marR="84406" marT="42210" marB="42210">
                    <a:solidFill>
                      <a:schemeClr val="bg1"/>
                    </a:solidFil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kumimoji="1" lang="en-US" altLang="ja-JP" sz="1700" b="1" dirty="0">
                          <a:solidFill>
                            <a:schemeClr val="tx1"/>
                          </a:solidFill>
                        </a:rPr>
                        <a:t>2018</a:t>
                      </a:r>
                      <a:endParaRPr kumimoji="1" lang="ja-JP" altLang="en-US" sz="1700" b="1" dirty="0">
                        <a:solidFill>
                          <a:schemeClr val="tx1"/>
                        </a:solidFill>
                      </a:endParaRPr>
                    </a:p>
                  </a:txBody>
                  <a:tcPr marL="84406" marR="84406" marT="42210" marB="42210">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700" b="1" dirty="0">
                          <a:solidFill>
                            <a:schemeClr val="tx1"/>
                          </a:solidFill>
                        </a:rPr>
                        <a:t>2019</a:t>
                      </a:r>
                      <a:endParaRPr kumimoji="1" lang="ja-JP" altLang="en-US" sz="1700" b="1" dirty="0">
                        <a:solidFill>
                          <a:schemeClr val="tx1"/>
                        </a:solidFill>
                      </a:endParaRPr>
                    </a:p>
                  </a:txBody>
                  <a:tcPr marL="84406" marR="84406" marT="42210" marB="42210">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50490734"/>
                  </a:ext>
                </a:extLst>
              </a:tr>
              <a:tr h="547794">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700" dirty="0"/>
                        <a:t>1Q</a:t>
                      </a:r>
                    </a:p>
                    <a:p>
                      <a:pPr algn="l"/>
                      <a:r>
                        <a:rPr kumimoji="1" lang="en-US" altLang="ja-JP" sz="1100" dirty="0"/>
                        <a:t>Jan</a:t>
                      </a:r>
                      <a:r>
                        <a:rPr kumimoji="1" lang="ja-JP" altLang="en-US" sz="1100" dirty="0"/>
                        <a:t>　</a:t>
                      </a:r>
                      <a:r>
                        <a:rPr kumimoji="1" lang="en-US" altLang="ja-JP" sz="1100" dirty="0"/>
                        <a:t>Mar</a:t>
                      </a:r>
                    </a:p>
                  </a:txBody>
                  <a:tcPr marL="84406" marR="84406" marT="42210" marB="42210">
                    <a:solidFill>
                      <a:schemeClr val="bg1"/>
                    </a:solidFill>
                  </a:tcPr>
                </a:tc>
                <a:tc>
                  <a:txBody>
                    <a:bodyPr/>
                    <a:lstStyle/>
                    <a:p>
                      <a:pPr algn="ctr"/>
                      <a:r>
                        <a:rPr kumimoji="1" lang="en-US" altLang="ja-JP" sz="1700" dirty="0"/>
                        <a:t>2Q</a:t>
                      </a:r>
                    </a:p>
                    <a:p>
                      <a:pPr algn="ctr"/>
                      <a:r>
                        <a:rPr kumimoji="1" lang="en-US" altLang="ja-JP" sz="1100" dirty="0"/>
                        <a:t>Apr</a:t>
                      </a:r>
                      <a:r>
                        <a:rPr kumimoji="1" lang="ja-JP" altLang="en-US" sz="1100" dirty="0"/>
                        <a:t>　</a:t>
                      </a:r>
                      <a:r>
                        <a:rPr kumimoji="1" lang="en-US" altLang="ja-JP" sz="1100" dirty="0"/>
                        <a:t>Jun</a:t>
                      </a:r>
                    </a:p>
                  </a:txBody>
                  <a:tcPr marL="84406" marR="84406" marT="42210" marB="42210">
                    <a:solidFill>
                      <a:schemeClr val="bg1"/>
                    </a:solidFill>
                  </a:tcPr>
                </a:tc>
                <a:tc>
                  <a:txBody>
                    <a:bodyPr/>
                    <a:lstStyle/>
                    <a:p>
                      <a:pPr algn="ctr"/>
                      <a:r>
                        <a:rPr kumimoji="1" lang="en-US" altLang="ja-JP" sz="1700" dirty="0"/>
                        <a:t>3Q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t>Jul</a:t>
                      </a:r>
                      <a:r>
                        <a:rPr kumimoji="1" lang="ja-JP" altLang="en-US" sz="1100" dirty="0"/>
                        <a:t>　</a:t>
                      </a:r>
                      <a:r>
                        <a:rPr kumimoji="1" lang="en-US" altLang="ja-JP" sz="1100" dirty="0"/>
                        <a:t>Sept</a:t>
                      </a:r>
                    </a:p>
                  </a:txBody>
                  <a:tcPr marL="84406" marR="84406" marT="42210" marB="42210">
                    <a:solidFill>
                      <a:schemeClr val="bg1"/>
                    </a:solidFill>
                  </a:tcPr>
                </a:tc>
                <a:tc>
                  <a:txBody>
                    <a:bodyPr/>
                    <a:lstStyle/>
                    <a:p>
                      <a:pPr algn="ctr"/>
                      <a:r>
                        <a:rPr kumimoji="1" lang="en-US" altLang="ja-JP" sz="1700" dirty="0"/>
                        <a:t>4Q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t>Oct</a:t>
                      </a:r>
                      <a:r>
                        <a:rPr kumimoji="1" lang="ja-JP" altLang="en-US" sz="1100" dirty="0"/>
                        <a:t>　</a:t>
                      </a:r>
                      <a:r>
                        <a:rPr kumimoji="1" lang="en-US" altLang="ja-JP" sz="1100" dirty="0"/>
                        <a:t>Dec</a:t>
                      </a:r>
                    </a:p>
                  </a:txBody>
                  <a:tcPr marL="84406" marR="84406" marT="42210" marB="42210">
                    <a:solidFill>
                      <a:schemeClr val="bg1"/>
                    </a:solidFill>
                  </a:tcPr>
                </a:tc>
                <a:tc>
                  <a:txBody>
                    <a:bodyPr/>
                    <a:lstStyle/>
                    <a:p>
                      <a:pPr algn="ctr"/>
                      <a:r>
                        <a:rPr kumimoji="1" lang="en-US" altLang="ja-JP" sz="1700" dirty="0"/>
                        <a:t>1Q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t>Jan</a:t>
                      </a:r>
                      <a:r>
                        <a:rPr kumimoji="1" lang="ja-JP" altLang="en-US" sz="1100" dirty="0"/>
                        <a:t>　</a:t>
                      </a:r>
                      <a:r>
                        <a:rPr kumimoji="1" lang="en-US" altLang="ja-JP" sz="1100" dirty="0"/>
                        <a:t>Mar</a:t>
                      </a:r>
                    </a:p>
                  </a:txBody>
                  <a:tcPr marL="84406" marR="84406" marT="42210" marB="42210">
                    <a:solidFill>
                      <a:schemeClr val="bg1"/>
                    </a:solidFill>
                  </a:tcPr>
                </a:tc>
                <a:tc>
                  <a:txBody>
                    <a:bodyPr/>
                    <a:lstStyle/>
                    <a:p>
                      <a:pPr algn="ctr"/>
                      <a:r>
                        <a:rPr kumimoji="1" lang="en-US" altLang="ja-JP" sz="1700" dirty="0"/>
                        <a:t>2Q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t>Apr</a:t>
                      </a:r>
                      <a:r>
                        <a:rPr kumimoji="1" lang="ja-JP" altLang="en-US" sz="1100" dirty="0"/>
                        <a:t>　</a:t>
                      </a:r>
                      <a:r>
                        <a:rPr kumimoji="1" lang="en-US" altLang="ja-JP" sz="1100" dirty="0"/>
                        <a:t>Jun</a:t>
                      </a:r>
                    </a:p>
                  </a:txBody>
                  <a:tcPr marL="84406" marR="84406" marT="42210" marB="42210">
                    <a:solidFill>
                      <a:schemeClr val="bg1"/>
                    </a:solidFill>
                  </a:tcPr>
                </a:tc>
                <a:tc>
                  <a:txBody>
                    <a:bodyPr/>
                    <a:lstStyle/>
                    <a:p>
                      <a:pPr algn="ctr"/>
                      <a:r>
                        <a:rPr kumimoji="1" lang="en-US" altLang="ja-JP" sz="1700" dirty="0"/>
                        <a:t>3Q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t>Jul</a:t>
                      </a:r>
                      <a:r>
                        <a:rPr kumimoji="1" lang="ja-JP" altLang="en-US" sz="1100" dirty="0"/>
                        <a:t>　</a:t>
                      </a:r>
                      <a:r>
                        <a:rPr kumimoji="1" lang="en-US" altLang="ja-JP" sz="1100" dirty="0"/>
                        <a:t>Sept</a:t>
                      </a:r>
                    </a:p>
                  </a:txBody>
                  <a:tcPr marL="84406" marR="84406" marT="42210" marB="42210">
                    <a:solidFill>
                      <a:schemeClr val="bg1"/>
                    </a:solidFill>
                  </a:tcPr>
                </a:tc>
                <a:tc>
                  <a:txBody>
                    <a:bodyPr/>
                    <a:lstStyle/>
                    <a:p>
                      <a:pPr algn="ctr"/>
                      <a:r>
                        <a:rPr kumimoji="1" lang="en-US" altLang="ja-JP" sz="1700" dirty="0"/>
                        <a:t>4Q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t>Oct</a:t>
                      </a:r>
                      <a:r>
                        <a:rPr kumimoji="1" lang="ja-JP" altLang="en-US" sz="1100" dirty="0"/>
                        <a:t>　</a:t>
                      </a:r>
                      <a:r>
                        <a:rPr kumimoji="1" lang="en-US" altLang="ja-JP" sz="1100" dirty="0"/>
                        <a:t>Dec</a:t>
                      </a:r>
                    </a:p>
                  </a:txBody>
                  <a:tcPr marL="84406" marR="84406" marT="42210" marB="42210">
                    <a:solidFill>
                      <a:schemeClr val="bg1"/>
                    </a:solidFill>
                  </a:tcPr>
                </a:tc>
                <a:extLst>
                  <a:ext uri="{0D108BD9-81ED-4DB2-BD59-A6C34878D82A}">
                    <a16:rowId xmlns:a16="http://schemas.microsoft.com/office/drawing/2014/main" val="2884558386"/>
                  </a:ext>
                </a:extLst>
              </a:tr>
              <a:tr h="1641112">
                <a:tc rowSpan="2">
                  <a:txBody>
                    <a:bodyPr/>
                    <a:lstStyle/>
                    <a:p>
                      <a:pPr algn="ctr"/>
                      <a:r>
                        <a:rPr kumimoji="1" lang="en-US" altLang="ja-JP" sz="1700" b="1" dirty="0"/>
                        <a:t>ALOS</a:t>
                      </a:r>
                      <a:endParaRPr kumimoji="1" lang="ja-JP" altLang="en-US" sz="1700" b="1" dirty="0"/>
                    </a:p>
                  </a:txBody>
                  <a:tcPr marL="84406" marR="84406" marT="42210" marB="42210">
                    <a:solidFill>
                      <a:schemeClr val="bg1"/>
                    </a:solidFill>
                  </a:tcPr>
                </a:tc>
                <a:tc>
                  <a:txBody>
                    <a:bodyPr/>
                    <a:lstStyle/>
                    <a:p>
                      <a:pPr algn="ctr"/>
                      <a:r>
                        <a:rPr kumimoji="1" lang="en-US" altLang="ja-JP" sz="1700" b="1" dirty="0"/>
                        <a:t>AVNIR-2</a:t>
                      </a:r>
                    </a:p>
                    <a:p>
                      <a:pPr algn="ctr"/>
                      <a:r>
                        <a:rPr kumimoji="1" lang="en-US" altLang="ja-JP" sz="1700" b="1" dirty="0"/>
                        <a:t>(10 m)</a:t>
                      </a:r>
                    </a:p>
                    <a:p>
                      <a:pPr algn="ctr"/>
                      <a:endParaRPr kumimoji="1" lang="en-US" altLang="ja-JP" sz="1700" b="1" dirty="0"/>
                    </a:p>
                    <a:p>
                      <a:pPr algn="ctr"/>
                      <a:endParaRPr kumimoji="1" lang="en-US" altLang="ja-JP" sz="1700" b="1" dirty="0"/>
                    </a:p>
                  </a:txBody>
                  <a:tcPr marL="84406" marR="84406" marT="42210" marB="42210">
                    <a:solidFill>
                      <a:schemeClr val="bg1"/>
                    </a:solidFill>
                  </a:tcPr>
                </a:tc>
                <a:tc>
                  <a:txBody>
                    <a:bodyPr/>
                    <a:lstStyle/>
                    <a:p>
                      <a:endParaRPr kumimoji="1" lang="en-US" altLang="ja-JP" sz="1700" dirty="0"/>
                    </a:p>
                    <a:p>
                      <a:endParaRPr kumimoji="1" lang="en-US" altLang="ja-JP" sz="1700" dirty="0"/>
                    </a:p>
                    <a:p>
                      <a:endParaRPr kumimoji="1" lang="en-US" altLang="ja-JP" sz="1700" dirty="0"/>
                    </a:p>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r>
                        <a:rPr kumimoji="1" lang="en-US" altLang="ja-JP" sz="1700" dirty="0"/>
                        <a:t>     </a:t>
                      </a:r>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extLst>
                  <a:ext uri="{0D108BD9-81ED-4DB2-BD59-A6C34878D82A}">
                    <a16:rowId xmlns:a16="http://schemas.microsoft.com/office/drawing/2014/main" val="2023287892"/>
                  </a:ext>
                </a:extLst>
              </a:tr>
              <a:tr h="1476754">
                <a:tc vMerge="1">
                  <a:txBody>
                    <a:bodyPr/>
                    <a:lstStyle/>
                    <a:p>
                      <a:endParaRPr kumimoji="1" lang="ja-JP" altLang="en-US"/>
                    </a:p>
                  </a:txBody>
                  <a:tcPr/>
                </a:tc>
                <a:tc>
                  <a:txBody>
                    <a:bodyPr/>
                    <a:lstStyle/>
                    <a:p>
                      <a:pPr algn="ctr"/>
                      <a:r>
                        <a:rPr kumimoji="1" lang="en-US" altLang="ja-JP" sz="1700" b="1" dirty="0"/>
                        <a:t>PALSAR</a:t>
                      </a:r>
                    </a:p>
                    <a:p>
                      <a:pPr algn="ctr"/>
                      <a:r>
                        <a:rPr kumimoji="1" lang="en-US" altLang="ja-JP" sz="1700" b="1" dirty="0"/>
                        <a:t>(10 m)</a:t>
                      </a:r>
                    </a:p>
                    <a:p>
                      <a:pPr algn="ctr"/>
                      <a:endParaRPr kumimoji="1" lang="en-US" altLang="ja-JP" sz="1700" b="1" dirty="0"/>
                    </a:p>
                    <a:p>
                      <a:pPr algn="ctr"/>
                      <a:endParaRPr kumimoji="1" lang="ja-JP" altLang="en-US" sz="1700" b="1" dirty="0"/>
                    </a:p>
                  </a:txBody>
                  <a:tcPr marL="84406" marR="84406" marT="42210" marB="42210">
                    <a:solidFill>
                      <a:schemeClr val="bg1"/>
                    </a:solidFill>
                  </a:tcPr>
                </a:tc>
                <a:tc>
                  <a:txBody>
                    <a:bodyPr/>
                    <a:lstStyle/>
                    <a:p>
                      <a:endParaRPr kumimoji="1" lang="en-US" altLang="ja-JP" sz="1700" dirty="0"/>
                    </a:p>
                    <a:p>
                      <a:endParaRPr kumimoji="1" lang="en-US" altLang="ja-JP" sz="1700" dirty="0"/>
                    </a:p>
                    <a:p>
                      <a:endParaRPr kumimoji="1" lang="en-US" altLang="ja-JP" sz="1700" dirty="0"/>
                    </a:p>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extLst>
                  <a:ext uri="{0D108BD9-81ED-4DB2-BD59-A6C34878D82A}">
                    <a16:rowId xmlns:a16="http://schemas.microsoft.com/office/drawing/2014/main" val="378632528"/>
                  </a:ext>
                </a:extLst>
              </a:tr>
              <a:tr h="645790">
                <a:tc rowSpan="2">
                  <a:txBody>
                    <a:bodyPr/>
                    <a:lstStyle/>
                    <a:p>
                      <a:pPr algn="ctr"/>
                      <a:r>
                        <a:rPr kumimoji="1" lang="en-US" altLang="ja-JP" sz="1700" b="1" dirty="0"/>
                        <a:t>ALOS-2</a:t>
                      </a:r>
                      <a:endParaRPr kumimoji="1" lang="ja-JP" altLang="en-US" sz="1700" b="1" dirty="0"/>
                    </a:p>
                  </a:txBody>
                  <a:tcPr marL="84406" marR="84406" marT="42210" marB="42210">
                    <a:solidFill>
                      <a:schemeClr val="bg1"/>
                    </a:solidFill>
                  </a:tcPr>
                </a:tc>
                <a:tc>
                  <a:txBody>
                    <a:bodyPr/>
                    <a:lstStyle/>
                    <a:p>
                      <a:pPr algn="ctr"/>
                      <a:r>
                        <a:rPr kumimoji="1" lang="en-US" altLang="ja-JP" sz="1700" b="1" dirty="0"/>
                        <a:t>ScanSAR</a:t>
                      </a:r>
                    </a:p>
                    <a:p>
                      <a:pPr algn="ctr"/>
                      <a:r>
                        <a:rPr kumimoji="1" lang="en-US" altLang="ja-JP" sz="1700" b="1" dirty="0"/>
                        <a:t>(100 m)</a:t>
                      </a:r>
                    </a:p>
                  </a:txBody>
                  <a:tcPr marL="84406" marR="84406" marT="42210" marB="42210">
                    <a:solidFill>
                      <a:schemeClr val="bg1"/>
                    </a:solidFill>
                  </a:tcPr>
                </a:tc>
                <a:tc>
                  <a:txBody>
                    <a:bodyPr/>
                    <a:lstStyle/>
                    <a:p>
                      <a:endParaRPr kumimoji="1" lang="en-US" altLang="ja-JP" sz="1700" dirty="0"/>
                    </a:p>
                    <a:p>
                      <a:endParaRPr kumimoji="1" lang="en-US" altLang="ja-JP"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extLst>
                  <a:ext uri="{0D108BD9-81ED-4DB2-BD59-A6C34878D82A}">
                    <a16:rowId xmlns:a16="http://schemas.microsoft.com/office/drawing/2014/main" val="3621754171"/>
                  </a:ext>
                </a:extLst>
              </a:tr>
              <a:tr h="649009">
                <a:tc vMerge="1">
                  <a:txBody>
                    <a:bodyPr/>
                    <a:lstStyle/>
                    <a:p>
                      <a:pPr algn="ctr"/>
                      <a:endParaRPr kumimoji="1" lang="ja-JP" altLang="en-US" b="1"/>
                    </a:p>
                  </a:txBody>
                  <a:tcPr>
                    <a:solidFill>
                      <a:schemeClr val="bg1"/>
                    </a:solidFill>
                  </a:tcPr>
                </a:tc>
                <a:tc>
                  <a:txBody>
                    <a:bodyPr/>
                    <a:lstStyle/>
                    <a:p>
                      <a:pPr algn="ctr"/>
                      <a:r>
                        <a:rPr kumimoji="1" lang="en-US" altLang="ja-JP" sz="1700" b="1" dirty="0"/>
                        <a:t>Fine Mode</a:t>
                      </a:r>
                    </a:p>
                    <a:p>
                      <a:pPr algn="ctr"/>
                      <a:r>
                        <a:rPr kumimoji="1" lang="en-US" altLang="ja-JP" sz="1700" b="1" dirty="0"/>
                        <a:t>(10 m)</a:t>
                      </a:r>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tc>
                  <a:txBody>
                    <a:bodyPr/>
                    <a:lstStyle/>
                    <a:p>
                      <a:endParaRPr kumimoji="1" lang="ja-JP" altLang="en-US" sz="1700" dirty="0"/>
                    </a:p>
                  </a:txBody>
                  <a:tcPr marL="84406" marR="84406" marT="42210" marB="42210">
                    <a:solidFill>
                      <a:schemeClr val="bg1"/>
                    </a:solidFill>
                  </a:tcPr>
                </a:tc>
                <a:extLst>
                  <a:ext uri="{0D108BD9-81ED-4DB2-BD59-A6C34878D82A}">
                    <a16:rowId xmlns:a16="http://schemas.microsoft.com/office/drawing/2014/main" val="2255624114"/>
                  </a:ext>
                </a:extLst>
              </a:tr>
            </a:tbl>
          </a:graphicData>
        </a:graphic>
      </p:graphicFrame>
      <p:sp>
        <p:nvSpPr>
          <p:cNvPr id="73" name="二等辺三角形 72">
            <a:extLst>
              <a:ext uri="{FF2B5EF4-FFF2-40B4-BE49-F238E27FC236}">
                <a16:creationId xmlns:a16="http://schemas.microsoft.com/office/drawing/2014/main" id="{B3F07F98-81E1-4360-BDD8-5D1DE3C23808}"/>
              </a:ext>
            </a:extLst>
          </p:cNvPr>
          <p:cNvSpPr/>
          <p:nvPr/>
        </p:nvSpPr>
        <p:spPr>
          <a:xfrm>
            <a:off x="6000598" y="2012620"/>
            <a:ext cx="265235" cy="158262"/>
          </a:xfrm>
          <a:prstGeom prst="triangl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74" name="二等辺三角形 73">
            <a:extLst>
              <a:ext uri="{FF2B5EF4-FFF2-40B4-BE49-F238E27FC236}">
                <a16:creationId xmlns:a16="http://schemas.microsoft.com/office/drawing/2014/main" id="{15A7031F-612C-46C7-8599-BC816B45494D}"/>
              </a:ext>
            </a:extLst>
          </p:cNvPr>
          <p:cNvSpPr/>
          <p:nvPr/>
        </p:nvSpPr>
        <p:spPr>
          <a:xfrm>
            <a:off x="8339248" y="1999936"/>
            <a:ext cx="266700"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75" name="矢印: 右 74">
            <a:extLst>
              <a:ext uri="{FF2B5EF4-FFF2-40B4-BE49-F238E27FC236}">
                <a16:creationId xmlns:a16="http://schemas.microsoft.com/office/drawing/2014/main" id="{0495CE4D-AA57-45F9-B975-11D2C519471E}"/>
              </a:ext>
            </a:extLst>
          </p:cNvPr>
          <p:cNvSpPr/>
          <p:nvPr/>
        </p:nvSpPr>
        <p:spPr>
          <a:xfrm>
            <a:off x="2791755" y="2816171"/>
            <a:ext cx="4041394" cy="46352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662" dirty="0"/>
              <a:t>Data Processing</a:t>
            </a:r>
            <a:endParaRPr lang="ja-JP" altLang="en-US" sz="1662" dirty="0"/>
          </a:p>
        </p:txBody>
      </p:sp>
      <p:sp>
        <p:nvSpPr>
          <p:cNvPr id="76" name="テキスト ボックス 75">
            <a:extLst>
              <a:ext uri="{FF2B5EF4-FFF2-40B4-BE49-F238E27FC236}">
                <a16:creationId xmlns:a16="http://schemas.microsoft.com/office/drawing/2014/main" id="{711CE19C-6E60-4AD0-BF74-D62739BBA9B2}"/>
              </a:ext>
            </a:extLst>
          </p:cNvPr>
          <p:cNvSpPr txBox="1"/>
          <p:nvPr/>
        </p:nvSpPr>
        <p:spPr>
          <a:xfrm>
            <a:off x="5364088" y="2258713"/>
            <a:ext cx="1465385" cy="374461"/>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±60</a:t>
            </a:r>
          </a:p>
          <a:p>
            <a:pPr algn="ctr">
              <a:lnSpc>
                <a:spcPts val="1108"/>
              </a:lnSpc>
              <a:defRPr/>
            </a:pPr>
            <a:r>
              <a:rPr lang="en-US" altLang="ja-JP" sz="1292" b="1" dirty="0">
                <a:solidFill>
                  <a:srgbClr val="000090"/>
                </a:solidFill>
                <a:latin typeface="+mj-lt"/>
                <a:cs typeface="Arial" panose="020B0604020202020204" pitchFamily="34" charset="0"/>
              </a:rPr>
              <a:t>Degree Area </a:t>
            </a:r>
          </a:p>
        </p:txBody>
      </p:sp>
      <p:sp>
        <p:nvSpPr>
          <p:cNvPr id="77" name="テキスト ボックス 76">
            <a:extLst>
              <a:ext uri="{FF2B5EF4-FFF2-40B4-BE49-F238E27FC236}">
                <a16:creationId xmlns:a16="http://schemas.microsoft.com/office/drawing/2014/main" id="{56C02CC6-108D-428B-BAA3-72F76D86F422}"/>
              </a:ext>
            </a:extLst>
          </p:cNvPr>
          <p:cNvSpPr txBox="1"/>
          <p:nvPr/>
        </p:nvSpPr>
        <p:spPr>
          <a:xfrm>
            <a:off x="7952387" y="2188774"/>
            <a:ext cx="1040423" cy="233397"/>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Global </a:t>
            </a:r>
          </a:p>
        </p:txBody>
      </p:sp>
      <p:sp>
        <p:nvSpPr>
          <p:cNvPr id="78" name="矢印: 右 77">
            <a:extLst>
              <a:ext uri="{FF2B5EF4-FFF2-40B4-BE49-F238E27FC236}">
                <a16:creationId xmlns:a16="http://schemas.microsoft.com/office/drawing/2014/main" id="{9630C7F3-534A-4A9D-B5E7-4903EA141469}"/>
              </a:ext>
            </a:extLst>
          </p:cNvPr>
          <p:cNvSpPr/>
          <p:nvPr/>
        </p:nvSpPr>
        <p:spPr>
          <a:xfrm>
            <a:off x="6457950" y="4293096"/>
            <a:ext cx="2253762" cy="43648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662" dirty="0"/>
              <a:t>on Supercomputer</a:t>
            </a:r>
            <a:endParaRPr lang="ja-JP" altLang="en-US" sz="1662" dirty="0"/>
          </a:p>
        </p:txBody>
      </p:sp>
      <p:pic>
        <p:nvPicPr>
          <p:cNvPr id="79" name="図 7">
            <a:extLst>
              <a:ext uri="{FF2B5EF4-FFF2-40B4-BE49-F238E27FC236}">
                <a16:creationId xmlns:a16="http://schemas.microsoft.com/office/drawing/2014/main" id="{90192AEE-14E3-4D74-B5AD-0F5A6C920D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77459">
            <a:off x="227135" y="2452125"/>
            <a:ext cx="1654419" cy="72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図 17">
            <a:extLst>
              <a:ext uri="{FF2B5EF4-FFF2-40B4-BE49-F238E27FC236}">
                <a16:creationId xmlns:a16="http://schemas.microsoft.com/office/drawing/2014/main" id="{AF96D64A-55EF-4775-9F5F-258C31D34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123" y="5336613"/>
            <a:ext cx="1018442" cy="54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二等辺三角形 80">
            <a:extLst>
              <a:ext uri="{FF2B5EF4-FFF2-40B4-BE49-F238E27FC236}">
                <a16:creationId xmlns:a16="http://schemas.microsoft.com/office/drawing/2014/main" id="{235B8E1F-7C99-4F4C-A70C-49F1BF504F92}"/>
              </a:ext>
            </a:extLst>
          </p:cNvPr>
          <p:cNvSpPr/>
          <p:nvPr/>
        </p:nvSpPr>
        <p:spPr>
          <a:xfrm>
            <a:off x="3390427" y="2035539"/>
            <a:ext cx="265235" cy="158262"/>
          </a:xfrm>
          <a:prstGeom prst="triangl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82" name="テキスト ボックス 81">
            <a:extLst>
              <a:ext uri="{FF2B5EF4-FFF2-40B4-BE49-F238E27FC236}">
                <a16:creationId xmlns:a16="http://schemas.microsoft.com/office/drawing/2014/main" id="{B210785B-AC90-4FAA-8625-2CEA645550D2}"/>
              </a:ext>
            </a:extLst>
          </p:cNvPr>
          <p:cNvSpPr txBox="1"/>
          <p:nvPr/>
        </p:nvSpPr>
        <p:spPr>
          <a:xfrm>
            <a:off x="2789620" y="2248020"/>
            <a:ext cx="1465385" cy="233397"/>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Japan Area</a:t>
            </a:r>
            <a:endParaRPr lang="ja-JP" altLang="en-US" sz="1292" b="1" dirty="0">
              <a:solidFill>
                <a:srgbClr val="000090"/>
              </a:solidFill>
              <a:latin typeface="+mj-lt"/>
              <a:cs typeface="Arial" panose="020B0604020202020204" pitchFamily="34" charset="0"/>
            </a:endParaRPr>
          </a:p>
        </p:txBody>
      </p:sp>
      <p:sp>
        <p:nvSpPr>
          <p:cNvPr id="83" name="二等辺三角形 82">
            <a:extLst>
              <a:ext uri="{FF2B5EF4-FFF2-40B4-BE49-F238E27FC236}">
                <a16:creationId xmlns:a16="http://schemas.microsoft.com/office/drawing/2014/main" id="{2425668C-4CC9-42FF-A7BA-03EC904CC98B}"/>
              </a:ext>
            </a:extLst>
          </p:cNvPr>
          <p:cNvSpPr/>
          <p:nvPr/>
        </p:nvSpPr>
        <p:spPr>
          <a:xfrm>
            <a:off x="6567914" y="3714651"/>
            <a:ext cx="265235"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84" name="二等辺三角形 83">
            <a:extLst>
              <a:ext uri="{FF2B5EF4-FFF2-40B4-BE49-F238E27FC236}">
                <a16:creationId xmlns:a16="http://schemas.microsoft.com/office/drawing/2014/main" id="{491DD3C8-9C44-4A10-B9FF-447C648D015F}"/>
              </a:ext>
            </a:extLst>
          </p:cNvPr>
          <p:cNvSpPr/>
          <p:nvPr/>
        </p:nvSpPr>
        <p:spPr>
          <a:xfrm>
            <a:off x="8388842" y="3721032"/>
            <a:ext cx="266700"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85" name="テキスト ボックス 84">
            <a:extLst>
              <a:ext uri="{FF2B5EF4-FFF2-40B4-BE49-F238E27FC236}">
                <a16:creationId xmlns:a16="http://schemas.microsoft.com/office/drawing/2014/main" id="{4EB279C7-27BA-4C38-B636-5AEBB548C0FE}"/>
              </a:ext>
            </a:extLst>
          </p:cNvPr>
          <p:cNvSpPr txBox="1"/>
          <p:nvPr/>
        </p:nvSpPr>
        <p:spPr>
          <a:xfrm>
            <a:off x="6100456" y="3874752"/>
            <a:ext cx="1465385" cy="374461"/>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±60</a:t>
            </a:r>
          </a:p>
          <a:p>
            <a:pPr algn="ctr">
              <a:lnSpc>
                <a:spcPts val="1108"/>
              </a:lnSpc>
              <a:defRPr/>
            </a:pPr>
            <a:r>
              <a:rPr lang="en-US" altLang="ja-JP" sz="1292" b="1" dirty="0">
                <a:solidFill>
                  <a:srgbClr val="000090"/>
                </a:solidFill>
                <a:latin typeface="+mj-lt"/>
                <a:cs typeface="Arial" panose="020B0604020202020204" pitchFamily="34" charset="0"/>
              </a:rPr>
              <a:t>Degree Area </a:t>
            </a:r>
          </a:p>
        </p:txBody>
      </p:sp>
      <p:sp>
        <p:nvSpPr>
          <p:cNvPr id="86" name="テキスト ボックス 85">
            <a:extLst>
              <a:ext uri="{FF2B5EF4-FFF2-40B4-BE49-F238E27FC236}">
                <a16:creationId xmlns:a16="http://schemas.microsoft.com/office/drawing/2014/main" id="{95C9E13A-494E-442D-B92D-D6D8AC4343E4}"/>
              </a:ext>
            </a:extLst>
          </p:cNvPr>
          <p:cNvSpPr txBox="1"/>
          <p:nvPr/>
        </p:nvSpPr>
        <p:spPr>
          <a:xfrm>
            <a:off x="7924065" y="3984803"/>
            <a:ext cx="1040423" cy="233397"/>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Global</a:t>
            </a:r>
          </a:p>
        </p:txBody>
      </p:sp>
      <p:sp>
        <p:nvSpPr>
          <p:cNvPr id="87" name="二等辺三角形 86">
            <a:extLst>
              <a:ext uri="{FF2B5EF4-FFF2-40B4-BE49-F238E27FC236}">
                <a16:creationId xmlns:a16="http://schemas.microsoft.com/office/drawing/2014/main" id="{4D8CF31C-28F2-4A08-A4DC-4D07BDE74B9E}"/>
              </a:ext>
            </a:extLst>
          </p:cNvPr>
          <p:cNvSpPr/>
          <p:nvPr/>
        </p:nvSpPr>
        <p:spPr>
          <a:xfrm>
            <a:off x="5290366" y="3699875"/>
            <a:ext cx="265235" cy="158262"/>
          </a:xfrm>
          <a:prstGeom prst="triangl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88" name="テキスト ボックス 87">
            <a:extLst>
              <a:ext uri="{FF2B5EF4-FFF2-40B4-BE49-F238E27FC236}">
                <a16:creationId xmlns:a16="http://schemas.microsoft.com/office/drawing/2014/main" id="{E034B43F-46C0-4B61-A425-E0626E318AB0}"/>
              </a:ext>
            </a:extLst>
          </p:cNvPr>
          <p:cNvSpPr txBox="1"/>
          <p:nvPr/>
        </p:nvSpPr>
        <p:spPr>
          <a:xfrm>
            <a:off x="4645602" y="3973620"/>
            <a:ext cx="1465385" cy="233397"/>
          </a:xfrm>
          <a:prstGeom prst="rect">
            <a:avLst/>
          </a:prstGeom>
          <a:no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Japan Area</a:t>
            </a:r>
            <a:endParaRPr lang="ja-JP" altLang="en-US" sz="1292" b="1" dirty="0">
              <a:solidFill>
                <a:srgbClr val="000090"/>
              </a:solidFill>
              <a:latin typeface="+mj-lt"/>
              <a:cs typeface="Arial" panose="020B0604020202020204" pitchFamily="34" charset="0"/>
            </a:endParaRPr>
          </a:p>
        </p:txBody>
      </p:sp>
      <p:sp>
        <p:nvSpPr>
          <p:cNvPr id="89" name="テキスト ボックス 88">
            <a:extLst>
              <a:ext uri="{FF2B5EF4-FFF2-40B4-BE49-F238E27FC236}">
                <a16:creationId xmlns:a16="http://schemas.microsoft.com/office/drawing/2014/main" id="{2FA4AED7-7FE5-423D-8B96-8F946421172E}"/>
              </a:ext>
            </a:extLst>
          </p:cNvPr>
          <p:cNvSpPr txBox="1"/>
          <p:nvPr/>
        </p:nvSpPr>
        <p:spPr>
          <a:xfrm>
            <a:off x="4927461" y="5798157"/>
            <a:ext cx="2281010" cy="451406"/>
          </a:xfrm>
          <a:prstGeom prst="rect">
            <a:avLst/>
          </a:prstGeom>
          <a:noFill/>
        </p:spPr>
        <p:txBody>
          <a:bodyPr wrap="none" rtlCol="0">
            <a:spAutoFit/>
          </a:bodyPr>
          <a:lstStyle/>
          <a:p>
            <a:pPr algn="ctr">
              <a:lnSpc>
                <a:spcPts val="2769"/>
              </a:lnSpc>
            </a:pPr>
            <a:r>
              <a:rPr lang="en-US" altLang="ja-JP" sz="1477" b="1" dirty="0">
                <a:solidFill>
                  <a:srgbClr val="000090"/>
                </a:solidFill>
                <a:latin typeface="+mj-lt"/>
                <a:cs typeface="Arial" panose="020B0604020202020204" pitchFamily="34" charset="0"/>
              </a:rPr>
              <a:t>Under negotiation with PD</a:t>
            </a:r>
            <a:endParaRPr lang="ja-JP" altLang="en-US" sz="1477" b="1" dirty="0">
              <a:solidFill>
                <a:srgbClr val="000090"/>
              </a:solidFill>
              <a:latin typeface="+mj-lt"/>
              <a:cs typeface="Arial" panose="020B0604020202020204" pitchFamily="34" charset="0"/>
            </a:endParaRPr>
          </a:p>
        </p:txBody>
      </p:sp>
      <p:sp>
        <p:nvSpPr>
          <p:cNvPr id="90" name="矢印: 右 89">
            <a:extLst>
              <a:ext uri="{FF2B5EF4-FFF2-40B4-BE49-F238E27FC236}">
                <a16:creationId xmlns:a16="http://schemas.microsoft.com/office/drawing/2014/main" id="{768A1665-0DF1-4669-AF04-D5280379D8CA}"/>
              </a:ext>
            </a:extLst>
          </p:cNvPr>
          <p:cNvSpPr/>
          <p:nvPr/>
        </p:nvSpPr>
        <p:spPr>
          <a:xfrm>
            <a:off x="6457950" y="5354348"/>
            <a:ext cx="2253762" cy="40862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662" dirty="0"/>
              <a:t>Data Processing</a:t>
            </a:r>
            <a:endParaRPr lang="ja-JP" altLang="en-US" sz="1662" dirty="0"/>
          </a:p>
        </p:txBody>
      </p:sp>
      <p:sp>
        <p:nvSpPr>
          <p:cNvPr id="91" name="矢印: 右 90">
            <a:extLst>
              <a:ext uri="{FF2B5EF4-FFF2-40B4-BE49-F238E27FC236}">
                <a16:creationId xmlns:a16="http://schemas.microsoft.com/office/drawing/2014/main" id="{CF0AF68C-0403-46B3-B6E6-FB7E38C03042}"/>
              </a:ext>
            </a:extLst>
          </p:cNvPr>
          <p:cNvSpPr/>
          <p:nvPr/>
        </p:nvSpPr>
        <p:spPr>
          <a:xfrm>
            <a:off x="2789619" y="5036603"/>
            <a:ext cx="5985103" cy="40862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662" dirty="0"/>
              <a:t>JICA-JAXA JJ-FAST intermediate products (ARD)</a:t>
            </a:r>
            <a:r>
              <a:rPr lang="ja-JP" altLang="en-US" sz="1662" dirty="0"/>
              <a:t> </a:t>
            </a:r>
            <a:r>
              <a:rPr lang="en-US" altLang="ja-JP" sz="1662" dirty="0"/>
              <a:t>processing</a:t>
            </a:r>
            <a:endParaRPr lang="ja-JP" altLang="en-US" sz="1662" dirty="0"/>
          </a:p>
        </p:txBody>
      </p:sp>
      <p:sp>
        <p:nvSpPr>
          <p:cNvPr id="92" name="四角形: 角を丸くする 91">
            <a:extLst>
              <a:ext uri="{FF2B5EF4-FFF2-40B4-BE49-F238E27FC236}">
                <a16:creationId xmlns:a16="http://schemas.microsoft.com/office/drawing/2014/main" id="{E1CE9D14-7FE6-4D94-BD87-2328775A2388}"/>
              </a:ext>
            </a:extLst>
          </p:cNvPr>
          <p:cNvSpPr/>
          <p:nvPr/>
        </p:nvSpPr>
        <p:spPr>
          <a:xfrm>
            <a:off x="6372200" y="3610545"/>
            <a:ext cx="2453811" cy="119107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kumimoji="1" lang="ja-JP" altLang="en-US">
              <a:solidFill>
                <a:prstClr val="white"/>
              </a:solidFill>
              <a:latin typeface="Calibri"/>
              <a:ea typeface="ＭＳ Ｐゴシック"/>
            </a:endParaRPr>
          </a:p>
        </p:txBody>
      </p:sp>
      <p:sp>
        <p:nvSpPr>
          <p:cNvPr id="93" name="矢印: 右 92">
            <a:extLst>
              <a:ext uri="{FF2B5EF4-FFF2-40B4-BE49-F238E27FC236}">
                <a16:creationId xmlns:a16="http://schemas.microsoft.com/office/drawing/2014/main" id="{59EEF2A4-CAEC-4F6D-B1D8-55023F7A725D}"/>
              </a:ext>
            </a:extLst>
          </p:cNvPr>
          <p:cNvSpPr/>
          <p:nvPr/>
        </p:nvSpPr>
        <p:spPr>
          <a:xfrm>
            <a:off x="3779913" y="4293096"/>
            <a:ext cx="2678038" cy="43648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662" dirty="0"/>
              <a:t>Data Processing</a:t>
            </a:r>
            <a:endParaRPr lang="ja-JP" altLang="en-US" sz="1662" dirty="0"/>
          </a:p>
        </p:txBody>
      </p:sp>
      <p:sp>
        <p:nvSpPr>
          <p:cNvPr id="94" name="スライド番号プレースホルダー 25">
            <a:extLst>
              <a:ext uri="{FF2B5EF4-FFF2-40B4-BE49-F238E27FC236}">
                <a16:creationId xmlns:a16="http://schemas.microsoft.com/office/drawing/2014/main" id="{22138788-8F52-4AAC-9A4E-AF417949E31E}"/>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5451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コンテンツ プレースホルダー 1">
            <a:extLst>
              <a:ext uri="{FF2B5EF4-FFF2-40B4-BE49-F238E27FC236}">
                <a16:creationId xmlns:a16="http://schemas.microsoft.com/office/drawing/2014/main" id="{CCAEAFE7-09BD-4AC6-BEE9-593BDC7B1575}"/>
              </a:ext>
            </a:extLst>
          </p:cNvPr>
          <p:cNvGraphicFramePr>
            <a:graphicFrameLocks/>
          </p:cNvGraphicFramePr>
          <p:nvPr>
            <p:extLst>
              <p:ext uri="{D42A27DB-BD31-4B8C-83A1-F6EECF244321}">
                <p14:modId xmlns:p14="http://schemas.microsoft.com/office/powerpoint/2010/main" val="3693732536"/>
              </p:ext>
            </p:extLst>
          </p:nvPr>
        </p:nvGraphicFramePr>
        <p:xfrm>
          <a:off x="323527" y="1010380"/>
          <a:ext cx="8681070" cy="5533552"/>
        </p:xfrm>
        <a:graphic>
          <a:graphicData uri="http://schemas.openxmlformats.org/drawingml/2006/table">
            <a:tbl>
              <a:tblPr firstRow="1" bandRow="1">
                <a:tableStyleId>{5940675A-B579-460E-94D1-54222C63F5DA}</a:tableStyleId>
              </a:tblPr>
              <a:tblGrid>
                <a:gridCol w="1115229">
                  <a:extLst>
                    <a:ext uri="{9D8B030D-6E8A-4147-A177-3AD203B41FA5}">
                      <a16:colId xmlns:a16="http://schemas.microsoft.com/office/drawing/2014/main" val="216831314"/>
                    </a:ext>
                  </a:extLst>
                </a:gridCol>
                <a:gridCol w="1405052">
                  <a:extLst>
                    <a:ext uri="{9D8B030D-6E8A-4147-A177-3AD203B41FA5}">
                      <a16:colId xmlns:a16="http://schemas.microsoft.com/office/drawing/2014/main" val="144147697"/>
                    </a:ext>
                  </a:extLst>
                </a:gridCol>
                <a:gridCol w="698410">
                  <a:extLst>
                    <a:ext uri="{9D8B030D-6E8A-4147-A177-3AD203B41FA5}">
                      <a16:colId xmlns:a16="http://schemas.microsoft.com/office/drawing/2014/main" val="549830786"/>
                    </a:ext>
                  </a:extLst>
                </a:gridCol>
                <a:gridCol w="771269">
                  <a:extLst>
                    <a:ext uri="{9D8B030D-6E8A-4147-A177-3AD203B41FA5}">
                      <a16:colId xmlns:a16="http://schemas.microsoft.com/office/drawing/2014/main" val="4054992732"/>
                    </a:ext>
                  </a:extLst>
                </a:gridCol>
                <a:gridCol w="771269">
                  <a:extLst>
                    <a:ext uri="{9D8B030D-6E8A-4147-A177-3AD203B41FA5}">
                      <a16:colId xmlns:a16="http://schemas.microsoft.com/office/drawing/2014/main" val="76840579"/>
                    </a:ext>
                  </a:extLst>
                </a:gridCol>
                <a:gridCol w="771269">
                  <a:extLst>
                    <a:ext uri="{9D8B030D-6E8A-4147-A177-3AD203B41FA5}">
                      <a16:colId xmlns:a16="http://schemas.microsoft.com/office/drawing/2014/main" val="2578297539"/>
                    </a:ext>
                  </a:extLst>
                </a:gridCol>
                <a:gridCol w="787143">
                  <a:extLst>
                    <a:ext uri="{9D8B030D-6E8A-4147-A177-3AD203B41FA5}">
                      <a16:colId xmlns:a16="http://schemas.microsoft.com/office/drawing/2014/main" val="1432654881"/>
                    </a:ext>
                  </a:extLst>
                </a:gridCol>
                <a:gridCol w="787143">
                  <a:extLst>
                    <a:ext uri="{9D8B030D-6E8A-4147-A177-3AD203B41FA5}">
                      <a16:colId xmlns:a16="http://schemas.microsoft.com/office/drawing/2014/main" val="1404245759"/>
                    </a:ext>
                  </a:extLst>
                </a:gridCol>
                <a:gridCol w="787143">
                  <a:extLst>
                    <a:ext uri="{9D8B030D-6E8A-4147-A177-3AD203B41FA5}">
                      <a16:colId xmlns:a16="http://schemas.microsoft.com/office/drawing/2014/main" val="402321086"/>
                    </a:ext>
                  </a:extLst>
                </a:gridCol>
                <a:gridCol w="787143">
                  <a:extLst>
                    <a:ext uri="{9D8B030D-6E8A-4147-A177-3AD203B41FA5}">
                      <a16:colId xmlns:a16="http://schemas.microsoft.com/office/drawing/2014/main" val="2245623083"/>
                    </a:ext>
                  </a:extLst>
                </a:gridCol>
              </a:tblGrid>
              <a:tr h="387897">
                <a:tc rowSpan="2" gridSpan="2">
                  <a:txBody>
                    <a:bodyPr/>
                    <a:lstStyle/>
                    <a:p>
                      <a:endParaRPr kumimoji="1" lang="ja-JP" altLang="en-US" sz="1800"/>
                    </a:p>
                  </a:txBody>
                  <a:tcPr marL="84406" marR="84406" marT="45728" marB="45728">
                    <a:solidFill>
                      <a:schemeClr val="bg1"/>
                    </a:solidFill>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kumimoji="1" lang="en-US" altLang="ja-JP" sz="1800" b="1" dirty="0">
                          <a:solidFill>
                            <a:srgbClr val="FF0000"/>
                          </a:solidFill>
                        </a:rPr>
                        <a:t>2019</a:t>
                      </a:r>
                      <a:endParaRPr kumimoji="1" lang="ja-JP" altLang="en-US" sz="1800" b="1" dirty="0">
                        <a:solidFill>
                          <a:srgbClr val="FF0000"/>
                        </a:solidFill>
                      </a:endParaRPr>
                    </a:p>
                  </a:txBody>
                  <a:tcPr marL="84406" marR="84406" marT="45728" marB="45728">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800" b="1" dirty="0">
                          <a:solidFill>
                            <a:srgbClr val="FF0000"/>
                          </a:solidFill>
                        </a:rPr>
                        <a:t>2020</a:t>
                      </a:r>
                      <a:endParaRPr kumimoji="1" lang="ja-JP" altLang="en-US" sz="1800" b="1" dirty="0">
                        <a:solidFill>
                          <a:srgbClr val="FF0000"/>
                        </a:solidFill>
                      </a:endParaRPr>
                    </a:p>
                  </a:txBody>
                  <a:tcPr marL="84406" marR="84406" marT="45728" marB="45728">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50490734"/>
                  </a:ext>
                </a:extLst>
              </a:tr>
              <a:tr h="581837">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a:t>1Q</a:t>
                      </a:r>
                    </a:p>
                    <a:p>
                      <a:pPr algn="l"/>
                      <a:r>
                        <a:rPr kumimoji="1" lang="en-US" altLang="ja-JP" sz="1200"/>
                        <a:t>Jan</a:t>
                      </a:r>
                      <a:r>
                        <a:rPr kumimoji="1" lang="ja-JP" altLang="en-US" sz="1200"/>
                        <a:t>　</a:t>
                      </a:r>
                      <a:r>
                        <a:rPr kumimoji="1" lang="en-US" altLang="ja-JP" sz="1200"/>
                        <a:t>Mar</a:t>
                      </a:r>
                    </a:p>
                  </a:txBody>
                  <a:tcPr marL="84406" marR="84406" marT="45728" marB="45728">
                    <a:solidFill>
                      <a:schemeClr val="bg1"/>
                    </a:solidFill>
                  </a:tcPr>
                </a:tc>
                <a:tc>
                  <a:txBody>
                    <a:bodyPr/>
                    <a:lstStyle/>
                    <a:p>
                      <a:pPr algn="ctr"/>
                      <a:r>
                        <a:rPr kumimoji="1" lang="en-US" altLang="ja-JP" sz="1800"/>
                        <a:t>2Q</a:t>
                      </a:r>
                    </a:p>
                    <a:p>
                      <a:pPr algn="ctr"/>
                      <a:r>
                        <a:rPr kumimoji="1" lang="en-US" altLang="ja-JP" sz="1200"/>
                        <a:t>Apr</a:t>
                      </a:r>
                      <a:r>
                        <a:rPr kumimoji="1" lang="ja-JP" altLang="en-US" sz="1200"/>
                        <a:t>　</a:t>
                      </a:r>
                      <a:r>
                        <a:rPr kumimoji="1" lang="en-US" altLang="ja-JP" sz="1200"/>
                        <a:t>Jun</a:t>
                      </a:r>
                    </a:p>
                  </a:txBody>
                  <a:tcPr marL="84406" marR="84406" marT="45728" marB="45728">
                    <a:solidFill>
                      <a:schemeClr val="bg1"/>
                    </a:solidFill>
                  </a:tcPr>
                </a:tc>
                <a:tc>
                  <a:txBody>
                    <a:bodyPr/>
                    <a:lstStyle/>
                    <a:p>
                      <a:pPr algn="ctr"/>
                      <a:r>
                        <a:rPr kumimoji="1" lang="en-US" altLang="ja-JP" sz="1800"/>
                        <a:t>3Q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Jul</a:t>
                      </a:r>
                      <a:r>
                        <a:rPr kumimoji="1" lang="ja-JP" altLang="en-US" sz="1200"/>
                        <a:t>　</a:t>
                      </a:r>
                      <a:r>
                        <a:rPr kumimoji="1" lang="en-US" altLang="ja-JP" sz="1200"/>
                        <a:t>Sept</a:t>
                      </a:r>
                    </a:p>
                  </a:txBody>
                  <a:tcPr marL="84406" marR="84406" marT="45728" marB="45728">
                    <a:solidFill>
                      <a:schemeClr val="bg1"/>
                    </a:solidFill>
                  </a:tcPr>
                </a:tc>
                <a:tc>
                  <a:txBody>
                    <a:bodyPr/>
                    <a:lstStyle/>
                    <a:p>
                      <a:pPr algn="ctr"/>
                      <a:r>
                        <a:rPr kumimoji="1" lang="en-US" altLang="ja-JP" sz="1800"/>
                        <a:t>4Q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Oct</a:t>
                      </a:r>
                      <a:r>
                        <a:rPr kumimoji="1" lang="ja-JP" altLang="en-US" sz="1200"/>
                        <a:t>　</a:t>
                      </a:r>
                      <a:r>
                        <a:rPr kumimoji="1" lang="en-US" altLang="ja-JP" sz="1200"/>
                        <a:t>Dec</a:t>
                      </a:r>
                    </a:p>
                  </a:txBody>
                  <a:tcPr marL="84406" marR="84406" marT="45728" marB="45728">
                    <a:solidFill>
                      <a:schemeClr val="bg1"/>
                    </a:solidFill>
                  </a:tcPr>
                </a:tc>
                <a:tc>
                  <a:txBody>
                    <a:bodyPr/>
                    <a:lstStyle/>
                    <a:p>
                      <a:pPr algn="ctr"/>
                      <a:r>
                        <a:rPr kumimoji="1" lang="en-US" altLang="ja-JP" sz="1800"/>
                        <a:t>1Q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Jan</a:t>
                      </a:r>
                      <a:r>
                        <a:rPr kumimoji="1" lang="ja-JP" altLang="en-US" sz="1200"/>
                        <a:t>　</a:t>
                      </a:r>
                      <a:r>
                        <a:rPr kumimoji="1" lang="en-US" altLang="ja-JP" sz="1200"/>
                        <a:t>Mar</a:t>
                      </a:r>
                    </a:p>
                  </a:txBody>
                  <a:tcPr marL="84406" marR="84406" marT="45728" marB="45728">
                    <a:solidFill>
                      <a:schemeClr val="bg1"/>
                    </a:solidFill>
                  </a:tcPr>
                </a:tc>
                <a:tc>
                  <a:txBody>
                    <a:bodyPr/>
                    <a:lstStyle/>
                    <a:p>
                      <a:pPr algn="ctr"/>
                      <a:r>
                        <a:rPr kumimoji="1" lang="en-US" altLang="ja-JP" sz="1800"/>
                        <a:t>2Q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Apr</a:t>
                      </a:r>
                      <a:r>
                        <a:rPr kumimoji="1" lang="ja-JP" altLang="en-US" sz="1200"/>
                        <a:t>　</a:t>
                      </a:r>
                      <a:r>
                        <a:rPr kumimoji="1" lang="en-US" altLang="ja-JP" sz="1200"/>
                        <a:t>Jun</a:t>
                      </a:r>
                    </a:p>
                  </a:txBody>
                  <a:tcPr marL="84406" marR="84406" marT="45728" marB="45728">
                    <a:solidFill>
                      <a:schemeClr val="bg1"/>
                    </a:solidFill>
                  </a:tcPr>
                </a:tc>
                <a:tc>
                  <a:txBody>
                    <a:bodyPr/>
                    <a:lstStyle/>
                    <a:p>
                      <a:pPr algn="ctr"/>
                      <a:r>
                        <a:rPr kumimoji="1" lang="en-US" altLang="ja-JP" sz="1800"/>
                        <a:t>3Q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Jul</a:t>
                      </a:r>
                      <a:r>
                        <a:rPr kumimoji="1" lang="ja-JP" altLang="en-US" sz="1200"/>
                        <a:t>　</a:t>
                      </a:r>
                      <a:r>
                        <a:rPr kumimoji="1" lang="en-US" altLang="ja-JP" sz="1200"/>
                        <a:t>Sept</a:t>
                      </a:r>
                    </a:p>
                  </a:txBody>
                  <a:tcPr marL="84406" marR="84406" marT="45728" marB="45728">
                    <a:solidFill>
                      <a:schemeClr val="bg1"/>
                    </a:solidFill>
                  </a:tcPr>
                </a:tc>
                <a:tc>
                  <a:txBody>
                    <a:bodyPr/>
                    <a:lstStyle/>
                    <a:p>
                      <a:pPr algn="ctr"/>
                      <a:r>
                        <a:rPr kumimoji="1" lang="en-US" altLang="ja-JP" sz="1800"/>
                        <a:t>4Q</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a:t>Oct</a:t>
                      </a:r>
                      <a:r>
                        <a:rPr kumimoji="1" lang="ja-JP" altLang="en-US" sz="1200"/>
                        <a:t>　</a:t>
                      </a:r>
                      <a:r>
                        <a:rPr kumimoji="1" lang="en-US" altLang="ja-JP" sz="1200"/>
                        <a:t>Dec</a:t>
                      </a:r>
                    </a:p>
                  </a:txBody>
                  <a:tcPr marL="84406" marR="84406" marT="45728" marB="45728">
                    <a:solidFill>
                      <a:schemeClr val="bg1"/>
                    </a:solidFill>
                  </a:tcPr>
                </a:tc>
                <a:extLst>
                  <a:ext uri="{0D108BD9-81ED-4DB2-BD59-A6C34878D82A}">
                    <a16:rowId xmlns:a16="http://schemas.microsoft.com/office/drawing/2014/main" val="2884558386"/>
                  </a:ext>
                </a:extLst>
              </a:tr>
              <a:tr h="1088846">
                <a:tc rowSpan="2">
                  <a:txBody>
                    <a:bodyPr/>
                    <a:lstStyle/>
                    <a:p>
                      <a:pPr algn="ctr"/>
                      <a:r>
                        <a:rPr kumimoji="1" lang="en-US" altLang="ja-JP" sz="1800" b="1" dirty="0"/>
                        <a:t>ALOS</a:t>
                      </a:r>
                      <a:endParaRPr kumimoji="1" lang="ja-JP" altLang="en-US" sz="1800" b="1"/>
                    </a:p>
                  </a:txBody>
                  <a:tcPr marL="84406" marR="84406" marT="45728" marB="45728">
                    <a:solidFill>
                      <a:schemeClr val="bg1"/>
                    </a:solidFill>
                  </a:tcPr>
                </a:tc>
                <a:tc>
                  <a:txBody>
                    <a:bodyPr/>
                    <a:lstStyle/>
                    <a:p>
                      <a:pPr algn="ctr"/>
                      <a:r>
                        <a:rPr kumimoji="1" lang="en-US" altLang="ja-JP" sz="1600" b="1" dirty="0"/>
                        <a:t>AVNIR-2</a:t>
                      </a:r>
                    </a:p>
                    <a:p>
                      <a:pPr algn="ctr"/>
                      <a:r>
                        <a:rPr kumimoji="1" lang="en-US" altLang="ja-JP" sz="1600" b="1" dirty="0"/>
                        <a:t>(10 m)</a:t>
                      </a:r>
                    </a:p>
                  </a:txBody>
                  <a:tcPr marL="84406" marR="84406" marT="45728" marB="45728">
                    <a:solidFill>
                      <a:schemeClr val="bg1"/>
                    </a:solidFill>
                  </a:tcPr>
                </a:tc>
                <a:tc>
                  <a:txBody>
                    <a:bodyPr/>
                    <a:lstStyle/>
                    <a:p>
                      <a:endParaRPr kumimoji="1" lang="en-US" altLang="ja-JP" sz="1800"/>
                    </a:p>
                    <a:p>
                      <a:endParaRPr kumimoji="1" lang="en-US" altLang="ja-JP" sz="1800"/>
                    </a:p>
                    <a:p>
                      <a:endParaRPr kumimoji="1" lang="en-US" altLang="ja-JP" sz="1800"/>
                    </a:p>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r>
                        <a:rPr kumimoji="1" lang="en-US" altLang="ja-JP" sz="1800" dirty="0"/>
                        <a:t>     </a:t>
                      </a:r>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extLst>
                  <a:ext uri="{0D108BD9-81ED-4DB2-BD59-A6C34878D82A}">
                    <a16:rowId xmlns:a16="http://schemas.microsoft.com/office/drawing/2014/main" val="2023287892"/>
                  </a:ext>
                </a:extLst>
              </a:tr>
              <a:tr h="1268379">
                <a:tc vMerge="1">
                  <a:txBody>
                    <a:bodyPr/>
                    <a:lstStyle/>
                    <a:p>
                      <a:endParaRPr kumimoji="1" lang="ja-JP" altLang="en-US"/>
                    </a:p>
                  </a:txBody>
                  <a:tcPr/>
                </a:tc>
                <a:tc>
                  <a:txBody>
                    <a:bodyPr/>
                    <a:lstStyle/>
                    <a:p>
                      <a:pPr algn="ctr"/>
                      <a:r>
                        <a:rPr kumimoji="1" lang="en-US" altLang="ja-JP" sz="1600" b="1" dirty="0"/>
                        <a:t>PALSAR</a:t>
                      </a:r>
                    </a:p>
                    <a:p>
                      <a:pPr algn="ctr"/>
                      <a:r>
                        <a:rPr kumimoji="1" lang="en-US" altLang="ja-JP" sz="1600" b="1" dirty="0"/>
                        <a:t>FBS, FBD, POL</a:t>
                      </a:r>
                    </a:p>
                    <a:p>
                      <a:pPr algn="ctr"/>
                      <a:r>
                        <a:rPr kumimoji="1" lang="en-US" altLang="ja-JP" sz="1600" b="1" dirty="0"/>
                        <a:t>(10-20 m)</a:t>
                      </a:r>
                    </a:p>
                    <a:p>
                      <a:pPr algn="ctr"/>
                      <a:r>
                        <a:rPr kumimoji="1" lang="en-US" altLang="ja-JP" sz="1600" b="1" dirty="0" err="1">
                          <a:solidFill>
                            <a:srgbClr val="FF0000"/>
                          </a:solidFill>
                        </a:rPr>
                        <a:t>ScanSAR</a:t>
                      </a:r>
                      <a:endParaRPr kumimoji="1" lang="en-US" altLang="ja-JP" sz="1600" b="1" dirty="0">
                        <a:solidFill>
                          <a:srgbClr val="FF0000"/>
                        </a:solidFill>
                      </a:endParaRPr>
                    </a:p>
                    <a:p>
                      <a:pPr algn="ctr"/>
                      <a:r>
                        <a:rPr kumimoji="1" lang="en-US" altLang="ja-JP" sz="1600" b="1" dirty="0">
                          <a:solidFill>
                            <a:srgbClr val="FF0000"/>
                          </a:solidFill>
                        </a:rPr>
                        <a:t>(100 m)</a:t>
                      </a:r>
                    </a:p>
                  </a:txBody>
                  <a:tcPr marL="84406" marR="84406" marT="45728" marB="45728">
                    <a:solidFill>
                      <a:schemeClr val="bg1"/>
                    </a:solidFill>
                  </a:tcPr>
                </a:tc>
                <a:tc>
                  <a:txBody>
                    <a:bodyPr/>
                    <a:lstStyle/>
                    <a:p>
                      <a:endParaRPr kumimoji="1" lang="en-US" altLang="ja-JP" sz="1800" dirty="0"/>
                    </a:p>
                    <a:p>
                      <a:endParaRPr kumimoji="1" lang="en-US" altLang="ja-JP" sz="1800" dirty="0"/>
                    </a:p>
                    <a:p>
                      <a:endParaRPr kumimoji="1" lang="en-US" altLang="ja-JP"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extLst>
                  <a:ext uri="{0D108BD9-81ED-4DB2-BD59-A6C34878D82A}">
                    <a16:rowId xmlns:a16="http://schemas.microsoft.com/office/drawing/2014/main" val="378632528"/>
                  </a:ext>
                </a:extLst>
              </a:tr>
              <a:tr h="1017013">
                <a:tc rowSpan="2">
                  <a:txBody>
                    <a:bodyPr/>
                    <a:lstStyle/>
                    <a:p>
                      <a:pPr algn="ctr"/>
                      <a:r>
                        <a:rPr kumimoji="1" lang="en-US" altLang="ja-JP" sz="1800" b="1" dirty="0"/>
                        <a:t>ALOS-2</a:t>
                      </a:r>
                      <a:endParaRPr kumimoji="1" lang="ja-JP" altLang="en-US" sz="1800" b="1" dirty="0"/>
                    </a:p>
                  </a:txBody>
                  <a:tcPr marL="84406" marR="84406" marT="45728" marB="45728">
                    <a:solidFill>
                      <a:schemeClr val="bg1"/>
                    </a:solidFill>
                  </a:tcPr>
                </a:tc>
                <a:tc>
                  <a:txBody>
                    <a:bodyPr/>
                    <a:lstStyle/>
                    <a:p>
                      <a:pPr algn="ctr"/>
                      <a:r>
                        <a:rPr kumimoji="1" lang="en-US" altLang="ja-JP" sz="1600" b="1" dirty="0"/>
                        <a:t>PALSAR-2 ScanSAR</a:t>
                      </a:r>
                    </a:p>
                    <a:p>
                      <a:pPr algn="ctr"/>
                      <a:r>
                        <a:rPr kumimoji="1" lang="en-US" altLang="ja-JP" sz="1600" b="1" dirty="0">
                          <a:solidFill>
                            <a:srgbClr val="FF0000"/>
                          </a:solidFill>
                        </a:rPr>
                        <a:t>(50 m)</a:t>
                      </a:r>
                    </a:p>
                  </a:txBody>
                  <a:tcPr marL="84406" marR="84406" marT="45728" marB="45728">
                    <a:solidFill>
                      <a:schemeClr val="bg1"/>
                    </a:solidFill>
                  </a:tcPr>
                </a:tc>
                <a:tc>
                  <a:txBody>
                    <a:bodyPr/>
                    <a:lstStyle/>
                    <a:p>
                      <a:endParaRPr kumimoji="1" lang="en-US" altLang="ja-JP" sz="1800" dirty="0"/>
                    </a:p>
                    <a:p>
                      <a:endParaRPr kumimoji="1" lang="en-US" altLang="ja-JP"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extLst>
                  <a:ext uri="{0D108BD9-81ED-4DB2-BD59-A6C34878D82A}">
                    <a16:rowId xmlns:a16="http://schemas.microsoft.com/office/drawing/2014/main" val="3621754171"/>
                  </a:ext>
                </a:extLst>
              </a:tr>
              <a:tr h="897714">
                <a:tc vMerge="1">
                  <a:txBody>
                    <a:bodyPr/>
                    <a:lstStyle/>
                    <a:p>
                      <a:pPr algn="ctr"/>
                      <a:endParaRPr kumimoji="1" lang="ja-JP" altLang="en-US" b="1"/>
                    </a:p>
                  </a:txBody>
                  <a:tcPr>
                    <a:solidFill>
                      <a:schemeClr val="bg1"/>
                    </a:solidFill>
                  </a:tcPr>
                </a:tc>
                <a:tc>
                  <a:txBody>
                    <a:bodyPr/>
                    <a:lstStyle/>
                    <a:p>
                      <a:pPr algn="ctr"/>
                      <a:r>
                        <a:rPr kumimoji="1" lang="en-US" altLang="ja-JP" sz="1600" b="1" dirty="0"/>
                        <a:t>PALSAR-2 Fine Mode</a:t>
                      </a:r>
                    </a:p>
                    <a:p>
                      <a:pPr algn="ctr"/>
                      <a:r>
                        <a:rPr kumimoji="1" lang="en-US" altLang="ja-JP" sz="1600" b="1" dirty="0"/>
                        <a:t>(10 m)</a:t>
                      </a:r>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tc>
                  <a:txBody>
                    <a:bodyPr/>
                    <a:lstStyle/>
                    <a:p>
                      <a:endParaRPr kumimoji="1" lang="ja-JP" altLang="en-US" sz="1800" dirty="0"/>
                    </a:p>
                  </a:txBody>
                  <a:tcPr marL="84406" marR="84406" marT="45728" marB="45728">
                    <a:solidFill>
                      <a:schemeClr val="bg1"/>
                    </a:solidFill>
                  </a:tcPr>
                </a:tc>
                <a:extLst>
                  <a:ext uri="{0D108BD9-81ED-4DB2-BD59-A6C34878D82A}">
                    <a16:rowId xmlns:a16="http://schemas.microsoft.com/office/drawing/2014/main" val="2255624114"/>
                  </a:ext>
                </a:extLst>
              </a:tr>
            </a:tbl>
          </a:graphicData>
        </a:graphic>
      </p:graphicFrame>
      <p:sp>
        <p:nvSpPr>
          <p:cNvPr id="32" name="タイトル 2"/>
          <p:cNvSpPr>
            <a:spLocks noGrp="1"/>
          </p:cNvSpPr>
          <p:nvPr>
            <p:ph type="title"/>
          </p:nvPr>
        </p:nvSpPr>
        <p:spPr>
          <a:xfrm>
            <a:off x="395537" y="26988"/>
            <a:ext cx="8352928" cy="615950"/>
          </a:xfrm>
        </p:spPr>
        <p:txBody>
          <a:bodyPr/>
          <a:lstStyle/>
          <a:p>
            <a:r>
              <a:rPr lang="en-US" altLang="ja-JP" sz="2400" dirty="0">
                <a:latin typeface="Arial" panose="020B0604020202020204" pitchFamily="34" charset="0"/>
                <a:ea typeface="Tahoma" pitchFamily="34" charset="0"/>
                <a:cs typeface="Arial" panose="020B0604020202020204" pitchFamily="34" charset="0"/>
              </a:rPr>
              <a:t>Schedule of ALOS/ALOS-2 Data Processing </a:t>
            </a:r>
            <a:br>
              <a:rPr lang="en-US" altLang="ja-JP" sz="2400" dirty="0">
                <a:latin typeface="Arial" panose="020B0604020202020204" pitchFamily="34" charset="0"/>
                <a:ea typeface="Tahoma" pitchFamily="34" charset="0"/>
                <a:cs typeface="Arial" panose="020B0604020202020204" pitchFamily="34" charset="0"/>
              </a:rPr>
            </a:br>
            <a:r>
              <a:rPr lang="en-US" altLang="ja-JP" sz="2400" dirty="0">
                <a:latin typeface="Arial" panose="020B0604020202020204" pitchFamily="34" charset="0"/>
                <a:ea typeface="Tahoma" pitchFamily="34" charset="0"/>
                <a:cs typeface="Arial" panose="020B0604020202020204" pitchFamily="34" charset="0"/>
              </a:rPr>
              <a:t>and Open Free Access</a:t>
            </a:r>
            <a:endParaRPr kumimoji="1" lang="ja-JP" altLang="en-US" sz="2400" dirty="0">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5DB498F8-BE7B-4212-9DDE-CDC4D07F4938}"/>
              </a:ext>
            </a:extLst>
          </p:cNvPr>
          <p:cNvSpPr txBox="1"/>
          <p:nvPr/>
        </p:nvSpPr>
        <p:spPr>
          <a:xfrm>
            <a:off x="7282872" y="692696"/>
            <a:ext cx="1789272" cy="276999"/>
          </a:xfrm>
          <a:prstGeom prst="rect">
            <a:avLst/>
          </a:prstGeom>
          <a:noFill/>
        </p:spPr>
        <p:txBody>
          <a:bodyPr wrap="none" rtlCol="0">
            <a:spAutoFit/>
          </a:bodyPr>
          <a:lstStyle/>
          <a:p>
            <a:r>
              <a:rPr kumimoji="1" lang="en-US" altLang="ja-JP" sz="1200" b="1" dirty="0">
                <a:solidFill>
                  <a:srgbClr val="FF0000"/>
                </a:solidFill>
                <a:latin typeface="Arial" panose="020B0604020202020204" pitchFamily="34" charset="0"/>
                <a:cs typeface="Arial" panose="020B0604020202020204" pitchFamily="34" charset="0"/>
              </a:rPr>
              <a:t>As of September 2019</a:t>
            </a:r>
            <a:endParaRPr kumimoji="1" lang="ja-JP" altLang="en-US" sz="1200" b="1" dirty="0">
              <a:solidFill>
                <a:srgbClr val="FF0000"/>
              </a:solidFill>
              <a:latin typeface="Arial" panose="020B0604020202020204" pitchFamily="34" charset="0"/>
              <a:cs typeface="Arial" panose="020B0604020202020204" pitchFamily="34" charset="0"/>
            </a:endParaRPr>
          </a:p>
        </p:txBody>
      </p:sp>
      <p:sp>
        <p:nvSpPr>
          <p:cNvPr id="33" name="矢印: 右 32">
            <a:extLst>
              <a:ext uri="{FF2B5EF4-FFF2-40B4-BE49-F238E27FC236}">
                <a16:creationId xmlns:a16="http://schemas.microsoft.com/office/drawing/2014/main" id="{037A5931-6FAE-4CFD-AA6F-451C4C8B60A9}"/>
              </a:ext>
            </a:extLst>
          </p:cNvPr>
          <p:cNvSpPr/>
          <p:nvPr/>
        </p:nvSpPr>
        <p:spPr>
          <a:xfrm>
            <a:off x="4694501" y="3736777"/>
            <a:ext cx="2453811" cy="43648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t>on Supercomputer</a:t>
            </a:r>
            <a:endParaRPr lang="ja-JP" altLang="en-US" dirty="0"/>
          </a:p>
        </p:txBody>
      </p:sp>
      <p:sp>
        <p:nvSpPr>
          <p:cNvPr id="39" name="二等辺三角形 38">
            <a:extLst>
              <a:ext uri="{FF2B5EF4-FFF2-40B4-BE49-F238E27FC236}">
                <a16:creationId xmlns:a16="http://schemas.microsoft.com/office/drawing/2014/main" id="{9E012978-A94D-476D-AC70-A9BD397EFD9F}"/>
              </a:ext>
            </a:extLst>
          </p:cNvPr>
          <p:cNvSpPr/>
          <p:nvPr/>
        </p:nvSpPr>
        <p:spPr>
          <a:xfrm>
            <a:off x="6980993" y="3219357"/>
            <a:ext cx="266700"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62" name="テキスト ボックス 61">
            <a:extLst>
              <a:ext uri="{FF2B5EF4-FFF2-40B4-BE49-F238E27FC236}">
                <a16:creationId xmlns:a16="http://schemas.microsoft.com/office/drawing/2014/main" id="{606186A2-4CA3-4553-B060-E8CFDCFA6598}"/>
              </a:ext>
            </a:extLst>
          </p:cNvPr>
          <p:cNvSpPr txBox="1"/>
          <p:nvPr/>
        </p:nvSpPr>
        <p:spPr>
          <a:xfrm>
            <a:off x="6660232" y="3449627"/>
            <a:ext cx="1040423" cy="233397"/>
          </a:xfrm>
          <a:prstGeom prst="rect">
            <a:avLst/>
          </a:prstGeom>
          <a:solidFill>
            <a:schemeClr val="bg1"/>
          </a:solid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Global</a:t>
            </a:r>
          </a:p>
        </p:txBody>
      </p:sp>
      <p:sp>
        <p:nvSpPr>
          <p:cNvPr id="66" name="矢印: 右 65">
            <a:extLst>
              <a:ext uri="{FF2B5EF4-FFF2-40B4-BE49-F238E27FC236}">
                <a16:creationId xmlns:a16="http://schemas.microsoft.com/office/drawing/2014/main" id="{645712CE-B6AE-4BDF-B67F-72A9936B8819}"/>
              </a:ext>
            </a:extLst>
          </p:cNvPr>
          <p:cNvSpPr/>
          <p:nvPr/>
        </p:nvSpPr>
        <p:spPr>
          <a:xfrm>
            <a:off x="6656155" y="5180619"/>
            <a:ext cx="2265688" cy="40862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t>Data Processing</a:t>
            </a:r>
            <a:endParaRPr lang="ja-JP" altLang="en-US" dirty="0"/>
          </a:p>
        </p:txBody>
      </p:sp>
      <p:sp>
        <p:nvSpPr>
          <p:cNvPr id="67" name="矢印: 右 66">
            <a:extLst>
              <a:ext uri="{FF2B5EF4-FFF2-40B4-BE49-F238E27FC236}">
                <a16:creationId xmlns:a16="http://schemas.microsoft.com/office/drawing/2014/main" id="{F1442A02-44F9-4C10-88B5-055B848777FC}"/>
              </a:ext>
            </a:extLst>
          </p:cNvPr>
          <p:cNvSpPr/>
          <p:nvPr/>
        </p:nvSpPr>
        <p:spPr>
          <a:xfrm>
            <a:off x="2808552" y="4862874"/>
            <a:ext cx="6196046" cy="40862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t>JICA-JAXA JJ-FAST intermediate products (ARD)</a:t>
            </a:r>
            <a:r>
              <a:rPr lang="ja-JP" altLang="en-US" dirty="0"/>
              <a:t> </a:t>
            </a:r>
            <a:r>
              <a:rPr lang="en-US" altLang="ja-JP" dirty="0"/>
              <a:t>processing</a:t>
            </a:r>
            <a:endParaRPr lang="ja-JP" altLang="en-US" dirty="0"/>
          </a:p>
        </p:txBody>
      </p:sp>
      <p:sp>
        <p:nvSpPr>
          <p:cNvPr id="69" name="矢印: 右 68">
            <a:extLst>
              <a:ext uri="{FF2B5EF4-FFF2-40B4-BE49-F238E27FC236}">
                <a16:creationId xmlns:a16="http://schemas.microsoft.com/office/drawing/2014/main" id="{CD13DC93-D7E9-445C-A5FF-1AC5ED4B7FEB}"/>
              </a:ext>
            </a:extLst>
          </p:cNvPr>
          <p:cNvSpPr/>
          <p:nvPr/>
        </p:nvSpPr>
        <p:spPr>
          <a:xfrm>
            <a:off x="2808551" y="3736777"/>
            <a:ext cx="1885951" cy="43648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t>Preparation</a:t>
            </a:r>
            <a:endParaRPr lang="ja-JP" altLang="en-US" dirty="0"/>
          </a:p>
        </p:txBody>
      </p:sp>
      <p:sp>
        <p:nvSpPr>
          <p:cNvPr id="43" name="二等辺三角形 26">
            <a:extLst>
              <a:ext uri="{FF2B5EF4-FFF2-40B4-BE49-F238E27FC236}">
                <a16:creationId xmlns:a16="http://schemas.microsoft.com/office/drawing/2014/main" id="{EC5B8E14-CB1A-43C1-815C-A346E5BAFF53}"/>
              </a:ext>
            </a:extLst>
          </p:cNvPr>
          <p:cNvSpPr/>
          <p:nvPr/>
        </p:nvSpPr>
        <p:spPr>
          <a:xfrm>
            <a:off x="4823245" y="2021269"/>
            <a:ext cx="265235"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44" name="二等辺三角形 27">
            <a:extLst>
              <a:ext uri="{FF2B5EF4-FFF2-40B4-BE49-F238E27FC236}">
                <a16:creationId xmlns:a16="http://schemas.microsoft.com/office/drawing/2014/main" id="{ABD06D56-A613-499C-B3EB-12CB1E3A931D}"/>
              </a:ext>
            </a:extLst>
          </p:cNvPr>
          <p:cNvSpPr/>
          <p:nvPr/>
        </p:nvSpPr>
        <p:spPr>
          <a:xfrm>
            <a:off x="6255005" y="2008585"/>
            <a:ext cx="266700"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47" name="テキスト ボックス 30">
            <a:extLst>
              <a:ext uri="{FF2B5EF4-FFF2-40B4-BE49-F238E27FC236}">
                <a16:creationId xmlns:a16="http://schemas.microsoft.com/office/drawing/2014/main" id="{423C1D67-F18A-436F-9745-244495C3898E}"/>
              </a:ext>
            </a:extLst>
          </p:cNvPr>
          <p:cNvSpPr txBox="1"/>
          <p:nvPr/>
        </p:nvSpPr>
        <p:spPr>
          <a:xfrm>
            <a:off x="5868144" y="2259499"/>
            <a:ext cx="1040423" cy="233397"/>
          </a:xfrm>
          <a:prstGeom prst="rect">
            <a:avLst/>
          </a:prstGeom>
          <a:solidFill>
            <a:schemeClr val="bg1"/>
          </a:solidFill>
        </p:spPr>
        <p:txBody>
          <a:bodyPr>
            <a:spAutoFit/>
          </a:bodyPr>
          <a:lstStyle/>
          <a:p>
            <a:pPr algn="ctr">
              <a:lnSpc>
                <a:spcPts val="1108"/>
              </a:lnSpc>
              <a:defRPr/>
            </a:pPr>
            <a:r>
              <a:rPr lang="en-US" altLang="ja-JP" sz="1292" b="1" dirty="0">
                <a:solidFill>
                  <a:srgbClr val="000090"/>
                </a:solidFill>
                <a:latin typeface="+mj-lt"/>
                <a:cs typeface="Arial" panose="020B0604020202020204" pitchFamily="34" charset="0"/>
              </a:rPr>
              <a:t>Global </a:t>
            </a:r>
          </a:p>
        </p:txBody>
      </p:sp>
      <p:pic>
        <p:nvPicPr>
          <p:cNvPr id="50" name="図 7">
            <a:extLst>
              <a:ext uri="{FF2B5EF4-FFF2-40B4-BE49-F238E27FC236}">
                <a16:creationId xmlns:a16="http://schemas.microsoft.com/office/drawing/2014/main" id="{DECCF997-58FE-4599-8CAE-9CBDD260A53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377459">
            <a:off x="227134" y="2424389"/>
            <a:ext cx="1654419"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図 17">
            <a:extLst>
              <a:ext uri="{FF2B5EF4-FFF2-40B4-BE49-F238E27FC236}">
                <a16:creationId xmlns:a16="http://schemas.microsoft.com/office/drawing/2014/main" id="{6B6AFB09-AC1B-4546-9C4E-EDC0753BDC7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123" y="4944424"/>
            <a:ext cx="1018442" cy="59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 name="矢印: 右 43">
            <a:extLst>
              <a:ext uri="{FF2B5EF4-FFF2-40B4-BE49-F238E27FC236}">
                <a16:creationId xmlns:a16="http://schemas.microsoft.com/office/drawing/2014/main" id="{079FD558-3F80-4927-A86E-6859ECC2F5A0}"/>
              </a:ext>
            </a:extLst>
          </p:cNvPr>
          <p:cNvSpPr/>
          <p:nvPr/>
        </p:nvSpPr>
        <p:spPr>
          <a:xfrm>
            <a:off x="2791757" y="2514547"/>
            <a:ext cx="4012491" cy="502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r>
              <a:rPr kumimoji="1" lang="en-US" altLang="ja-JP" dirty="0">
                <a:solidFill>
                  <a:prstClr val="white"/>
                </a:solidFill>
                <a:latin typeface="Calibri"/>
                <a:ea typeface="ＭＳ Ｐゴシック"/>
              </a:rPr>
              <a:t>Data Processing</a:t>
            </a:r>
            <a:endParaRPr kumimoji="1" lang="ja-JP" altLang="en-US" dirty="0">
              <a:solidFill>
                <a:prstClr val="white"/>
              </a:solidFill>
              <a:latin typeface="Calibri"/>
              <a:ea typeface="ＭＳ Ｐゴシック"/>
            </a:endParaRPr>
          </a:p>
        </p:txBody>
      </p:sp>
      <p:sp>
        <p:nvSpPr>
          <p:cNvPr id="40" name="テキスト ボックス 39">
            <a:extLst>
              <a:ext uri="{FF2B5EF4-FFF2-40B4-BE49-F238E27FC236}">
                <a16:creationId xmlns:a16="http://schemas.microsoft.com/office/drawing/2014/main" id="{E983FBC9-E622-4015-A2B3-20D741205869}"/>
              </a:ext>
            </a:extLst>
          </p:cNvPr>
          <p:cNvSpPr txBox="1"/>
          <p:nvPr/>
        </p:nvSpPr>
        <p:spPr>
          <a:xfrm>
            <a:off x="5770912" y="3373539"/>
            <a:ext cx="1137655" cy="382925"/>
          </a:xfrm>
          <a:prstGeom prst="rect">
            <a:avLst/>
          </a:prstGeom>
          <a:solidFill>
            <a:schemeClr val="bg1"/>
          </a:solidFill>
        </p:spPr>
        <p:txBody>
          <a:bodyPr wrap="square">
            <a:spAutoFit/>
          </a:bodyPr>
          <a:lstStyle/>
          <a:p>
            <a:pPr algn="ctr">
              <a:lnSpc>
                <a:spcPts val="1108"/>
              </a:lnSpc>
              <a:defRPr/>
            </a:pPr>
            <a:r>
              <a:rPr lang="en-US" altLang="ja-JP" sz="1292" b="1" dirty="0">
                <a:solidFill>
                  <a:srgbClr val="000090"/>
                </a:solidFill>
                <a:latin typeface="+mj-lt"/>
                <a:cs typeface="Arial" panose="020B0604020202020204" pitchFamily="34" charset="0"/>
              </a:rPr>
              <a:t>±60</a:t>
            </a:r>
          </a:p>
          <a:p>
            <a:pPr algn="ctr">
              <a:lnSpc>
                <a:spcPts val="1108"/>
              </a:lnSpc>
              <a:defRPr/>
            </a:pPr>
            <a:r>
              <a:rPr lang="en-US" altLang="ja-JP" sz="1292" b="1" dirty="0">
                <a:solidFill>
                  <a:srgbClr val="000090"/>
                </a:solidFill>
                <a:latin typeface="+mj-lt"/>
                <a:cs typeface="Arial" panose="020B0604020202020204" pitchFamily="34" charset="0"/>
              </a:rPr>
              <a:t>Degree Area </a:t>
            </a:r>
          </a:p>
        </p:txBody>
      </p:sp>
      <p:sp>
        <p:nvSpPr>
          <p:cNvPr id="38" name="二等辺三角形 37">
            <a:extLst>
              <a:ext uri="{FF2B5EF4-FFF2-40B4-BE49-F238E27FC236}">
                <a16:creationId xmlns:a16="http://schemas.microsoft.com/office/drawing/2014/main" id="{277BA14B-37D6-4A48-9C0E-7C36964FEA99}"/>
              </a:ext>
            </a:extLst>
          </p:cNvPr>
          <p:cNvSpPr/>
          <p:nvPr/>
        </p:nvSpPr>
        <p:spPr>
          <a:xfrm>
            <a:off x="6238369" y="3212976"/>
            <a:ext cx="265235" cy="158262"/>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662" dirty="0"/>
          </a:p>
        </p:txBody>
      </p:sp>
      <p:sp>
        <p:nvSpPr>
          <p:cNvPr id="46" name="テキスト ボックス 29">
            <a:extLst>
              <a:ext uri="{FF2B5EF4-FFF2-40B4-BE49-F238E27FC236}">
                <a16:creationId xmlns:a16="http://schemas.microsoft.com/office/drawing/2014/main" id="{513A4371-C535-4E8A-8493-D425191CAA39}"/>
              </a:ext>
            </a:extLst>
          </p:cNvPr>
          <p:cNvSpPr txBox="1"/>
          <p:nvPr/>
        </p:nvSpPr>
        <p:spPr>
          <a:xfrm>
            <a:off x="4283968" y="2253987"/>
            <a:ext cx="1300596" cy="382925"/>
          </a:xfrm>
          <a:prstGeom prst="rect">
            <a:avLst/>
          </a:prstGeom>
          <a:solidFill>
            <a:schemeClr val="bg1"/>
          </a:solidFill>
        </p:spPr>
        <p:txBody>
          <a:bodyPr wrap="square">
            <a:spAutoFit/>
          </a:bodyPr>
          <a:lstStyle/>
          <a:p>
            <a:pPr algn="ctr">
              <a:lnSpc>
                <a:spcPts val="1108"/>
              </a:lnSpc>
              <a:defRPr/>
            </a:pPr>
            <a:r>
              <a:rPr lang="en-US" altLang="ja-JP" sz="1292" b="1" dirty="0">
                <a:solidFill>
                  <a:srgbClr val="000090"/>
                </a:solidFill>
                <a:latin typeface="+mj-lt"/>
                <a:cs typeface="Arial" panose="020B0604020202020204" pitchFamily="34" charset="0"/>
              </a:rPr>
              <a:t>±60</a:t>
            </a:r>
          </a:p>
          <a:p>
            <a:pPr algn="ctr">
              <a:lnSpc>
                <a:spcPts val="1108"/>
              </a:lnSpc>
              <a:defRPr/>
            </a:pPr>
            <a:r>
              <a:rPr lang="en-US" altLang="ja-JP" sz="1292" b="1" dirty="0">
                <a:solidFill>
                  <a:srgbClr val="000090"/>
                </a:solidFill>
                <a:latin typeface="+mj-lt"/>
                <a:cs typeface="Arial" panose="020B0604020202020204" pitchFamily="34" charset="0"/>
              </a:rPr>
              <a:t>Degree Area </a:t>
            </a:r>
          </a:p>
        </p:txBody>
      </p:sp>
      <p:sp>
        <p:nvSpPr>
          <p:cNvPr id="57" name="テキスト ボックス 57">
            <a:extLst>
              <a:ext uri="{FF2B5EF4-FFF2-40B4-BE49-F238E27FC236}">
                <a16:creationId xmlns:a16="http://schemas.microsoft.com/office/drawing/2014/main" id="{AF1DF46E-0165-4D39-AE3F-B0F17DC95CBE}"/>
              </a:ext>
            </a:extLst>
          </p:cNvPr>
          <p:cNvSpPr txBox="1"/>
          <p:nvPr/>
        </p:nvSpPr>
        <p:spPr>
          <a:xfrm>
            <a:off x="3218886" y="5970766"/>
            <a:ext cx="4408194" cy="338554"/>
          </a:xfrm>
          <a:prstGeom prst="rect">
            <a:avLst/>
          </a:prstGeom>
          <a:solidFill>
            <a:schemeClr val="bg1"/>
          </a:solidFill>
        </p:spPr>
        <p:txBody>
          <a:bodyPr wrap="none" rtlCol="0">
            <a:spAutoFit/>
          </a:bodyPr>
          <a:lstStyle/>
          <a:p>
            <a:pPr algn="ctr" defTabSz="914400" eaLnBrk="0" fontAlgn="base" hangingPunct="0">
              <a:spcBef>
                <a:spcPct val="0"/>
              </a:spcBef>
              <a:spcAft>
                <a:spcPct val="0"/>
              </a:spcAft>
            </a:pPr>
            <a:r>
              <a:rPr kumimoji="1" lang="en-US" altLang="ja-JP" sz="1600" b="1" dirty="0">
                <a:solidFill>
                  <a:srgbClr val="000090"/>
                </a:solidFill>
                <a:latin typeface="Calibri"/>
                <a:ea typeface="ＭＳ Ｐゴシック" panose="020B0600070205080204" pitchFamily="50" charset="-128"/>
                <a:cs typeface="Arial" panose="020B0604020202020204" pitchFamily="34" charset="0"/>
              </a:rPr>
              <a:t>Under negotiation with commercial data provider</a:t>
            </a:r>
            <a:endParaRPr kumimoji="1" lang="ja-JP" altLang="en-US" sz="1600" b="1" dirty="0">
              <a:solidFill>
                <a:srgbClr val="000090"/>
              </a:solidFill>
              <a:latin typeface="Calibri"/>
              <a:ea typeface="ＭＳ Ｐゴシック" panose="020B0600070205080204" pitchFamily="50" charset="-128"/>
              <a:cs typeface="Arial" panose="020B0604020202020204" pitchFamily="34" charset="0"/>
            </a:endParaRPr>
          </a:p>
        </p:txBody>
      </p:sp>
      <p:cxnSp>
        <p:nvCxnSpPr>
          <p:cNvPr id="34" name="直線コネクタ 33">
            <a:extLst>
              <a:ext uri="{FF2B5EF4-FFF2-40B4-BE49-F238E27FC236}">
                <a16:creationId xmlns:a16="http://schemas.microsoft.com/office/drawing/2014/main" id="{96C024F9-C704-48AB-B234-6E0D1B886468}"/>
              </a:ext>
            </a:extLst>
          </p:cNvPr>
          <p:cNvCxnSpPr>
            <a:cxnSpLocks/>
          </p:cNvCxnSpPr>
          <p:nvPr/>
        </p:nvCxnSpPr>
        <p:spPr>
          <a:xfrm>
            <a:off x="4789516" y="2118049"/>
            <a:ext cx="29767" cy="4407295"/>
          </a:xfrm>
          <a:prstGeom prst="line">
            <a:avLst/>
          </a:prstGeom>
          <a:noFill/>
          <a:ln w="101600" cap="flat" cmpd="sng" algn="ctr">
            <a:solidFill>
              <a:srgbClr val="FF00FF">
                <a:alpha val="50000"/>
              </a:srgbClr>
            </a:solidFill>
            <a:prstDash val="solid"/>
          </a:ln>
          <a:effectLst/>
        </p:spPr>
      </p:cxnSp>
      <p:sp>
        <p:nvSpPr>
          <p:cNvPr id="35" name="スライド番号プレースホルダー 25">
            <a:extLst>
              <a:ext uri="{FF2B5EF4-FFF2-40B4-BE49-F238E27FC236}">
                <a16:creationId xmlns:a16="http://schemas.microsoft.com/office/drawing/2014/main" id="{F98C826B-D461-4F9A-A506-9512DC177306}"/>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172200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63215D-9446-4017-BA30-3CBB23BC75AF}"/>
              </a:ext>
            </a:extLst>
          </p:cNvPr>
          <p:cNvSpPr txBox="1"/>
          <p:nvPr/>
        </p:nvSpPr>
        <p:spPr>
          <a:xfrm>
            <a:off x="179512" y="755412"/>
            <a:ext cx="8964488" cy="646331"/>
          </a:xfrm>
          <a:prstGeom prst="rect">
            <a:avLst/>
          </a:prstGeom>
          <a:noFill/>
        </p:spPr>
        <p:txBody>
          <a:bodyPr wrap="square" rtlCol="0">
            <a:spAutoFit/>
          </a:bodyPr>
          <a:lstStyle/>
          <a:p>
            <a:pPr marL="285750" indent="-285750" algn="l" fontAlgn="auto">
              <a:spcBef>
                <a:spcPts val="0"/>
              </a:spcBef>
              <a:spcAft>
                <a:spcPts val="0"/>
              </a:spcAft>
              <a:buFont typeface="Wingdings" panose="05000000000000000000" pitchFamily="2" charset="2"/>
              <a:buChar char="ü"/>
            </a:pPr>
            <a:r>
              <a:rPr lang="en-US" altLang="ja-JP" dirty="0">
                <a:solidFill>
                  <a:srgbClr val="000000"/>
                </a:solidFill>
                <a:cs typeface="Arial" panose="020B0604020202020204" pitchFamily="34" charset="0"/>
              </a:rPr>
              <a:t>A</a:t>
            </a:r>
            <a:r>
              <a:rPr lang="en-US" altLang="ja-JP" sz="1800" b="0" dirty="0">
                <a:solidFill>
                  <a:srgbClr val="000000"/>
                </a:solidFill>
                <a:latin typeface="+mn-lt"/>
                <a:cs typeface="Arial" panose="020B0604020202020204" pitchFamily="34" charset="0"/>
              </a:rPr>
              <a:t>nnual global mosaics and Forest/Non-Forest (FNF) map </a:t>
            </a:r>
          </a:p>
          <a:p>
            <a:pPr marL="285750" indent="-285750" algn="l" fontAlgn="auto">
              <a:spcBef>
                <a:spcPts val="0"/>
              </a:spcBef>
              <a:spcAft>
                <a:spcPts val="0"/>
              </a:spcAft>
              <a:buFont typeface="Wingdings" panose="05000000000000000000" pitchFamily="2" charset="2"/>
              <a:buChar char="ü"/>
            </a:pPr>
            <a:r>
              <a:rPr lang="en-US" altLang="ja-JP" sz="1800" b="0" dirty="0">
                <a:solidFill>
                  <a:srgbClr val="000000"/>
                </a:solidFill>
                <a:latin typeface="+mn-lt"/>
                <a:cs typeface="Arial" panose="020B0604020202020204" pitchFamily="34" charset="0"/>
              </a:rPr>
              <a:t>JERS-1 (1996) ~ ALOS (2007-2010) ~ ALOS-2 (2014-2017) </a:t>
            </a:r>
            <a:r>
              <a:rPr lang="en-US" altLang="ja-JP" sz="1800" b="0" dirty="0">
                <a:solidFill>
                  <a:srgbClr val="000000"/>
                </a:solidFill>
                <a:latin typeface="+mn-lt"/>
                <a:cs typeface="Arial" panose="020B0604020202020204" pitchFamily="34" charset="0"/>
                <a:sym typeface="Wingdings" pitchFamily="2" charset="2"/>
              </a:rPr>
              <a:t></a:t>
            </a:r>
            <a:r>
              <a:rPr lang="en-US" altLang="ja-JP" sz="1800" b="0" dirty="0">
                <a:solidFill>
                  <a:srgbClr val="FF0000"/>
                </a:solidFill>
                <a:latin typeface="+mn-lt"/>
                <a:cs typeface="Arial" panose="020B0604020202020204" pitchFamily="34" charset="0"/>
              </a:rPr>
              <a:t> </a:t>
            </a:r>
            <a:r>
              <a:rPr lang="en-US" altLang="ja-JP" sz="1800" b="1" u="sng" dirty="0">
                <a:solidFill>
                  <a:srgbClr val="FF0000"/>
                </a:solidFill>
                <a:latin typeface="+mn-lt"/>
                <a:cs typeface="Arial" panose="020B0604020202020204" pitchFamily="34" charset="0"/>
              </a:rPr>
              <a:t>Over 20 years changes</a:t>
            </a:r>
          </a:p>
        </p:txBody>
      </p:sp>
      <p:pic>
        <p:nvPicPr>
          <p:cNvPr id="6" name="図 5">
            <a:extLst>
              <a:ext uri="{FF2B5EF4-FFF2-40B4-BE49-F238E27FC236}">
                <a16:creationId xmlns:a16="http://schemas.microsoft.com/office/drawing/2014/main" id="{66734CD9-FADD-415A-8744-14944FC52FAE}"/>
              </a:ext>
            </a:extLst>
          </p:cNvPr>
          <p:cNvPicPr>
            <a:picLocks noChangeAspect="1"/>
          </p:cNvPicPr>
          <p:nvPr/>
        </p:nvPicPr>
        <p:blipFill rotWithShape="1">
          <a:blip r:embed="rId2"/>
          <a:srcRect b="16526"/>
          <a:stretch/>
        </p:blipFill>
        <p:spPr>
          <a:xfrm>
            <a:off x="129092" y="1491162"/>
            <a:ext cx="4359627" cy="1826017"/>
          </a:xfrm>
          <a:prstGeom prst="rect">
            <a:avLst/>
          </a:prstGeom>
          <a:ln>
            <a:solidFill>
              <a:srgbClr val="000000"/>
            </a:solid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CE6E86FE-7865-4405-A778-DA971BFB6C4A}"/>
              </a:ext>
            </a:extLst>
          </p:cNvPr>
          <p:cNvPicPr>
            <a:picLocks noChangeAspect="1"/>
          </p:cNvPicPr>
          <p:nvPr/>
        </p:nvPicPr>
        <p:blipFill rotWithShape="1">
          <a:blip r:embed="rId3"/>
          <a:srcRect r="50000" b="59858"/>
          <a:stretch/>
        </p:blipFill>
        <p:spPr>
          <a:xfrm>
            <a:off x="1849128" y="3109682"/>
            <a:ext cx="4447146" cy="1874856"/>
          </a:xfrm>
          <a:prstGeom prst="rect">
            <a:avLst/>
          </a:prstGeom>
          <a:ln>
            <a:solidFill>
              <a:srgbClr val="000000"/>
            </a:solidFill>
          </a:ln>
          <a:effectLst>
            <a:outerShdw blurRad="50800" dist="38100" dir="2700000" algn="tl" rotWithShape="0">
              <a:prstClr val="black">
                <a:alpha val="40000"/>
              </a:prstClr>
            </a:outerShdw>
          </a:effectLst>
        </p:spPr>
      </p:pic>
      <p:pic>
        <p:nvPicPr>
          <p:cNvPr id="8" name="Picture 4" descr="図1: (左上) 2009年/PALSARの全球モザイク画像、(右上) 2009年/PALSARの森林・非森林マップ、(左下) 2015年/PALSAR-2の全球モザイク画像、(右下) 2015年/PALSAR-2の森林・非森林マップ">
            <a:extLst>
              <a:ext uri="{FF2B5EF4-FFF2-40B4-BE49-F238E27FC236}">
                <a16:creationId xmlns:a16="http://schemas.microsoft.com/office/drawing/2014/main" id="{58D1888F-AF82-4AC7-B935-65B082BC1F98}"/>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t="-1" b="25626"/>
          <a:stretch/>
        </p:blipFill>
        <p:spPr bwMode="auto">
          <a:xfrm>
            <a:off x="3631125" y="4860049"/>
            <a:ext cx="4563162" cy="1881319"/>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テキスト ボックス 8">
            <a:extLst>
              <a:ext uri="{FF2B5EF4-FFF2-40B4-BE49-F238E27FC236}">
                <a16:creationId xmlns:a16="http://schemas.microsoft.com/office/drawing/2014/main" id="{5FEB36F2-4228-4A01-AA5E-1E26B4CD431A}"/>
              </a:ext>
            </a:extLst>
          </p:cNvPr>
          <p:cNvSpPr txBox="1"/>
          <p:nvPr/>
        </p:nvSpPr>
        <p:spPr>
          <a:xfrm>
            <a:off x="0" y="3348281"/>
            <a:ext cx="1648392" cy="584775"/>
          </a:xfrm>
          <a:prstGeom prst="rect">
            <a:avLst/>
          </a:prstGeom>
          <a:noFill/>
        </p:spPr>
        <p:txBody>
          <a:bodyPr wrap="square" rtlCol="0">
            <a:spAutoFit/>
          </a:bodyPr>
          <a:lstStyle/>
          <a:p>
            <a:pPr fontAlgn="auto">
              <a:spcBef>
                <a:spcPts val="0"/>
              </a:spcBef>
              <a:spcAft>
                <a:spcPts val="0"/>
              </a:spcAft>
            </a:pPr>
            <a:r>
              <a:rPr lang="en-US" altLang="ja-JP" sz="1600" dirty="0">
                <a:solidFill>
                  <a:srgbClr val="000000"/>
                </a:solidFill>
                <a:latin typeface="Arial" panose="020B0604020202020204"/>
              </a:rPr>
              <a:t>1996 JERS-1</a:t>
            </a:r>
          </a:p>
          <a:p>
            <a:pPr fontAlgn="auto">
              <a:spcBef>
                <a:spcPts val="0"/>
              </a:spcBef>
              <a:spcAft>
                <a:spcPts val="0"/>
              </a:spcAft>
            </a:pPr>
            <a:r>
              <a:rPr lang="en-US" altLang="ja-JP" sz="1600" dirty="0">
                <a:solidFill>
                  <a:srgbClr val="000000"/>
                </a:solidFill>
                <a:latin typeface="Arial" panose="020B0604020202020204"/>
              </a:rPr>
              <a:t>(only HH-pol.)</a:t>
            </a:r>
            <a:endParaRPr lang="ja-JP" altLang="en-US" sz="1600" dirty="0">
              <a:solidFill>
                <a:srgbClr val="000000"/>
              </a:solidFill>
              <a:latin typeface="Arial" panose="020B0604020202020204"/>
            </a:endParaRPr>
          </a:p>
        </p:txBody>
      </p:sp>
      <p:sp>
        <p:nvSpPr>
          <p:cNvPr id="12" name="テキスト ボックス 11">
            <a:extLst>
              <a:ext uri="{FF2B5EF4-FFF2-40B4-BE49-F238E27FC236}">
                <a16:creationId xmlns:a16="http://schemas.microsoft.com/office/drawing/2014/main" id="{C2141C95-3500-4F30-876D-98E7D3FD4975}"/>
              </a:ext>
            </a:extLst>
          </p:cNvPr>
          <p:cNvSpPr txBox="1"/>
          <p:nvPr/>
        </p:nvSpPr>
        <p:spPr>
          <a:xfrm>
            <a:off x="632193" y="4365104"/>
            <a:ext cx="1707559" cy="584775"/>
          </a:xfrm>
          <a:prstGeom prst="rect">
            <a:avLst/>
          </a:prstGeom>
          <a:noFill/>
        </p:spPr>
        <p:txBody>
          <a:bodyPr wrap="square" rtlCol="0">
            <a:spAutoFit/>
          </a:bodyPr>
          <a:lstStyle/>
          <a:p>
            <a:pPr algn="l" eaLnBrk="0" fontAlgn="auto" hangingPunct="0">
              <a:spcBef>
                <a:spcPts val="0"/>
              </a:spcBef>
              <a:spcAft>
                <a:spcPts val="0"/>
              </a:spcAft>
            </a:pPr>
            <a:r>
              <a:rPr lang="en-US" altLang="ja-JP" sz="1600" dirty="0">
                <a:solidFill>
                  <a:srgbClr val="000000"/>
                </a:solidFill>
                <a:latin typeface="Arial" panose="020B0604020202020204"/>
              </a:rPr>
              <a:t>2007-2010 ALOS</a:t>
            </a:r>
            <a:endParaRPr lang="ja-JP" altLang="en-US" sz="1600" dirty="0">
              <a:solidFill>
                <a:srgbClr val="000000"/>
              </a:solidFill>
              <a:latin typeface="Arial" panose="020B0604020202020204"/>
            </a:endParaRPr>
          </a:p>
        </p:txBody>
      </p:sp>
      <p:sp>
        <p:nvSpPr>
          <p:cNvPr id="13" name="テキスト ボックス 12">
            <a:extLst>
              <a:ext uri="{FF2B5EF4-FFF2-40B4-BE49-F238E27FC236}">
                <a16:creationId xmlns:a16="http://schemas.microsoft.com/office/drawing/2014/main" id="{6CFD798A-5866-43CF-8420-93508E0074F1}"/>
              </a:ext>
            </a:extLst>
          </p:cNvPr>
          <p:cNvSpPr txBox="1"/>
          <p:nvPr/>
        </p:nvSpPr>
        <p:spPr>
          <a:xfrm>
            <a:off x="2381346" y="5661248"/>
            <a:ext cx="1249780" cy="584775"/>
          </a:xfrm>
          <a:prstGeom prst="rect">
            <a:avLst/>
          </a:prstGeom>
          <a:noFill/>
        </p:spPr>
        <p:txBody>
          <a:bodyPr wrap="square" rtlCol="0">
            <a:spAutoFit/>
          </a:bodyPr>
          <a:lstStyle/>
          <a:p>
            <a:pPr algn="l" eaLnBrk="0" fontAlgn="auto" hangingPunct="0">
              <a:spcBef>
                <a:spcPts val="0"/>
              </a:spcBef>
              <a:spcAft>
                <a:spcPts val="0"/>
              </a:spcAft>
            </a:pPr>
            <a:r>
              <a:rPr lang="en-US" altLang="ja-JP" sz="1600" dirty="0">
                <a:solidFill>
                  <a:srgbClr val="000000"/>
                </a:solidFill>
                <a:latin typeface="Arial" panose="020B0604020202020204"/>
              </a:rPr>
              <a:t>2015-2017 </a:t>
            </a:r>
          </a:p>
          <a:p>
            <a:pPr algn="l" eaLnBrk="0" fontAlgn="auto" hangingPunct="0">
              <a:spcBef>
                <a:spcPts val="0"/>
              </a:spcBef>
              <a:spcAft>
                <a:spcPts val="0"/>
              </a:spcAft>
            </a:pPr>
            <a:r>
              <a:rPr lang="en-US" altLang="ja-JP" sz="1600" dirty="0">
                <a:solidFill>
                  <a:srgbClr val="000000"/>
                </a:solidFill>
                <a:latin typeface="Arial" panose="020B0604020202020204"/>
              </a:rPr>
              <a:t>ALOS-2</a:t>
            </a:r>
          </a:p>
        </p:txBody>
      </p:sp>
      <p:sp>
        <p:nvSpPr>
          <p:cNvPr id="15" name="Rectangle 14">
            <a:extLst>
              <a:ext uri="{FF2B5EF4-FFF2-40B4-BE49-F238E27FC236}">
                <a16:creationId xmlns:a16="http://schemas.microsoft.com/office/drawing/2014/main" id="{AC09F684-3152-ED4D-92CC-4131FF4926F1}"/>
              </a:ext>
            </a:extLst>
          </p:cNvPr>
          <p:cNvSpPr>
            <a:spLocks noChangeArrowheads="1"/>
          </p:cNvSpPr>
          <p:nvPr/>
        </p:nvSpPr>
        <p:spPr bwMode="auto">
          <a:xfrm>
            <a:off x="4572000" y="1484784"/>
            <a:ext cx="4386950" cy="1585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600"/>
              </a:spcAft>
            </a:pPr>
            <a:r>
              <a:rPr lang="sv-SE" sz="1200" dirty="0"/>
              <a:t>• HH </a:t>
            </a:r>
            <a:r>
              <a:rPr lang="sv-SE" sz="1200" dirty="0" err="1"/>
              <a:t>backscatter</a:t>
            </a:r>
            <a:r>
              <a:rPr lang="sv-SE" sz="1200" dirty="0"/>
              <a:t> (gamma-0) 16 bits</a:t>
            </a:r>
          </a:p>
          <a:p>
            <a:pPr>
              <a:spcAft>
                <a:spcPts val="600"/>
              </a:spcAft>
            </a:pPr>
            <a:r>
              <a:rPr lang="sv-SE" sz="1200" dirty="0"/>
              <a:t>• HV </a:t>
            </a:r>
            <a:r>
              <a:rPr lang="sv-SE" sz="1200" dirty="0" err="1"/>
              <a:t>backscatter</a:t>
            </a:r>
            <a:r>
              <a:rPr lang="sv-SE" sz="1200" dirty="0"/>
              <a:t> (gamma-0) 16 bits</a:t>
            </a:r>
          </a:p>
          <a:p>
            <a:pPr>
              <a:spcAft>
                <a:spcPts val="600"/>
              </a:spcAft>
            </a:pPr>
            <a:r>
              <a:rPr lang="sv-SE" sz="1200" dirty="0"/>
              <a:t>• Mask image (no-data, </a:t>
            </a:r>
            <a:r>
              <a:rPr lang="sv-SE" sz="1200" dirty="0" err="1"/>
              <a:t>water</a:t>
            </a:r>
            <a:r>
              <a:rPr lang="sv-SE" sz="1200" dirty="0"/>
              <a:t>, </a:t>
            </a:r>
            <a:r>
              <a:rPr lang="sv-SE" sz="1200" dirty="0" err="1"/>
              <a:t>layover</a:t>
            </a:r>
            <a:r>
              <a:rPr lang="sv-SE" sz="1200" dirty="0"/>
              <a:t>, </a:t>
            </a:r>
            <a:r>
              <a:rPr lang="sv-SE" sz="1200" dirty="0" err="1"/>
              <a:t>shadowing</a:t>
            </a:r>
            <a:r>
              <a:rPr lang="sv-SE" sz="1200" dirty="0"/>
              <a:t>.) 8 bits</a:t>
            </a:r>
          </a:p>
          <a:p>
            <a:pPr>
              <a:spcAft>
                <a:spcPts val="600"/>
              </a:spcAft>
            </a:pPr>
            <a:r>
              <a:rPr lang="sv-SE" sz="1200" dirty="0"/>
              <a:t>• </a:t>
            </a:r>
            <a:r>
              <a:rPr lang="sv-SE" sz="1200" dirty="0" err="1"/>
              <a:t>Local</a:t>
            </a:r>
            <a:r>
              <a:rPr lang="sv-SE" sz="1200" dirty="0"/>
              <a:t> </a:t>
            </a:r>
            <a:r>
              <a:rPr lang="sv-SE" sz="1200" dirty="0" err="1"/>
              <a:t>incidence</a:t>
            </a:r>
            <a:r>
              <a:rPr lang="sv-SE" sz="1200" dirty="0"/>
              <a:t> </a:t>
            </a:r>
            <a:r>
              <a:rPr lang="sv-SE" sz="1200" dirty="0" err="1"/>
              <a:t>angle</a:t>
            </a:r>
            <a:r>
              <a:rPr lang="sv-SE" sz="1200" dirty="0"/>
              <a:t> image, 8 bits BYTE</a:t>
            </a:r>
          </a:p>
          <a:p>
            <a:pPr>
              <a:spcAft>
                <a:spcPts val="600"/>
              </a:spcAft>
            </a:pPr>
            <a:r>
              <a:rPr lang="sv-SE" sz="1200" dirty="0"/>
              <a:t>• Observation date image (DN = </a:t>
            </a:r>
            <a:r>
              <a:rPr lang="sv-SE" sz="1200" dirty="0" err="1"/>
              <a:t>days</a:t>
            </a:r>
            <a:r>
              <a:rPr lang="sv-SE" sz="1200" dirty="0"/>
              <a:t> </a:t>
            </a:r>
            <a:r>
              <a:rPr lang="sv-SE" sz="1200" dirty="0" err="1"/>
              <a:t>after</a:t>
            </a:r>
            <a:r>
              <a:rPr lang="sv-SE" sz="1200" dirty="0"/>
              <a:t> mission </a:t>
            </a:r>
            <a:r>
              <a:rPr lang="sv-SE" sz="1200" dirty="0" err="1"/>
              <a:t>launch</a:t>
            </a:r>
            <a:r>
              <a:rPr lang="sv-SE" sz="1200" dirty="0"/>
              <a:t>) 16 bits</a:t>
            </a:r>
          </a:p>
          <a:p>
            <a:pPr>
              <a:spcAft>
                <a:spcPts val="600"/>
              </a:spcAft>
            </a:pPr>
            <a:r>
              <a:rPr lang="sv-SE" sz="1200" dirty="0"/>
              <a:t>• Forest/Non-</a:t>
            </a:r>
            <a:r>
              <a:rPr lang="sv-SE" sz="1200" dirty="0" err="1"/>
              <a:t>forest</a:t>
            </a:r>
            <a:r>
              <a:rPr lang="sv-SE" sz="1200" dirty="0"/>
              <a:t> </a:t>
            </a:r>
            <a:r>
              <a:rPr lang="sv-SE" sz="1200" dirty="0" err="1"/>
              <a:t>map</a:t>
            </a:r>
            <a:endParaRPr lang="sv-SE" sz="1200" dirty="0"/>
          </a:p>
        </p:txBody>
      </p:sp>
      <p:sp>
        <p:nvSpPr>
          <p:cNvPr id="17" name="Title 9">
            <a:extLst>
              <a:ext uri="{FF2B5EF4-FFF2-40B4-BE49-F238E27FC236}">
                <a16:creationId xmlns:a16="http://schemas.microsoft.com/office/drawing/2014/main" id="{9050AB86-A4DA-BA44-AA0D-863F559012A2}"/>
              </a:ext>
            </a:extLst>
          </p:cNvPr>
          <p:cNvSpPr>
            <a:spLocks noGrp="1" noChangeArrowheads="1"/>
          </p:cNvSpPr>
          <p:nvPr>
            <p:ph type="title"/>
          </p:nvPr>
        </p:nvSpPr>
        <p:spPr bwMode="auto">
          <a:xfrm>
            <a:off x="774958" y="-49757"/>
            <a:ext cx="818399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sv-SE" sz="2200" b="1" dirty="0">
                <a:latin typeface="Arial" panose="020B0604020202020204" pitchFamily="34" charset="0"/>
                <a:cs typeface="Arial" panose="020B0604020202020204" pitchFamily="34" charset="0"/>
              </a:rPr>
              <a:t>GFOI </a:t>
            </a:r>
            <a:r>
              <a:rPr lang="sv-SE" sz="2200" b="1" dirty="0" err="1">
                <a:latin typeface="Arial" panose="020B0604020202020204" pitchFamily="34" charset="0"/>
                <a:cs typeface="Arial" panose="020B0604020202020204" pitchFamily="34" charset="0"/>
              </a:rPr>
              <a:t>Core</a:t>
            </a:r>
            <a:r>
              <a:rPr lang="sv-SE" sz="2200" b="1" dirty="0">
                <a:latin typeface="Arial" panose="020B0604020202020204" pitchFamily="34" charset="0"/>
                <a:cs typeface="Arial" panose="020B0604020202020204" pitchFamily="34" charset="0"/>
              </a:rPr>
              <a:t> Data Set – </a:t>
            </a:r>
          </a:p>
          <a:p>
            <a:pPr algn="ctr"/>
            <a:r>
              <a:rPr lang="sv-SE" sz="2200" b="1" dirty="0">
                <a:latin typeface="Arial" panose="020B0604020202020204" pitchFamily="34" charset="0"/>
                <a:cs typeface="Arial" panose="020B0604020202020204" pitchFamily="34" charset="0"/>
              </a:rPr>
              <a:t>25 m L-band SAR Mosaics and Forest/Non-Forest Maps</a:t>
            </a:r>
            <a:endParaRPr lang="sv-SE" sz="2200" b="1" dirty="0">
              <a:solidFill>
                <a:srgbClr val="000000"/>
              </a:solidFill>
              <a:latin typeface="Arial" panose="020B0604020202020204" pitchFamily="34" charset="0"/>
              <a:cs typeface="Arial" panose="020B0604020202020204" pitchFamily="34" charset="0"/>
            </a:endParaRPr>
          </a:p>
        </p:txBody>
      </p:sp>
      <p:sp>
        <p:nvSpPr>
          <p:cNvPr id="16" name="スライド番号プレースホルダー 25">
            <a:extLst>
              <a:ext uri="{FF2B5EF4-FFF2-40B4-BE49-F238E27FC236}">
                <a16:creationId xmlns:a16="http://schemas.microsoft.com/office/drawing/2014/main" id="{49F662F7-C509-4671-A99C-AF4EAF119764}"/>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52096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6248242" y="1039572"/>
            <a:ext cx="2843005"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600"/>
              </a:spcAft>
            </a:pPr>
            <a:endParaRPr lang="sv-SE" sz="1100" dirty="0">
              <a:solidFill>
                <a:srgbClr val="000000"/>
              </a:solidFill>
            </a:endParaRPr>
          </a:p>
          <a:p>
            <a:pPr>
              <a:spcAft>
                <a:spcPts val="600"/>
              </a:spcAft>
            </a:pPr>
            <a:r>
              <a:rPr lang="sv-SE" b="1" u="sng" dirty="0">
                <a:solidFill>
                  <a:srgbClr val="000000"/>
                </a:solidFill>
              </a:rPr>
              <a:t>Global </a:t>
            </a:r>
            <a:r>
              <a:rPr lang="sv-SE" b="1" u="sng" dirty="0" err="1">
                <a:solidFill>
                  <a:srgbClr val="000000"/>
                </a:solidFill>
              </a:rPr>
              <a:t>coverage</a:t>
            </a:r>
            <a:endParaRPr lang="sv-SE" sz="1800" b="1" u="sng" dirty="0">
              <a:solidFill>
                <a:srgbClr val="000000"/>
              </a:solidFill>
            </a:endParaRPr>
          </a:p>
          <a:p>
            <a:pPr>
              <a:spcAft>
                <a:spcPts val="600"/>
              </a:spcAft>
              <a:buFont typeface="Arial" charset="0"/>
              <a:buChar char="•"/>
            </a:pPr>
            <a:r>
              <a:rPr lang="sv-SE" dirty="0">
                <a:solidFill>
                  <a:schemeClr val="accent2"/>
                </a:solidFill>
              </a:rPr>
              <a:t> PALSAR-2 2018 (release   </a:t>
            </a:r>
          </a:p>
          <a:p>
            <a:pPr>
              <a:spcAft>
                <a:spcPts val="600"/>
              </a:spcAft>
            </a:pPr>
            <a:r>
              <a:rPr lang="sv-SE" dirty="0">
                <a:solidFill>
                  <a:schemeClr val="accent2"/>
                </a:solidFill>
              </a:rPr>
              <a:t>                               Q4 2019)</a:t>
            </a:r>
          </a:p>
          <a:p>
            <a:pPr>
              <a:spcAft>
                <a:spcPts val="600"/>
              </a:spcAft>
              <a:buFont typeface="Arial" charset="0"/>
              <a:buChar char="•"/>
            </a:pPr>
            <a:r>
              <a:rPr lang="sv-SE" dirty="0"/>
              <a:t> PALSAR-2 2017 </a:t>
            </a:r>
          </a:p>
          <a:p>
            <a:pPr>
              <a:spcAft>
                <a:spcPts val="600"/>
              </a:spcAft>
              <a:buFont typeface="Arial" charset="0"/>
              <a:buChar char="•"/>
            </a:pPr>
            <a:r>
              <a:rPr lang="sv-SE" dirty="0"/>
              <a:t> PALSAR-2 2016</a:t>
            </a:r>
          </a:p>
          <a:p>
            <a:pPr>
              <a:spcAft>
                <a:spcPts val="600"/>
              </a:spcAft>
              <a:buFont typeface="Arial" charset="0"/>
              <a:buChar char="•"/>
            </a:pPr>
            <a:r>
              <a:rPr lang="sv-SE" dirty="0"/>
              <a:t> PALSAR-2 2015</a:t>
            </a:r>
          </a:p>
          <a:p>
            <a:pPr>
              <a:spcAft>
                <a:spcPts val="600"/>
              </a:spcAft>
              <a:buFont typeface="Arial" charset="0"/>
              <a:buChar char="•"/>
            </a:pPr>
            <a:r>
              <a:rPr lang="sv-SE" sz="1800" dirty="0"/>
              <a:t> PALSAR 2007 – 2010</a:t>
            </a:r>
            <a:endParaRPr lang="sv-SE" dirty="0"/>
          </a:p>
          <a:p>
            <a:pPr>
              <a:spcAft>
                <a:spcPts val="600"/>
              </a:spcAft>
              <a:buFont typeface="Arial" charset="0"/>
              <a:buChar char="•"/>
            </a:pPr>
            <a:r>
              <a:rPr lang="sv-SE" dirty="0"/>
              <a:t> JERS-1 ~1996 </a:t>
            </a:r>
            <a:endParaRPr lang="sv-SE" sz="100" dirty="0"/>
          </a:p>
          <a:p>
            <a:pPr>
              <a:spcAft>
                <a:spcPts val="600"/>
              </a:spcAft>
              <a:buFont typeface="Arial" charset="0"/>
              <a:buChar char="•"/>
            </a:pPr>
            <a:endParaRPr lang="sv-SE" sz="400" dirty="0"/>
          </a:p>
          <a:p>
            <a:pPr>
              <a:spcAft>
                <a:spcPts val="600"/>
              </a:spcAft>
              <a:buFont typeface="Arial" charset="0"/>
              <a:buChar char="•"/>
            </a:pPr>
            <a:r>
              <a:rPr lang="sv-SE" sz="1800" dirty="0"/>
              <a:t> </a:t>
            </a:r>
            <a:r>
              <a:rPr lang="sv-SE" sz="1800" dirty="0" err="1"/>
              <a:t>Free</a:t>
            </a:r>
            <a:r>
              <a:rPr lang="sv-SE" sz="1800" dirty="0"/>
              <a:t> </a:t>
            </a:r>
            <a:r>
              <a:rPr lang="sv-SE" sz="1800" dirty="0" err="1"/>
              <a:t>download</a:t>
            </a:r>
            <a:r>
              <a:rPr lang="sv-SE" sz="1800" dirty="0"/>
              <a:t> at:</a:t>
            </a:r>
          </a:p>
          <a:p>
            <a:pPr algn="ctr"/>
            <a:r>
              <a:rPr lang="en-US" sz="1800" dirty="0">
                <a:solidFill>
                  <a:srgbClr val="3366FF"/>
                </a:solidFill>
              </a:rPr>
              <a:t>https://www.eorc.jaxa.jp/ALOS/en/palsar_fnf/fnf_index.htm</a:t>
            </a:r>
            <a:endParaRPr lang="sv-SE" sz="1800" dirty="0">
              <a:solidFill>
                <a:srgbClr val="3366FF"/>
              </a:solidFill>
            </a:endParaRPr>
          </a:p>
        </p:txBody>
      </p:sp>
      <p:pic>
        <p:nvPicPr>
          <p:cNvPr id="7" name="Picture 6"/>
          <p:cNvPicPr>
            <a:picLocks noChangeAspect="1"/>
          </p:cNvPicPr>
          <p:nvPr/>
        </p:nvPicPr>
        <p:blipFill>
          <a:blip r:embed="rId2"/>
          <a:stretch>
            <a:fillRect/>
          </a:stretch>
        </p:blipFill>
        <p:spPr>
          <a:xfrm>
            <a:off x="0" y="1035299"/>
            <a:ext cx="6463538" cy="5621618"/>
          </a:xfrm>
          <a:prstGeom prst="rect">
            <a:avLst/>
          </a:prstGeom>
        </p:spPr>
      </p:pic>
      <p:sp>
        <p:nvSpPr>
          <p:cNvPr id="9" name="Title 9">
            <a:extLst>
              <a:ext uri="{FF2B5EF4-FFF2-40B4-BE49-F238E27FC236}">
                <a16:creationId xmlns:a16="http://schemas.microsoft.com/office/drawing/2014/main" id="{AD335F78-A1A3-4101-BFC9-B1E600EE32FE}"/>
              </a:ext>
            </a:extLst>
          </p:cNvPr>
          <p:cNvSpPr>
            <a:spLocks noGrp="1" noChangeArrowheads="1"/>
          </p:cNvSpPr>
          <p:nvPr>
            <p:ph type="title"/>
          </p:nvPr>
        </p:nvSpPr>
        <p:spPr bwMode="auto">
          <a:xfrm>
            <a:off x="774958" y="-49757"/>
            <a:ext cx="818399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sv-SE" sz="2200" b="1" dirty="0">
                <a:latin typeface="Arial" panose="020B0604020202020204" pitchFamily="34" charset="0"/>
                <a:cs typeface="Arial" panose="020B0604020202020204" pitchFamily="34" charset="0"/>
              </a:rPr>
              <a:t>GFOI </a:t>
            </a:r>
            <a:r>
              <a:rPr lang="sv-SE" sz="2200" b="1" dirty="0" err="1">
                <a:latin typeface="Arial" panose="020B0604020202020204" pitchFamily="34" charset="0"/>
                <a:cs typeface="Arial" panose="020B0604020202020204" pitchFamily="34" charset="0"/>
              </a:rPr>
              <a:t>Core</a:t>
            </a:r>
            <a:r>
              <a:rPr lang="sv-SE" sz="2200" b="1" dirty="0">
                <a:latin typeface="Arial" panose="020B0604020202020204" pitchFamily="34" charset="0"/>
                <a:cs typeface="Arial" panose="020B0604020202020204" pitchFamily="34" charset="0"/>
              </a:rPr>
              <a:t> Data Set – </a:t>
            </a:r>
          </a:p>
          <a:p>
            <a:pPr algn="ctr"/>
            <a:r>
              <a:rPr lang="sv-SE" sz="2200" b="1" dirty="0">
                <a:latin typeface="Arial" panose="020B0604020202020204" pitchFamily="34" charset="0"/>
                <a:cs typeface="Arial" panose="020B0604020202020204" pitchFamily="34" charset="0"/>
              </a:rPr>
              <a:t>25 m L-band SAR Mosaics and Forest/Non-Forest Maps</a:t>
            </a:r>
            <a:endParaRPr lang="sv-SE" sz="2200" b="1" dirty="0">
              <a:solidFill>
                <a:srgbClr val="000000"/>
              </a:solidFill>
              <a:latin typeface="Arial" panose="020B0604020202020204" pitchFamily="34" charset="0"/>
              <a:cs typeface="Arial" panose="020B0604020202020204" pitchFamily="34" charset="0"/>
            </a:endParaRPr>
          </a:p>
        </p:txBody>
      </p:sp>
      <p:sp>
        <p:nvSpPr>
          <p:cNvPr id="12" name="スライド番号プレースホルダー 25">
            <a:extLst>
              <a:ext uri="{FF2B5EF4-FFF2-40B4-BE49-F238E27FC236}">
                <a16:creationId xmlns:a16="http://schemas.microsoft.com/office/drawing/2014/main" id="{41A079A0-1421-4F9C-ADFB-D8E6121AA610}"/>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883574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6181860" y="1112840"/>
            <a:ext cx="2909388" cy="430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600"/>
              </a:spcAft>
            </a:pPr>
            <a:endParaRPr lang="sv-SE" sz="1800" dirty="0">
              <a:solidFill>
                <a:srgbClr val="000000"/>
              </a:solidFill>
            </a:endParaRPr>
          </a:p>
          <a:p>
            <a:pPr>
              <a:spcAft>
                <a:spcPts val="600"/>
              </a:spcAft>
            </a:pPr>
            <a:r>
              <a:rPr lang="sv-SE" u="sng" dirty="0">
                <a:solidFill>
                  <a:srgbClr val="000000"/>
                </a:solidFill>
              </a:rPr>
              <a:t>Regional (pan-tropical) coverage (</a:t>
            </a:r>
            <a:r>
              <a:rPr lang="sv-SE" u="sng" dirty="0">
                <a:solidFill>
                  <a:srgbClr val="C0504D"/>
                </a:solidFill>
              </a:rPr>
              <a:t>25m</a:t>
            </a:r>
            <a:r>
              <a:rPr lang="sv-SE" u="sng" dirty="0">
                <a:solidFill>
                  <a:srgbClr val="000000"/>
                </a:solidFill>
              </a:rPr>
              <a:t>)</a:t>
            </a:r>
          </a:p>
          <a:p>
            <a:pPr>
              <a:spcAft>
                <a:spcPts val="600"/>
              </a:spcAft>
              <a:buFont typeface="Arial" charset="0"/>
              <a:buChar char="•"/>
            </a:pPr>
            <a:r>
              <a:rPr lang="sv-SE" dirty="0"/>
              <a:t> JERS-1: 1996 – 1998</a:t>
            </a:r>
            <a:endParaRPr lang="sv-SE" dirty="0">
              <a:solidFill>
                <a:schemeClr val="accent2"/>
              </a:solidFill>
            </a:endParaRPr>
          </a:p>
          <a:p>
            <a:pPr>
              <a:spcAft>
                <a:spcPts val="600"/>
              </a:spcAft>
              <a:buFont typeface="Arial" charset="0"/>
              <a:buChar char="•"/>
            </a:pPr>
            <a:endParaRPr lang="sv-SE" dirty="0"/>
          </a:p>
          <a:p>
            <a:pPr>
              <a:spcAft>
                <a:spcPts val="600"/>
              </a:spcAft>
            </a:pPr>
            <a:r>
              <a:rPr lang="sv-SE" u="sng" dirty="0">
                <a:solidFill>
                  <a:srgbClr val="000000"/>
                </a:solidFill>
              </a:rPr>
              <a:t>Global low resolution (</a:t>
            </a:r>
            <a:r>
              <a:rPr lang="sv-SE" u="sng" dirty="0">
                <a:solidFill>
                  <a:srgbClr val="C0504D"/>
                </a:solidFill>
              </a:rPr>
              <a:t>100m</a:t>
            </a:r>
            <a:r>
              <a:rPr lang="sv-SE" u="sng" dirty="0">
                <a:solidFill>
                  <a:srgbClr val="000000"/>
                </a:solidFill>
              </a:rPr>
              <a:t>) coverage</a:t>
            </a:r>
          </a:p>
          <a:p>
            <a:pPr>
              <a:spcAft>
                <a:spcPts val="600"/>
              </a:spcAft>
              <a:buFont typeface="Arial" charset="0"/>
              <a:buChar char="•"/>
            </a:pPr>
            <a:r>
              <a:rPr lang="sv-SE" dirty="0"/>
              <a:t> JERS-1: 1996 – 1998</a:t>
            </a:r>
            <a:endParaRPr lang="sv-SE" dirty="0">
              <a:solidFill>
                <a:schemeClr val="accent2"/>
              </a:solidFill>
            </a:endParaRPr>
          </a:p>
          <a:p>
            <a:pPr>
              <a:spcAft>
                <a:spcPts val="600"/>
              </a:spcAft>
              <a:buFont typeface="Arial" charset="0"/>
              <a:buChar char="•"/>
            </a:pPr>
            <a:endParaRPr lang="sv-SE" dirty="0"/>
          </a:p>
          <a:p>
            <a:pPr>
              <a:spcAft>
                <a:spcPts val="600"/>
              </a:spcAft>
              <a:buFont typeface="Arial" charset="0"/>
              <a:buChar char="•"/>
            </a:pPr>
            <a:r>
              <a:rPr lang="sv-SE" sz="1800" dirty="0"/>
              <a:t> Free download at:</a:t>
            </a:r>
          </a:p>
          <a:p>
            <a:pPr algn="ctr"/>
            <a:r>
              <a:rPr lang="en-US" sz="1800" dirty="0">
                <a:solidFill>
                  <a:srgbClr val="3366FF"/>
                </a:solidFill>
              </a:rPr>
              <a:t>https://www.eorc.jaxa.jp/ALOS/en/palsar_fnf/fnf_index.htm</a:t>
            </a:r>
            <a:endParaRPr lang="sv-SE" sz="1800" dirty="0">
              <a:solidFill>
                <a:srgbClr val="3366FF"/>
              </a:solidFill>
            </a:endParaRPr>
          </a:p>
        </p:txBody>
      </p:sp>
      <p:pic>
        <p:nvPicPr>
          <p:cNvPr id="7" name="Picture 6"/>
          <p:cNvPicPr>
            <a:picLocks noChangeAspect="1"/>
          </p:cNvPicPr>
          <p:nvPr/>
        </p:nvPicPr>
        <p:blipFill>
          <a:blip r:embed="rId2"/>
          <a:stretch>
            <a:fillRect/>
          </a:stretch>
        </p:blipFill>
        <p:spPr>
          <a:xfrm>
            <a:off x="0" y="1035299"/>
            <a:ext cx="6463538" cy="5621618"/>
          </a:xfrm>
          <a:prstGeom prst="rect">
            <a:avLst/>
          </a:prstGeom>
        </p:spPr>
      </p:pic>
      <p:pic>
        <p:nvPicPr>
          <p:cNvPr id="8" name="Picture 7"/>
          <p:cNvPicPr>
            <a:picLocks noChangeAspect="1"/>
          </p:cNvPicPr>
          <p:nvPr/>
        </p:nvPicPr>
        <p:blipFill>
          <a:blip r:embed="rId3"/>
          <a:stretch>
            <a:fillRect/>
          </a:stretch>
        </p:blipFill>
        <p:spPr>
          <a:xfrm>
            <a:off x="395536" y="2982948"/>
            <a:ext cx="5589888" cy="2966332"/>
          </a:xfrm>
          <a:prstGeom prst="rect">
            <a:avLst/>
          </a:prstGeom>
        </p:spPr>
      </p:pic>
      <p:sp>
        <p:nvSpPr>
          <p:cNvPr id="10" name="Title 9">
            <a:extLst>
              <a:ext uri="{FF2B5EF4-FFF2-40B4-BE49-F238E27FC236}">
                <a16:creationId xmlns:a16="http://schemas.microsoft.com/office/drawing/2014/main" id="{23B34972-B029-48CB-8471-98A9FF2B9857}"/>
              </a:ext>
            </a:extLst>
          </p:cNvPr>
          <p:cNvSpPr>
            <a:spLocks noGrp="1" noChangeArrowheads="1"/>
          </p:cNvSpPr>
          <p:nvPr>
            <p:ph type="title"/>
          </p:nvPr>
        </p:nvSpPr>
        <p:spPr bwMode="auto">
          <a:xfrm>
            <a:off x="774958" y="-49757"/>
            <a:ext cx="818399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sv-SE" sz="2200" b="1" dirty="0">
                <a:latin typeface="Arial" panose="020B0604020202020204" pitchFamily="34" charset="0"/>
                <a:cs typeface="Arial" panose="020B0604020202020204" pitchFamily="34" charset="0"/>
              </a:rPr>
              <a:t>GFOI </a:t>
            </a:r>
            <a:r>
              <a:rPr lang="sv-SE" sz="2200" b="1" dirty="0" err="1">
                <a:latin typeface="Arial" panose="020B0604020202020204" pitchFamily="34" charset="0"/>
                <a:cs typeface="Arial" panose="020B0604020202020204" pitchFamily="34" charset="0"/>
              </a:rPr>
              <a:t>Core</a:t>
            </a:r>
            <a:r>
              <a:rPr lang="sv-SE" sz="2200" b="1" dirty="0">
                <a:latin typeface="Arial" panose="020B0604020202020204" pitchFamily="34" charset="0"/>
                <a:cs typeface="Arial" panose="020B0604020202020204" pitchFamily="34" charset="0"/>
              </a:rPr>
              <a:t> Data Set – </a:t>
            </a:r>
          </a:p>
          <a:p>
            <a:pPr algn="ctr"/>
            <a:r>
              <a:rPr lang="sv-SE" sz="2200" b="1" dirty="0">
                <a:latin typeface="Arial" panose="020B0604020202020204" pitchFamily="34" charset="0"/>
                <a:cs typeface="Arial" panose="020B0604020202020204" pitchFamily="34" charset="0"/>
              </a:rPr>
              <a:t>25 m L-band SAR Mosaics and Forest/Non-Forest Maps</a:t>
            </a:r>
            <a:endParaRPr lang="sv-SE" sz="2200" b="1" dirty="0">
              <a:solidFill>
                <a:srgbClr val="000000"/>
              </a:solidFill>
              <a:latin typeface="Arial" panose="020B0604020202020204" pitchFamily="34" charset="0"/>
              <a:cs typeface="Arial" panose="020B0604020202020204" pitchFamily="34" charset="0"/>
            </a:endParaRPr>
          </a:p>
        </p:txBody>
      </p:sp>
      <p:sp>
        <p:nvSpPr>
          <p:cNvPr id="14" name="スライド番号プレースホルダー 25">
            <a:extLst>
              <a:ext uri="{FF2B5EF4-FFF2-40B4-BE49-F238E27FC236}">
                <a16:creationId xmlns:a16="http://schemas.microsoft.com/office/drawing/2014/main" id="{3E3CF8AA-9829-45CB-B1F5-61F10853CA38}"/>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941037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25"/>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
        <p:nvSpPr>
          <p:cNvPr id="32" name="タイトル 2"/>
          <p:cNvSpPr>
            <a:spLocks noGrp="1"/>
          </p:cNvSpPr>
          <p:nvPr>
            <p:ph type="title"/>
          </p:nvPr>
        </p:nvSpPr>
        <p:spPr>
          <a:xfrm>
            <a:off x="467544" y="26988"/>
            <a:ext cx="8352928" cy="615950"/>
          </a:xfrm>
        </p:spPr>
        <p:txBody>
          <a:bodyPr/>
          <a:lstStyle/>
          <a:p>
            <a:r>
              <a:rPr lang="en-US" altLang="ja-JP" dirty="0">
                <a:latin typeface="Tahoma" panose="020B0604030504040204" pitchFamily="34" charset="0"/>
                <a:ea typeface="Tahoma" panose="020B0604030504040204" pitchFamily="34" charset="0"/>
                <a:cs typeface="Tahoma" panose="020B0604030504040204" pitchFamily="34" charset="0"/>
              </a:rPr>
              <a:t>Summary</a:t>
            </a:r>
            <a:endParaRPr kumimoji="1" lang="ja-JP" altLang="en-US" dirty="0">
              <a:latin typeface="Tahoma" pitchFamily="34" charset="0"/>
              <a:cs typeface="Tahoma" pitchFamily="34" charset="0"/>
            </a:endParaRPr>
          </a:p>
        </p:txBody>
      </p:sp>
      <p:sp>
        <p:nvSpPr>
          <p:cNvPr id="5" name="正方形/長方形 4">
            <a:extLst>
              <a:ext uri="{FF2B5EF4-FFF2-40B4-BE49-F238E27FC236}">
                <a16:creationId xmlns:a16="http://schemas.microsoft.com/office/drawing/2014/main" id="{22AF6B6E-17AC-42A1-81B0-760C0411AB17}"/>
              </a:ext>
            </a:extLst>
          </p:cNvPr>
          <p:cNvSpPr/>
          <p:nvPr/>
        </p:nvSpPr>
        <p:spPr>
          <a:xfrm>
            <a:off x="179512" y="1048955"/>
            <a:ext cx="8784977" cy="4324261"/>
          </a:xfrm>
          <a:prstGeom prst="rect">
            <a:avLst/>
          </a:prstGeom>
        </p:spPr>
        <p:txBody>
          <a:bodyPr wrap="square">
            <a:spAutoFit/>
          </a:bodyPr>
          <a:lstStyle/>
          <a:p>
            <a:pPr marL="342900" marR="0" lvl="0" indent="-342900" algn="l" defTabSz="914400" rtl="0" eaLnBrk="1" fontAlgn="base" latinLnBrk="0" hangingPunct="1">
              <a:lnSpc>
                <a:spcPct val="100000"/>
              </a:lnSpc>
              <a:spcBef>
                <a:spcPts val="1200"/>
              </a:spcBef>
              <a:spcAft>
                <a:spcPct val="0"/>
              </a:spcAft>
              <a:buClrTx/>
              <a:buSzTx/>
              <a:buFont typeface="Wingdings" panose="05000000000000000000" pitchFamily="2" charset="2"/>
              <a:buChar char="n"/>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JAXA’s EO missions and dataset processing status updated: </a:t>
            </a:r>
          </a:p>
          <a:p>
            <a:pPr marL="800100" marR="0" lvl="1"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ALOS-2 is working well, and entering to post-operation phase </a:t>
            </a:r>
          </a:p>
          <a:p>
            <a:pPr marL="800100" marR="0" lvl="1"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ALOS-3/-4 are to be launched in JFY2020 (~Q1/2021)</a:t>
            </a:r>
          </a:p>
          <a:p>
            <a:pPr marL="800100" marR="0" lvl="1"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Clarify Open &amp; Free data policy</a:t>
            </a:r>
          </a:p>
          <a:p>
            <a:pPr marL="800100" marR="0" lvl="1"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lang="en-US" altLang="ja-JP" sz="2000" dirty="0">
                <a:solidFill>
                  <a:prstClr val="black"/>
                </a:solidFill>
                <a:latin typeface="Arial" panose="020B0604020202020204" pitchFamily="34" charset="0"/>
                <a:ea typeface="ＭＳ Ｐゴシック" pitchFamily="50" charset="-128"/>
                <a:cs typeface="Arial" panose="020B0604020202020204" pitchFamily="34" charset="0"/>
              </a:rPr>
              <a:t>Whole PALSAR scene-bases data reprocessing started, and will be completed by mid/2020</a:t>
            </a:r>
          </a:p>
          <a:p>
            <a:pPr marL="342900" marR="0" lvl="0" indent="-342900" algn="l" defTabSz="914400" rtl="0" eaLnBrk="1" fontAlgn="base" latinLnBrk="0" hangingPunct="1">
              <a:lnSpc>
                <a:spcPct val="100000"/>
              </a:lnSpc>
              <a:spcBef>
                <a:spcPts val="1200"/>
              </a:spcBef>
              <a:spcAft>
                <a:spcPct val="0"/>
              </a:spcAft>
              <a:buClrTx/>
              <a:buSzTx/>
              <a:buFont typeface="Wingdings" panose="05000000000000000000" pitchFamily="2" charset="2"/>
              <a:buChar char="n"/>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CEOS ARD for Land (CARD4L): </a:t>
            </a:r>
          </a:p>
          <a:p>
            <a:pPr marL="800100" marR="0" lvl="1"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Started from SAR Global Mosaics: reprocessing started</a:t>
            </a:r>
          </a:p>
          <a:p>
            <a:pPr marL="800100" marR="0" lvl="1"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Compliant as much as possible: PALSAR, PALSAR-2… </a:t>
            </a:r>
          </a:p>
          <a:p>
            <a:pPr marL="800100" marR="0" lvl="1"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rPr>
              <a:t>Something will be considered for optical: AVNIR-2, ALOS-3</a:t>
            </a:r>
          </a:p>
          <a:p>
            <a:pPr marL="0" marR="0" lvl="0" indent="0" algn="l" defTabSz="914400" rtl="0" eaLnBrk="1" fontAlgn="base" latinLnBrk="0" hangingPunct="1">
              <a:lnSpc>
                <a:spcPct val="100000"/>
              </a:lnSpc>
              <a:spcBef>
                <a:spcPts val="1200"/>
              </a:spcBef>
              <a:spcAft>
                <a:spcPct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82545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2788" y="46365"/>
            <a:ext cx="8198425" cy="646331"/>
          </a:xfrm>
          <a:prstGeom prst="rect">
            <a:avLst/>
          </a:prstGeom>
          <a:noFill/>
        </p:spPr>
        <p:txBody>
          <a:bodyPr wrap="square" rtlCol="0">
            <a:spAutoFit/>
          </a:bodyPr>
          <a:lstStyle/>
          <a:p>
            <a:pPr algn="ctr"/>
            <a:r>
              <a:rPr lang="en-US" altLang="ja-JP" sz="3600" b="1" dirty="0">
                <a:solidFill>
                  <a:srgbClr val="FFFFFF"/>
                </a:solidFill>
                <a:latin typeface="+mj-lt"/>
                <a:cs typeface="Arial" panose="020B0604020202020204" pitchFamily="34" charset="0"/>
              </a:rPr>
              <a:t>JAXA’s Satellites &amp; Missions</a:t>
            </a:r>
            <a:endParaRPr kumimoji="1" lang="ja-JP" altLang="en-US" sz="3600" b="1" dirty="0">
              <a:solidFill>
                <a:srgbClr val="FFFFFF"/>
              </a:solidFill>
              <a:latin typeface="+mj-lt"/>
              <a:cs typeface="Arial" panose="020B0604020202020204" pitchFamily="34" charset="0"/>
            </a:endParaRPr>
          </a:p>
        </p:txBody>
      </p:sp>
      <p:graphicFrame>
        <p:nvGraphicFramePr>
          <p:cNvPr id="143" name="Group 178">
            <a:extLst>
              <a:ext uri="{FF2B5EF4-FFF2-40B4-BE49-F238E27FC236}">
                <a16:creationId xmlns:a16="http://schemas.microsoft.com/office/drawing/2014/main" id="{D99CBBD5-1879-42CC-9762-5CED78EDCE10}"/>
              </a:ext>
            </a:extLst>
          </p:cNvPr>
          <p:cNvGraphicFramePr>
            <a:graphicFrameLocks noGrp="1"/>
          </p:cNvGraphicFramePr>
          <p:nvPr>
            <p:extLst>
              <p:ext uri="{D42A27DB-BD31-4B8C-83A1-F6EECF244321}">
                <p14:modId xmlns:p14="http://schemas.microsoft.com/office/powerpoint/2010/main" val="255404841"/>
              </p:ext>
            </p:extLst>
          </p:nvPr>
        </p:nvGraphicFramePr>
        <p:xfrm>
          <a:off x="578841" y="1034526"/>
          <a:ext cx="7862761" cy="5274536"/>
        </p:xfrm>
        <a:graphic>
          <a:graphicData uri="http://schemas.openxmlformats.org/drawingml/2006/table">
            <a:tbl>
              <a:tblPr/>
              <a:tblGrid>
                <a:gridCol w="1721942">
                  <a:extLst>
                    <a:ext uri="{9D8B030D-6E8A-4147-A177-3AD203B41FA5}">
                      <a16:colId xmlns:a16="http://schemas.microsoft.com/office/drawing/2014/main" val="20000"/>
                    </a:ext>
                  </a:extLst>
                </a:gridCol>
                <a:gridCol w="58632">
                  <a:extLst>
                    <a:ext uri="{9D8B030D-6E8A-4147-A177-3AD203B41FA5}">
                      <a16:colId xmlns:a16="http://schemas.microsoft.com/office/drawing/2014/main" val="20001"/>
                    </a:ext>
                  </a:extLst>
                </a:gridCol>
                <a:gridCol w="589193">
                  <a:extLst>
                    <a:ext uri="{9D8B030D-6E8A-4147-A177-3AD203B41FA5}">
                      <a16:colId xmlns:a16="http://schemas.microsoft.com/office/drawing/2014/main" val="20002"/>
                    </a:ext>
                  </a:extLst>
                </a:gridCol>
                <a:gridCol w="542177">
                  <a:extLst>
                    <a:ext uri="{9D8B030D-6E8A-4147-A177-3AD203B41FA5}">
                      <a16:colId xmlns:a16="http://schemas.microsoft.com/office/drawing/2014/main" val="20003"/>
                    </a:ext>
                  </a:extLst>
                </a:gridCol>
                <a:gridCol w="542177">
                  <a:extLst>
                    <a:ext uri="{9D8B030D-6E8A-4147-A177-3AD203B41FA5}">
                      <a16:colId xmlns:a16="http://schemas.microsoft.com/office/drawing/2014/main" val="20004"/>
                    </a:ext>
                  </a:extLst>
                </a:gridCol>
                <a:gridCol w="542177">
                  <a:extLst>
                    <a:ext uri="{9D8B030D-6E8A-4147-A177-3AD203B41FA5}">
                      <a16:colId xmlns:a16="http://schemas.microsoft.com/office/drawing/2014/main" val="20005"/>
                    </a:ext>
                  </a:extLst>
                </a:gridCol>
                <a:gridCol w="542177">
                  <a:extLst>
                    <a:ext uri="{9D8B030D-6E8A-4147-A177-3AD203B41FA5}">
                      <a16:colId xmlns:a16="http://schemas.microsoft.com/office/drawing/2014/main" val="20006"/>
                    </a:ext>
                  </a:extLst>
                </a:gridCol>
                <a:gridCol w="542177">
                  <a:extLst>
                    <a:ext uri="{9D8B030D-6E8A-4147-A177-3AD203B41FA5}">
                      <a16:colId xmlns:a16="http://schemas.microsoft.com/office/drawing/2014/main" val="20007"/>
                    </a:ext>
                  </a:extLst>
                </a:gridCol>
                <a:gridCol w="542177">
                  <a:extLst>
                    <a:ext uri="{9D8B030D-6E8A-4147-A177-3AD203B41FA5}">
                      <a16:colId xmlns:a16="http://schemas.microsoft.com/office/drawing/2014/main" val="20008"/>
                    </a:ext>
                  </a:extLst>
                </a:gridCol>
                <a:gridCol w="542177">
                  <a:extLst>
                    <a:ext uri="{9D8B030D-6E8A-4147-A177-3AD203B41FA5}">
                      <a16:colId xmlns:a16="http://schemas.microsoft.com/office/drawing/2014/main" val="20009"/>
                    </a:ext>
                  </a:extLst>
                </a:gridCol>
                <a:gridCol w="600493">
                  <a:extLst>
                    <a:ext uri="{9D8B030D-6E8A-4147-A177-3AD203B41FA5}">
                      <a16:colId xmlns:a16="http://schemas.microsoft.com/office/drawing/2014/main" val="20010"/>
                    </a:ext>
                  </a:extLst>
                </a:gridCol>
                <a:gridCol w="557071">
                  <a:extLst>
                    <a:ext uri="{9D8B030D-6E8A-4147-A177-3AD203B41FA5}">
                      <a16:colId xmlns:a16="http://schemas.microsoft.com/office/drawing/2014/main" val="20011"/>
                    </a:ext>
                  </a:extLst>
                </a:gridCol>
                <a:gridCol w="540191">
                  <a:extLst>
                    <a:ext uri="{9D8B030D-6E8A-4147-A177-3AD203B41FA5}">
                      <a16:colId xmlns:a16="http://schemas.microsoft.com/office/drawing/2014/main" val="20012"/>
                    </a:ext>
                  </a:extLst>
                </a:gridCol>
              </a:tblGrid>
              <a:tr h="349157">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84138" marR="0" lvl="0" indent="0" algn="l"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Targets (JFY)</a:t>
                      </a:r>
                    </a:p>
                  </a:txBody>
                  <a:tcPr marL="16616" marR="16616" marT="16612" marB="166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300" b="1" kern="1200" dirty="0">
                        <a:solidFill>
                          <a:srgbClr val="000000"/>
                        </a:solidFill>
                        <a:latin typeface="+mj-lt"/>
                        <a:ea typeface="HGP創英角ｺﾞｼｯｸUB" pitchFamily="50" charset="-128"/>
                        <a:cs typeface="Arial" pitchFamily="34" charset="0"/>
                      </a:endParaRPr>
                    </a:p>
                  </a:txBody>
                  <a:tcPr marL="16616" marR="16616" marT="16612" marB="166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2014</a:t>
                      </a:r>
                    </a:p>
                  </a:txBody>
                  <a:tcPr marL="16616" marR="16616" marT="16612" marB="166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2015</a:t>
                      </a: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2016</a:t>
                      </a: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50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2017</a:t>
                      </a: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2018</a:t>
                      </a: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2019</a:t>
                      </a: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2020</a:t>
                      </a: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2021</a:t>
                      </a: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2022</a:t>
                      </a: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2023</a:t>
                      </a: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kern="1200" dirty="0">
                          <a:solidFill>
                            <a:srgbClr val="000000"/>
                          </a:solidFill>
                          <a:latin typeface="+mj-lt"/>
                          <a:ea typeface="HGP創英角ｺﾞｼｯｸUB" pitchFamily="50" charset="-128"/>
                          <a:cs typeface="Arial" pitchFamily="34" charset="0"/>
                        </a:rPr>
                        <a:t>2024</a:t>
                      </a:r>
                    </a:p>
                  </a:txBody>
                  <a:tcPr marL="16616" marR="16616" marT="16612" marB="16612" anchor="ctr" horzOverflow="overflow">
                    <a:lnL w="12700" cap="flat" cmpd="sng" algn="ctr">
                      <a:solidFill>
                        <a:srgbClr val="000000"/>
                      </a:solidFill>
                      <a:prstDash val="sysDot"/>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4478">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90000"/>
                        </a:lnSpc>
                        <a:spcBef>
                          <a:spcPts val="0"/>
                        </a:spcBef>
                        <a:spcAft>
                          <a:spcPct val="0"/>
                        </a:spcAft>
                        <a:buClrTx/>
                        <a:buSzTx/>
                        <a:buFontTx/>
                        <a:buNone/>
                        <a:tabLst/>
                      </a:pPr>
                      <a:r>
                        <a:rPr kumimoji="1" lang="en-US" altLang="zh-TW" sz="400" b="1" i="0" u="none" strike="noStrike" cap="none" normalizeH="0" baseline="0" dirty="0">
                          <a:ln>
                            <a:noFill/>
                          </a:ln>
                          <a:solidFill>
                            <a:srgbClr val="0066FF"/>
                          </a:solidFill>
                          <a:effectLst/>
                          <a:latin typeface="+mj-lt"/>
                          <a:ea typeface="HGPｺﾞｼｯｸM" pitchFamily="50" charset="-128"/>
                          <a:cs typeface="Arial" pitchFamily="34" charset="0"/>
                        </a:rPr>
                        <a:t>   </a:t>
                      </a:r>
                      <a:r>
                        <a:rPr kumimoji="1" lang="en-US" altLang="zh-TW" sz="1500" b="1" i="0" u="none" strike="noStrike" cap="none" normalizeH="0" baseline="0" dirty="0">
                          <a:ln>
                            <a:noFill/>
                          </a:ln>
                          <a:solidFill>
                            <a:srgbClr val="0066FF"/>
                          </a:solidFill>
                          <a:effectLst/>
                          <a:latin typeface="+mj-lt"/>
                          <a:ea typeface="HGPｺﾞｼｯｸM" pitchFamily="50" charset="-128"/>
                          <a:cs typeface="Arial" pitchFamily="34" charset="0"/>
                        </a:rPr>
                        <a:t>Disasters &amp; </a:t>
                      </a:r>
                      <a:br>
                        <a:rPr kumimoji="1" lang="en-US" altLang="zh-TW" sz="1500" b="1" i="0" u="none" strike="noStrike" cap="none" normalizeH="0" baseline="0" dirty="0">
                          <a:ln>
                            <a:noFill/>
                          </a:ln>
                          <a:solidFill>
                            <a:srgbClr val="0066FF"/>
                          </a:solidFill>
                          <a:effectLst/>
                          <a:latin typeface="+mj-lt"/>
                          <a:ea typeface="HGPｺﾞｼｯｸM" pitchFamily="50" charset="-128"/>
                          <a:cs typeface="Arial" pitchFamily="34" charset="0"/>
                        </a:rPr>
                      </a:br>
                      <a:r>
                        <a:rPr kumimoji="1" lang="en-US" altLang="zh-TW" sz="1500" b="1" i="0" u="none" strike="noStrike" cap="none" normalizeH="0" baseline="0" dirty="0">
                          <a:ln>
                            <a:noFill/>
                          </a:ln>
                          <a:solidFill>
                            <a:srgbClr val="0066FF"/>
                          </a:solidFill>
                          <a:effectLst/>
                          <a:latin typeface="+mj-lt"/>
                          <a:ea typeface="HGPｺﾞｼｯｸM" pitchFamily="50" charset="-128"/>
                          <a:cs typeface="Arial" pitchFamily="34" charset="0"/>
                        </a:rPr>
                        <a:t>  Resources</a:t>
                      </a:r>
                    </a:p>
                  </a:txBody>
                  <a:tcPr marL="33234" marR="33234" marT="16612" marB="166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50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5295">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90488" marR="0" lvl="0" indent="0" algn="l" defTabSz="914400" rtl="0" eaLnBrk="0" fontAlgn="base" latinLnBrk="0" hangingPunct="0">
                        <a:lnSpc>
                          <a:spcPct val="90000"/>
                        </a:lnSpc>
                        <a:spcBef>
                          <a:spcPct val="0"/>
                        </a:spcBef>
                        <a:spcAft>
                          <a:spcPct val="0"/>
                        </a:spcAft>
                        <a:buClrTx/>
                        <a:buSzTx/>
                        <a:buFont typeface="Arial" pitchFamily="34" charset="0"/>
                        <a:buNone/>
                        <a:tabLst/>
                      </a:pPr>
                      <a:r>
                        <a:rPr kumimoji="1" lang="en-US" altLang="ja-JP" sz="1500" b="1" i="0" u="none" strike="noStrike" cap="none" normalizeH="0" baseline="0" dirty="0">
                          <a:ln>
                            <a:noFill/>
                          </a:ln>
                          <a:solidFill>
                            <a:srgbClr val="0066FF"/>
                          </a:solidFill>
                          <a:effectLst/>
                          <a:latin typeface="+mn-lt"/>
                          <a:ea typeface="ＭＳ Ｐゴシック" pitchFamily="50" charset="-128"/>
                        </a:rPr>
                        <a:t>Climate Change</a:t>
                      </a:r>
                      <a:r>
                        <a:rPr kumimoji="1" lang="ja-JP" altLang="en-US" sz="1500" b="1" i="0" u="none" strike="noStrike" cap="none" normalizeH="0" baseline="0" dirty="0">
                          <a:ln>
                            <a:noFill/>
                          </a:ln>
                          <a:solidFill>
                            <a:srgbClr val="0066FF"/>
                          </a:solidFill>
                          <a:effectLst/>
                          <a:latin typeface="+mn-lt"/>
                          <a:ea typeface="ＭＳ Ｐゴシック" pitchFamily="50" charset="-128"/>
                        </a:rPr>
                        <a:t>   </a:t>
                      </a:r>
                      <a:endParaRPr kumimoji="1" lang="en-US" altLang="ja-JP" sz="1500" b="1" i="0" u="none" strike="noStrike" cap="none" normalizeH="0" baseline="0" dirty="0">
                        <a:ln>
                          <a:noFill/>
                        </a:ln>
                        <a:solidFill>
                          <a:srgbClr val="0066FF"/>
                        </a:solidFill>
                        <a:effectLst/>
                        <a:latin typeface="+mn-lt"/>
                        <a:ea typeface="ＭＳ Ｐゴシック" pitchFamily="50" charset="-128"/>
                      </a:endParaRPr>
                    </a:p>
                    <a:p>
                      <a:pPr marL="90488" marR="0" lvl="0" indent="0" algn="l" defTabSz="914400" rtl="0" eaLnBrk="0" fontAlgn="base" latinLnBrk="0" hangingPunct="0">
                        <a:lnSpc>
                          <a:spcPct val="90000"/>
                        </a:lnSpc>
                        <a:spcBef>
                          <a:spcPct val="0"/>
                        </a:spcBef>
                        <a:spcAft>
                          <a:spcPct val="0"/>
                        </a:spcAft>
                        <a:buClrTx/>
                        <a:buSzTx/>
                        <a:buFont typeface="Arial" pitchFamily="34" charset="0"/>
                        <a:buNone/>
                        <a:tabLst/>
                      </a:pPr>
                      <a:r>
                        <a:rPr kumimoji="1" lang="en-US" altLang="ja-JP" sz="1500" b="1" i="0" u="none" strike="noStrike" cap="none" normalizeH="0" baseline="0" dirty="0">
                          <a:ln>
                            <a:noFill/>
                          </a:ln>
                          <a:solidFill>
                            <a:srgbClr val="0066FF"/>
                          </a:solidFill>
                          <a:effectLst/>
                          <a:latin typeface="+mn-lt"/>
                          <a:ea typeface="ＭＳ Ｐゴシック" pitchFamily="50" charset="-128"/>
                        </a:rPr>
                        <a:t> &amp; </a:t>
                      </a:r>
                      <a:r>
                        <a:rPr kumimoji="1" lang="en-US" altLang="ja-JP" sz="1500" b="1" i="0" u="none" strike="noStrike" cap="none" normalizeH="0" baseline="0" dirty="0">
                          <a:ln>
                            <a:noFill/>
                          </a:ln>
                          <a:solidFill>
                            <a:srgbClr val="0066FF"/>
                          </a:solidFill>
                          <a:effectLst/>
                          <a:latin typeface="+mn-lt"/>
                          <a:ea typeface="ＭＳ Ｐゴシック" pitchFamily="50" charset="-128"/>
                          <a:cs typeface="+mn-cs"/>
                        </a:rPr>
                        <a:t>Water Cycle</a:t>
                      </a:r>
                      <a:endParaRPr kumimoji="1" lang="en-US" altLang="ja-JP" sz="1500" b="1" i="0" u="none" strike="noStrike" cap="none" normalizeH="0" baseline="0" dirty="0">
                        <a:ln>
                          <a:noFill/>
                        </a:ln>
                        <a:solidFill>
                          <a:srgbClr val="FFFF00"/>
                        </a:solidFill>
                        <a:effectLst/>
                        <a:latin typeface="+mn-lt"/>
                        <a:ea typeface="HGPｺﾞｼｯｸM" pitchFamily="50" charset="-128"/>
                        <a:cs typeface="Arial" pitchFamily="34" charset="0"/>
                      </a:endParaRPr>
                    </a:p>
                    <a:p>
                      <a:pPr marL="84138" marR="0" lvl="0" indent="0" algn="l" defTabSz="914400" rtl="0" eaLnBrk="1" fontAlgn="base" latinLnBrk="0" hangingPunct="1">
                        <a:lnSpc>
                          <a:spcPct val="90000"/>
                        </a:lnSpc>
                        <a:spcBef>
                          <a:spcPct val="0"/>
                        </a:spcBef>
                        <a:spcAft>
                          <a:spcPct val="0"/>
                        </a:spcAft>
                        <a:buClrTx/>
                        <a:buSzTx/>
                        <a:buFontTx/>
                        <a:buNone/>
                        <a:tabLst/>
                      </a:pPr>
                      <a:endParaRPr kumimoji="1" lang="en-US" altLang="ja-JP" sz="1500" b="1" i="0" u="none" strike="noStrike" cap="none" normalizeH="0" baseline="0" dirty="0">
                        <a:ln>
                          <a:noFill/>
                        </a:ln>
                        <a:solidFill>
                          <a:srgbClr val="FFFF00"/>
                        </a:solidFill>
                        <a:effectLst/>
                        <a:latin typeface="+mn-lt"/>
                        <a:ea typeface="HGPｺﾞｼｯｸM" pitchFamily="50" charset="-128"/>
                        <a:cs typeface="Arial" pitchFamily="34" charset="0"/>
                      </a:endParaRPr>
                    </a:p>
                    <a:p>
                      <a:pPr marL="90488" marR="0" lvl="1" indent="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1" lang="en-US" altLang="ja-JP" sz="1500" b="1" i="0" u="none" strike="noStrike" kern="1200" cap="none" normalizeH="0" baseline="0" dirty="0">
                          <a:ln>
                            <a:noFill/>
                          </a:ln>
                          <a:solidFill>
                            <a:schemeClr val="tx1"/>
                          </a:solidFill>
                          <a:effectLst/>
                          <a:latin typeface="+mn-lt"/>
                          <a:ea typeface="HGPｺﾞｼｯｸM" pitchFamily="50" charset="-128"/>
                          <a:cs typeface="Arial" pitchFamily="34" charset="0"/>
                        </a:rPr>
                        <a:t>Water Cycle</a:t>
                      </a:r>
                      <a:endParaRPr kumimoji="1" lang="ja-JP" altLang="en-US" sz="1500" b="1" i="0" u="none" strike="noStrike" kern="1200" cap="none" normalizeH="0" baseline="0" dirty="0">
                        <a:ln>
                          <a:noFill/>
                        </a:ln>
                        <a:solidFill>
                          <a:schemeClr val="tx1"/>
                        </a:solidFill>
                        <a:effectLst/>
                        <a:latin typeface="+mn-lt"/>
                        <a:ea typeface="HGPｺﾞｼｯｸM" pitchFamily="50" charset="-128"/>
                        <a:cs typeface="Arial" pitchFamily="34" charset="0"/>
                      </a:endParaRPr>
                    </a:p>
                  </a:txBody>
                  <a:tcPr marL="0" marR="33234" marT="16612" marB="16612"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1100" b="1" i="0" u="none" strike="noStrike" cap="none" normalizeH="0" baseline="0" dirty="0">
                        <a:ln>
                          <a:noFill/>
                        </a:ln>
                        <a:solidFill>
                          <a:schemeClr val="tx1"/>
                        </a:solidFill>
                        <a:effectLst/>
                        <a:latin typeface="+mn-lt"/>
                        <a:ea typeface="HGPｺﾞｼｯｸM" pitchFamily="50" charset="-128"/>
                        <a:cs typeface="Arial"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50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1876">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50800" marR="0" lvl="1" indent="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1" lang="en-US" altLang="ja-JP" sz="1500" b="1" i="0" u="none" strike="noStrike" kern="1200" cap="none" normalizeH="0" baseline="0" dirty="0">
                          <a:ln>
                            <a:noFill/>
                          </a:ln>
                          <a:solidFill>
                            <a:schemeClr val="tx1"/>
                          </a:solidFill>
                          <a:effectLst/>
                          <a:latin typeface="+mn-lt"/>
                          <a:ea typeface="HGPｺﾞｼｯｸM" pitchFamily="50" charset="-128"/>
                          <a:cs typeface="Arial" pitchFamily="34" charset="0"/>
                        </a:rPr>
                        <a:t>Climate Change</a:t>
                      </a:r>
                      <a:endParaRPr kumimoji="1" lang="ja-JP" altLang="en-US" sz="1500" b="1" i="0" u="none" strike="noStrike" kern="1200" cap="none" normalizeH="0" baseline="0" dirty="0">
                        <a:ln>
                          <a:noFill/>
                        </a:ln>
                        <a:solidFill>
                          <a:schemeClr val="tx1"/>
                        </a:solidFill>
                        <a:effectLst/>
                        <a:latin typeface="+mn-lt"/>
                        <a:ea typeface="HGPｺﾞｼｯｸM" pitchFamily="50" charset="-128"/>
                        <a:cs typeface="Arial" pitchFamily="34" charset="0"/>
                      </a:endParaRPr>
                    </a:p>
                  </a:txBody>
                  <a:tcPr marL="33234" marR="33234" marT="16612" marB="166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1100" b="1" i="0" u="none" strike="noStrike" cap="none" normalizeH="0" baseline="0" dirty="0">
                        <a:ln>
                          <a:noFill/>
                        </a:ln>
                        <a:solidFill>
                          <a:schemeClr val="tx1"/>
                        </a:solidFill>
                        <a:effectLst/>
                        <a:latin typeface="+mn-lt"/>
                        <a:ea typeface="HGPｺﾞｼｯｸM" pitchFamily="50" charset="-128"/>
                        <a:cs typeface="Arial"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1100" b="1"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50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1478">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28588" marR="0" lvl="1" indent="-90488"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1" lang="en-US" altLang="ja-JP" sz="1500" b="1" i="0" u="none" strike="noStrike" kern="1200" cap="none" normalizeH="0" baseline="0" dirty="0">
                          <a:ln>
                            <a:noFill/>
                          </a:ln>
                          <a:solidFill>
                            <a:schemeClr val="tx1"/>
                          </a:solidFill>
                          <a:effectLst/>
                          <a:latin typeface="+mn-lt"/>
                          <a:ea typeface="HGPｺﾞｼｯｸM" pitchFamily="50" charset="-128"/>
                          <a:cs typeface="Arial" pitchFamily="34" charset="0"/>
                        </a:rPr>
                        <a:t>GHGs</a:t>
                      </a:r>
                      <a:endParaRPr kumimoji="1" lang="ja-JP" altLang="en-US" sz="1500" b="1" i="0" u="none" strike="noStrike" kern="1200" cap="none" normalizeH="0" baseline="0" dirty="0">
                        <a:ln>
                          <a:noFill/>
                        </a:ln>
                        <a:solidFill>
                          <a:schemeClr val="tx1"/>
                        </a:solidFill>
                        <a:effectLst/>
                        <a:latin typeface="+mn-lt"/>
                        <a:ea typeface="HGPｺﾞｼｯｸM" pitchFamily="50" charset="-128"/>
                        <a:cs typeface="Arial" pitchFamily="34" charset="0"/>
                      </a:endParaRPr>
                    </a:p>
                  </a:txBody>
                  <a:tcPr marL="33234" marR="33234" marT="16612" marB="166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1100" b="1" i="0" u="none" strike="noStrike" cap="none" normalizeH="0" baseline="0" dirty="0">
                        <a:ln>
                          <a:noFill/>
                        </a:ln>
                        <a:solidFill>
                          <a:schemeClr val="tx1"/>
                        </a:solidFill>
                        <a:effectLst/>
                        <a:latin typeface="+mn-lt"/>
                        <a:ea typeface="HGPｺﾞｼｯｸM" pitchFamily="50" charset="-128"/>
                        <a:cs typeface="Arial"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alpha val="50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758">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38100" marR="0" lvl="1" indent="0" algn="l" defTabSz="914400" rtl="0" eaLnBrk="1" fontAlgn="base" latinLnBrk="0" hangingPunct="1">
                        <a:lnSpc>
                          <a:spcPct val="90000"/>
                        </a:lnSpc>
                        <a:spcBef>
                          <a:spcPct val="0"/>
                        </a:spcBef>
                        <a:spcAft>
                          <a:spcPct val="0"/>
                        </a:spcAft>
                        <a:buClrTx/>
                        <a:buSzTx/>
                        <a:buFont typeface="Arial" panose="020B0604020202020204" pitchFamily="34" charset="0"/>
                        <a:buNone/>
                        <a:tabLst/>
                      </a:pPr>
                      <a:r>
                        <a:rPr kumimoji="1" lang="en-US" altLang="ja-JP" sz="1300" b="1" i="0" u="none" strike="noStrike" kern="1200" cap="none" normalizeH="0" baseline="0" dirty="0">
                          <a:ln>
                            <a:noFill/>
                          </a:ln>
                          <a:solidFill>
                            <a:srgbClr val="0066FF"/>
                          </a:solidFill>
                          <a:effectLst/>
                          <a:latin typeface="+mj-lt"/>
                          <a:ea typeface="HGPｺﾞｼｯｸM" pitchFamily="50" charset="-128"/>
                          <a:cs typeface="Arial" pitchFamily="34" charset="0"/>
                        </a:rPr>
                        <a:t>Technology</a:t>
                      </a:r>
                      <a:r>
                        <a:rPr kumimoji="1" lang="ja-JP" altLang="en-US" sz="1300" b="1" i="0" u="none" strike="noStrike" kern="1200" cap="none" normalizeH="0" baseline="0" dirty="0">
                          <a:ln>
                            <a:noFill/>
                          </a:ln>
                          <a:solidFill>
                            <a:srgbClr val="0066FF"/>
                          </a:solidFill>
                          <a:effectLst/>
                          <a:latin typeface="+mj-lt"/>
                          <a:ea typeface="HGPｺﾞｼｯｸM" pitchFamily="50" charset="-128"/>
                          <a:cs typeface="Arial" pitchFamily="34" charset="0"/>
                        </a:rPr>
                        <a:t> </a:t>
                      </a:r>
                      <a:r>
                        <a:rPr kumimoji="1" lang="en-US" altLang="ja-JP" sz="1300" b="1" i="0" u="none" strike="noStrike" kern="1200" cap="none" normalizeH="0" baseline="0" dirty="0">
                          <a:ln>
                            <a:noFill/>
                          </a:ln>
                          <a:solidFill>
                            <a:srgbClr val="0066FF"/>
                          </a:solidFill>
                          <a:effectLst/>
                          <a:latin typeface="+mj-lt"/>
                          <a:ea typeface="HGPｺﾞｼｯｸM" pitchFamily="50" charset="-128"/>
                          <a:cs typeface="Arial" pitchFamily="34" charset="0"/>
                        </a:rPr>
                        <a:t>Demonstration</a:t>
                      </a:r>
                      <a:endParaRPr kumimoji="1" lang="ja-JP" altLang="en-US" sz="1300" b="1" i="0" u="none" strike="noStrike" kern="1200" cap="none" normalizeH="0" baseline="0" dirty="0">
                        <a:ln>
                          <a:noFill/>
                        </a:ln>
                        <a:solidFill>
                          <a:schemeClr val="tx1"/>
                        </a:solidFill>
                        <a:effectLst/>
                        <a:latin typeface="+mj-lt"/>
                        <a:ea typeface="HGPｺﾞｼｯｸM" pitchFamily="50" charset="-128"/>
                        <a:cs typeface="Arial" pitchFamily="34" charset="0"/>
                      </a:endParaRPr>
                    </a:p>
                  </a:txBody>
                  <a:tcPr marL="33234" marR="33234" marT="16612" marB="166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alpha val="50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12412">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38100" marR="0" lvl="1" indent="0" algn="l" defTabSz="914400" rtl="0" eaLnBrk="1" fontAlgn="base" latinLnBrk="0" hangingPunct="1">
                        <a:lnSpc>
                          <a:spcPct val="90000"/>
                        </a:lnSpc>
                        <a:spcBef>
                          <a:spcPct val="0"/>
                        </a:spcBef>
                        <a:spcAft>
                          <a:spcPct val="0"/>
                        </a:spcAft>
                        <a:buClrTx/>
                        <a:buSzTx/>
                        <a:buFont typeface="Arial" panose="020B0604020202020204" pitchFamily="34" charset="0"/>
                        <a:buNone/>
                        <a:tabLst/>
                      </a:pPr>
                      <a:r>
                        <a:rPr kumimoji="1" lang="en-US" altLang="zh-TW" sz="1500" b="1" i="0" u="none" strike="noStrike" kern="1200" cap="none" normalizeH="0" baseline="0" dirty="0">
                          <a:ln>
                            <a:noFill/>
                          </a:ln>
                          <a:solidFill>
                            <a:srgbClr val="0066FF"/>
                          </a:solidFill>
                          <a:effectLst/>
                          <a:latin typeface="+mn-lt"/>
                          <a:ea typeface="HGPｺﾞｼｯｸM" pitchFamily="50" charset="-128"/>
                          <a:cs typeface="Arial" pitchFamily="34" charset="0"/>
                        </a:rPr>
                        <a:t>Communications</a:t>
                      </a:r>
                      <a:endParaRPr kumimoji="1" lang="ja-JP" altLang="en-US" sz="1500" b="1" i="0" u="none" strike="noStrike" kern="1200" cap="none" normalizeH="0" baseline="0" dirty="0">
                        <a:ln>
                          <a:noFill/>
                        </a:ln>
                        <a:solidFill>
                          <a:schemeClr val="tx1"/>
                        </a:solidFill>
                        <a:effectLst/>
                        <a:latin typeface="+mn-lt"/>
                        <a:ea typeface="HGPｺﾞｼｯｸM" pitchFamily="50" charset="-128"/>
                        <a:cs typeface="Arial" pitchFamily="34" charset="0"/>
                      </a:endParaRPr>
                    </a:p>
                  </a:txBody>
                  <a:tcPr marL="33234" marR="33234" marT="16612" marB="16612"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85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alpha val="50000"/>
                      </a:srgbClr>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bg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n-lt"/>
                        <a:ea typeface="HGPｺﾞｼｯｸM" pitchFamily="50" charset="-128"/>
                        <a:cs typeface="Arial" pitchFamily="34" charset="0"/>
                      </a:endParaRPr>
                    </a:p>
                  </a:txBody>
                  <a:tcPr marL="16616" marR="16616" marT="16612" marB="16612" anchor="ctr" horzOverflow="overflow">
                    <a:lnL w="12700" cap="flat" cmpd="sng" algn="ctr">
                      <a:solidFill>
                        <a:srgbClr val="000000"/>
                      </a:solidFill>
                      <a:prstDash val="sysDot"/>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4" name="Rectangle 104">
            <a:extLst>
              <a:ext uri="{FF2B5EF4-FFF2-40B4-BE49-F238E27FC236}">
                <a16:creationId xmlns:a16="http://schemas.microsoft.com/office/drawing/2014/main" id="{77DEBAF8-49BB-4816-8DAA-37F3C251D24A}"/>
              </a:ext>
            </a:extLst>
          </p:cNvPr>
          <p:cNvSpPr>
            <a:spLocks noChangeArrowheads="1"/>
          </p:cNvSpPr>
          <p:nvPr/>
        </p:nvSpPr>
        <p:spPr bwMode="auto">
          <a:xfrm>
            <a:off x="7762143" y="6368526"/>
            <a:ext cx="379912"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292" kern="0" dirty="0">
                <a:solidFill>
                  <a:prstClr val="black"/>
                </a:solidFill>
                <a:latin typeface="Calibri" panose="020F0502020204030204" pitchFamily="34" charset="0"/>
                <a:ea typeface="System" charset="-128"/>
                <a:cs typeface="Calibri" panose="020F0502020204030204" pitchFamily="34" charset="0"/>
              </a:rPr>
              <a:t>Study</a:t>
            </a:r>
          </a:p>
        </p:txBody>
      </p:sp>
      <p:sp>
        <p:nvSpPr>
          <p:cNvPr id="145" name="Rectangle 105">
            <a:extLst>
              <a:ext uri="{FF2B5EF4-FFF2-40B4-BE49-F238E27FC236}">
                <a16:creationId xmlns:a16="http://schemas.microsoft.com/office/drawing/2014/main" id="{95D73083-4D62-448C-B2BC-1D3755853C0F}"/>
              </a:ext>
            </a:extLst>
          </p:cNvPr>
          <p:cNvSpPr>
            <a:spLocks noChangeArrowheads="1"/>
          </p:cNvSpPr>
          <p:nvPr/>
        </p:nvSpPr>
        <p:spPr bwMode="auto">
          <a:xfrm>
            <a:off x="2350478" y="6413954"/>
            <a:ext cx="559449"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292" kern="0" dirty="0">
                <a:solidFill>
                  <a:prstClr val="black"/>
                </a:solidFill>
                <a:latin typeface="Calibri" panose="020F0502020204030204" pitchFamily="34" charset="0"/>
                <a:ea typeface="System" charset="-128"/>
                <a:cs typeface="Calibri" panose="020F0502020204030204" pitchFamily="34" charset="0"/>
              </a:rPr>
              <a:t>On orbit</a:t>
            </a:r>
          </a:p>
        </p:txBody>
      </p:sp>
      <p:sp>
        <p:nvSpPr>
          <p:cNvPr id="146" name="Text Box 107">
            <a:extLst>
              <a:ext uri="{FF2B5EF4-FFF2-40B4-BE49-F238E27FC236}">
                <a16:creationId xmlns:a16="http://schemas.microsoft.com/office/drawing/2014/main" id="{18370F77-1992-408E-BEBC-00D8FA24180C}"/>
              </a:ext>
            </a:extLst>
          </p:cNvPr>
          <p:cNvSpPr txBox="1">
            <a:spLocks noChangeArrowheads="1"/>
          </p:cNvSpPr>
          <p:nvPr/>
        </p:nvSpPr>
        <p:spPr bwMode="auto">
          <a:xfrm>
            <a:off x="583223" y="6355338"/>
            <a:ext cx="149469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292" b="1" u="sng" kern="0" dirty="0">
                <a:solidFill>
                  <a:srgbClr val="000000"/>
                </a:solidFill>
                <a:latin typeface="Calibri" panose="020F0502020204030204" pitchFamily="34" charset="0"/>
                <a:cs typeface="Calibri" panose="020F0502020204030204" pitchFamily="34" charset="0"/>
              </a:rPr>
              <a:t>Mission status:</a:t>
            </a:r>
          </a:p>
        </p:txBody>
      </p:sp>
      <p:sp>
        <p:nvSpPr>
          <p:cNvPr id="147" name="Line 108">
            <a:extLst>
              <a:ext uri="{FF2B5EF4-FFF2-40B4-BE49-F238E27FC236}">
                <a16:creationId xmlns:a16="http://schemas.microsoft.com/office/drawing/2014/main" id="{DEF51FEC-3FB0-4729-905E-CD6D76C8B78B}"/>
              </a:ext>
            </a:extLst>
          </p:cNvPr>
          <p:cNvSpPr>
            <a:spLocks noChangeShapeType="1"/>
          </p:cNvSpPr>
          <p:nvPr/>
        </p:nvSpPr>
        <p:spPr bwMode="auto">
          <a:xfrm>
            <a:off x="1846385" y="6510669"/>
            <a:ext cx="448408" cy="0"/>
          </a:xfrm>
          <a:prstGeom prst="line">
            <a:avLst/>
          </a:prstGeom>
          <a:noFill/>
          <a:ln w="152400">
            <a:solidFill>
              <a:srgbClr val="0070C0"/>
            </a:solidFill>
            <a:round/>
            <a:headEnd/>
            <a:tailEnd/>
          </a:ln>
          <a:extLst>
            <a:ext uri="{909E8E84-426E-40DD-AFC4-6F175D3DCCD1}">
              <a14:hiddenFill xmlns:a14="http://schemas.microsoft.com/office/drawing/2010/main">
                <a:noFill/>
              </a14:hiddenFill>
            </a:ext>
          </a:extLst>
        </p:spPr>
        <p:txBody>
          <a:bodyPr wrap="none" anchor="ctr"/>
          <a:lstStyle/>
          <a:p>
            <a:pPr defTabSz="844083">
              <a:defRPr/>
            </a:pPr>
            <a:endParaRPr kumimoji="0" lang="ja-JP" altLang="en-US" sz="1662" kern="0" dirty="0">
              <a:solidFill>
                <a:sysClr val="windowText" lastClr="000000"/>
              </a:solidFill>
              <a:cs typeface="Calibri" panose="020F0502020204030204" pitchFamily="34" charset="0"/>
            </a:endParaRPr>
          </a:p>
        </p:txBody>
      </p:sp>
      <p:sp>
        <p:nvSpPr>
          <p:cNvPr id="148" name="Line 110">
            <a:extLst>
              <a:ext uri="{FF2B5EF4-FFF2-40B4-BE49-F238E27FC236}">
                <a16:creationId xmlns:a16="http://schemas.microsoft.com/office/drawing/2014/main" id="{24811DAE-7C07-4A22-B222-2D0DA7F883B9}"/>
              </a:ext>
            </a:extLst>
          </p:cNvPr>
          <p:cNvSpPr>
            <a:spLocks noChangeShapeType="1"/>
          </p:cNvSpPr>
          <p:nvPr/>
        </p:nvSpPr>
        <p:spPr bwMode="auto">
          <a:xfrm>
            <a:off x="7297616" y="6485757"/>
            <a:ext cx="408843" cy="0"/>
          </a:xfrm>
          <a:prstGeom prst="line">
            <a:avLst/>
          </a:prstGeom>
          <a:noFill/>
          <a:ln w="152400">
            <a:solidFill>
              <a:srgbClr val="FF3300">
                <a:alpha val="70195"/>
              </a:srgbClr>
            </a:solidFill>
            <a:round/>
            <a:headEnd/>
            <a:tailEnd/>
          </a:ln>
          <a:extLst>
            <a:ext uri="{909E8E84-426E-40DD-AFC4-6F175D3DCCD1}">
              <a14:hiddenFill xmlns:a14="http://schemas.microsoft.com/office/drawing/2010/main">
                <a:noFill/>
              </a14:hiddenFill>
            </a:ext>
          </a:extLst>
        </p:spPr>
        <p:txBody>
          <a:bodyPr wrap="none" anchor="ctr"/>
          <a:lstStyle/>
          <a:p>
            <a:pPr defTabSz="844083">
              <a:defRPr/>
            </a:pPr>
            <a:endParaRPr kumimoji="0" lang="ja-JP" altLang="en-US" sz="1662" kern="0" dirty="0">
              <a:solidFill>
                <a:sysClr val="windowText" lastClr="000000"/>
              </a:solidFill>
              <a:cs typeface="Calibri" panose="020F0502020204030204" pitchFamily="34" charset="0"/>
            </a:endParaRPr>
          </a:p>
        </p:txBody>
      </p:sp>
      <p:sp>
        <p:nvSpPr>
          <p:cNvPr id="149" name="Rectangle 113">
            <a:extLst>
              <a:ext uri="{FF2B5EF4-FFF2-40B4-BE49-F238E27FC236}">
                <a16:creationId xmlns:a16="http://schemas.microsoft.com/office/drawing/2014/main" id="{A38237C7-3C1C-4AD6-83E7-4A1E4675F464}"/>
              </a:ext>
            </a:extLst>
          </p:cNvPr>
          <p:cNvSpPr>
            <a:spLocks noChangeArrowheads="1"/>
          </p:cNvSpPr>
          <p:nvPr/>
        </p:nvSpPr>
        <p:spPr bwMode="auto">
          <a:xfrm>
            <a:off x="3080379" y="1430180"/>
            <a:ext cx="1511632" cy="142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HGP創英角ｺﾞｼｯｸUB" pitchFamily="50" charset="-128"/>
                <a:cs typeface="Calibri" panose="020F0502020204030204" pitchFamily="34" charset="0"/>
              </a:rPr>
              <a:t>[Land and disaster monitoring] </a:t>
            </a:r>
          </a:p>
        </p:txBody>
      </p:sp>
      <p:sp>
        <p:nvSpPr>
          <p:cNvPr id="150" name="Rectangle 123">
            <a:extLst>
              <a:ext uri="{FF2B5EF4-FFF2-40B4-BE49-F238E27FC236}">
                <a16:creationId xmlns:a16="http://schemas.microsoft.com/office/drawing/2014/main" id="{BD778467-55FB-4AA2-8196-6DBBEA6021FA}"/>
              </a:ext>
            </a:extLst>
          </p:cNvPr>
          <p:cNvSpPr>
            <a:spLocks noChangeArrowheads="1"/>
          </p:cNvSpPr>
          <p:nvPr/>
        </p:nvSpPr>
        <p:spPr bwMode="auto">
          <a:xfrm>
            <a:off x="4355315" y="3644377"/>
            <a:ext cx="2176878" cy="142027"/>
          </a:xfrm>
          <a:prstGeom prst="rect">
            <a:avLst/>
          </a:prstGeom>
          <a:noFill/>
          <a:ln>
            <a:noFill/>
          </a:ln>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923" kern="0" dirty="0">
                <a:solidFill>
                  <a:srgbClr val="000000"/>
                </a:solidFill>
                <a:latin typeface="Calibri" panose="020F0502020204030204" pitchFamily="34" charset="0"/>
                <a:ea typeface="ＭＳ ゴシック" pitchFamily="49" charset="-128"/>
                <a:cs typeface="Calibri" panose="020F0502020204030204" pitchFamily="34" charset="0"/>
              </a:rPr>
              <a:t>[Vegetation, aerosol, cloud, SST, ocean color]</a:t>
            </a:r>
          </a:p>
        </p:txBody>
      </p:sp>
      <p:sp>
        <p:nvSpPr>
          <p:cNvPr id="151" name="Rectangle 127">
            <a:extLst>
              <a:ext uri="{FF2B5EF4-FFF2-40B4-BE49-F238E27FC236}">
                <a16:creationId xmlns:a16="http://schemas.microsoft.com/office/drawing/2014/main" id="{52D02AD2-3C6B-4E4E-B7B1-516B23F7A3C1}"/>
              </a:ext>
            </a:extLst>
          </p:cNvPr>
          <p:cNvSpPr>
            <a:spLocks noChangeArrowheads="1"/>
          </p:cNvSpPr>
          <p:nvPr/>
        </p:nvSpPr>
        <p:spPr bwMode="auto">
          <a:xfrm>
            <a:off x="3255923" y="4495765"/>
            <a:ext cx="468077" cy="142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[CO</a:t>
            </a:r>
            <a:r>
              <a:rPr kumimoji="1" lang="en-US" altLang="ja-JP" sz="923" b="0" i="0" u="none" strike="noStrike" kern="0" cap="none" spc="0" normalizeH="0" baseline="-2500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2, </a:t>
            </a: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CH</a:t>
            </a:r>
            <a:r>
              <a:rPr kumimoji="1" lang="en-US" altLang="ja-JP" sz="923" b="0" i="0" u="none" strike="noStrike" kern="0" cap="none" spc="0" normalizeH="0" baseline="-2500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4</a:t>
            </a: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a:t>
            </a:r>
          </a:p>
        </p:txBody>
      </p:sp>
      <p:sp>
        <p:nvSpPr>
          <p:cNvPr id="152" name="Rectangle 131">
            <a:extLst>
              <a:ext uri="{FF2B5EF4-FFF2-40B4-BE49-F238E27FC236}">
                <a16:creationId xmlns:a16="http://schemas.microsoft.com/office/drawing/2014/main" id="{3C9250AC-C961-49C7-8F13-33CF628A2227}"/>
              </a:ext>
            </a:extLst>
          </p:cNvPr>
          <p:cNvSpPr>
            <a:spLocks noChangeArrowheads="1"/>
          </p:cNvSpPr>
          <p:nvPr/>
        </p:nvSpPr>
        <p:spPr bwMode="auto">
          <a:xfrm>
            <a:off x="3108529" y="2913149"/>
            <a:ext cx="1926810" cy="142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[Wind, SST , water vapor, precipitation,]</a:t>
            </a:r>
          </a:p>
        </p:txBody>
      </p:sp>
      <p:sp>
        <p:nvSpPr>
          <p:cNvPr id="153" name="Rectangle 136">
            <a:extLst>
              <a:ext uri="{FF2B5EF4-FFF2-40B4-BE49-F238E27FC236}">
                <a16:creationId xmlns:a16="http://schemas.microsoft.com/office/drawing/2014/main" id="{CA6280C0-ABD3-478E-972B-9C01A53F7FF8}"/>
              </a:ext>
            </a:extLst>
          </p:cNvPr>
          <p:cNvSpPr>
            <a:spLocks noChangeArrowheads="1"/>
          </p:cNvSpPr>
          <p:nvPr/>
        </p:nvSpPr>
        <p:spPr bwMode="auto">
          <a:xfrm>
            <a:off x="3103981" y="2580508"/>
            <a:ext cx="1320874" cy="142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[Precipitation 3D structure]</a:t>
            </a:r>
          </a:p>
        </p:txBody>
      </p:sp>
      <p:sp>
        <p:nvSpPr>
          <p:cNvPr id="154" name="Rectangle 140">
            <a:extLst>
              <a:ext uri="{FF2B5EF4-FFF2-40B4-BE49-F238E27FC236}">
                <a16:creationId xmlns:a16="http://schemas.microsoft.com/office/drawing/2014/main" id="{F2D94AFB-A79B-4872-BA0D-D0FCBF3964AB}"/>
              </a:ext>
            </a:extLst>
          </p:cNvPr>
          <p:cNvSpPr>
            <a:spLocks noChangeArrowheads="1"/>
          </p:cNvSpPr>
          <p:nvPr/>
        </p:nvSpPr>
        <p:spPr bwMode="auto">
          <a:xfrm>
            <a:off x="5424398" y="4507488"/>
            <a:ext cx="665247" cy="142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[CO</a:t>
            </a:r>
            <a:r>
              <a:rPr kumimoji="1" lang="en-US" altLang="ja-JP" sz="923" b="0" i="0" u="none" strike="noStrike" kern="0" cap="none" spc="0" normalizeH="0" baseline="-2500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2, </a:t>
            </a: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CH</a:t>
            </a:r>
            <a:r>
              <a:rPr kumimoji="1" lang="en-US" altLang="ja-JP" sz="923" b="0" i="0" u="none" strike="noStrike" kern="0" cap="none" spc="0" normalizeH="0" baseline="-2500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4</a:t>
            </a: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 CO]</a:t>
            </a:r>
          </a:p>
        </p:txBody>
      </p:sp>
      <p:sp>
        <p:nvSpPr>
          <p:cNvPr id="155" name="Line 133">
            <a:extLst>
              <a:ext uri="{FF2B5EF4-FFF2-40B4-BE49-F238E27FC236}">
                <a16:creationId xmlns:a16="http://schemas.microsoft.com/office/drawing/2014/main" id="{B67B9667-6043-4C8E-BB7B-757C20BAF7E8}"/>
              </a:ext>
            </a:extLst>
          </p:cNvPr>
          <p:cNvSpPr>
            <a:spLocks noChangeShapeType="1"/>
          </p:cNvSpPr>
          <p:nvPr/>
        </p:nvSpPr>
        <p:spPr bwMode="auto">
          <a:xfrm flipV="1">
            <a:off x="5536224" y="6501876"/>
            <a:ext cx="432289" cy="0"/>
          </a:xfrm>
          <a:prstGeom prst="line">
            <a:avLst/>
          </a:prstGeom>
          <a:noFill/>
          <a:ln w="152400">
            <a:solidFill>
              <a:srgbClr val="00B050">
                <a:alpha val="70195"/>
              </a:srgbClr>
            </a:solidFill>
            <a:round/>
            <a:headEnd/>
            <a:tailEnd/>
          </a:ln>
          <a:extLst>
            <a:ext uri="{909E8E84-426E-40DD-AFC4-6F175D3DCCD1}">
              <a14:hiddenFill xmlns:a14="http://schemas.microsoft.com/office/drawing/2010/main">
                <a:noFill/>
              </a14:hiddenFill>
            </a:ext>
          </a:extLst>
        </p:spPr>
        <p:txBody>
          <a:bodyPr wrap="none" anchor="ctr"/>
          <a:lstStyle/>
          <a:p>
            <a:pPr defTabSz="844083">
              <a:defRPr/>
            </a:pPr>
            <a:endParaRPr kumimoji="0" lang="ja-JP" altLang="en-US" sz="1662" kern="0" dirty="0">
              <a:solidFill>
                <a:sysClr val="windowText" lastClr="000000"/>
              </a:solidFill>
              <a:cs typeface="Calibri" panose="020F0502020204030204" pitchFamily="34" charset="0"/>
            </a:endParaRPr>
          </a:p>
        </p:txBody>
      </p:sp>
      <p:sp>
        <p:nvSpPr>
          <p:cNvPr id="156" name="Rectangle 134">
            <a:extLst>
              <a:ext uri="{FF2B5EF4-FFF2-40B4-BE49-F238E27FC236}">
                <a16:creationId xmlns:a16="http://schemas.microsoft.com/office/drawing/2014/main" id="{2B7880C9-DC83-4F55-BAD8-F15309DCCD35}"/>
              </a:ext>
            </a:extLst>
          </p:cNvPr>
          <p:cNvSpPr>
            <a:spLocks noChangeArrowheads="1"/>
          </p:cNvSpPr>
          <p:nvPr/>
        </p:nvSpPr>
        <p:spPr bwMode="auto">
          <a:xfrm>
            <a:off x="6034454" y="6381715"/>
            <a:ext cx="912109"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292" kern="0" dirty="0">
                <a:solidFill>
                  <a:prstClr val="black"/>
                </a:solidFill>
                <a:latin typeface="Calibri" panose="020F0502020204030204" pitchFamily="34" charset="0"/>
                <a:ea typeface="System" charset="-128"/>
                <a:cs typeface="Calibri" panose="020F0502020204030204" pitchFamily="34" charset="0"/>
              </a:rPr>
              <a:t>Development</a:t>
            </a:r>
          </a:p>
        </p:txBody>
      </p:sp>
      <p:sp>
        <p:nvSpPr>
          <p:cNvPr id="157" name="正方形/長方形 156">
            <a:extLst>
              <a:ext uri="{FF2B5EF4-FFF2-40B4-BE49-F238E27FC236}">
                <a16:creationId xmlns:a16="http://schemas.microsoft.com/office/drawing/2014/main" id="{76E792BD-19F8-44A1-8FF5-1FD7F437D450}"/>
              </a:ext>
            </a:extLst>
          </p:cNvPr>
          <p:cNvSpPr/>
          <p:nvPr/>
        </p:nvSpPr>
        <p:spPr>
          <a:xfrm>
            <a:off x="2511186" y="1583791"/>
            <a:ext cx="2741735" cy="170496"/>
          </a:xfrm>
          <a:prstGeom prst="rect">
            <a:avLst/>
          </a:prstGeom>
          <a:solidFill>
            <a:srgbClr val="0070C0"/>
          </a:solidFill>
          <a:ln w="25400" cap="flat" cmpd="sng" algn="ctr">
            <a:noFill/>
            <a:prstDash val="solid"/>
          </a:ln>
          <a:effectLst/>
        </p:spPr>
        <p:txBody>
          <a:bodyPr lIns="33231" tIns="0" rIns="33231"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ALOS-2 / PALSAR-2</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sp>
        <p:nvSpPr>
          <p:cNvPr id="158" name="正方形/長方形 157">
            <a:extLst>
              <a:ext uri="{FF2B5EF4-FFF2-40B4-BE49-F238E27FC236}">
                <a16:creationId xmlns:a16="http://schemas.microsoft.com/office/drawing/2014/main" id="{C85F6D81-7805-45FE-A9F9-B5061726C937}"/>
              </a:ext>
            </a:extLst>
          </p:cNvPr>
          <p:cNvSpPr/>
          <p:nvPr/>
        </p:nvSpPr>
        <p:spPr>
          <a:xfrm>
            <a:off x="2436451" y="2756702"/>
            <a:ext cx="1628042" cy="170496"/>
          </a:xfrm>
          <a:prstGeom prst="rect">
            <a:avLst/>
          </a:prstGeom>
          <a:solidFill>
            <a:srgbClr val="0070C0"/>
          </a:solidFill>
          <a:ln w="25400" cap="flat" cmpd="sng" algn="ctr">
            <a:noFill/>
            <a:prstDash val="solid"/>
          </a:ln>
          <a:effectLst/>
        </p:spPr>
        <p:txBody>
          <a:bodyPr wrap="square" lIns="33231" tIns="0" rIns="33231"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GPM / DPR</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sp>
        <p:nvSpPr>
          <p:cNvPr id="159" name="正方形/長方形 158">
            <a:extLst>
              <a:ext uri="{FF2B5EF4-FFF2-40B4-BE49-F238E27FC236}">
                <a16:creationId xmlns:a16="http://schemas.microsoft.com/office/drawing/2014/main" id="{EFFD0735-75FC-469B-9FE5-53C8728B6D68}"/>
              </a:ext>
            </a:extLst>
          </p:cNvPr>
          <p:cNvSpPr/>
          <p:nvPr/>
        </p:nvSpPr>
        <p:spPr>
          <a:xfrm>
            <a:off x="2330943" y="3126712"/>
            <a:ext cx="1733550" cy="170496"/>
          </a:xfrm>
          <a:prstGeom prst="rect">
            <a:avLst/>
          </a:prstGeom>
          <a:solidFill>
            <a:srgbClr val="0070C0"/>
          </a:solidFill>
          <a:ln w="25400" cap="flat" cmpd="sng" algn="ctr">
            <a:noFill/>
            <a:prstDash val="solid"/>
          </a:ln>
          <a:effectLst/>
        </p:spPr>
        <p:txBody>
          <a:bodyPr wrap="square" lIns="33231" tIns="0" rIns="33231"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GCOM-W / </a:t>
            </a:r>
            <a:r>
              <a:rPr kumimoji="0" lang="en-US" altLang="ja-JP" sz="1108" b="1" i="0" u="none" strike="noStrike" kern="0" cap="none" spc="0" normalizeH="0" baseline="0" noProof="0">
                <a:ln>
                  <a:noFill/>
                </a:ln>
                <a:solidFill>
                  <a:prstClr val="white"/>
                </a:solidFill>
                <a:effectLst/>
                <a:uLnTx/>
                <a:uFillTx/>
                <a:latin typeface="Arial"/>
                <a:ea typeface="ＭＳ Ｐゴシック"/>
                <a:cs typeface="Calibri" panose="020F0502020204030204" pitchFamily="34" charset="0"/>
              </a:rPr>
              <a:t>AMSR2</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sp>
        <p:nvSpPr>
          <p:cNvPr id="160" name="正方形/長方形 159">
            <a:extLst>
              <a:ext uri="{FF2B5EF4-FFF2-40B4-BE49-F238E27FC236}">
                <a16:creationId xmlns:a16="http://schemas.microsoft.com/office/drawing/2014/main" id="{6E9255D8-AB79-42A1-837A-21DE4F36632A}"/>
              </a:ext>
            </a:extLst>
          </p:cNvPr>
          <p:cNvSpPr/>
          <p:nvPr/>
        </p:nvSpPr>
        <p:spPr>
          <a:xfrm>
            <a:off x="2306032" y="4640838"/>
            <a:ext cx="942243" cy="208085"/>
          </a:xfrm>
          <a:prstGeom prst="rect">
            <a:avLst/>
          </a:prstGeom>
          <a:solidFill>
            <a:srgbClr val="0070C0"/>
          </a:solidFill>
          <a:ln w="25400" cap="flat" cmpd="sng" algn="ctr">
            <a:noFill/>
            <a:prstDash val="solid"/>
          </a:ln>
          <a:effectLst/>
        </p:spPr>
        <p:txBody>
          <a:bodyPr wrap="none" lIns="33231" tIns="0" rIns="33231" bIns="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GOSAT /FTS, CAI</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grpSp>
        <p:nvGrpSpPr>
          <p:cNvPr id="161" name="グループ化 96">
            <a:extLst>
              <a:ext uri="{FF2B5EF4-FFF2-40B4-BE49-F238E27FC236}">
                <a16:creationId xmlns:a16="http://schemas.microsoft.com/office/drawing/2014/main" id="{70840FC6-8E93-46AF-B158-B236A0CF3E30}"/>
              </a:ext>
            </a:extLst>
          </p:cNvPr>
          <p:cNvGrpSpPr>
            <a:grpSpLocks/>
          </p:cNvGrpSpPr>
          <p:nvPr/>
        </p:nvGrpSpPr>
        <p:grpSpPr bwMode="auto">
          <a:xfrm>
            <a:off x="4131963" y="3112212"/>
            <a:ext cx="728113" cy="179930"/>
            <a:chOff x="7308304" y="2996952"/>
            <a:chExt cx="540048" cy="180000"/>
          </a:xfrm>
          <a:solidFill>
            <a:srgbClr val="0070C0"/>
          </a:solidFill>
        </p:grpSpPr>
        <p:grpSp>
          <p:nvGrpSpPr>
            <p:cNvPr id="162" name="グループ化 89">
              <a:extLst>
                <a:ext uri="{FF2B5EF4-FFF2-40B4-BE49-F238E27FC236}">
                  <a16:creationId xmlns:a16="http://schemas.microsoft.com/office/drawing/2014/main" id="{EF389A11-724D-4793-B579-40BBC382BB19}"/>
                </a:ext>
              </a:extLst>
            </p:cNvPr>
            <p:cNvGrpSpPr>
              <a:grpSpLocks/>
            </p:cNvGrpSpPr>
            <p:nvPr/>
          </p:nvGrpSpPr>
          <p:grpSpPr bwMode="auto">
            <a:xfrm>
              <a:off x="7308304" y="2996952"/>
              <a:ext cx="252016" cy="180000"/>
              <a:chOff x="1619672" y="5013176"/>
              <a:chExt cx="252016" cy="180000"/>
            </a:xfrm>
            <a:grpFill/>
          </p:grpSpPr>
          <p:sp>
            <p:nvSpPr>
              <p:cNvPr id="166" name="正方形/長方形 165">
                <a:extLst>
                  <a:ext uri="{FF2B5EF4-FFF2-40B4-BE49-F238E27FC236}">
                    <a16:creationId xmlns:a16="http://schemas.microsoft.com/office/drawing/2014/main" id="{64707486-C524-4F9B-98AD-467DB4C324D3}"/>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167" name="正方形/長方形 166">
                <a:extLst>
                  <a:ext uri="{FF2B5EF4-FFF2-40B4-BE49-F238E27FC236}">
                    <a16:creationId xmlns:a16="http://schemas.microsoft.com/office/drawing/2014/main" id="{26E7D1B0-957B-42C7-90BC-212C81015E4D}"/>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163" name="グループ化 90">
              <a:extLst>
                <a:ext uri="{FF2B5EF4-FFF2-40B4-BE49-F238E27FC236}">
                  <a16:creationId xmlns:a16="http://schemas.microsoft.com/office/drawing/2014/main" id="{42C998A6-6E90-488D-94D4-0FBC96541D6E}"/>
                </a:ext>
              </a:extLst>
            </p:cNvPr>
            <p:cNvGrpSpPr>
              <a:grpSpLocks/>
            </p:cNvGrpSpPr>
            <p:nvPr/>
          </p:nvGrpSpPr>
          <p:grpSpPr bwMode="auto">
            <a:xfrm>
              <a:off x="7596336" y="2996952"/>
              <a:ext cx="252016" cy="180000"/>
              <a:chOff x="1619672" y="5013176"/>
              <a:chExt cx="252016" cy="180000"/>
            </a:xfrm>
            <a:grpFill/>
          </p:grpSpPr>
          <p:sp>
            <p:nvSpPr>
              <p:cNvPr id="164" name="正方形/長方形 163">
                <a:extLst>
                  <a:ext uri="{FF2B5EF4-FFF2-40B4-BE49-F238E27FC236}">
                    <a16:creationId xmlns:a16="http://schemas.microsoft.com/office/drawing/2014/main" id="{C12CCFA7-D657-47D6-BCC9-E8D10AAE53ED}"/>
                  </a:ext>
                </a:extLst>
              </p:cNvPr>
              <p:cNvSpPr/>
              <p:nvPr/>
            </p:nvSpPr>
            <p:spPr>
              <a:xfrm>
                <a:off x="1619136"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165" name="正方形/長方形 164">
                <a:extLst>
                  <a:ext uri="{FF2B5EF4-FFF2-40B4-BE49-F238E27FC236}">
                    <a16:creationId xmlns:a16="http://schemas.microsoft.com/office/drawing/2014/main" id="{E11A808A-37BF-49CC-B64C-E9CDDBB04A8B}"/>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grpSp>
        <p:nvGrpSpPr>
          <p:cNvPr id="168" name="グループ化 97">
            <a:extLst>
              <a:ext uri="{FF2B5EF4-FFF2-40B4-BE49-F238E27FC236}">
                <a16:creationId xmlns:a16="http://schemas.microsoft.com/office/drawing/2014/main" id="{F1D06633-E049-43FF-8356-6CF45A4A6CD6}"/>
              </a:ext>
            </a:extLst>
          </p:cNvPr>
          <p:cNvGrpSpPr>
            <a:grpSpLocks/>
          </p:cNvGrpSpPr>
          <p:nvPr/>
        </p:nvGrpSpPr>
        <p:grpSpPr bwMode="auto">
          <a:xfrm>
            <a:off x="4100259" y="2749794"/>
            <a:ext cx="798617" cy="163116"/>
            <a:chOff x="7308304" y="2996952"/>
            <a:chExt cx="540048" cy="180000"/>
          </a:xfrm>
          <a:solidFill>
            <a:srgbClr val="0070C0"/>
          </a:solidFill>
        </p:grpSpPr>
        <p:grpSp>
          <p:nvGrpSpPr>
            <p:cNvPr id="169" name="グループ化 98">
              <a:extLst>
                <a:ext uri="{FF2B5EF4-FFF2-40B4-BE49-F238E27FC236}">
                  <a16:creationId xmlns:a16="http://schemas.microsoft.com/office/drawing/2014/main" id="{BF1FD3A2-E3DB-4179-AA86-E47C4CD5448B}"/>
                </a:ext>
              </a:extLst>
            </p:cNvPr>
            <p:cNvGrpSpPr>
              <a:grpSpLocks/>
            </p:cNvGrpSpPr>
            <p:nvPr/>
          </p:nvGrpSpPr>
          <p:grpSpPr bwMode="auto">
            <a:xfrm>
              <a:off x="7308304" y="2996952"/>
              <a:ext cx="252016" cy="180000"/>
              <a:chOff x="1619672" y="5013176"/>
              <a:chExt cx="252016" cy="180000"/>
            </a:xfrm>
            <a:grpFill/>
          </p:grpSpPr>
          <p:sp>
            <p:nvSpPr>
              <p:cNvPr id="173" name="正方形/長方形 172">
                <a:extLst>
                  <a:ext uri="{FF2B5EF4-FFF2-40B4-BE49-F238E27FC236}">
                    <a16:creationId xmlns:a16="http://schemas.microsoft.com/office/drawing/2014/main" id="{1C1F02C1-95B3-45CF-8E1E-6E1AE524C779}"/>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174" name="正方形/長方形 173">
                <a:extLst>
                  <a:ext uri="{FF2B5EF4-FFF2-40B4-BE49-F238E27FC236}">
                    <a16:creationId xmlns:a16="http://schemas.microsoft.com/office/drawing/2014/main" id="{A25DC3E4-9535-48A0-A889-F1855918D54A}"/>
                  </a:ext>
                </a:extLst>
              </p:cNvPr>
              <p:cNvSpPr/>
              <p:nvPr/>
            </p:nvSpPr>
            <p:spPr>
              <a:xfrm>
                <a:off x="1764215"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170" name="グループ化 99">
              <a:extLst>
                <a:ext uri="{FF2B5EF4-FFF2-40B4-BE49-F238E27FC236}">
                  <a16:creationId xmlns:a16="http://schemas.microsoft.com/office/drawing/2014/main" id="{19E4DE78-70F7-4BE7-8592-EE938C08CDEF}"/>
                </a:ext>
              </a:extLst>
            </p:cNvPr>
            <p:cNvGrpSpPr>
              <a:grpSpLocks/>
            </p:cNvGrpSpPr>
            <p:nvPr/>
          </p:nvGrpSpPr>
          <p:grpSpPr bwMode="auto">
            <a:xfrm>
              <a:off x="7596336" y="2996952"/>
              <a:ext cx="252016" cy="180000"/>
              <a:chOff x="1619672" y="5013176"/>
              <a:chExt cx="252016" cy="180000"/>
            </a:xfrm>
            <a:grpFill/>
          </p:grpSpPr>
          <p:sp>
            <p:nvSpPr>
              <p:cNvPr id="171" name="正方形/長方形 170">
                <a:extLst>
                  <a:ext uri="{FF2B5EF4-FFF2-40B4-BE49-F238E27FC236}">
                    <a16:creationId xmlns:a16="http://schemas.microsoft.com/office/drawing/2014/main" id="{D9C41990-405B-4E1B-99CE-FAC92DA1B8F5}"/>
                  </a:ext>
                </a:extLst>
              </p:cNvPr>
              <p:cNvSpPr/>
              <p:nvPr/>
            </p:nvSpPr>
            <p:spPr>
              <a:xfrm>
                <a:off x="1619137"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172" name="正方形/長方形 171">
                <a:extLst>
                  <a:ext uri="{FF2B5EF4-FFF2-40B4-BE49-F238E27FC236}">
                    <a16:creationId xmlns:a16="http://schemas.microsoft.com/office/drawing/2014/main" id="{93451954-545B-44F6-B6DC-01507CB71430}"/>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sp>
        <p:nvSpPr>
          <p:cNvPr id="175" name="正方形/長方形 174">
            <a:extLst>
              <a:ext uri="{FF2B5EF4-FFF2-40B4-BE49-F238E27FC236}">
                <a16:creationId xmlns:a16="http://schemas.microsoft.com/office/drawing/2014/main" id="{414B27FD-3063-4060-8366-DFF30A51E1BA}"/>
              </a:ext>
            </a:extLst>
          </p:cNvPr>
          <p:cNvSpPr/>
          <p:nvPr/>
        </p:nvSpPr>
        <p:spPr>
          <a:xfrm>
            <a:off x="4433771" y="3806046"/>
            <a:ext cx="2647950" cy="170496"/>
          </a:xfrm>
          <a:prstGeom prst="rect">
            <a:avLst/>
          </a:prstGeom>
          <a:solidFill>
            <a:srgbClr val="0070C0"/>
          </a:solidFill>
          <a:ln w="25400" cap="flat" cmpd="sng" algn="ctr">
            <a:solidFill>
              <a:srgbClr val="0070C0"/>
            </a:solidFill>
            <a:prstDash val="solid"/>
          </a:ln>
          <a:effectLst/>
        </p:spPr>
        <p:txBody>
          <a:bodyPr lIns="33231" tIns="0" rIns="33231"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GCOM-C / SGLI</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sp>
        <p:nvSpPr>
          <p:cNvPr id="176" name="正方形/長方形 175">
            <a:extLst>
              <a:ext uri="{FF2B5EF4-FFF2-40B4-BE49-F238E27FC236}">
                <a16:creationId xmlns:a16="http://schemas.microsoft.com/office/drawing/2014/main" id="{62D53FC6-D31E-4229-AB91-27B2622EE64B}"/>
              </a:ext>
            </a:extLst>
          </p:cNvPr>
          <p:cNvSpPr/>
          <p:nvPr/>
        </p:nvSpPr>
        <p:spPr>
          <a:xfrm>
            <a:off x="6791996" y="4158637"/>
            <a:ext cx="1641231" cy="170496"/>
          </a:xfrm>
          <a:prstGeom prst="rect">
            <a:avLst/>
          </a:prstGeom>
          <a:solidFill>
            <a:srgbClr val="00B050">
              <a:alpha val="70000"/>
            </a:srgbClr>
          </a:solidFill>
          <a:ln w="25400" cap="flat" cmpd="sng" algn="ctr">
            <a:noFill/>
            <a:prstDash val="solid"/>
          </a:ln>
          <a:effectLst/>
        </p:spPr>
        <p:txBody>
          <a:bodyPr lIns="33231" tIns="0" rIns="33231"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EarthCARE / CPR</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pic>
        <p:nvPicPr>
          <p:cNvPr id="177" name="図 36" descr="EC4_RGB.png">
            <a:extLst>
              <a:ext uri="{FF2B5EF4-FFF2-40B4-BE49-F238E27FC236}">
                <a16:creationId xmlns:a16="http://schemas.microsoft.com/office/drawing/2014/main" id="{35B1A7DB-F2F9-4D90-B350-F4CF5C11050E}"/>
              </a:ext>
            </a:extLst>
          </p:cNvPr>
          <p:cNvPicPr>
            <a:picLocks noChangeAspect="1"/>
          </p:cNvPicPr>
          <p:nvPr/>
        </p:nvPicPr>
        <p:blipFill>
          <a:blip r:embed="rId2"/>
          <a:srcRect/>
          <a:stretch>
            <a:fillRect/>
          </a:stretch>
        </p:blipFill>
        <p:spPr bwMode="auto">
          <a:xfrm rot="678705">
            <a:off x="6062234" y="3911244"/>
            <a:ext cx="927589" cy="5348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正方形/長方形 177">
            <a:extLst>
              <a:ext uri="{FF2B5EF4-FFF2-40B4-BE49-F238E27FC236}">
                <a16:creationId xmlns:a16="http://schemas.microsoft.com/office/drawing/2014/main" id="{AC5C9D31-DE8D-47B4-8666-3D586086A751}"/>
              </a:ext>
            </a:extLst>
          </p:cNvPr>
          <p:cNvSpPr/>
          <p:nvPr/>
        </p:nvSpPr>
        <p:spPr>
          <a:xfrm>
            <a:off x="5865451" y="2048317"/>
            <a:ext cx="2536580" cy="170496"/>
          </a:xfrm>
          <a:prstGeom prst="rect">
            <a:avLst/>
          </a:prstGeom>
          <a:solidFill>
            <a:srgbClr val="00B050">
              <a:alpha val="70000"/>
            </a:srgbClr>
          </a:solidFill>
          <a:ln w="25400" cap="flat" cmpd="sng" algn="ctr">
            <a:noFill/>
            <a:prstDash val="solid"/>
          </a:ln>
          <a:effectLst/>
        </p:spPr>
        <p:txBody>
          <a:bodyPr lIns="33231" tIns="0" rIns="33231"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ALOS-3 (Optical)</a:t>
            </a:r>
            <a:endParaRPr kumimoji="0" lang="en-US" altLang="ja-JP" sz="1015"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pic>
        <p:nvPicPr>
          <p:cNvPr id="179" name="Picture 43" descr="dms_opt_trans">
            <a:extLst>
              <a:ext uri="{FF2B5EF4-FFF2-40B4-BE49-F238E27FC236}">
                <a16:creationId xmlns:a16="http://schemas.microsoft.com/office/drawing/2014/main" id="{EBF0A43D-F6FB-4F1F-9BA2-174D8E46EA64}"/>
              </a:ext>
            </a:extLst>
          </p:cNvPr>
          <p:cNvPicPr>
            <a:picLocks noChangeAspect="1" noChangeArrowheads="1"/>
          </p:cNvPicPr>
          <p:nvPr/>
        </p:nvPicPr>
        <p:blipFill>
          <a:blip r:embed="rId3"/>
          <a:srcRect/>
          <a:stretch>
            <a:fillRect/>
          </a:stretch>
        </p:blipFill>
        <p:spPr bwMode="auto">
          <a:xfrm rot="275903">
            <a:off x="5122650" y="1952879"/>
            <a:ext cx="810357" cy="3560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53" descr="C:\Documents and Settings\02027\デスクトップ\2.png">
            <a:extLst>
              <a:ext uri="{FF2B5EF4-FFF2-40B4-BE49-F238E27FC236}">
                <a16:creationId xmlns:a16="http://schemas.microsoft.com/office/drawing/2014/main" id="{D2C61289-38CB-4675-9677-7BC1F9E07366}"/>
              </a:ext>
            </a:extLst>
          </p:cNvPr>
          <p:cNvPicPr>
            <a:picLocks noChangeAspect="1" noChangeArrowheads="1"/>
          </p:cNvPicPr>
          <p:nvPr/>
        </p:nvPicPr>
        <p:blipFill>
          <a:blip r:embed="rId4"/>
          <a:srcRect/>
          <a:stretch>
            <a:fillRect/>
          </a:stretch>
        </p:blipFill>
        <p:spPr bwMode="auto">
          <a:xfrm>
            <a:off x="1869239" y="1359841"/>
            <a:ext cx="738554" cy="5216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 name="正方形/長方形 180">
            <a:extLst>
              <a:ext uri="{FF2B5EF4-FFF2-40B4-BE49-F238E27FC236}">
                <a16:creationId xmlns:a16="http://schemas.microsoft.com/office/drawing/2014/main" id="{5BE7234F-D67B-4152-941B-C250BD7CE952}"/>
              </a:ext>
            </a:extLst>
          </p:cNvPr>
          <p:cNvSpPr/>
          <p:nvPr/>
        </p:nvSpPr>
        <p:spPr>
          <a:xfrm>
            <a:off x="5992939" y="1811658"/>
            <a:ext cx="2392974" cy="170496"/>
          </a:xfrm>
          <a:prstGeom prst="rect">
            <a:avLst/>
          </a:prstGeom>
          <a:solidFill>
            <a:srgbClr val="00B050">
              <a:alpha val="70000"/>
            </a:srgbClr>
          </a:solidFill>
          <a:ln w="25400" cap="flat" cmpd="sng" algn="ctr">
            <a:noFill/>
            <a:prstDash val="sysDot"/>
          </a:ln>
          <a:effectLst/>
        </p:spPr>
        <p:txBody>
          <a:bodyPr lIns="33231" tIns="0" rIns="33231"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ALOS-4 (SAR)</a:t>
            </a:r>
          </a:p>
        </p:txBody>
      </p:sp>
      <p:grpSp>
        <p:nvGrpSpPr>
          <p:cNvPr id="182" name="グループ化 104">
            <a:extLst>
              <a:ext uri="{FF2B5EF4-FFF2-40B4-BE49-F238E27FC236}">
                <a16:creationId xmlns:a16="http://schemas.microsoft.com/office/drawing/2014/main" id="{976C6B4D-FD2B-48EE-9329-DA0FEE2DA305}"/>
              </a:ext>
            </a:extLst>
          </p:cNvPr>
          <p:cNvGrpSpPr>
            <a:grpSpLocks/>
          </p:cNvGrpSpPr>
          <p:nvPr/>
        </p:nvGrpSpPr>
        <p:grpSpPr bwMode="auto">
          <a:xfrm>
            <a:off x="5310764" y="1600165"/>
            <a:ext cx="828625" cy="162986"/>
            <a:chOff x="7308304" y="2996952"/>
            <a:chExt cx="540048" cy="180000"/>
          </a:xfrm>
          <a:solidFill>
            <a:srgbClr val="0070C0"/>
          </a:solidFill>
        </p:grpSpPr>
        <p:grpSp>
          <p:nvGrpSpPr>
            <p:cNvPr id="183" name="グループ化 105">
              <a:extLst>
                <a:ext uri="{FF2B5EF4-FFF2-40B4-BE49-F238E27FC236}">
                  <a16:creationId xmlns:a16="http://schemas.microsoft.com/office/drawing/2014/main" id="{798EAE84-2127-4AFC-A40E-EC3027555E1D}"/>
                </a:ext>
              </a:extLst>
            </p:cNvPr>
            <p:cNvGrpSpPr>
              <a:grpSpLocks/>
            </p:cNvGrpSpPr>
            <p:nvPr/>
          </p:nvGrpSpPr>
          <p:grpSpPr bwMode="auto">
            <a:xfrm>
              <a:off x="7308304" y="2996952"/>
              <a:ext cx="252016" cy="180000"/>
              <a:chOff x="1619672" y="5013176"/>
              <a:chExt cx="252016" cy="180000"/>
            </a:xfrm>
            <a:grpFill/>
          </p:grpSpPr>
          <p:sp>
            <p:nvSpPr>
              <p:cNvPr id="187" name="正方形/長方形 186">
                <a:extLst>
                  <a:ext uri="{FF2B5EF4-FFF2-40B4-BE49-F238E27FC236}">
                    <a16:creationId xmlns:a16="http://schemas.microsoft.com/office/drawing/2014/main" id="{DCC3FEEA-2F58-4F7D-9383-23E08FE72ACD}"/>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188" name="正方形/長方形 187">
                <a:extLst>
                  <a:ext uri="{FF2B5EF4-FFF2-40B4-BE49-F238E27FC236}">
                    <a16:creationId xmlns:a16="http://schemas.microsoft.com/office/drawing/2014/main" id="{14CDE5F2-0F2B-41C3-B823-52A4AABB2F4B}"/>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184" name="グループ化 106">
              <a:extLst>
                <a:ext uri="{FF2B5EF4-FFF2-40B4-BE49-F238E27FC236}">
                  <a16:creationId xmlns:a16="http://schemas.microsoft.com/office/drawing/2014/main" id="{DCD6A9CD-05D7-446B-90E1-BD6D7C853D85}"/>
                </a:ext>
              </a:extLst>
            </p:cNvPr>
            <p:cNvGrpSpPr>
              <a:grpSpLocks/>
            </p:cNvGrpSpPr>
            <p:nvPr/>
          </p:nvGrpSpPr>
          <p:grpSpPr bwMode="auto">
            <a:xfrm>
              <a:off x="7596336" y="2996952"/>
              <a:ext cx="252016" cy="180000"/>
              <a:chOff x="1619672" y="5013176"/>
              <a:chExt cx="252016" cy="180000"/>
            </a:xfrm>
            <a:grpFill/>
          </p:grpSpPr>
          <p:sp>
            <p:nvSpPr>
              <p:cNvPr id="185" name="正方形/長方形 184">
                <a:extLst>
                  <a:ext uri="{FF2B5EF4-FFF2-40B4-BE49-F238E27FC236}">
                    <a16:creationId xmlns:a16="http://schemas.microsoft.com/office/drawing/2014/main" id="{096B3FBF-3EF0-4FB3-935B-9F0E7B5D5A11}"/>
                  </a:ext>
                </a:extLst>
              </p:cNvPr>
              <p:cNvSpPr/>
              <p:nvPr/>
            </p:nvSpPr>
            <p:spPr>
              <a:xfrm>
                <a:off x="1619136"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186" name="正方形/長方形 185">
                <a:extLst>
                  <a:ext uri="{FF2B5EF4-FFF2-40B4-BE49-F238E27FC236}">
                    <a16:creationId xmlns:a16="http://schemas.microsoft.com/office/drawing/2014/main" id="{1F8D79CC-7FF6-4F21-8B8E-FA32205C4182}"/>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pic>
        <p:nvPicPr>
          <p:cNvPr id="189" name="Picture 2" descr="D:\Document_murakami\IVOS\201511\gosat2.png">
            <a:extLst>
              <a:ext uri="{FF2B5EF4-FFF2-40B4-BE49-F238E27FC236}">
                <a16:creationId xmlns:a16="http://schemas.microsoft.com/office/drawing/2014/main" id="{730AB937-B40D-4FEF-8714-29286642267B}"/>
              </a:ext>
            </a:extLst>
          </p:cNvPr>
          <p:cNvPicPr>
            <a:picLocks noChangeAspect="1" noChangeArrowheads="1"/>
          </p:cNvPicPr>
          <p:nvPr/>
        </p:nvPicPr>
        <p:blipFill>
          <a:blip r:embed="rId5"/>
          <a:srcRect/>
          <a:stretch>
            <a:fillRect/>
          </a:stretch>
        </p:blipFill>
        <p:spPr bwMode="auto">
          <a:xfrm>
            <a:off x="4551001" y="4399049"/>
            <a:ext cx="612531" cy="3077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3" descr="D:\Document_murakami\IVOS\201511\gcomc.png">
            <a:extLst>
              <a:ext uri="{FF2B5EF4-FFF2-40B4-BE49-F238E27FC236}">
                <a16:creationId xmlns:a16="http://schemas.microsoft.com/office/drawing/2014/main" id="{7C62D928-F13D-4AED-B547-740B4B22B088}"/>
              </a:ext>
            </a:extLst>
          </p:cNvPr>
          <p:cNvPicPr>
            <a:picLocks noChangeAspect="1" noChangeArrowheads="1"/>
          </p:cNvPicPr>
          <p:nvPr/>
        </p:nvPicPr>
        <p:blipFill>
          <a:blip r:embed="rId6"/>
          <a:srcRect/>
          <a:stretch>
            <a:fillRect/>
          </a:stretch>
        </p:blipFill>
        <p:spPr bwMode="auto">
          <a:xfrm rot="1791043">
            <a:off x="3802190" y="3708854"/>
            <a:ext cx="734157" cy="33557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5" descr="D:\Document_murakami\IVOS\201511\gcomw.png">
            <a:extLst>
              <a:ext uri="{FF2B5EF4-FFF2-40B4-BE49-F238E27FC236}">
                <a16:creationId xmlns:a16="http://schemas.microsoft.com/office/drawing/2014/main" id="{C0316C23-3BB6-4A55-8E22-21696B88E9F9}"/>
              </a:ext>
            </a:extLst>
          </p:cNvPr>
          <p:cNvPicPr>
            <a:picLocks noChangeAspect="1" noChangeArrowheads="1"/>
          </p:cNvPicPr>
          <p:nvPr/>
        </p:nvPicPr>
        <p:blipFill>
          <a:blip r:embed="rId7"/>
          <a:srcRect/>
          <a:stretch>
            <a:fillRect/>
          </a:stretch>
        </p:blipFill>
        <p:spPr bwMode="auto">
          <a:xfrm rot="20879043">
            <a:off x="1755047" y="3106581"/>
            <a:ext cx="621323" cy="3370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6" descr="D:\Document_murakami\IVOS\201511\gpm.png">
            <a:extLst>
              <a:ext uri="{FF2B5EF4-FFF2-40B4-BE49-F238E27FC236}">
                <a16:creationId xmlns:a16="http://schemas.microsoft.com/office/drawing/2014/main" id="{A6D991B5-B116-47EE-A729-28489CE7533F}"/>
              </a:ext>
            </a:extLst>
          </p:cNvPr>
          <p:cNvPicPr>
            <a:picLocks noChangeAspect="1" noChangeArrowheads="1"/>
          </p:cNvPicPr>
          <p:nvPr/>
        </p:nvPicPr>
        <p:blipFill>
          <a:blip r:embed="rId8"/>
          <a:srcRect/>
          <a:stretch>
            <a:fillRect/>
          </a:stretch>
        </p:blipFill>
        <p:spPr bwMode="auto">
          <a:xfrm>
            <a:off x="1895724" y="2687480"/>
            <a:ext cx="608135" cy="3927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7" descr="D:\Document_murakami\IVOS\201511\gosat.png">
            <a:extLst>
              <a:ext uri="{FF2B5EF4-FFF2-40B4-BE49-F238E27FC236}">
                <a16:creationId xmlns:a16="http://schemas.microsoft.com/office/drawing/2014/main" id="{01D6FCDB-F52D-4BF2-B59F-51FD22227B57}"/>
              </a:ext>
            </a:extLst>
          </p:cNvPr>
          <p:cNvPicPr>
            <a:picLocks noChangeAspect="1" noChangeArrowheads="1"/>
          </p:cNvPicPr>
          <p:nvPr/>
        </p:nvPicPr>
        <p:blipFill>
          <a:blip r:embed="rId9"/>
          <a:srcRect/>
          <a:stretch>
            <a:fillRect/>
          </a:stretch>
        </p:blipFill>
        <p:spPr bwMode="auto">
          <a:xfrm>
            <a:off x="1772632" y="4308196"/>
            <a:ext cx="533400" cy="3326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Rectangle 124">
            <a:extLst>
              <a:ext uri="{FF2B5EF4-FFF2-40B4-BE49-F238E27FC236}">
                <a16:creationId xmlns:a16="http://schemas.microsoft.com/office/drawing/2014/main" id="{0979ECBC-C5F9-47CF-9819-30BB41E9B43D}"/>
              </a:ext>
            </a:extLst>
          </p:cNvPr>
          <p:cNvSpPr>
            <a:spLocks noChangeArrowheads="1"/>
          </p:cNvSpPr>
          <p:nvPr/>
        </p:nvSpPr>
        <p:spPr bwMode="auto">
          <a:xfrm>
            <a:off x="6887886" y="4025543"/>
            <a:ext cx="1572546" cy="142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[Cloud and aerosol 3D structure]</a:t>
            </a:r>
          </a:p>
        </p:txBody>
      </p:sp>
      <p:sp>
        <p:nvSpPr>
          <p:cNvPr id="195" name="Rectangle 136">
            <a:extLst>
              <a:ext uri="{FF2B5EF4-FFF2-40B4-BE49-F238E27FC236}">
                <a16:creationId xmlns:a16="http://schemas.microsoft.com/office/drawing/2014/main" id="{12540646-3992-483B-9A4B-29B2CC937471}"/>
              </a:ext>
            </a:extLst>
          </p:cNvPr>
          <p:cNvSpPr>
            <a:spLocks noChangeArrowheads="1"/>
          </p:cNvSpPr>
          <p:nvPr/>
        </p:nvSpPr>
        <p:spPr bwMode="auto">
          <a:xfrm>
            <a:off x="2565405" y="2290361"/>
            <a:ext cx="1033096" cy="170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0" i="0" u="none" strike="noStrike" kern="0" cap="none" spc="0" normalizeH="0" baseline="0" noProof="0" dirty="0">
                <a:ln>
                  <a:noFill/>
                </a:ln>
                <a:solidFill>
                  <a:srgbClr val="000090"/>
                </a:solidFill>
                <a:effectLst/>
                <a:uLnTx/>
                <a:uFillTx/>
                <a:latin typeface="Calibri" panose="020F0502020204030204" pitchFamily="34" charset="0"/>
                <a:ea typeface="ＭＳ ゴシック" pitchFamily="49" charset="-128"/>
                <a:cs typeface="Calibri" panose="020F0502020204030204" pitchFamily="34" charset="0"/>
              </a:rPr>
              <a:t>[1997〜2015]</a:t>
            </a:r>
          </a:p>
        </p:txBody>
      </p:sp>
      <p:sp>
        <p:nvSpPr>
          <p:cNvPr id="196" name="Rectangle 136">
            <a:extLst>
              <a:ext uri="{FF2B5EF4-FFF2-40B4-BE49-F238E27FC236}">
                <a16:creationId xmlns:a16="http://schemas.microsoft.com/office/drawing/2014/main" id="{111B3050-7EB2-4ED9-962A-A67C35B90326}"/>
              </a:ext>
            </a:extLst>
          </p:cNvPr>
          <p:cNvSpPr>
            <a:spLocks noChangeArrowheads="1"/>
          </p:cNvSpPr>
          <p:nvPr/>
        </p:nvSpPr>
        <p:spPr bwMode="auto">
          <a:xfrm>
            <a:off x="2346948" y="2913149"/>
            <a:ext cx="1033097" cy="170496"/>
          </a:xfrm>
          <a:prstGeom prst="rect">
            <a:avLst/>
          </a:prstGeom>
          <a:noFill/>
          <a:ln>
            <a:noFill/>
          </a:ln>
          <a:extLst/>
        </p:spPr>
        <p:txBody>
          <a:bodyPr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108" kern="0" dirty="0">
                <a:solidFill>
                  <a:srgbClr val="000090"/>
                </a:solidFill>
                <a:latin typeface="Calibri" panose="020F0502020204030204" pitchFamily="34" charset="0"/>
                <a:ea typeface="ＭＳ ゴシック" pitchFamily="49" charset="-128"/>
                <a:cs typeface="Calibri" panose="020F0502020204030204" pitchFamily="34" charset="0"/>
              </a:rPr>
              <a:t>[2012〜]</a:t>
            </a:r>
          </a:p>
        </p:txBody>
      </p:sp>
      <p:sp>
        <p:nvSpPr>
          <p:cNvPr id="197" name="正方形/長方形 196">
            <a:extLst>
              <a:ext uri="{FF2B5EF4-FFF2-40B4-BE49-F238E27FC236}">
                <a16:creationId xmlns:a16="http://schemas.microsoft.com/office/drawing/2014/main" id="{883F0FF5-79BD-4655-B35A-4CFD38FBA34D}"/>
              </a:ext>
            </a:extLst>
          </p:cNvPr>
          <p:cNvSpPr/>
          <p:nvPr/>
        </p:nvSpPr>
        <p:spPr>
          <a:xfrm>
            <a:off x="4819167" y="4678683"/>
            <a:ext cx="2201008" cy="170496"/>
          </a:xfrm>
          <a:prstGeom prst="rect">
            <a:avLst/>
          </a:prstGeom>
          <a:solidFill>
            <a:srgbClr val="0070C0"/>
          </a:solidFill>
          <a:ln w="25400" cap="flat" cmpd="sng" algn="ctr">
            <a:solidFill>
              <a:srgbClr val="0070C0"/>
            </a:solidFill>
            <a:prstDash val="solid"/>
          </a:ln>
          <a:effectLst/>
        </p:spPr>
        <p:txBody>
          <a:bodyPr tIns="0"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GOSAT-2</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sp>
        <p:nvSpPr>
          <p:cNvPr id="198" name="Rectangle 136">
            <a:extLst>
              <a:ext uri="{FF2B5EF4-FFF2-40B4-BE49-F238E27FC236}">
                <a16:creationId xmlns:a16="http://schemas.microsoft.com/office/drawing/2014/main" id="{0818050A-EF51-4B2F-8B37-394E2DB233FC}"/>
              </a:ext>
            </a:extLst>
          </p:cNvPr>
          <p:cNvSpPr>
            <a:spLocks noChangeArrowheads="1"/>
          </p:cNvSpPr>
          <p:nvPr/>
        </p:nvSpPr>
        <p:spPr bwMode="auto">
          <a:xfrm>
            <a:off x="2336337" y="4445941"/>
            <a:ext cx="1034562" cy="170496"/>
          </a:xfrm>
          <a:prstGeom prst="rect">
            <a:avLst/>
          </a:prstGeom>
          <a:noFill/>
          <a:ln>
            <a:noFill/>
          </a:ln>
          <a:extLst/>
        </p:spPr>
        <p:txBody>
          <a:bodyPr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108" kern="0" dirty="0">
                <a:solidFill>
                  <a:srgbClr val="000090"/>
                </a:solidFill>
                <a:latin typeface="Calibri" panose="020F0502020204030204" pitchFamily="34" charset="0"/>
                <a:ea typeface="ＭＳ ゴシック" pitchFamily="49" charset="-128"/>
                <a:cs typeface="Calibri" panose="020F0502020204030204" pitchFamily="34" charset="0"/>
              </a:rPr>
              <a:t>[2009〜]</a:t>
            </a:r>
          </a:p>
        </p:txBody>
      </p:sp>
      <p:sp>
        <p:nvSpPr>
          <p:cNvPr id="199" name="正方形/長方形 198">
            <a:extLst>
              <a:ext uri="{FF2B5EF4-FFF2-40B4-BE49-F238E27FC236}">
                <a16:creationId xmlns:a16="http://schemas.microsoft.com/office/drawing/2014/main" id="{44D2365B-3EDE-4B77-B269-BDDF8C09ED98}"/>
              </a:ext>
            </a:extLst>
          </p:cNvPr>
          <p:cNvSpPr/>
          <p:nvPr/>
        </p:nvSpPr>
        <p:spPr>
          <a:xfrm>
            <a:off x="7005521" y="4678683"/>
            <a:ext cx="1367203" cy="170496"/>
          </a:xfrm>
          <a:prstGeom prst="rect">
            <a:avLst/>
          </a:prstGeom>
          <a:solidFill>
            <a:srgbClr val="FF3300">
              <a:alpha val="70000"/>
            </a:srgbClr>
          </a:solidFill>
          <a:ln w="25400" cap="flat" cmpd="sng" algn="ctr">
            <a:noFill/>
            <a:prstDash val="solid"/>
          </a:ln>
          <a:effectLst/>
        </p:spPr>
        <p:txBody>
          <a:bodyPr tIns="0"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GOSAT-3</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pic>
        <p:nvPicPr>
          <p:cNvPr id="200" name="Picture 88" descr="C:\Users\15024\Desktop\先進レーダパス.png">
            <a:extLst>
              <a:ext uri="{FF2B5EF4-FFF2-40B4-BE49-F238E27FC236}">
                <a16:creationId xmlns:a16="http://schemas.microsoft.com/office/drawing/2014/main" id="{A0CFEE78-8FE3-4363-BA91-D49CB547FAB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7996" y="1564929"/>
            <a:ext cx="644769" cy="39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1" name="グループ化 96">
            <a:extLst>
              <a:ext uri="{FF2B5EF4-FFF2-40B4-BE49-F238E27FC236}">
                <a16:creationId xmlns:a16="http://schemas.microsoft.com/office/drawing/2014/main" id="{21D2AF11-B254-45BB-9E4E-360D4AE2AE36}"/>
              </a:ext>
            </a:extLst>
          </p:cNvPr>
          <p:cNvGrpSpPr>
            <a:grpSpLocks/>
          </p:cNvGrpSpPr>
          <p:nvPr/>
        </p:nvGrpSpPr>
        <p:grpSpPr bwMode="auto">
          <a:xfrm>
            <a:off x="3279034" y="4669975"/>
            <a:ext cx="728113" cy="179930"/>
            <a:chOff x="7308304" y="2996952"/>
            <a:chExt cx="540048" cy="180000"/>
          </a:xfrm>
          <a:solidFill>
            <a:srgbClr val="0070C0"/>
          </a:solidFill>
        </p:grpSpPr>
        <p:grpSp>
          <p:nvGrpSpPr>
            <p:cNvPr id="202" name="グループ化 89">
              <a:extLst>
                <a:ext uri="{FF2B5EF4-FFF2-40B4-BE49-F238E27FC236}">
                  <a16:creationId xmlns:a16="http://schemas.microsoft.com/office/drawing/2014/main" id="{97EE32D8-BF40-42FB-91AC-91F5D960547D}"/>
                </a:ext>
              </a:extLst>
            </p:cNvPr>
            <p:cNvGrpSpPr>
              <a:grpSpLocks/>
            </p:cNvGrpSpPr>
            <p:nvPr/>
          </p:nvGrpSpPr>
          <p:grpSpPr bwMode="auto">
            <a:xfrm>
              <a:off x="7308304" y="2996952"/>
              <a:ext cx="252016" cy="180000"/>
              <a:chOff x="1619672" y="5013176"/>
              <a:chExt cx="252016" cy="180000"/>
            </a:xfrm>
            <a:grpFill/>
          </p:grpSpPr>
          <p:sp>
            <p:nvSpPr>
              <p:cNvPr id="206" name="正方形/長方形 205">
                <a:extLst>
                  <a:ext uri="{FF2B5EF4-FFF2-40B4-BE49-F238E27FC236}">
                    <a16:creationId xmlns:a16="http://schemas.microsoft.com/office/drawing/2014/main" id="{78CC1EDC-1840-4013-B124-A2909BC49A52}"/>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07" name="正方形/長方形 206">
                <a:extLst>
                  <a:ext uri="{FF2B5EF4-FFF2-40B4-BE49-F238E27FC236}">
                    <a16:creationId xmlns:a16="http://schemas.microsoft.com/office/drawing/2014/main" id="{8588456F-0CB0-404E-A2AA-8BB245DE254B}"/>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203" name="グループ化 90">
              <a:extLst>
                <a:ext uri="{FF2B5EF4-FFF2-40B4-BE49-F238E27FC236}">
                  <a16:creationId xmlns:a16="http://schemas.microsoft.com/office/drawing/2014/main" id="{65AE272C-7269-49AC-92E9-3764524A1358}"/>
                </a:ext>
              </a:extLst>
            </p:cNvPr>
            <p:cNvGrpSpPr>
              <a:grpSpLocks/>
            </p:cNvGrpSpPr>
            <p:nvPr/>
          </p:nvGrpSpPr>
          <p:grpSpPr bwMode="auto">
            <a:xfrm>
              <a:off x="7596336" y="2996952"/>
              <a:ext cx="252016" cy="180000"/>
              <a:chOff x="1619672" y="5013176"/>
              <a:chExt cx="252016" cy="180000"/>
            </a:xfrm>
            <a:grpFill/>
          </p:grpSpPr>
          <p:sp>
            <p:nvSpPr>
              <p:cNvPr id="204" name="正方形/長方形 203">
                <a:extLst>
                  <a:ext uri="{FF2B5EF4-FFF2-40B4-BE49-F238E27FC236}">
                    <a16:creationId xmlns:a16="http://schemas.microsoft.com/office/drawing/2014/main" id="{BCDF9E03-06FA-4ECA-8DE5-8507739D6873}"/>
                  </a:ext>
                </a:extLst>
              </p:cNvPr>
              <p:cNvSpPr/>
              <p:nvPr/>
            </p:nvSpPr>
            <p:spPr>
              <a:xfrm>
                <a:off x="1619136"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05" name="正方形/長方形 204">
                <a:extLst>
                  <a:ext uri="{FF2B5EF4-FFF2-40B4-BE49-F238E27FC236}">
                    <a16:creationId xmlns:a16="http://schemas.microsoft.com/office/drawing/2014/main" id="{12C18CD7-6124-4188-9A41-664320F9F6EE}"/>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grpSp>
        <p:nvGrpSpPr>
          <p:cNvPr id="208" name="グループ化 96">
            <a:extLst>
              <a:ext uri="{FF2B5EF4-FFF2-40B4-BE49-F238E27FC236}">
                <a16:creationId xmlns:a16="http://schemas.microsoft.com/office/drawing/2014/main" id="{AF0C2A21-3624-4FF1-AD3E-83ED32253998}"/>
              </a:ext>
            </a:extLst>
          </p:cNvPr>
          <p:cNvGrpSpPr>
            <a:grpSpLocks/>
          </p:cNvGrpSpPr>
          <p:nvPr/>
        </p:nvGrpSpPr>
        <p:grpSpPr bwMode="auto">
          <a:xfrm>
            <a:off x="4056383" y="4671539"/>
            <a:ext cx="728113" cy="179930"/>
            <a:chOff x="7308304" y="2996952"/>
            <a:chExt cx="540048" cy="180000"/>
          </a:xfrm>
          <a:solidFill>
            <a:srgbClr val="0070C0"/>
          </a:solidFill>
        </p:grpSpPr>
        <p:grpSp>
          <p:nvGrpSpPr>
            <p:cNvPr id="209" name="グループ化 89">
              <a:extLst>
                <a:ext uri="{FF2B5EF4-FFF2-40B4-BE49-F238E27FC236}">
                  <a16:creationId xmlns:a16="http://schemas.microsoft.com/office/drawing/2014/main" id="{EC1C4C8A-3F13-4C85-9E2B-53C5C6DF596D}"/>
                </a:ext>
              </a:extLst>
            </p:cNvPr>
            <p:cNvGrpSpPr>
              <a:grpSpLocks/>
            </p:cNvGrpSpPr>
            <p:nvPr/>
          </p:nvGrpSpPr>
          <p:grpSpPr bwMode="auto">
            <a:xfrm>
              <a:off x="7308304" y="2996952"/>
              <a:ext cx="252016" cy="180000"/>
              <a:chOff x="1619672" y="5013176"/>
              <a:chExt cx="252016" cy="180000"/>
            </a:xfrm>
            <a:grpFill/>
          </p:grpSpPr>
          <p:sp>
            <p:nvSpPr>
              <p:cNvPr id="213" name="正方形/長方形 212">
                <a:extLst>
                  <a:ext uri="{FF2B5EF4-FFF2-40B4-BE49-F238E27FC236}">
                    <a16:creationId xmlns:a16="http://schemas.microsoft.com/office/drawing/2014/main" id="{0EC6C6C4-2752-4525-BDF4-6BA5945FCF69}"/>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14" name="正方形/長方形 213">
                <a:extLst>
                  <a:ext uri="{FF2B5EF4-FFF2-40B4-BE49-F238E27FC236}">
                    <a16:creationId xmlns:a16="http://schemas.microsoft.com/office/drawing/2014/main" id="{7E2469E1-0B09-488C-979A-DFB2352B223C}"/>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210" name="グループ化 90">
              <a:extLst>
                <a:ext uri="{FF2B5EF4-FFF2-40B4-BE49-F238E27FC236}">
                  <a16:creationId xmlns:a16="http://schemas.microsoft.com/office/drawing/2014/main" id="{5AAF1EF9-AF8E-4D23-85DE-10DFA6EA1065}"/>
                </a:ext>
              </a:extLst>
            </p:cNvPr>
            <p:cNvGrpSpPr>
              <a:grpSpLocks/>
            </p:cNvGrpSpPr>
            <p:nvPr/>
          </p:nvGrpSpPr>
          <p:grpSpPr bwMode="auto">
            <a:xfrm>
              <a:off x="7596336" y="2996952"/>
              <a:ext cx="252016" cy="180000"/>
              <a:chOff x="1619672" y="5013176"/>
              <a:chExt cx="252016" cy="180000"/>
            </a:xfrm>
            <a:grpFill/>
          </p:grpSpPr>
          <p:sp>
            <p:nvSpPr>
              <p:cNvPr id="211" name="正方形/長方形 210">
                <a:extLst>
                  <a:ext uri="{FF2B5EF4-FFF2-40B4-BE49-F238E27FC236}">
                    <a16:creationId xmlns:a16="http://schemas.microsoft.com/office/drawing/2014/main" id="{B02187B3-D9FA-4AAC-988B-CE10DC99CEBB}"/>
                  </a:ext>
                </a:extLst>
              </p:cNvPr>
              <p:cNvSpPr/>
              <p:nvPr/>
            </p:nvSpPr>
            <p:spPr>
              <a:xfrm>
                <a:off x="1619136"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12" name="正方形/長方形 211">
                <a:extLst>
                  <a:ext uri="{FF2B5EF4-FFF2-40B4-BE49-F238E27FC236}">
                    <a16:creationId xmlns:a16="http://schemas.microsoft.com/office/drawing/2014/main" id="{3D7D3F2C-D6C0-423E-8931-C631FB1295E8}"/>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sp>
        <p:nvSpPr>
          <p:cNvPr id="215" name="正方形/長方形 214">
            <a:extLst>
              <a:ext uri="{FF2B5EF4-FFF2-40B4-BE49-F238E27FC236}">
                <a16:creationId xmlns:a16="http://schemas.microsoft.com/office/drawing/2014/main" id="{4E199B77-CF28-448C-AB9D-9510BDE54594}"/>
              </a:ext>
            </a:extLst>
          </p:cNvPr>
          <p:cNvSpPr/>
          <p:nvPr/>
        </p:nvSpPr>
        <p:spPr>
          <a:xfrm>
            <a:off x="4445494" y="5039167"/>
            <a:ext cx="1116623" cy="170496"/>
          </a:xfrm>
          <a:prstGeom prst="rect">
            <a:avLst/>
          </a:prstGeom>
          <a:solidFill>
            <a:srgbClr val="0070C0"/>
          </a:solidFill>
          <a:ln w="25400" cap="flat" cmpd="sng" algn="ctr">
            <a:solidFill>
              <a:srgbClr val="0070C0"/>
            </a:solidFill>
            <a:prstDash val="solid"/>
          </a:ln>
          <a:effectLst/>
        </p:spPr>
        <p:txBody>
          <a:bodyPr tIns="0"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SLATS</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sp>
        <p:nvSpPr>
          <p:cNvPr id="216" name="Rectangle 140">
            <a:extLst>
              <a:ext uri="{FF2B5EF4-FFF2-40B4-BE49-F238E27FC236}">
                <a16:creationId xmlns:a16="http://schemas.microsoft.com/office/drawing/2014/main" id="{AB51EBF7-ABAF-4CD4-9F6E-B94EDB525FB1}"/>
              </a:ext>
            </a:extLst>
          </p:cNvPr>
          <p:cNvSpPr>
            <a:spLocks noChangeArrowheads="1"/>
          </p:cNvSpPr>
          <p:nvPr/>
        </p:nvSpPr>
        <p:spPr bwMode="auto">
          <a:xfrm>
            <a:off x="5564518" y="5039423"/>
            <a:ext cx="1652697" cy="142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dirty="0">
                <a:ln>
                  <a:noFill/>
                </a:ln>
                <a:solidFill>
                  <a:srgbClr val="000000"/>
                </a:solidFill>
                <a:effectLst/>
                <a:uLnTx/>
                <a:uFillTx/>
                <a:latin typeface="Calibri" panose="020F0502020204030204" pitchFamily="34" charset="0"/>
                <a:ea typeface="ＭＳ ゴシック" pitchFamily="49" charset="-128"/>
                <a:cs typeface="Calibri" panose="020F0502020204030204" pitchFamily="34" charset="0"/>
              </a:rPr>
              <a:t>(Super Low Attitude Test Satellite)</a:t>
            </a:r>
          </a:p>
        </p:txBody>
      </p:sp>
      <p:sp>
        <p:nvSpPr>
          <p:cNvPr id="217" name="正方形/長方形 216">
            <a:extLst>
              <a:ext uri="{FF2B5EF4-FFF2-40B4-BE49-F238E27FC236}">
                <a16:creationId xmlns:a16="http://schemas.microsoft.com/office/drawing/2014/main" id="{4E66BFC8-BFF5-408D-B034-B123FA7229DB}"/>
              </a:ext>
            </a:extLst>
          </p:cNvPr>
          <p:cNvSpPr/>
          <p:nvPr/>
        </p:nvSpPr>
        <p:spPr>
          <a:xfrm>
            <a:off x="2330944" y="5631438"/>
            <a:ext cx="2346080" cy="345831"/>
          </a:xfrm>
          <a:prstGeom prst="rect">
            <a:avLst/>
          </a:prstGeom>
          <a:noFill/>
          <a:ln w="25400" cap="flat" cmpd="sng" algn="ctr">
            <a:noFill/>
            <a:prstDash val="solid"/>
          </a:ln>
          <a:effectLst/>
        </p:spPr>
        <p:txBody>
          <a:bodyPr wrap="none" lIns="33231" tIns="0" rIns="33231" bIns="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969" b="0" i="0" u="none" strike="noStrike" kern="0" cap="none" spc="0" normalizeH="0" baseline="0" noProof="0" dirty="0">
                <a:ln>
                  <a:noFill/>
                </a:ln>
                <a:solidFill>
                  <a:prstClr val="black"/>
                </a:solidFill>
                <a:effectLst/>
                <a:uLnTx/>
                <a:uFillTx/>
                <a:latin typeface="Arial"/>
                <a:ea typeface="ＭＳ Ｐゴシック"/>
                <a:cs typeface="Calibri" panose="020F0502020204030204" pitchFamily="34" charset="0"/>
              </a:rPr>
              <a:t>(Wideband InterNetworking engineering test </a:t>
            </a:r>
          </a:p>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969" b="0" i="0" u="none" strike="noStrike" kern="0" cap="none" spc="0" normalizeH="0" baseline="0" noProof="0" dirty="0">
                <a:ln>
                  <a:noFill/>
                </a:ln>
                <a:solidFill>
                  <a:prstClr val="black"/>
                </a:solidFill>
                <a:effectLst/>
                <a:uLnTx/>
                <a:uFillTx/>
                <a:latin typeface="Arial"/>
                <a:ea typeface="ＭＳ Ｐゴシック"/>
                <a:cs typeface="Calibri" panose="020F0502020204030204" pitchFamily="34" charset="0"/>
              </a:rPr>
              <a:t>and Demonstration Satellite)</a:t>
            </a:r>
            <a:endParaRPr kumimoji="0" lang="ja-JP" altLang="en-US" sz="969" b="0" i="0" u="none" strike="noStrike" kern="0" cap="none" spc="0" normalizeH="0" baseline="0" noProof="0" dirty="0">
              <a:ln>
                <a:noFill/>
              </a:ln>
              <a:solidFill>
                <a:prstClr val="black"/>
              </a:solidFill>
              <a:effectLst/>
              <a:uLnTx/>
              <a:uFillTx/>
              <a:latin typeface="Arial"/>
              <a:ea typeface="ＭＳ Ｐゴシック"/>
              <a:cs typeface="Calibri" panose="020F0502020204030204" pitchFamily="34" charset="0"/>
            </a:endParaRPr>
          </a:p>
        </p:txBody>
      </p:sp>
      <p:grpSp>
        <p:nvGrpSpPr>
          <p:cNvPr id="218" name="グループ化 96">
            <a:extLst>
              <a:ext uri="{FF2B5EF4-FFF2-40B4-BE49-F238E27FC236}">
                <a16:creationId xmlns:a16="http://schemas.microsoft.com/office/drawing/2014/main" id="{EC65D3DE-8C37-4B31-BBDA-89C2DDDD1B2D}"/>
              </a:ext>
            </a:extLst>
          </p:cNvPr>
          <p:cNvGrpSpPr>
            <a:grpSpLocks/>
          </p:cNvGrpSpPr>
          <p:nvPr/>
        </p:nvGrpSpPr>
        <p:grpSpPr bwMode="auto">
          <a:xfrm>
            <a:off x="3090191" y="5505094"/>
            <a:ext cx="728113" cy="179930"/>
            <a:chOff x="7308304" y="2996952"/>
            <a:chExt cx="540048" cy="180000"/>
          </a:xfrm>
          <a:solidFill>
            <a:srgbClr val="0070C0"/>
          </a:solidFill>
        </p:grpSpPr>
        <p:grpSp>
          <p:nvGrpSpPr>
            <p:cNvPr id="219" name="グループ化 89">
              <a:extLst>
                <a:ext uri="{FF2B5EF4-FFF2-40B4-BE49-F238E27FC236}">
                  <a16:creationId xmlns:a16="http://schemas.microsoft.com/office/drawing/2014/main" id="{FB11B6F7-703C-4D17-BB99-4204E44F6830}"/>
                </a:ext>
              </a:extLst>
            </p:cNvPr>
            <p:cNvGrpSpPr>
              <a:grpSpLocks/>
            </p:cNvGrpSpPr>
            <p:nvPr/>
          </p:nvGrpSpPr>
          <p:grpSpPr bwMode="auto">
            <a:xfrm>
              <a:off x="7308304" y="2996952"/>
              <a:ext cx="252016" cy="180000"/>
              <a:chOff x="1619672" y="5013176"/>
              <a:chExt cx="252016" cy="180000"/>
            </a:xfrm>
            <a:grpFill/>
          </p:grpSpPr>
          <p:sp>
            <p:nvSpPr>
              <p:cNvPr id="223" name="正方形/長方形 222">
                <a:extLst>
                  <a:ext uri="{FF2B5EF4-FFF2-40B4-BE49-F238E27FC236}">
                    <a16:creationId xmlns:a16="http://schemas.microsoft.com/office/drawing/2014/main" id="{10B12634-BCDD-4064-B7BE-26311DCD1750}"/>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24" name="正方形/長方形 223">
                <a:extLst>
                  <a:ext uri="{FF2B5EF4-FFF2-40B4-BE49-F238E27FC236}">
                    <a16:creationId xmlns:a16="http://schemas.microsoft.com/office/drawing/2014/main" id="{4135A681-1681-4B08-B7E6-A170E21A6145}"/>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220" name="グループ化 90">
              <a:extLst>
                <a:ext uri="{FF2B5EF4-FFF2-40B4-BE49-F238E27FC236}">
                  <a16:creationId xmlns:a16="http://schemas.microsoft.com/office/drawing/2014/main" id="{7FFE1B5F-9930-49EA-99CE-C9DC78016898}"/>
                </a:ext>
              </a:extLst>
            </p:cNvPr>
            <p:cNvGrpSpPr>
              <a:grpSpLocks/>
            </p:cNvGrpSpPr>
            <p:nvPr/>
          </p:nvGrpSpPr>
          <p:grpSpPr bwMode="auto">
            <a:xfrm>
              <a:off x="7596336" y="2996952"/>
              <a:ext cx="252016" cy="180000"/>
              <a:chOff x="1619672" y="5013176"/>
              <a:chExt cx="252016" cy="180000"/>
            </a:xfrm>
            <a:grpFill/>
          </p:grpSpPr>
          <p:sp>
            <p:nvSpPr>
              <p:cNvPr id="221" name="正方形/長方形 220">
                <a:extLst>
                  <a:ext uri="{FF2B5EF4-FFF2-40B4-BE49-F238E27FC236}">
                    <a16:creationId xmlns:a16="http://schemas.microsoft.com/office/drawing/2014/main" id="{B8F20139-4123-4B01-8EE6-F8E07BF82EFF}"/>
                  </a:ext>
                </a:extLst>
              </p:cNvPr>
              <p:cNvSpPr/>
              <p:nvPr/>
            </p:nvSpPr>
            <p:spPr>
              <a:xfrm>
                <a:off x="1619136"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22" name="正方形/長方形 221">
                <a:extLst>
                  <a:ext uri="{FF2B5EF4-FFF2-40B4-BE49-F238E27FC236}">
                    <a16:creationId xmlns:a16="http://schemas.microsoft.com/office/drawing/2014/main" id="{72F6186A-B833-46AD-8133-D0C3DDE54A6C}"/>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grpSp>
        <p:nvGrpSpPr>
          <p:cNvPr id="225" name="グループ化 96">
            <a:extLst>
              <a:ext uri="{FF2B5EF4-FFF2-40B4-BE49-F238E27FC236}">
                <a16:creationId xmlns:a16="http://schemas.microsoft.com/office/drawing/2014/main" id="{7C1EBBAD-1467-49AF-ACDD-CCCBDB9DF769}"/>
              </a:ext>
            </a:extLst>
          </p:cNvPr>
          <p:cNvGrpSpPr>
            <a:grpSpLocks/>
          </p:cNvGrpSpPr>
          <p:nvPr/>
        </p:nvGrpSpPr>
        <p:grpSpPr bwMode="auto">
          <a:xfrm>
            <a:off x="3845815" y="5505094"/>
            <a:ext cx="728113" cy="179930"/>
            <a:chOff x="7308304" y="2996952"/>
            <a:chExt cx="540048" cy="180000"/>
          </a:xfrm>
          <a:solidFill>
            <a:srgbClr val="0070C0"/>
          </a:solidFill>
        </p:grpSpPr>
        <p:grpSp>
          <p:nvGrpSpPr>
            <p:cNvPr id="226" name="グループ化 89">
              <a:extLst>
                <a:ext uri="{FF2B5EF4-FFF2-40B4-BE49-F238E27FC236}">
                  <a16:creationId xmlns:a16="http://schemas.microsoft.com/office/drawing/2014/main" id="{53923F51-801B-49CA-9A37-3058E1BC43D7}"/>
                </a:ext>
              </a:extLst>
            </p:cNvPr>
            <p:cNvGrpSpPr>
              <a:grpSpLocks/>
            </p:cNvGrpSpPr>
            <p:nvPr/>
          </p:nvGrpSpPr>
          <p:grpSpPr bwMode="auto">
            <a:xfrm>
              <a:off x="7308304" y="2996952"/>
              <a:ext cx="252016" cy="180000"/>
              <a:chOff x="1619672" y="5013176"/>
              <a:chExt cx="252016" cy="180000"/>
            </a:xfrm>
            <a:grpFill/>
          </p:grpSpPr>
          <p:sp>
            <p:nvSpPr>
              <p:cNvPr id="230" name="正方形/長方形 229">
                <a:extLst>
                  <a:ext uri="{FF2B5EF4-FFF2-40B4-BE49-F238E27FC236}">
                    <a16:creationId xmlns:a16="http://schemas.microsoft.com/office/drawing/2014/main" id="{C66EC412-8C80-4C47-A003-DB1ED3D0C825}"/>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31" name="正方形/長方形 230">
                <a:extLst>
                  <a:ext uri="{FF2B5EF4-FFF2-40B4-BE49-F238E27FC236}">
                    <a16:creationId xmlns:a16="http://schemas.microsoft.com/office/drawing/2014/main" id="{83DF67AD-1E9B-443E-935F-A21D2179286E}"/>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227" name="グループ化 90">
              <a:extLst>
                <a:ext uri="{FF2B5EF4-FFF2-40B4-BE49-F238E27FC236}">
                  <a16:creationId xmlns:a16="http://schemas.microsoft.com/office/drawing/2014/main" id="{DFC1E719-7DD6-45D1-9E5B-CB13F84A9EF2}"/>
                </a:ext>
              </a:extLst>
            </p:cNvPr>
            <p:cNvGrpSpPr>
              <a:grpSpLocks/>
            </p:cNvGrpSpPr>
            <p:nvPr/>
          </p:nvGrpSpPr>
          <p:grpSpPr bwMode="auto">
            <a:xfrm>
              <a:off x="7596336" y="2996952"/>
              <a:ext cx="252016" cy="180000"/>
              <a:chOff x="1619672" y="5013176"/>
              <a:chExt cx="252016" cy="180000"/>
            </a:xfrm>
            <a:grpFill/>
          </p:grpSpPr>
          <p:sp>
            <p:nvSpPr>
              <p:cNvPr id="228" name="正方形/長方形 227">
                <a:extLst>
                  <a:ext uri="{FF2B5EF4-FFF2-40B4-BE49-F238E27FC236}">
                    <a16:creationId xmlns:a16="http://schemas.microsoft.com/office/drawing/2014/main" id="{52350FAE-48BD-4556-ACC7-A2622988444C}"/>
                  </a:ext>
                </a:extLst>
              </p:cNvPr>
              <p:cNvSpPr/>
              <p:nvPr/>
            </p:nvSpPr>
            <p:spPr>
              <a:xfrm>
                <a:off x="1619136"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29" name="正方形/長方形 228">
                <a:extLst>
                  <a:ext uri="{FF2B5EF4-FFF2-40B4-BE49-F238E27FC236}">
                    <a16:creationId xmlns:a16="http://schemas.microsoft.com/office/drawing/2014/main" id="{0BE149DF-800C-4927-8CD1-0EDD2999A5C3}"/>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grpSp>
        <p:nvGrpSpPr>
          <p:cNvPr id="232" name="グループ化 96">
            <a:extLst>
              <a:ext uri="{FF2B5EF4-FFF2-40B4-BE49-F238E27FC236}">
                <a16:creationId xmlns:a16="http://schemas.microsoft.com/office/drawing/2014/main" id="{CCF23F45-1C61-4D07-8F2E-29FD9F556AC9}"/>
              </a:ext>
            </a:extLst>
          </p:cNvPr>
          <p:cNvGrpSpPr>
            <a:grpSpLocks/>
          </p:cNvGrpSpPr>
          <p:nvPr/>
        </p:nvGrpSpPr>
        <p:grpSpPr bwMode="auto">
          <a:xfrm>
            <a:off x="3137578" y="6446379"/>
            <a:ext cx="533236" cy="155984"/>
            <a:chOff x="7308304" y="2996952"/>
            <a:chExt cx="395506" cy="180000"/>
          </a:xfrm>
          <a:solidFill>
            <a:srgbClr val="0070C0"/>
          </a:solidFill>
        </p:grpSpPr>
        <p:grpSp>
          <p:nvGrpSpPr>
            <p:cNvPr id="233" name="グループ化 89">
              <a:extLst>
                <a:ext uri="{FF2B5EF4-FFF2-40B4-BE49-F238E27FC236}">
                  <a16:creationId xmlns:a16="http://schemas.microsoft.com/office/drawing/2014/main" id="{5F61B585-E9A4-48CF-89BD-D8EACA78DE4E}"/>
                </a:ext>
              </a:extLst>
            </p:cNvPr>
            <p:cNvGrpSpPr>
              <a:grpSpLocks/>
            </p:cNvGrpSpPr>
            <p:nvPr/>
          </p:nvGrpSpPr>
          <p:grpSpPr bwMode="auto">
            <a:xfrm>
              <a:off x="7308304" y="2996952"/>
              <a:ext cx="252016" cy="180000"/>
              <a:chOff x="1619672" y="5013176"/>
              <a:chExt cx="252016" cy="180000"/>
            </a:xfrm>
            <a:grpFill/>
          </p:grpSpPr>
          <p:sp>
            <p:nvSpPr>
              <p:cNvPr id="235" name="正方形/長方形 234">
                <a:extLst>
                  <a:ext uri="{FF2B5EF4-FFF2-40B4-BE49-F238E27FC236}">
                    <a16:creationId xmlns:a16="http://schemas.microsoft.com/office/drawing/2014/main" id="{590EE4FD-FD35-47BD-B69E-042CD3129FD4}"/>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36" name="正方形/長方形 235">
                <a:extLst>
                  <a:ext uri="{FF2B5EF4-FFF2-40B4-BE49-F238E27FC236}">
                    <a16:creationId xmlns:a16="http://schemas.microsoft.com/office/drawing/2014/main" id="{8A93F0D7-5E6D-416B-A33B-A720CFEF8887}"/>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sp>
          <p:nvSpPr>
            <p:cNvPr id="234" name="正方形/長方形 233">
              <a:extLst>
                <a:ext uri="{FF2B5EF4-FFF2-40B4-BE49-F238E27FC236}">
                  <a16:creationId xmlns:a16="http://schemas.microsoft.com/office/drawing/2014/main" id="{CEAAEE77-D8B7-46A1-BC53-60B26A0A2DC1}"/>
                </a:ext>
              </a:extLst>
            </p:cNvPr>
            <p:cNvSpPr/>
            <p:nvPr/>
          </p:nvSpPr>
          <p:spPr bwMode="auto">
            <a:xfrm>
              <a:off x="7595800" y="2996952"/>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sp>
        <p:nvSpPr>
          <p:cNvPr id="237" name="Rectangle 105">
            <a:extLst>
              <a:ext uri="{FF2B5EF4-FFF2-40B4-BE49-F238E27FC236}">
                <a16:creationId xmlns:a16="http://schemas.microsoft.com/office/drawing/2014/main" id="{F7E7C136-5EA3-4567-A8C4-558D7C0E9580}"/>
              </a:ext>
            </a:extLst>
          </p:cNvPr>
          <p:cNvSpPr>
            <a:spLocks noChangeArrowheads="1"/>
          </p:cNvSpPr>
          <p:nvPr/>
        </p:nvSpPr>
        <p:spPr bwMode="auto">
          <a:xfrm>
            <a:off x="3717682" y="6413954"/>
            <a:ext cx="1383392"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292" kern="0" dirty="0">
                <a:solidFill>
                  <a:prstClr val="black"/>
                </a:solidFill>
                <a:latin typeface="Calibri" panose="020F0502020204030204" pitchFamily="34" charset="0"/>
                <a:ea typeface="System" charset="-128"/>
                <a:cs typeface="Calibri" panose="020F0502020204030204" pitchFamily="34" charset="0"/>
              </a:rPr>
              <a:t>Extended Life Period</a:t>
            </a:r>
          </a:p>
        </p:txBody>
      </p:sp>
      <p:sp>
        <p:nvSpPr>
          <p:cNvPr id="238" name="Rectangle 105">
            <a:extLst>
              <a:ext uri="{FF2B5EF4-FFF2-40B4-BE49-F238E27FC236}">
                <a16:creationId xmlns:a16="http://schemas.microsoft.com/office/drawing/2014/main" id="{6E9D5944-83E7-410B-A6AE-010ABAB2DEB3}"/>
              </a:ext>
            </a:extLst>
          </p:cNvPr>
          <p:cNvSpPr>
            <a:spLocks noChangeArrowheads="1"/>
          </p:cNvSpPr>
          <p:nvPr/>
        </p:nvSpPr>
        <p:spPr bwMode="auto">
          <a:xfrm>
            <a:off x="3055328" y="6381715"/>
            <a:ext cx="2428142"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292" kern="0" dirty="0">
                <a:solidFill>
                  <a:prstClr val="black"/>
                </a:solidFill>
                <a:ea typeface="System" charset="-128"/>
                <a:cs typeface="Arial" pitchFamily="34" charset="0"/>
              </a:rPr>
              <a:t>(                                           )</a:t>
            </a:r>
          </a:p>
          <a:p>
            <a:pPr defTabSz="844083" eaLnBrk="1" hangingPunct="1">
              <a:defRPr/>
            </a:pPr>
            <a:r>
              <a:rPr lang="en-US" altLang="ja-JP" sz="1292" kern="0" dirty="0">
                <a:solidFill>
                  <a:prstClr val="black"/>
                </a:solidFill>
                <a:ea typeface="System" charset="-128"/>
                <a:cs typeface="Arial" pitchFamily="34" charset="0"/>
              </a:rPr>
              <a:t>          </a:t>
            </a:r>
          </a:p>
        </p:txBody>
      </p:sp>
      <p:sp>
        <p:nvSpPr>
          <p:cNvPr id="239" name="正方形/長方形 238">
            <a:extLst>
              <a:ext uri="{FF2B5EF4-FFF2-40B4-BE49-F238E27FC236}">
                <a16:creationId xmlns:a16="http://schemas.microsoft.com/office/drawing/2014/main" id="{0B85DEB4-EC7A-4FD3-8193-6785FDA234E3}"/>
              </a:ext>
            </a:extLst>
          </p:cNvPr>
          <p:cNvSpPr/>
          <p:nvPr/>
        </p:nvSpPr>
        <p:spPr>
          <a:xfrm>
            <a:off x="5698268" y="6066402"/>
            <a:ext cx="2741863" cy="170496"/>
          </a:xfrm>
          <a:prstGeom prst="rect">
            <a:avLst/>
          </a:prstGeom>
          <a:solidFill>
            <a:srgbClr val="00B050">
              <a:alpha val="70000"/>
            </a:srgbClr>
          </a:solidFill>
          <a:ln w="25400" cap="flat" cmpd="sng" algn="ctr">
            <a:noFill/>
            <a:prstDash val="solid"/>
          </a:ln>
          <a:effectLst/>
        </p:spPr>
        <p:txBody>
          <a:bodyPr wrap="square" tIns="0"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Japanese Data Relay System (JDRS)</a:t>
            </a:r>
            <a:endParaRPr kumimoji="0" lang="ja-JP" altLang="en-US"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sp>
        <p:nvSpPr>
          <p:cNvPr id="240" name="正方形/長方形 239">
            <a:extLst>
              <a:ext uri="{FF2B5EF4-FFF2-40B4-BE49-F238E27FC236}">
                <a16:creationId xmlns:a16="http://schemas.microsoft.com/office/drawing/2014/main" id="{9E98D148-FCC5-4156-A466-621C253A8E16}"/>
              </a:ext>
            </a:extLst>
          </p:cNvPr>
          <p:cNvSpPr/>
          <p:nvPr/>
        </p:nvSpPr>
        <p:spPr>
          <a:xfrm>
            <a:off x="6299206" y="5661248"/>
            <a:ext cx="2140926" cy="288000"/>
          </a:xfrm>
          <a:prstGeom prst="rect">
            <a:avLst/>
          </a:prstGeom>
          <a:solidFill>
            <a:srgbClr val="00B050">
              <a:alpha val="70000"/>
            </a:srgbClr>
          </a:solidFill>
          <a:ln w="25400" cap="flat" cmpd="sng" algn="ctr">
            <a:noFill/>
            <a:prstDash val="solid"/>
          </a:ln>
          <a:effectLst/>
        </p:spPr>
        <p:txBody>
          <a:bodyPr tIns="0"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ETS-9 (</a:t>
            </a:r>
            <a:r>
              <a:rPr kumimoji="0" lang="en-US" altLang="ja-JP" sz="923"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Engineering Test Satellite No.9)</a:t>
            </a:r>
            <a:endParaRPr kumimoji="0" lang="ja-JP" altLang="en-US" sz="923"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grpSp>
        <p:nvGrpSpPr>
          <p:cNvPr id="241" name="グループ化 97">
            <a:extLst>
              <a:ext uri="{FF2B5EF4-FFF2-40B4-BE49-F238E27FC236}">
                <a16:creationId xmlns:a16="http://schemas.microsoft.com/office/drawing/2014/main" id="{4E286D36-0D78-4B8A-BEF7-C4BE622A54C2}"/>
              </a:ext>
            </a:extLst>
          </p:cNvPr>
          <p:cNvGrpSpPr>
            <a:grpSpLocks/>
          </p:cNvGrpSpPr>
          <p:nvPr/>
        </p:nvGrpSpPr>
        <p:grpSpPr bwMode="auto">
          <a:xfrm>
            <a:off x="2297239" y="2442057"/>
            <a:ext cx="761234" cy="163117"/>
            <a:chOff x="7308304" y="2996951"/>
            <a:chExt cx="514769" cy="180001"/>
          </a:xfrm>
          <a:solidFill>
            <a:srgbClr val="0070C0"/>
          </a:solidFill>
        </p:grpSpPr>
        <p:grpSp>
          <p:nvGrpSpPr>
            <p:cNvPr id="242" name="グループ化 98">
              <a:extLst>
                <a:ext uri="{FF2B5EF4-FFF2-40B4-BE49-F238E27FC236}">
                  <a16:creationId xmlns:a16="http://schemas.microsoft.com/office/drawing/2014/main" id="{B8D7F807-1DD5-4717-ACDC-A76402F4AD6B}"/>
                </a:ext>
              </a:extLst>
            </p:cNvPr>
            <p:cNvGrpSpPr>
              <a:grpSpLocks/>
            </p:cNvGrpSpPr>
            <p:nvPr/>
          </p:nvGrpSpPr>
          <p:grpSpPr bwMode="auto">
            <a:xfrm>
              <a:off x="7308304" y="2996952"/>
              <a:ext cx="252016" cy="180000"/>
              <a:chOff x="1619672" y="5013176"/>
              <a:chExt cx="252016" cy="180000"/>
            </a:xfrm>
            <a:grpFill/>
          </p:grpSpPr>
          <p:sp>
            <p:nvSpPr>
              <p:cNvPr id="246" name="正方形/長方形 245">
                <a:extLst>
                  <a:ext uri="{FF2B5EF4-FFF2-40B4-BE49-F238E27FC236}">
                    <a16:creationId xmlns:a16="http://schemas.microsoft.com/office/drawing/2014/main" id="{6027F3C9-2077-40CA-A19D-5D5E7ABECF07}"/>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47" name="正方形/長方形 246">
                <a:extLst>
                  <a:ext uri="{FF2B5EF4-FFF2-40B4-BE49-F238E27FC236}">
                    <a16:creationId xmlns:a16="http://schemas.microsoft.com/office/drawing/2014/main" id="{5215F24F-33CE-4678-A15F-37783F66598E}"/>
                  </a:ext>
                </a:extLst>
              </p:cNvPr>
              <p:cNvSpPr/>
              <p:nvPr/>
            </p:nvSpPr>
            <p:spPr>
              <a:xfrm>
                <a:off x="1764215"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243" name="グループ化 99">
              <a:extLst>
                <a:ext uri="{FF2B5EF4-FFF2-40B4-BE49-F238E27FC236}">
                  <a16:creationId xmlns:a16="http://schemas.microsoft.com/office/drawing/2014/main" id="{11189A3B-6EBF-40ED-AC13-3D0C3A0A4565}"/>
                </a:ext>
              </a:extLst>
            </p:cNvPr>
            <p:cNvGrpSpPr>
              <a:grpSpLocks/>
            </p:cNvGrpSpPr>
            <p:nvPr/>
          </p:nvGrpSpPr>
          <p:grpSpPr bwMode="auto">
            <a:xfrm>
              <a:off x="7604220" y="2996951"/>
              <a:ext cx="218853" cy="180000"/>
              <a:chOff x="1627556" y="5013175"/>
              <a:chExt cx="218853" cy="180000"/>
            </a:xfrm>
            <a:grpFill/>
          </p:grpSpPr>
          <p:sp>
            <p:nvSpPr>
              <p:cNvPr id="244" name="正方形/長方形 243">
                <a:extLst>
                  <a:ext uri="{FF2B5EF4-FFF2-40B4-BE49-F238E27FC236}">
                    <a16:creationId xmlns:a16="http://schemas.microsoft.com/office/drawing/2014/main" id="{2B558199-812E-4A8D-8679-A8581017D69F}"/>
                  </a:ext>
                </a:extLst>
              </p:cNvPr>
              <p:cNvSpPr/>
              <p:nvPr/>
            </p:nvSpPr>
            <p:spPr>
              <a:xfrm>
                <a:off x="1627556" y="5013175"/>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45" name="正方形/長方形 244">
                <a:extLst>
                  <a:ext uri="{FF2B5EF4-FFF2-40B4-BE49-F238E27FC236}">
                    <a16:creationId xmlns:a16="http://schemas.microsoft.com/office/drawing/2014/main" id="{88012063-7D03-4EDB-8B22-1D78CACE724A}"/>
                  </a:ext>
                </a:extLst>
              </p:cNvPr>
              <p:cNvSpPr/>
              <p:nvPr/>
            </p:nvSpPr>
            <p:spPr>
              <a:xfrm>
                <a:off x="1763678" y="5013177"/>
                <a:ext cx="82731" cy="177442"/>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pic>
        <p:nvPicPr>
          <p:cNvPr id="248" name="Picture 163">
            <a:extLst>
              <a:ext uri="{FF2B5EF4-FFF2-40B4-BE49-F238E27FC236}">
                <a16:creationId xmlns:a16="http://schemas.microsoft.com/office/drawing/2014/main" id="{3C47AEFC-32FB-40BE-A518-86739433BF4D}"/>
              </a:ext>
            </a:extLst>
          </p:cNvPr>
          <p:cNvPicPr>
            <a:picLocks noChangeAspect="1" noChangeArrowheads="1"/>
          </p:cNvPicPr>
          <p:nvPr/>
        </p:nvPicPr>
        <p:blipFill>
          <a:blip r:embed="rId11"/>
          <a:srcRect/>
          <a:stretch>
            <a:fillRect/>
          </a:stretch>
        </p:blipFill>
        <p:spPr bwMode="auto">
          <a:xfrm rot="20051657">
            <a:off x="2200524" y="2117446"/>
            <a:ext cx="310662" cy="4909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正方形/長方形 248">
            <a:extLst>
              <a:ext uri="{FF2B5EF4-FFF2-40B4-BE49-F238E27FC236}">
                <a16:creationId xmlns:a16="http://schemas.microsoft.com/office/drawing/2014/main" id="{581A1BA3-E592-47E1-86D4-7AF429AD1D79}"/>
              </a:ext>
            </a:extLst>
          </p:cNvPr>
          <p:cNvSpPr/>
          <p:nvPr/>
        </p:nvSpPr>
        <p:spPr>
          <a:xfrm>
            <a:off x="3037259" y="2413454"/>
            <a:ext cx="740019" cy="202223"/>
          </a:xfrm>
          <a:prstGeom prst="rect">
            <a:avLst/>
          </a:prstGeom>
          <a:noFill/>
          <a:ln w="25400" cap="flat" cmpd="sng" algn="ctr">
            <a:noFill/>
            <a:prstDash val="solid"/>
          </a:ln>
          <a:effectLst/>
        </p:spPr>
        <p:txBody>
          <a:bodyPr wrap="none" lIns="33231" tIns="0" rIns="33231" bIns="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0" i="0" u="none" strike="noStrike" kern="0" cap="none" spc="0" normalizeH="0" baseline="0" noProof="0" dirty="0">
                <a:ln>
                  <a:noFill/>
                </a:ln>
                <a:solidFill>
                  <a:prstClr val="black"/>
                </a:solidFill>
                <a:effectLst/>
                <a:uLnTx/>
                <a:uFillTx/>
                <a:latin typeface="Arial"/>
                <a:ea typeface="ＭＳ Ｐゴシック"/>
                <a:cs typeface="Calibri" panose="020F0502020204030204" pitchFamily="34" charset="0"/>
              </a:rPr>
              <a:t>TRMM / PR</a:t>
            </a:r>
            <a:endParaRPr kumimoji="0" lang="ja-JP" altLang="en-US" sz="1108" b="0" i="0" u="none" strike="noStrike" kern="0" cap="none" spc="0" normalizeH="0" baseline="0" noProof="0" dirty="0">
              <a:ln>
                <a:noFill/>
              </a:ln>
              <a:solidFill>
                <a:prstClr val="black"/>
              </a:solidFill>
              <a:effectLst/>
              <a:uLnTx/>
              <a:uFillTx/>
              <a:latin typeface="Arial"/>
              <a:ea typeface="ＭＳ Ｐゴシック"/>
              <a:cs typeface="Calibri" panose="020F0502020204030204" pitchFamily="34" charset="0"/>
            </a:endParaRPr>
          </a:p>
        </p:txBody>
      </p:sp>
      <p:grpSp>
        <p:nvGrpSpPr>
          <p:cNvPr id="250" name="グループ化 96">
            <a:extLst>
              <a:ext uri="{FF2B5EF4-FFF2-40B4-BE49-F238E27FC236}">
                <a16:creationId xmlns:a16="http://schemas.microsoft.com/office/drawing/2014/main" id="{4721FFF1-46A6-4AF9-A6BC-53ADCE69F336}"/>
              </a:ext>
            </a:extLst>
          </p:cNvPr>
          <p:cNvGrpSpPr>
            <a:grpSpLocks/>
          </p:cNvGrpSpPr>
          <p:nvPr/>
        </p:nvGrpSpPr>
        <p:grpSpPr bwMode="auto">
          <a:xfrm>
            <a:off x="2298055" y="5505094"/>
            <a:ext cx="728113" cy="179930"/>
            <a:chOff x="7308304" y="2996952"/>
            <a:chExt cx="540048" cy="180000"/>
          </a:xfrm>
          <a:solidFill>
            <a:srgbClr val="0070C0"/>
          </a:solidFill>
        </p:grpSpPr>
        <p:grpSp>
          <p:nvGrpSpPr>
            <p:cNvPr id="251" name="グループ化 89">
              <a:extLst>
                <a:ext uri="{FF2B5EF4-FFF2-40B4-BE49-F238E27FC236}">
                  <a16:creationId xmlns:a16="http://schemas.microsoft.com/office/drawing/2014/main" id="{A60F1435-7EE4-4735-8CD9-C99E7A5E0D3C}"/>
                </a:ext>
              </a:extLst>
            </p:cNvPr>
            <p:cNvGrpSpPr>
              <a:grpSpLocks/>
            </p:cNvGrpSpPr>
            <p:nvPr/>
          </p:nvGrpSpPr>
          <p:grpSpPr bwMode="auto">
            <a:xfrm>
              <a:off x="7308304" y="2996952"/>
              <a:ext cx="252016" cy="180000"/>
              <a:chOff x="1619672" y="5013176"/>
              <a:chExt cx="252016" cy="180000"/>
            </a:xfrm>
            <a:grpFill/>
          </p:grpSpPr>
          <p:sp>
            <p:nvSpPr>
              <p:cNvPr id="255" name="正方形/長方形 254">
                <a:extLst>
                  <a:ext uri="{FF2B5EF4-FFF2-40B4-BE49-F238E27FC236}">
                    <a16:creationId xmlns:a16="http://schemas.microsoft.com/office/drawing/2014/main" id="{6AB0B0FD-EB06-4C36-AD84-92889B9BA2DD}"/>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56" name="正方形/長方形 255">
                <a:extLst>
                  <a:ext uri="{FF2B5EF4-FFF2-40B4-BE49-F238E27FC236}">
                    <a16:creationId xmlns:a16="http://schemas.microsoft.com/office/drawing/2014/main" id="{C39E0C7D-35A9-4911-A0EB-3D8A3C07ED16}"/>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252" name="グループ化 90">
              <a:extLst>
                <a:ext uri="{FF2B5EF4-FFF2-40B4-BE49-F238E27FC236}">
                  <a16:creationId xmlns:a16="http://schemas.microsoft.com/office/drawing/2014/main" id="{2F9E1147-9E90-4372-9B6A-E15CDBDA3300}"/>
                </a:ext>
              </a:extLst>
            </p:cNvPr>
            <p:cNvGrpSpPr>
              <a:grpSpLocks/>
            </p:cNvGrpSpPr>
            <p:nvPr/>
          </p:nvGrpSpPr>
          <p:grpSpPr bwMode="auto">
            <a:xfrm>
              <a:off x="7596336" y="2996952"/>
              <a:ext cx="252016" cy="180000"/>
              <a:chOff x="1619672" y="5013176"/>
              <a:chExt cx="252016" cy="180000"/>
            </a:xfrm>
            <a:grpFill/>
          </p:grpSpPr>
          <p:sp>
            <p:nvSpPr>
              <p:cNvPr id="253" name="正方形/長方形 252">
                <a:extLst>
                  <a:ext uri="{FF2B5EF4-FFF2-40B4-BE49-F238E27FC236}">
                    <a16:creationId xmlns:a16="http://schemas.microsoft.com/office/drawing/2014/main" id="{0A5AF36D-0125-4C11-8EDB-D285B141908C}"/>
                  </a:ext>
                </a:extLst>
              </p:cNvPr>
              <p:cNvSpPr/>
              <p:nvPr/>
            </p:nvSpPr>
            <p:spPr>
              <a:xfrm>
                <a:off x="1619136"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54" name="正方形/長方形 253">
                <a:extLst>
                  <a:ext uri="{FF2B5EF4-FFF2-40B4-BE49-F238E27FC236}">
                    <a16:creationId xmlns:a16="http://schemas.microsoft.com/office/drawing/2014/main" id="{725B38C2-713E-44C6-B761-E35338B0536D}"/>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sp>
        <p:nvSpPr>
          <p:cNvPr id="257" name="正方形/長方形 256">
            <a:extLst>
              <a:ext uri="{FF2B5EF4-FFF2-40B4-BE49-F238E27FC236}">
                <a16:creationId xmlns:a16="http://schemas.microsoft.com/office/drawing/2014/main" id="{EFE23549-3DD8-456F-9F89-58B47268D20B}"/>
              </a:ext>
            </a:extLst>
          </p:cNvPr>
          <p:cNvSpPr/>
          <p:nvPr/>
        </p:nvSpPr>
        <p:spPr>
          <a:xfrm>
            <a:off x="4574447" y="5442403"/>
            <a:ext cx="740020" cy="202223"/>
          </a:xfrm>
          <a:prstGeom prst="rect">
            <a:avLst/>
          </a:prstGeom>
          <a:noFill/>
          <a:ln w="25400" cap="flat" cmpd="sng" algn="ctr">
            <a:noFill/>
            <a:prstDash val="solid"/>
          </a:ln>
          <a:effectLst/>
        </p:spPr>
        <p:txBody>
          <a:bodyPr wrap="none" lIns="33231" tIns="0" rIns="33231" bIns="0"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108" b="0" i="0" u="none" strike="noStrike" kern="0" cap="none" spc="0" normalizeH="0" baseline="0" noProof="0" dirty="0">
              <a:ln>
                <a:noFill/>
              </a:ln>
              <a:solidFill>
                <a:prstClr val="black"/>
              </a:solidFill>
              <a:effectLst/>
              <a:uLnTx/>
              <a:uFillTx/>
              <a:latin typeface="Arial"/>
              <a:ea typeface="ＭＳ Ｐゴシック"/>
              <a:cs typeface="Calibri" panose="020F0502020204030204" pitchFamily="34" charset="0"/>
            </a:endParaRPr>
          </a:p>
        </p:txBody>
      </p:sp>
      <p:sp>
        <p:nvSpPr>
          <p:cNvPr id="258" name="正方形/長方形 257">
            <a:extLst>
              <a:ext uri="{FF2B5EF4-FFF2-40B4-BE49-F238E27FC236}">
                <a16:creationId xmlns:a16="http://schemas.microsoft.com/office/drawing/2014/main" id="{22B94155-AF1C-418F-8737-E243EB9E78DE}"/>
              </a:ext>
            </a:extLst>
          </p:cNvPr>
          <p:cNvSpPr/>
          <p:nvPr/>
        </p:nvSpPr>
        <p:spPr>
          <a:xfrm>
            <a:off x="4764947" y="5515673"/>
            <a:ext cx="740020" cy="202223"/>
          </a:xfrm>
          <a:prstGeom prst="rect">
            <a:avLst/>
          </a:prstGeom>
          <a:noFill/>
          <a:ln w="25400" cap="flat" cmpd="sng" algn="ctr">
            <a:noFill/>
            <a:prstDash val="solid"/>
          </a:ln>
          <a:effectLst/>
        </p:spPr>
        <p:txBody>
          <a:bodyPr wrap="none" lIns="33231" tIns="0" rIns="33231" bIns="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8" b="0" i="0" u="none" strike="noStrike" kern="0" cap="none" spc="0" normalizeH="0" baseline="0" noProof="0" dirty="0">
                <a:ln>
                  <a:noFill/>
                </a:ln>
                <a:solidFill>
                  <a:prstClr val="black"/>
                </a:solidFill>
                <a:effectLst/>
                <a:uLnTx/>
                <a:uFillTx/>
                <a:latin typeface="Arial"/>
                <a:ea typeface="ＭＳ Ｐゴシック"/>
                <a:cs typeface="Calibri" panose="020F0502020204030204" pitchFamily="34" charset="0"/>
              </a:rPr>
              <a:t>WINDS</a:t>
            </a:r>
            <a:endParaRPr kumimoji="0" lang="ja-JP" altLang="en-US" sz="1108" b="0" i="0" u="none" strike="noStrike" kern="0" cap="none" spc="0" normalizeH="0" baseline="0" noProof="0" dirty="0">
              <a:ln>
                <a:noFill/>
              </a:ln>
              <a:solidFill>
                <a:prstClr val="black"/>
              </a:solidFill>
              <a:effectLst/>
              <a:uLnTx/>
              <a:uFillTx/>
              <a:latin typeface="Arial"/>
              <a:ea typeface="ＭＳ Ｐゴシック"/>
              <a:cs typeface="Calibri" panose="020F0502020204030204" pitchFamily="34" charset="0"/>
            </a:endParaRPr>
          </a:p>
        </p:txBody>
      </p:sp>
      <p:grpSp>
        <p:nvGrpSpPr>
          <p:cNvPr id="259" name="グループ化 89">
            <a:extLst>
              <a:ext uri="{FF2B5EF4-FFF2-40B4-BE49-F238E27FC236}">
                <a16:creationId xmlns:a16="http://schemas.microsoft.com/office/drawing/2014/main" id="{4A743357-2F79-4815-BA0D-B95AE756E8A8}"/>
              </a:ext>
            </a:extLst>
          </p:cNvPr>
          <p:cNvGrpSpPr>
            <a:grpSpLocks/>
          </p:cNvGrpSpPr>
          <p:nvPr/>
        </p:nvGrpSpPr>
        <p:grpSpPr bwMode="auto">
          <a:xfrm>
            <a:off x="4499071" y="5505094"/>
            <a:ext cx="339777" cy="179930"/>
            <a:chOff x="1619672" y="5013176"/>
            <a:chExt cx="252016" cy="180000"/>
          </a:xfrm>
          <a:solidFill>
            <a:srgbClr val="0070C0"/>
          </a:solidFill>
        </p:grpSpPr>
        <p:sp>
          <p:nvSpPr>
            <p:cNvPr id="260" name="正方形/長方形 259">
              <a:extLst>
                <a:ext uri="{FF2B5EF4-FFF2-40B4-BE49-F238E27FC236}">
                  <a16:creationId xmlns:a16="http://schemas.microsoft.com/office/drawing/2014/main" id="{D56199DE-D342-4BF0-A98F-04997CAE791D}"/>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61" name="正方形/長方形 260">
              <a:extLst>
                <a:ext uri="{FF2B5EF4-FFF2-40B4-BE49-F238E27FC236}">
                  <a16:creationId xmlns:a16="http://schemas.microsoft.com/office/drawing/2014/main" id="{02D0297E-81B7-42F4-9914-61EE9529B9D8}"/>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sp>
        <p:nvSpPr>
          <p:cNvPr id="262" name="Rectangle 136">
            <a:extLst>
              <a:ext uri="{FF2B5EF4-FFF2-40B4-BE49-F238E27FC236}">
                <a16:creationId xmlns:a16="http://schemas.microsoft.com/office/drawing/2014/main" id="{EDCC4E32-C324-4E53-BE28-27C0764350A7}"/>
              </a:ext>
            </a:extLst>
          </p:cNvPr>
          <p:cNvSpPr>
            <a:spLocks noChangeArrowheads="1"/>
          </p:cNvSpPr>
          <p:nvPr/>
        </p:nvSpPr>
        <p:spPr bwMode="auto">
          <a:xfrm>
            <a:off x="2364180" y="5333964"/>
            <a:ext cx="1034562" cy="170496"/>
          </a:xfrm>
          <a:prstGeom prst="rect">
            <a:avLst/>
          </a:prstGeom>
          <a:noFill/>
          <a:ln>
            <a:noFill/>
          </a:ln>
          <a:extLst/>
        </p:spPr>
        <p:txBody>
          <a:bodyPr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108" kern="0" dirty="0">
                <a:solidFill>
                  <a:srgbClr val="000090"/>
                </a:solidFill>
                <a:latin typeface="Calibri" panose="020F0502020204030204" pitchFamily="34" charset="0"/>
                <a:ea typeface="ＭＳ ゴシック" pitchFamily="49" charset="-128"/>
                <a:cs typeface="Calibri" panose="020F0502020204030204" pitchFamily="34" charset="0"/>
              </a:rPr>
              <a:t>[2008〜]</a:t>
            </a:r>
          </a:p>
        </p:txBody>
      </p:sp>
      <p:sp>
        <p:nvSpPr>
          <p:cNvPr id="263" name="正方形/長方形 262">
            <a:extLst>
              <a:ext uri="{FF2B5EF4-FFF2-40B4-BE49-F238E27FC236}">
                <a16:creationId xmlns:a16="http://schemas.microsoft.com/office/drawing/2014/main" id="{A195CFA1-0E11-4D02-91E2-DA2BBF5F75F1}"/>
              </a:ext>
            </a:extLst>
          </p:cNvPr>
          <p:cNvSpPr/>
          <p:nvPr/>
        </p:nvSpPr>
        <p:spPr>
          <a:xfrm>
            <a:off x="7030432" y="3197787"/>
            <a:ext cx="1367204" cy="169277"/>
          </a:xfrm>
          <a:prstGeom prst="rect">
            <a:avLst/>
          </a:prstGeom>
          <a:solidFill>
            <a:srgbClr val="FF3300">
              <a:alpha val="70000"/>
            </a:srgbClr>
          </a:solidFill>
          <a:ln w="25400" cap="flat" cmpd="sng" algn="ctr">
            <a:noFill/>
            <a:prstDash val="solid"/>
          </a:ln>
          <a:effectLst/>
        </p:spPr>
        <p:txBody>
          <a:bodyPr tIns="0" bIns="0" anchor="ctr">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rPr>
              <a:t>AMSR3</a:t>
            </a:r>
            <a:endParaRPr kumimoji="0" lang="ja-JP" altLang="en-US" sz="1100" b="1" i="0" u="none" strike="noStrike" kern="0" cap="none" spc="0" normalizeH="0" baseline="0" noProof="0" dirty="0">
              <a:ln>
                <a:noFill/>
              </a:ln>
              <a:solidFill>
                <a:prstClr val="white"/>
              </a:solidFill>
              <a:effectLst/>
              <a:uLnTx/>
              <a:uFillTx/>
              <a:latin typeface="Arial"/>
              <a:ea typeface="ＭＳ Ｐゴシック"/>
              <a:cs typeface="Calibri" panose="020F0502020204030204" pitchFamily="34" charset="0"/>
            </a:endParaRPr>
          </a:p>
        </p:txBody>
      </p:sp>
      <p:sp>
        <p:nvSpPr>
          <p:cNvPr id="264" name="テキスト ボックス 263">
            <a:extLst>
              <a:ext uri="{FF2B5EF4-FFF2-40B4-BE49-F238E27FC236}">
                <a16:creationId xmlns:a16="http://schemas.microsoft.com/office/drawing/2014/main" id="{38316D61-81D2-4FF9-93CA-BC4129E10F97}"/>
              </a:ext>
            </a:extLst>
          </p:cNvPr>
          <p:cNvSpPr txBox="1"/>
          <p:nvPr/>
        </p:nvSpPr>
        <p:spPr>
          <a:xfrm>
            <a:off x="6915393" y="620688"/>
            <a:ext cx="1840568" cy="415948"/>
          </a:xfrm>
          <a:prstGeom prst="rect">
            <a:avLst/>
          </a:prstGeom>
          <a:noFill/>
        </p:spPr>
        <p:txBody>
          <a:bodyPr wrap="none" rtlCol="0">
            <a:spAutoFit/>
          </a:bodyPr>
          <a:lstStyle/>
          <a:p>
            <a:pPr algn="ctr" fontAlgn="base">
              <a:lnSpc>
                <a:spcPts val="3000"/>
              </a:lnSpc>
              <a:spcBef>
                <a:spcPct val="0"/>
              </a:spcBef>
              <a:spcAft>
                <a:spcPct val="0"/>
              </a:spcAft>
            </a:pPr>
            <a:r>
              <a:rPr lang="en-US" altLang="ja-JP" sz="1200" b="1" dirty="0">
                <a:solidFill>
                  <a:srgbClr val="000090"/>
                </a:solidFill>
                <a:latin typeface="Arial"/>
                <a:cs typeface="Arial" panose="020B0604020202020204" pitchFamily="34" charset="0"/>
              </a:rPr>
              <a:t>As of September 2019</a:t>
            </a:r>
            <a:endParaRPr lang="ja-JP" altLang="en-US" sz="1200" b="1" dirty="0">
              <a:solidFill>
                <a:srgbClr val="000090"/>
              </a:solidFill>
              <a:latin typeface="Arial"/>
              <a:cs typeface="Arial" panose="020B0604020202020204" pitchFamily="34" charset="0"/>
            </a:endParaRPr>
          </a:p>
        </p:txBody>
      </p:sp>
      <p:grpSp>
        <p:nvGrpSpPr>
          <p:cNvPr id="265" name="グループ化 96">
            <a:extLst>
              <a:ext uri="{FF2B5EF4-FFF2-40B4-BE49-F238E27FC236}">
                <a16:creationId xmlns:a16="http://schemas.microsoft.com/office/drawing/2014/main" id="{D17BAD90-0A95-4381-8A32-685D94957621}"/>
              </a:ext>
            </a:extLst>
          </p:cNvPr>
          <p:cNvGrpSpPr>
            <a:grpSpLocks/>
          </p:cNvGrpSpPr>
          <p:nvPr/>
        </p:nvGrpSpPr>
        <p:grpSpPr bwMode="auto">
          <a:xfrm>
            <a:off x="4920092" y="3107851"/>
            <a:ext cx="728113" cy="179930"/>
            <a:chOff x="7308304" y="2996952"/>
            <a:chExt cx="540048" cy="180000"/>
          </a:xfrm>
          <a:solidFill>
            <a:srgbClr val="0070C0"/>
          </a:solidFill>
        </p:grpSpPr>
        <p:grpSp>
          <p:nvGrpSpPr>
            <p:cNvPr id="266" name="グループ化 89">
              <a:extLst>
                <a:ext uri="{FF2B5EF4-FFF2-40B4-BE49-F238E27FC236}">
                  <a16:creationId xmlns:a16="http://schemas.microsoft.com/office/drawing/2014/main" id="{50CB272D-9DB5-458E-A7F1-7E18A36F65AD}"/>
                </a:ext>
              </a:extLst>
            </p:cNvPr>
            <p:cNvGrpSpPr>
              <a:grpSpLocks/>
            </p:cNvGrpSpPr>
            <p:nvPr/>
          </p:nvGrpSpPr>
          <p:grpSpPr bwMode="auto">
            <a:xfrm>
              <a:off x="7308304" y="2996952"/>
              <a:ext cx="252016" cy="180000"/>
              <a:chOff x="1619672" y="5013176"/>
              <a:chExt cx="252016" cy="180000"/>
            </a:xfrm>
            <a:grpFill/>
          </p:grpSpPr>
          <p:sp>
            <p:nvSpPr>
              <p:cNvPr id="270" name="正方形/長方形 269">
                <a:extLst>
                  <a:ext uri="{FF2B5EF4-FFF2-40B4-BE49-F238E27FC236}">
                    <a16:creationId xmlns:a16="http://schemas.microsoft.com/office/drawing/2014/main" id="{8596ADF2-0697-4FA8-A8EB-0A525D45C019}"/>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71" name="正方形/長方形 270">
                <a:extLst>
                  <a:ext uri="{FF2B5EF4-FFF2-40B4-BE49-F238E27FC236}">
                    <a16:creationId xmlns:a16="http://schemas.microsoft.com/office/drawing/2014/main" id="{D4592B8A-99CC-485B-BF07-681D3133138F}"/>
                  </a:ext>
                </a:extLst>
              </p:cNvPr>
              <p:cNvSpPr/>
              <p:nvPr/>
            </p:nvSpPr>
            <p:spPr>
              <a:xfrm>
                <a:off x="1764214"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267" name="グループ化 90">
              <a:extLst>
                <a:ext uri="{FF2B5EF4-FFF2-40B4-BE49-F238E27FC236}">
                  <a16:creationId xmlns:a16="http://schemas.microsoft.com/office/drawing/2014/main" id="{3C4F1B17-17BB-4957-B2AE-86471D7786D0}"/>
                </a:ext>
              </a:extLst>
            </p:cNvPr>
            <p:cNvGrpSpPr>
              <a:grpSpLocks/>
            </p:cNvGrpSpPr>
            <p:nvPr/>
          </p:nvGrpSpPr>
          <p:grpSpPr bwMode="auto">
            <a:xfrm>
              <a:off x="7596336" y="2996952"/>
              <a:ext cx="252016" cy="180000"/>
              <a:chOff x="1619672" y="5013176"/>
              <a:chExt cx="252016" cy="180000"/>
            </a:xfrm>
            <a:grpFill/>
          </p:grpSpPr>
          <p:sp>
            <p:nvSpPr>
              <p:cNvPr id="268" name="正方形/長方形 267">
                <a:extLst>
                  <a:ext uri="{FF2B5EF4-FFF2-40B4-BE49-F238E27FC236}">
                    <a16:creationId xmlns:a16="http://schemas.microsoft.com/office/drawing/2014/main" id="{2B0DA710-A020-4913-AA84-1260EEC48E04}"/>
                  </a:ext>
                </a:extLst>
              </p:cNvPr>
              <p:cNvSpPr/>
              <p:nvPr/>
            </p:nvSpPr>
            <p:spPr>
              <a:xfrm>
                <a:off x="1619136"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69" name="正方形/長方形 268">
                <a:extLst>
                  <a:ext uri="{FF2B5EF4-FFF2-40B4-BE49-F238E27FC236}">
                    <a16:creationId xmlns:a16="http://schemas.microsoft.com/office/drawing/2014/main" id="{796BBB18-7A0F-4D4A-B6C0-A756C8CD0331}"/>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grpSp>
        <p:nvGrpSpPr>
          <p:cNvPr id="272" name="グループ化 97">
            <a:extLst>
              <a:ext uri="{FF2B5EF4-FFF2-40B4-BE49-F238E27FC236}">
                <a16:creationId xmlns:a16="http://schemas.microsoft.com/office/drawing/2014/main" id="{1048D160-690F-4EB6-BCD0-DA9ACC2E0B98}"/>
              </a:ext>
            </a:extLst>
          </p:cNvPr>
          <p:cNvGrpSpPr>
            <a:grpSpLocks/>
          </p:cNvGrpSpPr>
          <p:nvPr/>
        </p:nvGrpSpPr>
        <p:grpSpPr bwMode="auto">
          <a:xfrm>
            <a:off x="4958060" y="2745433"/>
            <a:ext cx="798617" cy="163116"/>
            <a:chOff x="7308304" y="2996952"/>
            <a:chExt cx="540048" cy="180000"/>
          </a:xfrm>
          <a:solidFill>
            <a:srgbClr val="0070C0"/>
          </a:solidFill>
        </p:grpSpPr>
        <p:grpSp>
          <p:nvGrpSpPr>
            <p:cNvPr id="273" name="グループ化 98">
              <a:extLst>
                <a:ext uri="{FF2B5EF4-FFF2-40B4-BE49-F238E27FC236}">
                  <a16:creationId xmlns:a16="http://schemas.microsoft.com/office/drawing/2014/main" id="{62453E8A-E158-4E26-AF8F-C4F57F3AE00D}"/>
                </a:ext>
              </a:extLst>
            </p:cNvPr>
            <p:cNvGrpSpPr>
              <a:grpSpLocks/>
            </p:cNvGrpSpPr>
            <p:nvPr/>
          </p:nvGrpSpPr>
          <p:grpSpPr bwMode="auto">
            <a:xfrm>
              <a:off x="7308304" y="2996952"/>
              <a:ext cx="252016" cy="180000"/>
              <a:chOff x="1619672" y="5013176"/>
              <a:chExt cx="252016" cy="180000"/>
            </a:xfrm>
            <a:grpFill/>
          </p:grpSpPr>
          <p:sp>
            <p:nvSpPr>
              <p:cNvPr id="277" name="正方形/長方形 276">
                <a:extLst>
                  <a:ext uri="{FF2B5EF4-FFF2-40B4-BE49-F238E27FC236}">
                    <a16:creationId xmlns:a16="http://schemas.microsoft.com/office/drawing/2014/main" id="{3527D432-92EB-4C26-BE9A-B69401B0652C}"/>
                  </a:ext>
                </a:extLst>
              </p:cNvPr>
              <p:cNvSpPr/>
              <p:nvPr/>
            </p:nvSpPr>
            <p:spPr>
              <a:xfrm>
                <a:off x="1619672"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78" name="正方形/長方形 277">
                <a:extLst>
                  <a:ext uri="{FF2B5EF4-FFF2-40B4-BE49-F238E27FC236}">
                    <a16:creationId xmlns:a16="http://schemas.microsoft.com/office/drawing/2014/main" id="{4DDDB0C5-C0FD-4A3F-9013-96ECF74B9474}"/>
                  </a:ext>
                </a:extLst>
              </p:cNvPr>
              <p:cNvSpPr/>
              <p:nvPr/>
            </p:nvSpPr>
            <p:spPr>
              <a:xfrm>
                <a:off x="1764215"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nvGrpSpPr>
            <p:cNvPr id="274" name="グループ化 99">
              <a:extLst>
                <a:ext uri="{FF2B5EF4-FFF2-40B4-BE49-F238E27FC236}">
                  <a16:creationId xmlns:a16="http://schemas.microsoft.com/office/drawing/2014/main" id="{B95E4168-65DF-436A-9D51-FFA1AA0D5B01}"/>
                </a:ext>
              </a:extLst>
            </p:cNvPr>
            <p:cNvGrpSpPr>
              <a:grpSpLocks/>
            </p:cNvGrpSpPr>
            <p:nvPr/>
          </p:nvGrpSpPr>
          <p:grpSpPr bwMode="auto">
            <a:xfrm>
              <a:off x="7596336" y="2996952"/>
              <a:ext cx="252016" cy="180000"/>
              <a:chOff x="1619672" y="5013176"/>
              <a:chExt cx="252016" cy="180000"/>
            </a:xfrm>
            <a:grpFill/>
          </p:grpSpPr>
          <p:sp>
            <p:nvSpPr>
              <p:cNvPr id="275" name="正方形/長方形 274">
                <a:extLst>
                  <a:ext uri="{FF2B5EF4-FFF2-40B4-BE49-F238E27FC236}">
                    <a16:creationId xmlns:a16="http://schemas.microsoft.com/office/drawing/2014/main" id="{C96CFB6E-560C-4B47-9377-CE09CFB8B5EC}"/>
                  </a:ext>
                </a:extLst>
              </p:cNvPr>
              <p:cNvSpPr/>
              <p:nvPr/>
            </p:nvSpPr>
            <p:spPr>
              <a:xfrm>
                <a:off x="1619137"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sp>
            <p:nvSpPr>
              <p:cNvPr id="276" name="正方形/長方形 275">
                <a:extLst>
                  <a:ext uri="{FF2B5EF4-FFF2-40B4-BE49-F238E27FC236}">
                    <a16:creationId xmlns:a16="http://schemas.microsoft.com/office/drawing/2014/main" id="{DFB0D091-7F1E-45DB-8CEE-42C16F732AA6}"/>
                  </a:ext>
                </a:extLst>
              </p:cNvPr>
              <p:cNvSpPr/>
              <p:nvPr/>
            </p:nvSpPr>
            <p:spPr>
              <a:xfrm>
                <a:off x="1763678" y="5013176"/>
                <a:ext cx="108010" cy="180000"/>
              </a:xfrm>
              <a:prstGeom prst="rect">
                <a:avLst/>
              </a:prstGeom>
              <a:grpFill/>
              <a:ln w="25400" cap="flat" cmpd="sng" algn="ctr">
                <a:noFill/>
                <a:prstDash val="solid"/>
              </a:ln>
              <a:effectLst/>
            </p:spPr>
            <p:txBody>
              <a:bodyPr anchor="ctr"/>
              <a:lstStyle/>
              <a:p>
                <a:pPr marL="0" marR="0" lvl="0" indent="0" defTabSz="844083"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sysClr val="windowText" lastClr="000000"/>
                  </a:solidFill>
                  <a:effectLst/>
                  <a:uLnTx/>
                  <a:uFillTx/>
                  <a:latin typeface="Arial"/>
                  <a:ea typeface="ＭＳ Ｐゴシック"/>
                  <a:cs typeface="Calibri" panose="020F0502020204030204" pitchFamily="34" charset="0"/>
                </a:endParaRPr>
              </a:p>
            </p:txBody>
          </p:sp>
        </p:grpSp>
      </p:grpSp>
      <p:sp>
        <p:nvSpPr>
          <p:cNvPr id="279" name="スライド番号プレースホルダー 25">
            <a:extLst>
              <a:ext uri="{FF2B5EF4-FFF2-40B4-BE49-F238E27FC236}">
                <a16:creationId xmlns:a16="http://schemas.microsoft.com/office/drawing/2014/main" id="{28FFEC8E-F78C-4FD3-824B-191C879333AD}"/>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26799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2788" y="46365"/>
            <a:ext cx="8198425" cy="646331"/>
          </a:xfrm>
          <a:prstGeom prst="rect">
            <a:avLst/>
          </a:prstGeom>
          <a:noFill/>
        </p:spPr>
        <p:txBody>
          <a:bodyPr wrap="square" rtlCol="0">
            <a:spAutoFit/>
          </a:bodyPr>
          <a:lstStyle/>
          <a:p>
            <a:pPr algn="ctr"/>
            <a:r>
              <a:rPr lang="en-US" altLang="ja-JP" sz="3600" b="1" dirty="0">
                <a:solidFill>
                  <a:srgbClr val="FFFFFF"/>
                </a:solidFill>
                <a:latin typeface="+mj-lt"/>
                <a:cs typeface="Arial" panose="020B0604020202020204" pitchFamily="34" charset="0"/>
              </a:rPr>
              <a:t>ALOS Series Missions</a:t>
            </a:r>
            <a:endParaRPr kumimoji="1" lang="ja-JP" altLang="en-US" sz="3600" b="1" dirty="0">
              <a:solidFill>
                <a:srgbClr val="FFFFFF"/>
              </a:solidFill>
              <a:latin typeface="+mj-lt"/>
              <a:cs typeface="Arial" panose="020B0604020202020204" pitchFamily="34" charset="0"/>
            </a:endParaRPr>
          </a:p>
        </p:txBody>
      </p:sp>
      <p:sp>
        <p:nvSpPr>
          <p:cNvPr id="238" name="Rectangle 105">
            <a:extLst>
              <a:ext uri="{FF2B5EF4-FFF2-40B4-BE49-F238E27FC236}">
                <a16:creationId xmlns:a16="http://schemas.microsoft.com/office/drawing/2014/main" id="{6E9D5944-83E7-410B-A6AE-010ABAB2DEB3}"/>
              </a:ext>
            </a:extLst>
          </p:cNvPr>
          <p:cNvSpPr>
            <a:spLocks noChangeArrowheads="1"/>
          </p:cNvSpPr>
          <p:nvPr/>
        </p:nvSpPr>
        <p:spPr bwMode="auto">
          <a:xfrm>
            <a:off x="3055328" y="6381715"/>
            <a:ext cx="2428142"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Century Gothic" pitchFamily="34" charset="0"/>
                <a:ea typeface="HGP創英角ｺﾞｼｯｸUB" pitchFamily="50" charset="-128"/>
              </a:defRPr>
            </a:lvl1pPr>
            <a:lvl2pPr marL="742950" indent="-285750" eaLnBrk="0" hangingPunct="0">
              <a:defRPr kumimoji="1" sz="1200">
                <a:solidFill>
                  <a:schemeClr val="tx1"/>
                </a:solidFill>
                <a:latin typeface="Century Gothic" pitchFamily="34" charset="0"/>
                <a:ea typeface="HGP創英角ｺﾞｼｯｸUB" pitchFamily="50" charset="-128"/>
              </a:defRPr>
            </a:lvl2pPr>
            <a:lvl3pPr marL="1143000" indent="-228600" eaLnBrk="0" hangingPunct="0">
              <a:defRPr kumimoji="1" sz="1200">
                <a:solidFill>
                  <a:schemeClr val="tx1"/>
                </a:solidFill>
                <a:latin typeface="Century Gothic" pitchFamily="34" charset="0"/>
                <a:ea typeface="HGP創英角ｺﾞｼｯｸUB" pitchFamily="50" charset="-128"/>
              </a:defRPr>
            </a:lvl3pPr>
            <a:lvl4pPr marL="1600200" indent="-228600" eaLnBrk="0" hangingPunct="0">
              <a:defRPr kumimoji="1" sz="1200">
                <a:solidFill>
                  <a:schemeClr val="tx1"/>
                </a:solidFill>
                <a:latin typeface="Century Gothic" pitchFamily="34" charset="0"/>
                <a:ea typeface="HGP創英角ｺﾞｼｯｸUB" pitchFamily="50" charset="-128"/>
              </a:defRPr>
            </a:lvl4pPr>
            <a:lvl5pPr marL="2057400" indent="-228600" eaLnBrk="0" hangingPunct="0">
              <a:defRPr kumimoji="1" sz="1200">
                <a:solidFill>
                  <a:schemeClr val="tx1"/>
                </a:solidFill>
                <a:latin typeface="Century Gothic" pitchFamily="34" charset="0"/>
                <a:ea typeface="HGP創英角ｺﾞｼｯｸUB" pitchFamily="50" charset="-128"/>
              </a:defRPr>
            </a:lvl5pPr>
            <a:lvl6pPr marL="25146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6pPr>
            <a:lvl7pPr marL="29718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7pPr>
            <a:lvl8pPr marL="34290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8pPr>
            <a:lvl9pPr marL="3886200" indent="-228600" eaLnBrk="0" fontAlgn="base" hangingPunct="0">
              <a:spcBef>
                <a:spcPct val="0"/>
              </a:spcBef>
              <a:spcAft>
                <a:spcPct val="0"/>
              </a:spcAft>
              <a:defRPr kumimoji="1" sz="1200">
                <a:solidFill>
                  <a:schemeClr val="tx1"/>
                </a:solidFill>
                <a:latin typeface="Century Gothic" pitchFamily="34" charset="0"/>
                <a:ea typeface="HGP創英角ｺﾞｼｯｸUB" pitchFamily="50" charset="-128"/>
              </a:defRPr>
            </a:lvl9pPr>
          </a:lstStyle>
          <a:p>
            <a:pPr defTabSz="844083" eaLnBrk="1" hangingPunct="1">
              <a:defRPr/>
            </a:pPr>
            <a:r>
              <a:rPr lang="en-US" altLang="ja-JP" sz="1292" kern="0" dirty="0">
                <a:solidFill>
                  <a:prstClr val="black"/>
                </a:solidFill>
                <a:ea typeface="System" charset="-128"/>
                <a:cs typeface="Arial" pitchFamily="34" charset="0"/>
              </a:rPr>
              <a:t>(                                           )</a:t>
            </a:r>
          </a:p>
          <a:p>
            <a:pPr defTabSz="844083" eaLnBrk="1" hangingPunct="1">
              <a:defRPr/>
            </a:pPr>
            <a:r>
              <a:rPr lang="en-US" altLang="ja-JP" sz="1292" kern="0" dirty="0">
                <a:solidFill>
                  <a:prstClr val="black"/>
                </a:solidFill>
                <a:ea typeface="System" charset="-128"/>
                <a:cs typeface="Arial" pitchFamily="34" charset="0"/>
              </a:rPr>
              <a:t>          </a:t>
            </a:r>
          </a:p>
        </p:txBody>
      </p:sp>
      <p:sp>
        <p:nvSpPr>
          <p:cNvPr id="140" name="Rectangle 12">
            <a:extLst>
              <a:ext uri="{FF2B5EF4-FFF2-40B4-BE49-F238E27FC236}">
                <a16:creationId xmlns:a16="http://schemas.microsoft.com/office/drawing/2014/main" id="{F219153D-11A8-427F-B583-0197503134C6}"/>
              </a:ext>
            </a:extLst>
          </p:cNvPr>
          <p:cNvSpPr>
            <a:spLocks noChangeArrowheads="1"/>
          </p:cNvSpPr>
          <p:nvPr/>
        </p:nvSpPr>
        <p:spPr bwMode="auto">
          <a:xfrm>
            <a:off x="187605" y="1124744"/>
            <a:ext cx="8839841"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eaLnBrk="0" hangingPunct="0">
              <a:spcBef>
                <a:spcPct val="20000"/>
              </a:spcBef>
              <a:buFont typeface="Arial" pitchFamily="34" charset="0"/>
              <a:buChar char="•"/>
              <a:defRPr kumimoji="1" sz="2800">
                <a:solidFill>
                  <a:schemeClr val="tx1"/>
                </a:solidFill>
                <a:latin typeface="ＭＳ Ｐゴシック" pitchFamily="50" charset="-128"/>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ＭＳ Ｐゴシック" pitchFamily="50" charset="-128"/>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ＭＳ Ｐゴシック" pitchFamily="50" charset="-128"/>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ＭＳ Ｐゴシック" pitchFamily="50" charset="-128"/>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ＭＳ Ｐゴシック" pitchFamily="50" charset="-128"/>
                <a:ea typeface="ＭＳ Ｐゴシック" pitchFamily="50" charset="-128"/>
              </a:defRPr>
            </a:lvl9pPr>
          </a:lstStyle>
          <a:p>
            <a:pPr marL="179388" marR="0" lvl="0" indent="-179388" algn="l" defTabSz="914400" eaLnBrk="1" fontAlgn="auto" latinLnBrk="0" hangingPunct="1">
              <a:lnSpc>
                <a:spcPct val="100000"/>
              </a:lnSpc>
              <a:spcBef>
                <a:spcPct val="0"/>
              </a:spcBef>
              <a:spcAft>
                <a:spcPts val="400"/>
              </a:spcAft>
              <a:buClrTx/>
              <a:buSzTx/>
              <a:buFont typeface="Wingdings" pitchFamily="2" charset="2"/>
              <a:buChar char="l"/>
              <a:tabLst/>
              <a:defRPr/>
            </a:pPr>
            <a:r>
              <a:rPr kumimoji="1" lang="en-US" altLang="ja-JP" sz="1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itchFamily="50" charset="-128"/>
              </a:rPr>
              <a:t>Contribute to ensure the </a:t>
            </a:r>
            <a:r>
              <a:rPr kumimoji="1" lang="en-US" altLang="ja-JP" sz="1800" b="0" i="0" u="sng" strike="noStrike" kern="0" cap="none" spc="0" normalizeH="0" baseline="0" noProof="0" dirty="0">
                <a:ln>
                  <a:noFill/>
                </a:ln>
                <a:solidFill>
                  <a:srgbClr val="FF0000"/>
                </a:solidFill>
                <a:effectLst/>
                <a:uLnTx/>
                <a:uFillTx/>
                <a:latin typeface="Calibri" panose="020F0502020204030204" pitchFamily="34" charset="0"/>
                <a:ea typeface="ＭＳ Ｐゴシック" pitchFamily="50" charset="-128"/>
              </a:rPr>
              <a:t>safety and security of citizens</a:t>
            </a:r>
            <a:r>
              <a:rPr kumimoji="1" lang="en-US" altLang="ja-JP" sz="1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itchFamily="50" charset="-128"/>
              </a:rPr>
              <a:t>, </a:t>
            </a:r>
            <a:r>
              <a:rPr kumimoji="1" lang="en-US" altLang="ja-JP" sz="1800" b="0" i="1" u="none" strike="noStrike" kern="0" cap="none" spc="0" normalizeH="0" baseline="0" noProof="0" dirty="0">
                <a:ln>
                  <a:noFill/>
                </a:ln>
                <a:solidFill>
                  <a:prstClr val="black"/>
                </a:solidFill>
                <a:effectLst/>
                <a:uLnTx/>
                <a:uFillTx/>
                <a:latin typeface="Calibri" panose="020F0502020204030204" pitchFamily="34" charset="0"/>
                <a:ea typeface="ＭＳ Ｐゴシック" pitchFamily="50" charset="-128"/>
              </a:rPr>
              <a:t>i.e.</a:t>
            </a:r>
            <a:r>
              <a:rPr kumimoji="1" lang="en-US" altLang="ja-JP" sz="1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itchFamily="50" charset="-128"/>
              </a:rPr>
              <a:t> </a:t>
            </a:r>
            <a:r>
              <a:rPr kumimoji="1" lang="en-US" altLang="ja-JP" sz="1800" b="0" i="0" u="none" strike="noStrike" kern="0" cap="none" spc="0" normalizeH="0" baseline="0" noProof="0" dirty="0">
                <a:ln>
                  <a:noFill/>
                </a:ln>
                <a:solidFill>
                  <a:srgbClr val="FF0000"/>
                </a:solidFill>
                <a:effectLst/>
                <a:uLnTx/>
                <a:uFillTx/>
                <a:latin typeface="Calibri" panose="020F0502020204030204" pitchFamily="34" charset="0"/>
                <a:ea typeface="ＭＳ Ｐゴシック" pitchFamily="50" charset="-128"/>
              </a:rPr>
              <a:t>disasters monitoring and management</a:t>
            </a:r>
            <a:r>
              <a:rPr kumimoji="1" lang="en-US" altLang="ja-JP" sz="1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itchFamily="50" charset="-128"/>
              </a:rPr>
              <a:t>, land deformation monitoring, national developing management, foods and natural resources, environmental issues in global etc. as common issues. </a:t>
            </a:r>
          </a:p>
          <a:p>
            <a:pPr marL="179388" marR="0" lvl="0" indent="-179388" algn="l" defTabSz="914400" eaLnBrk="1" fontAlgn="auto" latinLnBrk="0" hangingPunct="1">
              <a:lnSpc>
                <a:spcPct val="100000"/>
              </a:lnSpc>
              <a:spcBef>
                <a:spcPct val="0"/>
              </a:spcBef>
              <a:spcAft>
                <a:spcPts val="400"/>
              </a:spcAft>
              <a:buClrTx/>
              <a:buSzTx/>
              <a:buFont typeface="Wingdings" pitchFamily="2" charset="2"/>
              <a:buChar char="l"/>
              <a:tabLst/>
              <a:defRPr/>
            </a:pPr>
            <a:r>
              <a:rPr kumimoji="1" lang="en-US" altLang="ja-JP" sz="1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itchFamily="50" charset="-128"/>
              </a:rPr>
              <a:t>Contribute to industrial development based on Earth observation data </a:t>
            </a:r>
            <a:r>
              <a:rPr kumimoji="1" lang="en-US" altLang="ja-JP" sz="1800" b="0" i="1" u="none" strike="noStrike" kern="0" cap="none" spc="0" normalizeH="0" baseline="0" noProof="0" dirty="0">
                <a:ln>
                  <a:noFill/>
                </a:ln>
                <a:solidFill>
                  <a:prstClr val="black"/>
                </a:solidFill>
                <a:effectLst/>
                <a:uLnTx/>
                <a:uFillTx/>
                <a:latin typeface="Calibri" panose="020F0502020204030204" pitchFamily="34" charset="0"/>
                <a:ea typeface="ＭＳ Ｐゴシック" pitchFamily="50" charset="-128"/>
              </a:rPr>
              <a:t>i.e.</a:t>
            </a:r>
            <a:r>
              <a:rPr kumimoji="1" lang="en-US" altLang="ja-JP" sz="1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itchFamily="50" charset="-128"/>
              </a:rPr>
              <a:t> </a:t>
            </a:r>
            <a:r>
              <a:rPr kumimoji="1" lang="en-US" altLang="ja-JP" sz="1800" b="0" i="0" u="sng" strike="noStrike" kern="0" cap="none" spc="0" normalizeH="0" baseline="0" noProof="0" dirty="0">
                <a:ln>
                  <a:noFill/>
                </a:ln>
                <a:solidFill>
                  <a:srgbClr val="FF0000"/>
                </a:solidFill>
                <a:effectLst/>
                <a:uLnTx/>
                <a:uFillTx/>
                <a:latin typeface="Calibri" panose="020F0502020204030204" pitchFamily="34" charset="0"/>
                <a:ea typeface="ＭＳ Ｐゴシック" pitchFamily="50" charset="-128"/>
              </a:rPr>
              <a:t>National Spatial Data infrastructure (NSDI)</a:t>
            </a:r>
            <a:r>
              <a:rPr kumimoji="1" lang="en-US" altLang="ja-JP" sz="1800" b="0" i="0" u="sng" strike="noStrike" kern="0" cap="none" spc="0" normalizeH="0" baseline="0" noProof="0" dirty="0">
                <a:ln>
                  <a:noFill/>
                </a:ln>
                <a:effectLst/>
                <a:uLnTx/>
                <a:uFillTx/>
                <a:latin typeface="Calibri" panose="020F0502020204030204" pitchFamily="34" charset="0"/>
                <a:ea typeface="ＭＳ Ｐゴシック" pitchFamily="50" charset="-128"/>
              </a:rPr>
              <a:t> and </a:t>
            </a:r>
            <a:r>
              <a:rPr kumimoji="1" lang="en-US" altLang="ja-JP" sz="1800" b="0" i="0" u="sng" strike="noStrike" kern="0" cap="none" spc="0" normalizeH="0" baseline="0" noProof="0" dirty="0">
                <a:ln>
                  <a:noFill/>
                </a:ln>
                <a:solidFill>
                  <a:srgbClr val="FF0000"/>
                </a:solidFill>
                <a:effectLst/>
                <a:uLnTx/>
                <a:uFillTx/>
                <a:latin typeface="Calibri" panose="020F0502020204030204" pitchFamily="34" charset="0"/>
                <a:ea typeface="ＭＳ Ｐゴシック" pitchFamily="50" charset="-128"/>
              </a:rPr>
              <a:t>new applications. </a:t>
            </a:r>
            <a:endParaRPr kumimoji="1" lang="ja-JP" altLang="en-US" sz="1800" b="0" i="0" u="sng" strike="noStrike" kern="0" cap="none" spc="0" normalizeH="0" baseline="0" noProof="0" dirty="0">
              <a:ln>
                <a:noFill/>
              </a:ln>
              <a:solidFill>
                <a:srgbClr val="FF0000"/>
              </a:solidFill>
              <a:effectLst/>
              <a:uLnTx/>
              <a:uFillTx/>
              <a:latin typeface="Calibri" panose="020F0502020204030204" pitchFamily="34" charset="0"/>
              <a:ea typeface="ＭＳ Ｐゴシック" pitchFamily="50" charset="-128"/>
            </a:endParaRPr>
          </a:p>
        </p:txBody>
      </p:sp>
      <p:sp>
        <p:nvSpPr>
          <p:cNvPr id="141" name="テキスト ボックス 140">
            <a:extLst>
              <a:ext uri="{FF2B5EF4-FFF2-40B4-BE49-F238E27FC236}">
                <a16:creationId xmlns:a16="http://schemas.microsoft.com/office/drawing/2014/main" id="{AB7C1796-471B-414B-B259-9655AB94C820}"/>
              </a:ext>
            </a:extLst>
          </p:cNvPr>
          <p:cNvSpPr txBox="1"/>
          <p:nvPr/>
        </p:nvSpPr>
        <p:spPr>
          <a:xfrm>
            <a:off x="54144" y="764704"/>
            <a:ext cx="8606843" cy="400110"/>
          </a:xfrm>
          <a:prstGeom prst="rect">
            <a:avLst/>
          </a:prstGeom>
          <a:noFill/>
        </p:spPr>
        <p:txBody>
          <a:bodyPr wrap="none" rtlCol="0">
            <a:spAutoFit/>
          </a:bodyPr>
          <a:lstStyle/>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ja-JP" sz="2000" b="0" i="0" u="none" strike="noStrike" kern="0" cap="none" spc="0" normalizeH="0" baseline="0" noProof="0" dirty="0">
                <a:ln>
                  <a:noFill/>
                </a:ln>
                <a:solidFill>
                  <a:prstClr val="black"/>
                </a:solidFill>
                <a:effectLst/>
                <a:uLnTx/>
                <a:uFillTx/>
                <a:latin typeface="Arial" pitchFamily="34" charset="0"/>
              </a:rPr>
              <a:t>Continuous observations successor </a:t>
            </a:r>
            <a:r>
              <a:rPr kumimoji="0" lang="en-US" altLang="ja-JP" sz="2000" b="0" i="1" u="none" strike="noStrike" kern="0" cap="none" spc="0" normalizeH="0" baseline="0" noProof="0" dirty="0">
                <a:ln>
                  <a:noFill/>
                </a:ln>
                <a:solidFill>
                  <a:prstClr val="black"/>
                </a:solidFill>
                <a:effectLst/>
                <a:uLnTx/>
                <a:uFillTx/>
                <a:latin typeface="Arial" pitchFamily="34" charset="0"/>
              </a:rPr>
              <a:t>“Daichi” (ALOS)</a:t>
            </a:r>
            <a:r>
              <a:rPr kumimoji="0" lang="en-US" altLang="ja-JP" sz="2000" b="0" i="0" u="none" strike="noStrike" kern="0" cap="none" spc="0" normalizeH="0" baseline="0" noProof="0" dirty="0">
                <a:ln>
                  <a:noFill/>
                </a:ln>
                <a:solidFill>
                  <a:prstClr val="black"/>
                </a:solidFill>
                <a:effectLst/>
                <a:uLnTx/>
                <a:uFillTx/>
                <a:latin typeface="Arial" pitchFamily="34" charset="0"/>
              </a:rPr>
              <a:t> from 2006 to 2011</a:t>
            </a:r>
            <a:endParaRPr kumimoji="0" lang="ja-JP" altLang="en-US" sz="2000" b="0" i="0" u="none" strike="noStrike" kern="0" cap="none" spc="0" normalizeH="0" baseline="0" noProof="0" dirty="0">
              <a:ln>
                <a:noFill/>
              </a:ln>
              <a:solidFill>
                <a:prstClr val="black"/>
              </a:solidFill>
              <a:effectLst/>
              <a:uLnTx/>
              <a:uFillTx/>
              <a:latin typeface="Arial" pitchFamily="34" charset="0"/>
            </a:endParaRPr>
          </a:p>
        </p:txBody>
      </p:sp>
      <p:graphicFrame>
        <p:nvGraphicFramePr>
          <p:cNvPr id="142" name="表 141">
            <a:extLst>
              <a:ext uri="{FF2B5EF4-FFF2-40B4-BE49-F238E27FC236}">
                <a16:creationId xmlns:a16="http://schemas.microsoft.com/office/drawing/2014/main" id="{20FBD391-36C1-4328-BB72-05BBD7DDBDFC}"/>
              </a:ext>
            </a:extLst>
          </p:cNvPr>
          <p:cNvGraphicFramePr>
            <a:graphicFrameLocks noGrp="1"/>
          </p:cNvGraphicFramePr>
          <p:nvPr>
            <p:extLst>
              <p:ext uri="{D42A27DB-BD31-4B8C-83A1-F6EECF244321}">
                <p14:modId xmlns:p14="http://schemas.microsoft.com/office/powerpoint/2010/main" val="29453501"/>
              </p:ext>
            </p:extLst>
          </p:nvPr>
        </p:nvGraphicFramePr>
        <p:xfrm>
          <a:off x="229187" y="2735231"/>
          <a:ext cx="8814877" cy="3907864"/>
        </p:xfrm>
        <a:graphic>
          <a:graphicData uri="http://schemas.openxmlformats.org/drawingml/2006/table">
            <a:tbl>
              <a:tblPr firstRow="1" bandRow="1"/>
              <a:tblGrid>
                <a:gridCol w="1256284">
                  <a:extLst>
                    <a:ext uri="{9D8B030D-6E8A-4147-A177-3AD203B41FA5}">
                      <a16:colId xmlns:a16="http://schemas.microsoft.com/office/drawing/2014/main" val="20000"/>
                    </a:ext>
                  </a:extLst>
                </a:gridCol>
                <a:gridCol w="1079799">
                  <a:extLst>
                    <a:ext uri="{9D8B030D-6E8A-4147-A177-3AD203B41FA5}">
                      <a16:colId xmlns:a16="http://schemas.microsoft.com/office/drawing/2014/main" val="20001"/>
                    </a:ext>
                  </a:extLst>
                </a:gridCol>
                <a:gridCol w="1079799">
                  <a:extLst>
                    <a:ext uri="{9D8B030D-6E8A-4147-A177-3AD203B41FA5}">
                      <a16:colId xmlns:a16="http://schemas.microsoft.com/office/drawing/2014/main" val="20002"/>
                    </a:ext>
                  </a:extLst>
                </a:gridCol>
                <a:gridCol w="1079799">
                  <a:extLst>
                    <a:ext uri="{9D8B030D-6E8A-4147-A177-3AD203B41FA5}">
                      <a16:colId xmlns:a16="http://schemas.microsoft.com/office/drawing/2014/main" val="20003"/>
                    </a:ext>
                  </a:extLst>
                </a:gridCol>
                <a:gridCol w="1079799">
                  <a:extLst>
                    <a:ext uri="{9D8B030D-6E8A-4147-A177-3AD203B41FA5}">
                      <a16:colId xmlns:a16="http://schemas.microsoft.com/office/drawing/2014/main" val="20004"/>
                    </a:ext>
                  </a:extLst>
                </a:gridCol>
                <a:gridCol w="1079799">
                  <a:extLst>
                    <a:ext uri="{9D8B030D-6E8A-4147-A177-3AD203B41FA5}">
                      <a16:colId xmlns:a16="http://schemas.microsoft.com/office/drawing/2014/main" val="20005"/>
                    </a:ext>
                  </a:extLst>
                </a:gridCol>
                <a:gridCol w="1079799">
                  <a:extLst>
                    <a:ext uri="{9D8B030D-6E8A-4147-A177-3AD203B41FA5}">
                      <a16:colId xmlns:a16="http://schemas.microsoft.com/office/drawing/2014/main" val="20006"/>
                    </a:ext>
                  </a:extLst>
                </a:gridCol>
                <a:gridCol w="1079799">
                  <a:extLst>
                    <a:ext uri="{9D8B030D-6E8A-4147-A177-3AD203B41FA5}">
                      <a16:colId xmlns:a16="http://schemas.microsoft.com/office/drawing/2014/main" val="20007"/>
                    </a:ext>
                  </a:extLst>
                </a:gridCol>
              </a:tblGrid>
              <a:tr h="432048">
                <a:tc>
                  <a:txBody>
                    <a:bodyPr/>
                    <a:lstStyle>
                      <a:lvl1pPr marL="0" algn="l" defTabSz="914400" rtl="0" eaLnBrk="1" latinLnBrk="0" hangingPunct="1">
                        <a:defRPr kumimoji="1" sz="1800" b="1" kern="1200">
                          <a:solidFill>
                            <a:schemeClr val="lt1"/>
                          </a:solidFill>
                          <a:latin typeface="Arial" panose="020B0604020202020204"/>
                        </a:defRPr>
                      </a:lvl1pPr>
                      <a:lvl2pPr marL="457200" algn="l" defTabSz="914400" rtl="0" eaLnBrk="1" latinLnBrk="0" hangingPunct="1">
                        <a:defRPr kumimoji="1" sz="1800" b="1" kern="1200">
                          <a:solidFill>
                            <a:schemeClr val="lt1"/>
                          </a:solidFill>
                          <a:latin typeface="Arial" panose="020B0604020202020204"/>
                        </a:defRPr>
                      </a:lvl2pPr>
                      <a:lvl3pPr marL="914400" algn="l" defTabSz="914400" rtl="0" eaLnBrk="1" latinLnBrk="0" hangingPunct="1">
                        <a:defRPr kumimoji="1" sz="1800" b="1" kern="1200">
                          <a:solidFill>
                            <a:schemeClr val="lt1"/>
                          </a:solidFill>
                          <a:latin typeface="Arial" panose="020B0604020202020204"/>
                        </a:defRPr>
                      </a:lvl3pPr>
                      <a:lvl4pPr marL="1371600" algn="l" defTabSz="914400" rtl="0" eaLnBrk="1" latinLnBrk="0" hangingPunct="1">
                        <a:defRPr kumimoji="1" sz="1800" b="1" kern="1200">
                          <a:solidFill>
                            <a:schemeClr val="lt1"/>
                          </a:solidFill>
                          <a:latin typeface="Arial" panose="020B0604020202020204"/>
                        </a:defRPr>
                      </a:lvl4pPr>
                      <a:lvl5pPr marL="1828800" algn="l" defTabSz="914400" rtl="0" eaLnBrk="1" latinLnBrk="0" hangingPunct="1">
                        <a:defRPr kumimoji="1" sz="1800" b="1" kern="1200">
                          <a:solidFill>
                            <a:schemeClr val="lt1"/>
                          </a:solidFill>
                          <a:latin typeface="Arial" panose="020B0604020202020204"/>
                        </a:defRPr>
                      </a:lvl5pPr>
                      <a:lvl6pPr marL="2286000" algn="l" defTabSz="914400" rtl="0" eaLnBrk="1" latinLnBrk="0" hangingPunct="1">
                        <a:defRPr kumimoji="1" sz="1800" b="1" kern="1200">
                          <a:solidFill>
                            <a:schemeClr val="lt1"/>
                          </a:solidFill>
                          <a:latin typeface="Arial" panose="020B0604020202020204"/>
                        </a:defRPr>
                      </a:lvl6pPr>
                      <a:lvl7pPr marL="2743200" algn="l" defTabSz="914400" rtl="0" eaLnBrk="1" latinLnBrk="0" hangingPunct="1">
                        <a:defRPr kumimoji="1" sz="1800" b="1" kern="1200">
                          <a:solidFill>
                            <a:schemeClr val="lt1"/>
                          </a:solidFill>
                          <a:latin typeface="Arial" panose="020B0604020202020204"/>
                        </a:defRPr>
                      </a:lvl7pPr>
                      <a:lvl8pPr marL="3200400" algn="l" defTabSz="914400" rtl="0" eaLnBrk="1" latinLnBrk="0" hangingPunct="1">
                        <a:defRPr kumimoji="1" sz="1800" b="1" kern="1200">
                          <a:solidFill>
                            <a:schemeClr val="lt1"/>
                          </a:solidFill>
                          <a:latin typeface="Arial" panose="020B0604020202020204"/>
                        </a:defRPr>
                      </a:lvl8pPr>
                      <a:lvl9pPr marL="3657600" algn="l" defTabSz="914400" rtl="0" eaLnBrk="1" latinLnBrk="0" hangingPunct="1">
                        <a:defRPr kumimoji="1" sz="1800" b="1" kern="1200">
                          <a:solidFill>
                            <a:schemeClr val="lt1"/>
                          </a:solidFill>
                          <a:latin typeface="Arial" panose="020B0604020202020204"/>
                        </a:defRPr>
                      </a:lvl9pPr>
                    </a:lstStyle>
                    <a:p>
                      <a:pPr algn="ctr"/>
                      <a:r>
                        <a:rPr kumimoji="1" lang="en-US" altLang="ja-JP" sz="2000" dirty="0"/>
                        <a:t>JFY2014</a:t>
                      </a:r>
                      <a:endParaRPr kumimoji="1" lang="ja-JP" altLang="en-US" sz="2000" b="1" i="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tc>
                  <a:txBody>
                    <a:bodyPr/>
                    <a:lstStyle>
                      <a:lvl1pPr marL="0" algn="l" defTabSz="914400" rtl="0" eaLnBrk="1" latinLnBrk="0" hangingPunct="1">
                        <a:defRPr kumimoji="1" sz="1800" b="1" kern="1200">
                          <a:solidFill>
                            <a:schemeClr val="lt1"/>
                          </a:solidFill>
                          <a:latin typeface="Arial" panose="020B0604020202020204"/>
                        </a:defRPr>
                      </a:lvl1pPr>
                      <a:lvl2pPr marL="457200" algn="l" defTabSz="914400" rtl="0" eaLnBrk="1" latinLnBrk="0" hangingPunct="1">
                        <a:defRPr kumimoji="1" sz="1800" b="1" kern="1200">
                          <a:solidFill>
                            <a:schemeClr val="lt1"/>
                          </a:solidFill>
                          <a:latin typeface="Arial" panose="020B0604020202020204"/>
                        </a:defRPr>
                      </a:lvl2pPr>
                      <a:lvl3pPr marL="914400" algn="l" defTabSz="914400" rtl="0" eaLnBrk="1" latinLnBrk="0" hangingPunct="1">
                        <a:defRPr kumimoji="1" sz="1800" b="1" kern="1200">
                          <a:solidFill>
                            <a:schemeClr val="lt1"/>
                          </a:solidFill>
                          <a:latin typeface="Arial" panose="020B0604020202020204"/>
                        </a:defRPr>
                      </a:lvl3pPr>
                      <a:lvl4pPr marL="1371600" algn="l" defTabSz="914400" rtl="0" eaLnBrk="1" latinLnBrk="0" hangingPunct="1">
                        <a:defRPr kumimoji="1" sz="1800" b="1" kern="1200">
                          <a:solidFill>
                            <a:schemeClr val="lt1"/>
                          </a:solidFill>
                          <a:latin typeface="Arial" panose="020B0604020202020204"/>
                        </a:defRPr>
                      </a:lvl4pPr>
                      <a:lvl5pPr marL="1828800" algn="l" defTabSz="914400" rtl="0" eaLnBrk="1" latinLnBrk="0" hangingPunct="1">
                        <a:defRPr kumimoji="1" sz="1800" b="1" kern="1200">
                          <a:solidFill>
                            <a:schemeClr val="lt1"/>
                          </a:solidFill>
                          <a:latin typeface="Arial" panose="020B0604020202020204"/>
                        </a:defRPr>
                      </a:lvl5pPr>
                      <a:lvl6pPr marL="2286000" algn="l" defTabSz="914400" rtl="0" eaLnBrk="1" latinLnBrk="0" hangingPunct="1">
                        <a:defRPr kumimoji="1" sz="1800" b="1" kern="1200">
                          <a:solidFill>
                            <a:schemeClr val="lt1"/>
                          </a:solidFill>
                          <a:latin typeface="Arial" panose="020B0604020202020204"/>
                        </a:defRPr>
                      </a:lvl6pPr>
                      <a:lvl7pPr marL="2743200" algn="l" defTabSz="914400" rtl="0" eaLnBrk="1" latinLnBrk="0" hangingPunct="1">
                        <a:defRPr kumimoji="1" sz="1800" b="1" kern="1200">
                          <a:solidFill>
                            <a:schemeClr val="lt1"/>
                          </a:solidFill>
                          <a:latin typeface="Arial" panose="020B0604020202020204"/>
                        </a:defRPr>
                      </a:lvl7pPr>
                      <a:lvl8pPr marL="3200400" algn="l" defTabSz="914400" rtl="0" eaLnBrk="1" latinLnBrk="0" hangingPunct="1">
                        <a:defRPr kumimoji="1" sz="1800" b="1" kern="1200">
                          <a:solidFill>
                            <a:schemeClr val="lt1"/>
                          </a:solidFill>
                          <a:latin typeface="Arial" panose="020B0604020202020204"/>
                        </a:defRPr>
                      </a:lvl8pPr>
                      <a:lvl9pPr marL="3657600" algn="l" defTabSz="914400" rtl="0" eaLnBrk="1" latinLnBrk="0" hangingPunct="1">
                        <a:defRPr kumimoji="1" sz="1800" b="1" kern="1200">
                          <a:solidFill>
                            <a:schemeClr val="lt1"/>
                          </a:solidFill>
                          <a:latin typeface="Arial" panose="020B0604020202020204"/>
                        </a:defRPr>
                      </a:lvl9pPr>
                    </a:lstStyle>
                    <a:p>
                      <a:pPr algn="ctr"/>
                      <a:r>
                        <a:rPr kumimoji="1" lang="en-US" altLang="ja-JP" sz="2000" dirty="0"/>
                        <a:t>2015</a:t>
                      </a:r>
                      <a:endParaRPr kumimoji="1" lang="ja-JP" altLang="en-US" sz="2000" b="1" i="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tc>
                  <a:txBody>
                    <a:bodyPr/>
                    <a:lstStyle>
                      <a:lvl1pPr marL="0" algn="l" defTabSz="914400" rtl="0" eaLnBrk="1" latinLnBrk="0" hangingPunct="1">
                        <a:defRPr kumimoji="1" sz="1800" b="1" kern="1200">
                          <a:solidFill>
                            <a:schemeClr val="lt1"/>
                          </a:solidFill>
                          <a:latin typeface="Arial" panose="020B0604020202020204"/>
                        </a:defRPr>
                      </a:lvl1pPr>
                      <a:lvl2pPr marL="457200" algn="l" defTabSz="914400" rtl="0" eaLnBrk="1" latinLnBrk="0" hangingPunct="1">
                        <a:defRPr kumimoji="1" sz="1800" b="1" kern="1200">
                          <a:solidFill>
                            <a:schemeClr val="lt1"/>
                          </a:solidFill>
                          <a:latin typeface="Arial" panose="020B0604020202020204"/>
                        </a:defRPr>
                      </a:lvl2pPr>
                      <a:lvl3pPr marL="914400" algn="l" defTabSz="914400" rtl="0" eaLnBrk="1" latinLnBrk="0" hangingPunct="1">
                        <a:defRPr kumimoji="1" sz="1800" b="1" kern="1200">
                          <a:solidFill>
                            <a:schemeClr val="lt1"/>
                          </a:solidFill>
                          <a:latin typeface="Arial" panose="020B0604020202020204"/>
                        </a:defRPr>
                      </a:lvl3pPr>
                      <a:lvl4pPr marL="1371600" algn="l" defTabSz="914400" rtl="0" eaLnBrk="1" latinLnBrk="0" hangingPunct="1">
                        <a:defRPr kumimoji="1" sz="1800" b="1" kern="1200">
                          <a:solidFill>
                            <a:schemeClr val="lt1"/>
                          </a:solidFill>
                          <a:latin typeface="Arial" panose="020B0604020202020204"/>
                        </a:defRPr>
                      </a:lvl4pPr>
                      <a:lvl5pPr marL="1828800" algn="l" defTabSz="914400" rtl="0" eaLnBrk="1" latinLnBrk="0" hangingPunct="1">
                        <a:defRPr kumimoji="1" sz="1800" b="1" kern="1200">
                          <a:solidFill>
                            <a:schemeClr val="lt1"/>
                          </a:solidFill>
                          <a:latin typeface="Arial" panose="020B0604020202020204"/>
                        </a:defRPr>
                      </a:lvl5pPr>
                      <a:lvl6pPr marL="2286000" algn="l" defTabSz="914400" rtl="0" eaLnBrk="1" latinLnBrk="0" hangingPunct="1">
                        <a:defRPr kumimoji="1" sz="1800" b="1" kern="1200">
                          <a:solidFill>
                            <a:schemeClr val="lt1"/>
                          </a:solidFill>
                          <a:latin typeface="Arial" panose="020B0604020202020204"/>
                        </a:defRPr>
                      </a:lvl6pPr>
                      <a:lvl7pPr marL="2743200" algn="l" defTabSz="914400" rtl="0" eaLnBrk="1" latinLnBrk="0" hangingPunct="1">
                        <a:defRPr kumimoji="1" sz="1800" b="1" kern="1200">
                          <a:solidFill>
                            <a:schemeClr val="lt1"/>
                          </a:solidFill>
                          <a:latin typeface="Arial" panose="020B0604020202020204"/>
                        </a:defRPr>
                      </a:lvl7pPr>
                      <a:lvl8pPr marL="3200400" algn="l" defTabSz="914400" rtl="0" eaLnBrk="1" latinLnBrk="0" hangingPunct="1">
                        <a:defRPr kumimoji="1" sz="1800" b="1" kern="1200">
                          <a:solidFill>
                            <a:schemeClr val="lt1"/>
                          </a:solidFill>
                          <a:latin typeface="Arial" panose="020B0604020202020204"/>
                        </a:defRPr>
                      </a:lvl8pPr>
                      <a:lvl9pPr marL="3657600" algn="l" defTabSz="914400" rtl="0" eaLnBrk="1" latinLnBrk="0" hangingPunct="1">
                        <a:defRPr kumimoji="1" sz="1800" b="1" kern="1200">
                          <a:solidFill>
                            <a:schemeClr val="lt1"/>
                          </a:solidFill>
                          <a:latin typeface="Arial" panose="020B0604020202020204"/>
                        </a:defRPr>
                      </a:lvl9pPr>
                    </a:lstStyle>
                    <a:p>
                      <a:pPr algn="ctr"/>
                      <a:r>
                        <a:rPr kumimoji="1" lang="en-US" altLang="ja-JP" sz="2000" dirty="0"/>
                        <a:t>2016</a:t>
                      </a:r>
                      <a:endParaRPr kumimoji="1" lang="ja-JP" altLang="en-US" sz="2000" b="1" i="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tc>
                  <a:txBody>
                    <a:bodyPr/>
                    <a:lstStyle>
                      <a:lvl1pPr marL="0" algn="l" defTabSz="914400" rtl="0" eaLnBrk="1" latinLnBrk="0" hangingPunct="1">
                        <a:defRPr kumimoji="1" sz="1800" b="1" kern="1200">
                          <a:solidFill>
                            <a:schemeClr val="lt1"/>
                          </a:solidFill>
                          <a:latin typeface="Arial" panose="020B0604020202020204"/>
                        </a:defRPr>
                      </a:lvl1pPr>
                      <a:lvl2pPr marL="457200" algn="l" defTabSz="914400" rtl="0" eaLnBrk="1" latinLnBrk="0" hangingPunct="1">
                        <a:defRPr kumimoji="1" sz="1800" b="1" kern="1200">
                          <a:solidFill>
                            <a:schemeClr val="lt1"/>
                          </a:solidFill>
                          <a:latin typeface="Arial" panose="020B0604020202020204"/>
                        </a:defRPr>
                      </a:lvl2pPr>
                      <a:lvl3pPr marL="914400" algn="l" defTabSz="914400" rtl="0" eaLnBrk="1" latinLnBrk="0" hangingPunct="1">
                        <a:defRPr kumimoji="1" sz="1800" b="1" kern="1200">
                          <a:solidFill>
                            <a:schemeClr val="lt1"/>
                          </a:solidFill>
                          <a:latin typeface="Arial" panose="020B0604020202020204"/>
                        </a:defRPr>
                      </a:lvl3pPr>
                      <a:lvl4pPr marL="1371600" algn="l" defTabSz="914400" rtl="0" eaLnBrk="1" latinLnBrk="0" hangingPunct="1">
                        <a:defRPr kumimoji="1" sz="1800" b="1" kern="1200">
                          <a:solidFill>
                            <a:schemeClr val="lt1"/>
                          </a:solidFill>
                          <a:latin typeface="Arial" panose="020B0604020202020204"/>
                        </a:defRPr>
                      </a:lvl4pPr>
                      <a:lvl5pPr marL="1828800" algn="l" defTabSz="914400" rtl="0" eaLnBrk="1" latinLnBrk="0" hangingPunct="1">
                        <a:defRPr kumimoji="1" sz="1800" b="1" kern="1200">
                          <a:solidFill>
                            <a:schemeClr val="lt1"/>
                          </a:solidFill>
                          <a:latin typeface="Arial" panose="020B0604020202020204"/>
                        </a:defRPr>
                      </a:lvl5pPr>
                      <a:lvl6pPr marL="2286000" algn="l" defTabSz="914400" rtl="0" eaLnBrk="1" latinLnBrk="0" hangingPunct="1">
                        <a:defRPr kumimoji="1" sz="1800" b="1" kern="1200">
                          <a:solidFill>
                            <a:schemeClr val="lt1"/>
                          </a:solidFill>
                          <a:latin typeface="Arial" panose="020B0604020202020204"/>
                        </a:defRPr>
                      </a:lvl6pPr>
                      <a:lvl7pPr marL="2743200" algn="l" defTabSz="914400" rtl="0" eaLnBrk="1" latinLnBrk="0" hangingPunct="1">
                        <a:defRPr kumimoji="1" sz="1800" b="1" kern="1200">
                          <a:solidFill>
                            <a:schemeClr val="lt1"/>
                          </a:solidFill>
                          <a:latin typeface="Arial" panose="020B0604020202020204"/>
                        </a:defRPr>
                      </a:lvl7pPr>
                      <a:lvl8pPr marL="3200400" algn="l" defTabSz="914400" rtl="0" eaLnBrk="1" latinLnBrk="0" hangingPunct="1">
                        <a:defRPr kumimoji="1" sz="1800" b="1" kern="1200">
                          <a:solidFill>
                            <a:schemeClr val="lt1"/>
                          </a:solidFill>
                          <a:latin typeface="Arial" panose="020B0604020202020204"/>
                        </a:defRPr>
                      </a:lvl8pPr>
                      <a:lvl9pPr marL="3657600" algn="l" defTabSz="914400" rtl="0" eaLnBrk="1" latinLnBrk="0" hangingPunct="1">
                        <a:defRPr kumimoji="1" sz="1800" b="1" kern="1200">
                          <a:solidFill>
                            <a:schemeClr val="lt1"/>
                          </a:solidFill>
                          <a:latin typeface="Arial" panose="020B0604020202020204"/>
                        </a:defRPr>
                      </a:lvl9pPr>
                    </a:lstStyle>
                    <a:p>
                      <a:pPr algn="ctr"/>
                      <a:r>
                        <a:rPr kumimoji="1" lang="en-US" altLang="ja-JP" sz="2000" dirty="0"/>
                        <a:t>2017</a:t>
                      </a:r>
                      <a:endParaRPr kumimoji="1" lang="ja-JP" altLang="en-US" sz="2000" b="1" i="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tc>
                  <a:txBody>
                    <a:bodyPr/>
                    <a:lstStyle>
                      <a:lvl1pPr marL="0" algn="l" defTabSz="914400" rtl="0" eaLnBrk="1" latinLnBrk="0" hangingPunct="1">
                        <a:defRPr kumimoji="1" sz="1800" b="1" kern="1200">
                          <a:solidFill>
                            <a:schemeClr val="lt1"/>
                          </a:solidFill>
                          <a:latin typeface="Arial" panose="020B0604020202020204"/>
                        </a:defRPr>
                      </a:lvl1pPr>
                      <a:lvl2pPr marL="457200" algn="l" defTabSz="914400" rtl="0" eaLnBrk="1" latinLnBrk="0" hangingPunct="1">
                        <a:defRPr kumimoji="1" sz="1800" b="1" kern="1200">
                          <a:solidFill>
                            <a:schemeClr val="lt1"/>
                          </a:solidFill>
                          <a:latin typeface="Arial" panose="020B0604020202020204"/>
                        </a:defRPr>
                      </a:lvl2pPr>
                      <a:lvl3pPr marL="914400" algn="l" defTabSz="914400" rtl="0" eaLnBrk="1" latinLnBrk="0" hangingPunct="1">
                        <a:defRPr kumimoji="1" sz="1800" b="1" kern="1200">
                          <a:solidFill>
                            <a:schemeClr val="lt1"/>
                          </a:solidFill>
                          <a:latin typeface="Arial" panose="020B0604020202020204"/>
                        </a:defRPr>
                      </a:lvl3pPr>
                      <a:lvl4pPr marL="1371600" algn="l" defTabSz="914400" rtl="0" eaLnBrk="1" latinLnBrk="0" hangingPunct="1">
                        <a:defRPr kumimoji="1" sz="1800" b="1" kern="1200">
                          <a:solidFill>
                            <a:schemeClr val="lt1"/>
                          </a:solidFill>
                          <a:latin typeface="Arial" panose="020B0604020202020204"/>
                        </a:defRPr>
                      </a:lvl4pPr>
                      <a:lvl5pPr marL="1828800" algn="l" defTabSz="914400" rtl="0" eaLnBrk="1" latinLnBrk="0" hangingPunct="1">
                        <a:defRPr kumimoji="1" sz="1800" b="1" kern="1200">
                          <a:solidFill>
                            <a:schemeClr val="lt1"/>
                          </a:solidFill>
                          <a:latin typeface="Arial" panose="020B0604020202020204"/>
                        </a:defRPr>
                      </a:lvl5pPr>
                      <a:lvl6pPr marL="2286000" algn="l" defTabSz="914400" rtl="0" eaLnBrk="1" latinLnBrk="0" hangingPunct="1">
                        <a:defRPr kumimoji="1" sz="1800" b="1" kern="1200">
                          <a:solidFill>
                            <a:schemeClr val="lt1"/>
                          </a:solidFill>
                          <a:latin typeface="Arial" panose="020B0604020202020204"/>
                        </a:defRPr>
                      </a:lvl6pPr>
                      <a:lvl7pPr marL="2743200" algn="l" defTabSz="914400" rtl="0" eaLnBrk="1" latinLnBrk="0" hangingPunct="1">
                        <a:defRPr kumimoji="1" sz="1800" b="1" kern="1200">
                          <a:solidFill>
                            <a:schemeClr val="lt1"/>
                          </a:solidFill>
                          <a:latin typeface="Arial" panose="020B0604020202020204"/>
                        </a:defRPr>
                      </a:lvl7pPr>
                      <a:lvl8pPr marL="3200400" algn="l" defTabSz="914400" rtl="0" eaLnBrk="1" latinLnBrk="0" hangingPunct="1">
                        <a:defRPr kumimoji="1" sz="1800" b="1" kern="1200">
                          <a:solidFill>
                            <a:schemeClr val="lt1"/>
                          </a:solidFill>
                          <a:latin typeface="Arial" panose="020B0604020202020204"/>
                        </a:defRPr>
                      </a:lvl8pPr>
                      <a:lvl9pPr marL="3657600" algn="l" defTabSz="914400" rtl="0" eaLnBrk="1" latinLnBrk="0" hangingPunct="1">
                        <a:defRPr kumimoji="1" sz="1800" b="1" kern="1200">
                          <a:solidFill>
                            <a:schemeClr val="lt1"/>
                          </a:solidFill>
                          <a:latin typeface="Arial" panose="020B0604020202020204"/>
                        </a:defRPr>
                      </a:lvl9pPr>
                    </a:lstStyle>
                    <a:p>
                      <a:pPr algn="ctr"/>
                      <a:r>
                        <a:rPr kumimoji="1" lang="en-US" altLang="ja-JP" sz="2000" dirty="0"/>
                        <a:t>2018</a:t>
                      </a:r>
                      <a:endParaRPr kumimoji="1" lang="ja-JP" altLang="en-US" sz="2000" b="1" i="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tc>
                  <a:txBody>
                    <a:bodyPr/>
                    <a:lstStyle>
                      <a:lvl1pPr marL="0" algn="l" defTabSz="914400" rtl="0" eaLnBrk="1" latinLnBrk="0" hangingPunct="1">
                        <a:defRPr kumimoji="1" sz="1800" b="1" kern="1200">
                          <a:solidFill>
                            <a:schemeClr val="lt1"/>
                          </a:solidFill>
                          <a:latin typeface="Arial" panose="020B0604020202020204"/>
                        </a:defRPr>
                      </a:lvl1pPr>
                      <a:lvl2pPr marL="457200" algn="l" defTabSz="914400" rtl="0" eaLnBrk="1" latinLnBrk="0" hangingPunct="1">
                        <a:defRPr kumimoji="1" sz="1800" b="1" kern="1200">
                          <a:solidFill>
                            <a:schemeClr val="lt1"/>
                          </a:solidFill>
                          <a:latin typeface="Arial" panose="020B0604020202020204"/>
                        </a:defRPr>
                      </a:lvl2pPr>
                      <a:lvl3pPr marL="914400" algn="l" defTabSz="914400" rtl="0" eaLnBrk="1" latinLnBrk="0" hangingPunct="1">
                        <a:defRPr kumimoji="1" sz="1800" b="1" kern="1200">
                          <a:solidFill>
                            <a:schemeClr val="lt1"/>
                          </a:solidFill>
                          <a:latin typeface="Arial" panose="020B0604020202020204"/>
                        </a:defRPr>
                      </a:lvl3pPr>
                      <a:lvl4pPr marL="1371600" algn="l" defTabSz="914400" rtl="0" eaLnBrk="1" latinLnBrk="0" hangingPunct="1">
                        <a:defRPr kumimoji="1" sz="1800" b="1" kern="1200">
                          <a:solidFill>
                            <a:schemeClr val="lt1"/>
                          </a:solidFill>
                          <a:latin typeface="Arial" panose="020B0604020202020204"/>
                        </a:defRPr>
                      </a:lvl4pPr>
                      <a:lvl5pPr marL="1828800" algn="l" defTabSz="914400" rtl="0" eaLnBrk="1" latinLnBrk="0" hangingPunct="1">
                        <a:defRPr kumimoji="1" sz="1800" b="1" kern="1200">
                          <a:solidFill>
                            <a:schemeClr val="lt1"/>
                          </a:solidFill>
                          <a:latin typeface="Arial" panose="020B0604020202020204"/>
                        </a:defRPr>
                      </a:lvl5pPr>
                      <a:lvl6pPr marL="2286000" algn="l" defTabSz="914400" rtl="0" eaLnBrk="1" latinLnBrk="0" hangingPunct="1">
                        <a:defRPr kumimoji="1" sz="1800" b="1" kern="1200">
                          <a:solidFill>
                            <a:schemeClr val="lt1"/>
                          </a:solidFill>
                          <a:latin typeface="Arial" panose="020B0604020202020204"/>
                        </a:defRPr>
                      </a:lvl6pPr>
                      <a:lvl7pPr marL="2743200" algn="l" defTabSz="914400" rtl="0" eaLnBrk="1" latinLnBrk="0" hangingPunct="1">
                        <a:defRPr kumimoji="1" sz="1800" b="1" kern="1200">
                          <a:solidFill>
                            <a:schemeClr val="lt1"/>
                          </a:solidFill>
                          <a:latin typeface="Arial" panose="020B0604020202020204"/>
                        </a:defRPr>
                      </a:lvl7pPr>
                      <a:lvl8pPr marL="3200400" algn="l" defTabSz="914400" rtl="0" eaLnBrk="1" latinLnBrk="0" hangingPunct="1">
                        <a:defRPr kumimoji="1" sz="1800" b="1" kern="1200">
                          <a:solidFill>
                            <a:schemeClr val="lt1"/>
                          </a:solidFill>
                          <a:latin typeface="Arial" panose="020B0604020202020204"/>
                        </a:defRPr>
                      </a:lvl8pPr>
                      <a:lvl9pPr marL="3657600" algn="l" defTabSz="914400" rtl="0" eaLnBrk="1" latinLnBrk="0" hangingPunct="1">
                        <a:defRPr kumimoji="1" sz="1800" b="1" kern="1200">
                          <a:solidFill>
                            <a:schemeClr val="lt1"/>
                          </a:solidFill>
                          <a:latin typeface="Arial" panose="020B0604020202020204"/>
                        </a:defRPr>
                      </a:lvl9pPr>
                    </a:lstStyle>
                    <a:p>
                      <a:pPr algn="ctr"/>
                      <a:r>
                        <a:rPr kumimoji="1" lang="en-US" altLang="ja-JP" sz="2000" dirty="0"/>
                        <a:t>2019</a:t>
                      </a:r>
                      <a:endParaRPr kumimoji="1" lang="ja-JP" altLang="en-US" sz="2000" b="1" i="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tc>
                  <a:txBody>
                    <a:bodyPr/>
                    <a:lstStyle>
                      <a:lvl1pPr marL="0" algn="l" defTabSz="914400" rtl="0" eaLnBrk="1" latinLnBrk="0" hangingPunct="1">
                        <a:defRPr kumimoji="1" sz="1800" b="1" kern="1200">
                          <a:solidFill>
                            <a:schemeClr val="lt1"/>
                          </a:solidFill>
                          <a:latin typeface="Arial" panose="020B0604020202020204"/>
                        </a:defRPr>
                      </a:lvl1pPr>
                      <a:lvl2pPr marL="457200" algn="l" defTabSz="914400" rtl="0" eaLnBrk="1" latinLnBrk="0" hangingPunct="1">
                        <a:defRPr kumimoji="1" sz="1800" b="1" kern="1200">
                          <a:solidFill>
                            <a:schemeClr val="lt1"/>
                          </a:solidFill>
                          <a:latin typeface="Arial" panose="020B0604020202020204"/>
                        </a:defRPr>
                      </a:lvl2pPr>
                      <a:lvl3pPr marL="914400" algn="l" defTabSz="914400" rtl="0" eaLnBrk="1" latinLnBrk="0" hangingPunct="1">
                        <a:defRPr kumimoji="1" sz="1800" b="1" kern="1200">
                          <a:solidFill>
                            <a:schemeClr val="lt1"/>
                          </a:solidFill>
                          <a:latin typeface="Arial" panose="020B0604020202020204"/>
                        </a:defRPr>
                      </a:lvl3pPr>
                      <a:lvl4pPr marL="1371600" algn="l" defTabSz="914400" rtl="0" eaLnBrk="1" latinLnBrk="0" hangingPunct="1">
                        <a:defRPr kumimoji="1" sz="1800" b="1" kern="1200">
                          <a:solidFill>
                            <a:schemeClr val="lt1"/>
                          </a:solidFill>
                          <a:latin typeface="Arial" panose="020B0604020202020204"/>
                        </a:defRPr>
                      </a:lvl4pPr>
                      <a:lvl5pPr marL="1828800" algn="l" defTabSz="914400" rtl="0" eaLnBrk="1" latinLnBrk="0" hangingPunct="1">
                        <a:defRPr kumimoji="1" sz="1800" b="1" kern="1200">
                          <a:solidFill>
                            <a:schemeClr val="lt1"/>
                          </a:solidFill>
                          <a:latin typeface="Arial" panose="020B0604020202020204"/>
                        </a:defRPr>
                      </a:lvl5pPr>
                      <a:lvl6pPr marL="2286000" algn="l" defTabSz="914400" rtl="0" eaLnBrk="1" latinLnBrk="0" hangingPunct="1">
                        <a:defRPr kumimoji="1" sz="1800" b="1" kern="1200">
                          <a:solidFill>
                            <a:schemeClr val="lt1"/>
                          </a:solidFill>
                          <a:latin typeface="Arial" panose="020B0604020202020204"/>
                        </a:defRPr>
                      </a:lvl6pPr>
                      <a:lvl7pPr marL="2743200" algn="l" defTabSz="914400" rtl="0" eaLnBrk="1" latinLnBrk="0" hangingPunct="1">
                        <a:defRPr kumimoji="1" sz="1800" b="1" kern="1200">
                          <a:solidFill>
                            <a:schemeClr val="lt1"/>
                          </a:solidFill>
                          <a:latin typeface="Arial" panose="020B0604020202020204"/>
                        </a:defRPr>
                      </a:lvl7pPr>
                      <a:lvl8pPr marL="3200400" algn="l" defTabSz="914400" rtl="0" eaLnBrk="1" latinLnBrk="0" hangingPunct="1">
                        <a:defRPr kumimoji="1" sz="1800" b="1" kern="1200">
                          <a:solidFill>
                            <a:schemeClr val="lt1"/>
                          </a:solidFill>
                          <a:latin typeface="Arial" panose="020B0604020202020204"/>
                        </a:defRPr>
                      </a:lvl8pPr>
                      <a:lvl9pPr marL="3657600" algn="l" defTabSz="914400" rtl="0" eaLnBrk="1" latinLnBrk="0" hangingPunct="1">
                        <a:defRPr kumimoji="1" sz="1800" b="1" kern="1200">
                          <a:solidFill>
                            <a:schemeClr val="lt1"/>
                          </a:solidFill>
                          <a:latin typeface="Arial" panose="020B0604020202020204"/>
                        </a:defRPr>
                      </a:lvl9pPr>
                    </a:lstStyle>
                    <a:p>
                      <a:pPr algn="ctr"/>
                      <a:r>
                        <a:rPr kumimoji="1" lang="en-US" altLang="ja-JP" sz="2000" dirty="0"/>
                        <a:t>2020</a:t>
                      </a:r>
                      <a:endParaRPr kumimoji="1" lang="ja-JP" altLang="en-US" sz="2000" b="1" i="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tc>
                  <a:txBody>
                    <a:bodyPr/>
                    <a:lstStyle>
                      <a:lvl1pPr marL="0" algn="l" defTabSz="914400" rtl="0" eaLnBrk="1" latinLnBrk="0" hangingPunct="1">
                        <a:defRPr kumimoji="1" sz="1800" b="1" kern="1200">
                          <a:solidFill>
                            <a:schemeClr val="lt1"/>
                          </a:solidFill>
                          <a:latin typeface="Arial" panose="020B0604020202020204"/>
                        </a:defRPr>
                      </a:lvl1pPr>
                      <a:lvl2pPr marL="457200" algn="l" defTabSz="914400" rtl="0" eaLnBrk="1" latinLnBrk="0" hangingPunct="1">
                        <a:defRPr kumimoji="1" sz="1800" b="1" kern="1200">
                          <a:solidFill>
                            <a:schemeClr val="lt1"/>
                          </a:solidFill>
                          <a:latin typeface="Arial" panose="020B0604020202020204"/>
                        </a:defRPr>
                      </a:lvl2pPr>
                      <a:lvl3pPr marL="914400" algn="l" defTabSz="914400" rtl="0" eaLnBrk="1" latinLnBrk="0" hangingPunct="1">
                        <a:defRPr kumimoji="1" sz="1800" b="1" kern="1200">
                          <a:solidFill>
                            <a:schemeClr val="lt1"/>
                          </a:solidFill>
                          <a:latin typeface="Arial" panose="020B0604020202020204"/>
                        </a:defRPr>
                      </a:lvl3pPr>
                      <a:lvl4pPr marL="1371600" algn="l" defTabSz="914400" rtl="0" eaLnBrk="1" latinLnBrk="0" hangingPunct="1">
                        <a:defRPr kumimoji="1" sz="1800" b="1" kern="1200">
                          <a:solidFill>
                            <a:schemeClr val="lt1"/>
                          </a:solidFill>
                          <a:latin typeface="Arial" panose="020B0604020202020204"/>
                        </a:defRPr>
                      </a:lvl4pPr>
                      <a:lvl5pPr marL="1828800" algn="l" defTabSz="914400" rtl="0" eaLnBrk="1" latinLnBrk="0" hangingPunct="1">
                        <a:defRPr kumimoji="1" sz="1800" b="1" kern="1200">
                          <a:solidFill>
                            <a:schemeClr val="lt1"/>
                          </a:solidFill>
                          <a:latin typeface="Arial" panose="020B0604020202020204"/>
                        </a:defRPr>
                      </a:lvl5pPr>
                      <a:lvl6pPr marL="2286000" algn="l" defTabSz="914400" rtl="0" eaLnBrk="1" latinLnBrk="0" hangingPunct="1">
                        <a:defRPr kumimoji="1" sz="1800" b="1" kern="1200">
                          <a:solidFill>
                            <a:schemeClr val="lt1"/>
                          </a:solidFill>
                          <a:latin typeface="Arial" panose="020B0604020202020204"/>
                        </a:defRPr>
                      </a:lvl6pPr>
                      <a:lvl7pPr marL="2743200" algn="l" defTabSz="914400" rtl="0" eaLnBrk="1" latinLnBrk="0" hangingPunct="1">
                        <a:defRPr kumimoji="1" sz="1800" b="1" kern="1200">
                          <a:solidFill>
                            <a:schemeClr val="lt1"/>
                          </a:solidFill>
                          <a:latin typeface="Arial" panose="020B0604020202020204"/>
                        </a:defRPr>
                      </a:lvl7pPr>
                      <a:lvl8pPr marL="3200400" algn="l" defTabSz="914400" rtl="0" eaLnBrk="1" latinLnBrk="0" hangingPunct="1">
                        <a:defRPr kumimoji="1" sz="1800" b="1" kern="1200">
                          <a:solidFill>
                            <a:schemeClr val="lt1"/>
                          </a:solidFill>
                          <a:latin typeface="Arial" panose="020B0604020202020204"/>
                        </a:defRPr>
                      </a:lvl8pPr>
                      <a:lvl9pPr marL="3657600" algn="l" defTabSz="914400" rtl="0" eaLnBrk="1" latinLnBrk="0" hangingPunct="1">
                        <a:defRPr kumimoji="1" sz="1800" b="1" kern="1200">
                          <a:solidFill>
                            <a:schemeClr val="lt1"/>
                          </a:solidFill>
                          <a:latin typeface="Arial" panose="020B0604020202020204"/>
                        </a:defRPr>
                      </a:lvl9pPr>
                    </a:lstStyle>
                    <a:p>
                      <a:pPr algn="ctr"/>
                      <a:r>
                        <a:rPr kumimoji="1" lang="en-US" altLang="ja-JP" sz="2000" dirty="0"/>
                        <a:t>2021</a:t>
                      </a:r>
                      <a:endParaRPr kumimoji="1" lang="ja-JP" altLang="en-US" sz="2000" b="1" i="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extLst>
                  <a:ext uri="{0D108BD9-81ED-4DB2-BD59-A6C34878D82A}">
                    <a16:rowId xmlns:a16="http://schemas.microsoft.com/office/drawing/2014/main" val="10000"/>
                  </a:ext>
                </a:extLst>
              </a:tr>
              <a:tr h="3475816">
                <a:tc>
                  <a:txBody>
                    <a:bodyPr/>
                    <a:lstStyle>
                      <a:lvl1pPr marL="0" algn="l" defTabSz="914400" rtl="0" eaLnBrk="1" latinLnBrk="0" hangingPunct="1">
                        <a:defRPr kumimoji="1" sz="1800" kern="1200">
                          <a:solidFill>
                            <a:schemeClr val="dk1"/>
                          </a:solidFill>
                          <a:latin typeface="Arial" panose="020B0604020202020204"/>
                        </a:defRPr>
                      </a:lvl1pPr>
                      <a:lvl2pPr marL="457200" algn="l" defTabSz="914400" rtl="0" eaLnBrk="1" latinLnBrk="0" hangingPunct="1">
                        <a:defRPr kumimoji="1" sz="1800" kern="1200">
                          <a:solidFill>
                            <a:schemeClr val="dk1"/>
                          </a:solidFill>
                          <a:latin typeface="Arial" panose="020B0604020202020204"/>
                        </a:defRPr>
                      </a:lvl2pPr>
                      <a:lvl3pPr marL="914400" algn="l" defTabSz="914400" rtl="0" eaLnBrk="1" latinLnBrk="0" hangingPunct="1">
                        <a:defRPr kumimoji="1" sz="1800" kern="1200">
                          <a:solidFill>
                            <a:schemeClr val="dk1"/>
                          </a:solidFill>
                          <a:latin typeface="Arial" panose="020B0604020202020204"/>
                        </a:defRPr>
                      </a:lvl3pPr>
                      <a:lvl4pPr marL="1371600" algn="l" defTabSz="914400" rtl="0" eaLnBrk="1" latinLnBrk="0" hangingPunct="1">
                        <a:defRPr kumimoji="1" sz="1800" kern="1200">
                          <a:solidFill>
                            <a:schemeClr val="dk1"/>
                          </a:solidFill>
                          <a:latin typeface="Arial" panose="020B0604020202020204"/>
                        </a:defRPr>
                      </a:lvl4pPr>
                      <a:lvl5pPr marL="1828800" algn="l" defTabSz="914400" rtl="0" eaLnBrk="1" latinLnBrk="0" hangingPunct="1">
                        <a:defRPr kumimoji="1" sz="1800" kern="1200">
                          <a:solidFill>
                            <a:schemeClr val="dk1"/>
                          </a:solidFill>
                          <a:latin typeface="Arial" panose="020B0604020202020204"/>
                        </a:defRPr>
                      </a:lvl5pPr>
                      <a:lvl6pPr marL="2286000" algn="l" defTabSz="914400" rtl="0" eaLnBrk="1" latinLnBrk="0" hangingPunct="1">
                        <a:defRPr kumimoji="1" sz="1800" kern="1200">
                          <a:solidFill>
                            <a:schemeClr val="dk1"/>
                          </a:solidFill>
                          <a:latin typeface="Arial" panose="020B0604020202020204"/>
                        </a:defRPr>
                      </a:lvl6pPr>
                      <a:lvl7pPr marL="2743200" algn="l" defTabSz="914400" rtl="0" eaLnBrk="1" latinLnBrk="0" hangingPunct="1">
                        <a:defRPr kumimoji="1" sz="1800" kern="1200">
                          <a:solidFill>
                            <a:schemeClr val="dk1"/>
                          </a:solidFill>
                          <a:latin typeface="Arial" panose="020B0604020202020204"/>
                        </a:defRPr>
                      </a:lvl7pPr>
                      <a:lvl8pPr marL="3200400" algn="l" defTabSz="914400" rtl="0" eaLnBrk="1" latinLnBrk="0" hangingPunct="1">
                        <a:defRPr kumimoji="1" sz="1800" kern="1200">
                          <a:solidFill>
                            <a:schemeClr val="dk1"/>
                          </a:solidFill>
                          <a:latin typeface="Arial" panose="020B0604020202020204"/>
                        </a:defRPr>
                      </a:lvl8pPr>
                      <a:lvl9pPr marL="3657600" algn="l" defTabSz="914400" rtl="0" eaLnBrk="1" latinLnBrk="0" hangingPunct="1">
                        <a:defRPr kumimoji="1" sz="1800" kern="1200">
                          <a:solidFill>
                            <a:schemeClr val="dk1"/>
                          </a:solidFill>
                          <a:latin typeface="Arial" panose="020B0604020202020204"/>
                        </a:defRPr>
                      </a:lvl9pPr>
                    </a:lstStyle>
                    <a:p>
                      <a:pPr algn="ctr"/>
                      <a:endParaRPr kumimoji="1" lang="ja-JP" altLang="en-US" sz="1400" b="1">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383">
                        <a:tint val="40000"/>
                      </a:srgbClr>
                    </a:solidFill>
                  </a:tcPr>
                </a:tc>
                <a:tc>
                  <a:txBody>
                    <a:bodyPr/>
                    <a:lstStyle>
                      <a:lvl1pPr marL="0" algn="l" defTabSz="914400" rtl="0" eaLnBrk="1" latinLnBrk="0" hangingPunct="1">
                        <a:defRPr kumimoji="1" sz="1800" kern="1200">
                          <a:solidFill>
                            <a:schemeClr val="dk1"/>
                          </a:solidFill>
                          <a:latin typeface="Arial" panose="020B0604020202020204"/>
                        </a:defRPr>
                      </a:lvl1pPr>
                      <a:lvl2pPr marL="457200" algn="l" defTabSz="914400" rtl="0" eaLnBrk="1" latinLnBrk="0" hangingPunct="1">
                        <a:defRPr kumimoji="1" sz="1800" kern="1200">
                          <a:solidFill>
                            <a:schemeClr val="dk1"/>
                          </a:solidFill>
                          <a:latin typeface="Arial" panose="020B0604020202020204"/>
                        </a:defRPr>
                      </a:lvl2pPr>
                      <a:lvl3pPr marL="914400" algn="l" defTabSz="914400" rtl="0" eaLnBrk="1" latinLnBrk="0" hangingPunct="1">
                        <a:defRPr kumimoji="1" sz="1800" kern="1200">
                          <a:solidFill>
                            <a:schemeClr val="dk1"/>
                          </a:solidFill>
                          <a:latin typeface="Arial" panose="020B0604020202020204"/>
                        </a:defRPr>
                      </a:lvl3pPr>
                      <a:lvl4pPr marL="1371600" algn="l" defTabSz="914400" rtl="0" eaLnBrk="1" latinLnBrk="0" hangingPunct="1">
                        <a:defRPr kumimoji="1" sz="1800" kern="1200">
                          <a:solidFill>
                            <a:schemeClr val="dk1"/>
                          </a:solidFill>
                          <a:latin typeface="Arial" panose="020B0604020202020204"/>
                        </a:defRPr>
                      </a:lvl4pPr>
                      <a:lvl5pPr marL="1828800" algn="l" defTabSz="914400" rtl="0" eaLnBrk="1" latinLnBrk="0" hangingPunct="1">
                        <a:defRPr kumimoji="1" sz="1800" kern="1200">
                          <a:solidFill>
                            <a:schemeClr val="dk1"/>
                          </a:solidFill>
                          <a:latin typeface="Arial" panose="020B0604020202020204"/>
                        </a:defRPr>
                      </a:lvl5pPr>
                      <a:lvl6pPr marL="2286000" algn="l" defTabSz="914400" rtl="0" eaLnBrk="1" latinLnBrk="0" hangingPunct="1">
                        <a:defRPr kumimoji="1" sz="1800" kern="1200">
                          <a:solidFill>
                            <a:schemeClr val="dk1"/>
                          </a:solidFill>
                          <a:latin typeface="Arial" panose="020B0604020202020204"/>
                        </a:defRPr>
                      </a:lvl6pPr>
                      <a:lvl7pPr marL="2743200" algn="l" defTabSz="914400" rtl="0" eaLnBrk="1" latinLnBrk="0" hangingPunct="1">
                        <a:defRPr kumimoji="1" sz="1800" kern="1200">
                          <a:solidFill>
                            <a:schemeClr val="dk1"/>
                          </a:solidFill>
                          <a:latin typeface="Arial" panose="020B0604020202020204"/>
                        </a:defRPr>
                      </a:lvl7pPr>
                      <a:lvl8pPr marL="3200400" algn="l" defTabSz="914400" rtl="0" eaLnBrk="1" latinLnBrk="0" hangingPunct="1">
                        <a:defRPr kumimoji="1" sz="1800" kern="1200">
                          <a:solidFill>
                            <a:schemeClr val="dk1"/>
                          </a:solidFill>
                          <a:latin typeface="Arial" panose="020B0604020202020204"/>
                        </a:defRPr>
                      </a:lvl8pPr>
                      <a:lvl9pPr marL="3657600" algn="l" defTabSz="914400" rtl="0" eaLnBrk="1" latinLnBrk="0" hangingPunct="1">
                        <a:defRPr kumimoji="1" sz="1800" kern="1200">
                          <a:solidFill>
                            <a:schemeClr val="dk1"/>
                          </a:solidFill>
                          <a:latin typeface="Arial" panose="020B0604020202020204"/>
                        </a:defRPr>
                      </a:lvl9pPr>
                    </a:lstStyle>
                    <a:p>
                      <a:pPr algn="ctr"/>
                      <a:endParaRPr kumimoji="1" lang="ja-JP" altLang="en-US"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383">
                        <a:tint val="40000"/>
                      </a:srgbClr>
                    </a:solidFill>
                  </a:tcPr>
                </a:tc>
                <a:tc>
                  <a:txBody>
                    <a:bodyPr/>
                    <a:lstStyle>
                      <a:lvl1pPr marL="0" algn="l" defTabSz="914400" rtl="0" eaLnBrk="1" latinLnBrk="0" hangingPunct="1">
                        <a:defRPr kumimoji="1" sz="1800" kern="1200">
                          <a:solidFill>
                            <a:schemeClr val="dk1"/>
                          </a:solidFill>
                          <a:latin typeface="Arial" panose="020B0604020202020204"/>
                        </a:defRPr>
                      </a:lvl1pPr>
                      <a:lvl2pPr marL="457200" algn="l" defTabSz="914400" rtl="0" eaLnBrk="1" latinLnBrk="0" hangingPunct="1">
                        <a:defRPr kumimoji="1" sz="1800" kern="1200">
                          <a:solidFill>
                            <a:schemeClr val="dk1"/>
                          </a:solidFill>
                          <a:latin typeface="Arial" panose="020B0604020202020204"/>
                        </a:defRPr>
                      </a:lvl2pPr>
                      <a:lvl3pPr marL="914400" algn="l" defTabSz="914400" rtl="0" eaLnBrk="1" latinLnBrk="0" hangingPunct="1">
                        <a:defRPr kumimoji="1" sz="1800" kern="1200">
                          <a:solidFill>
                            <a:schemeClr val="dk1"/>
                          </a:solidFill>
                          <a:latin typeface="Arial" panose="020B0604020202020204"/>
                        </a:defRPr>
                      </a:lvl3pPr>
                      <a:lvl4pPr marL="1371600" algn="l" defTabSz="914400" rtl="0" eaLnBrk="1" latinLnBrk="0" hangingPunct="1">
                        <a:defRPr kumimoji="1" sz="1800" kern="1200">
                          <a:solidFill>
                            <a:schemeClr val="dk1"/>
                          </a:solidFill>
                          <a:latin typeface="Arial" panose="020B0604020202020204"/>
                        </a:defRPr>
                      </a:lvl4pPr>
                      <a:lvl5pPr marL="1828800" algn="l" defTabSz="914400" rtl="0" eaLnBrk="1" latinLnBrk="0" hangingPunct="1">
                        <a:defRPr kumimoji="1" sz="1800" kern="1200">
                          <a:solidFill>
                            <a:schemeClr val="dk1"/>
                          </a:solidFill>
                          <a:latin typeface="Arial" panose="020B0604020202020204"/>
                        </a:defRPr>
                      </a:lvl5pPr>
                      <a:lvl6pPr marL="2286000" algn="l" defTabSz="914400" rtl="0" eaLnBrk="1" latinLnBrk="0" hangingPunct="1">
                        <a:defRPr kumimoji="1" sz="1800" kern="1200">
                          <a:solidFill>
                            <a:schemeClr val="dk1"/>
                          </a:solidFill>
                          <a:latin typeface="Arial" panose="020B0604020202020204"/>
                        </a:defRPr>
                      </a:lvl6pPr>
                      <a:lvl7pPr marL="2743200" algn="l" defTabSz="914400" rtl="0" eaLnBrk="1" latinLnBrk="0" hangingPunct="1">
                        <a:defRPr kumimoji="1" sz="1800" kern="1200">
                          <a:solidFill>
                            <a:schemeClr val="dk1"/>
                          </a:solidFill>
                          <a:latin typeface="Arial" panose="020B0604020202020204"/>
                        </a:defRPr>
                      </a:lvl7pPr>
                      <a:lvl8pPr marL="3200400" algn="l" defTabSz="914400" rtl="0" eaLnBrk="1" latinLnBrk="0" hangingPunct="1">
                        <a:defRPr kumimoji="1" sz="1800" kern="1200">
                          <a:solidFill>
                            <a:schemeClr val="dk1"/>
                          </a:solidFill>
                          <a:latin typeface="Arial" panose="020B0604020202020204"/>
                        </a:defRPr>
                      </a:lvl8pPr>
                      <a:lvl9pPr marL="3657600" algn="l" defTabSz="914400" rtl="0" eaLnBrk="1" latinLnBrk="0" hangingPunct="1">
                        <a:defRPr kumimoji="1" sz="1800" kern="1200">
                          <a:solidFill>
                            <a:schemeClr val="dk1"/>
                          </a:solidFill>
                          <a:latin typeface="Arial" panose="020B0604020202020204"/>
                        </a:defRPr>
                      </a:lvl9pPr>
                    </a:lstStyle>
                    <a:p>
                      <a:pPr algn="ctr"/>
                      <a:endParaRPr kumimoji="1" lang="ja-JP" altLang="en-US"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383">
                        <a:tint val="40000"/>
                      </a:srgbClr>
                    </a:solidFill>
                  </a:tcPr>
                </a:tc>
                <a:tc>
                  <a:txBody>
                    <a:bodyPr/>
                    <a:lstStyle>
                      <a:lvl1pPr marL="0" algn="l" defTabSz="914400" rtl="0" eaLnBrk="1" latinLnBrk="0" hangingPunct="1">
                        <a:defRPr kumimoji="1" sz="1800" kern="1200">
                          <a:solidFill>
                            <a:schemeClr val="dk1"/>
                          </a:solidFill>
                          <a:latin typeface="Arial" panose="020B0604020202020204"/>
                        </a:defRPr>
                      </a:lvl1pPr>
                      <a:lvl2pPr marL="457200" algn="l" defTabSz="914400" rtl="0" eaLnBrk="1" latinLnBrk="0" hangingPunct="1">
                        <a:defRPr kumimoji="1" sz="1800" kern="1200">
                          <a:solidFill>
                            <a:schemeClr val="dk1"/>
                          </a:solidFill>
                          <a:latin typeface="Arial" panose="020B0604020202020204"/>
                        </a:defRPr>
                      </a:lvl2pPr>
                      <a:lvl3pPr marL="914400" algn="l" defTabSz="914400" rtl="0" eaLnBrk="1" latinLnBrk="0" hangingPunct="1">
                        <a:defRPr kumimoji="1" sz="1800" kern="1200">
                          <a:solidFill>
                            <a:schemeClr val="dk1"/>
                          </a:solidFill>
                          <a:latin typeface="Arial" panose="020B0604020202020204"/>
                        </a:defRPr>
                      </a:lvl3pPr>
                      <a:lvl4pPr marL="1371600" algn="l" defTabSz="914400" rtl="0" eaLnBrk="1" latinLnBrk="0" hangingPunct="1">
                        <a:defRPr kumimoji="1" sz="1800" kern="1200">
                          <a:solidFill>
                            <a:schemeClr val="dk1"/>
                          </a:solidFill>
                          <a:latin typeface="Arial" panose="020B0604020202020204"/>
                        </a:defRPr>
                      </a:lvl4pPr>
                      <a:lvl5pPr marL="1828800" algn="l" defTabSz="914400" rtl="0" eaLnBrk="1" latinLnBrk="0" hangingPunct="1">
                        <a:defRPr kumimoji="1" sz="1800" kern="1200">
                          <a:solidFill>
                            <a:schemeClr val="dk1"/>
                          </a:solidFill>
                          <a:latin typeface="Arial" panose="020B0604020202020204"/>
                        </a:defRPr>
                      </a:lvl5pPr>
                      <a:lvl6pPr marL="2286000" algn="l" defTabSz="914400" rtl="0" eaLnBrk="1" latinLnBrk="0" hangingPunct="1">
                        <a:defRPr kumimoji="1" sz="1800" kern="1200">
                          <a:solidFill>
                            <a:schemeClr val="dk1"/>
                          </a:solidFill>
                          <a:latin typeface="Arial" panose="020B0604020202020204"/>
                        </a:defRPr>
                      </a:lvl6pPr>
                      <a:lvl7pPr marL="2743200" algn="l" defTabSz="914400" rtl="0" eaLnBrk="1" latinLnBrk="0" hangingPunct="1">
                        <a:defRPr kumimoji="1" sz="1800" kern="1200">
                          <a:solidFill>
                            <a:schemeClr val="dk1"/>
                          </a:solidFill>
                          <a:latin typeface="Arial" panose="020B0604020202020204"/>
                        </a:defRPr>
                      </a:lvl7pPr>
                      <a:lvl8pPr marL="3200400" algn="l" defTabSz="914400" rtl="0" eaLnBrk="1" latinLnBrk="0" hangingPunct="1">
                        <a:defRPr kumimoji="1" sz="1800" kern="1200">
                          <a:solidFill>
                            <a:schemeClr val="dk1"/>
                          </a:solidFill>
                          <a:latin typeface="Arial" panose="020B0604020202020204"/>
                        </a:defRPr>
                      </a:lvl8pPr>
                      <a:lvl9pPr marL="3657600" algn="l" defTabSz="914400" rtl="0" eaLnBrk="1" latinLnBrk="0" hangingPunct="1">
                        <a:defRPr kumimoji="1" sz="1800" kern="1200">
                          <a:solidFill>
                            <a:schemeClr val="dk1"/>
                          </a:solidFill>
                          <a:latin typeface="Arial" panose="020B0604020202020204"/>
                        </a:defRPr>
                      </a:lvl9pPr>
                    </a:lstStyle>
                    <a:p>
                      <a:pPr algn="ctr"/>
                      <a:endParaRPr kumimoji="1" lang="ja-JP" altLang="en-US"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383">
                        <a:tint val="40000"/>
                      </a:srgbClr>
                    </a:solidFill>
                  </a:tcPr>
                </a:tc>
                <a:tc>
                  <a:txBody>
                    <a:bodyPr/>
                    <a:lstStyle>
                      <a:lvl1pPr marL="0" algn="l" defTabSz="914400" rtl="0" eaLnBrk="1" latinLnBrk="0" hangingPunct="1">
                        <a:defRPr kumimoji="1" sz="1800" kern="1200">
                          <a:solidFill>
                            <a:schemeClr val="dk1"/>
                          </a:solidFill>
                          <a:latin typeface="Arial" panose="020B0604020202020204"/>
                        </a:defRPr>
                      </a:lvl1pPr>
                      <a:lvl2pPr marL="457200" algn="l" defTabSz="914400" rtl="0" eaLnBrk="1" latinLnBrk="0" hangingPunct="1">
                        <a:defRPr kumimoji="1" sz="1800" kern="1200">
                          <a:solidFill>
                            <a:schemeClr val="dk1"/>
                          </a:solidFill>
                          <a:latin typeface="Arial" panose="020B0604020202020204"/>
                        </a:defRPr>
                      </a:lvl2pPr>
                      <a:lvl3pPr marL="914400" algn="l" defTabSz="914400" rtl="0" eaLnBrk="1" latinLnBrk="0" hangingPunct="1">
                        <a:defRPr kumimoji="1" sz="1800" kern="1200">
                          <a:solidFill>
                            <a:schemeClr val="dk1"/>
                          </a:solidFill>
                          <a:latin typeface="Arial" panose="020B0604020202020204"/>
                        </a:defRPr>
                      </a:lvl3pPr>
                      <a:lvl4pPr marL="1371600" algn="l" defTabSz="914400" rtl="0" eaLnBrk="1" latinLnBrk="0" hangingPunct="1">
                        <a:defRPr kumimoji="1" sz="1800" kern="1200">
                          <a:solidFill>
                            <a:schemeClr val="dk1"/>
                          </a:solidFill>
                          <a:latin typeface="Arial" panose="020B0604020202020204"/>
                        </a:defRPr>
                      </a:lvl4pPr>
                      <a:lvl5pPr marL="1828800" algn="l" defTabSz="914400" rtl="0" eaLnBrk="1" latinLnBrk="0" hangingPunct="1">
                        <a:defRPr kumimoji="1" sz="1800" kern="1200">
                          <a:solidFill>
                            <a:schemeClr val="dk1"/>
                          </a:solidFill>
                          <a:latin typeface="Arial" panose="020B0604020202020204"/>
                        </a:defRPr>
                      </a:lvl5pPr>
                      <a:lvl6pPr marL="2286000" algn="l" defTabSz="914400" rtl="0" eaLnBrk="1" latinLnBrk="0" hangingPunct="1">
                        <a:defRPr kumimoji="1" sz="1800" kern="1200">
                          <a:solidFill>
                            <a:schemeClr val="dk1"/>
                          </a:solidFill>
                          <a:latin typeface="Arial" panose="020B0604020202020204"/>
                        </a:defRPr>
                      </a:lvl6pPr>
                      <a:lvl7pPr marL="2743200" algn="l" defTabSz="914400" rtl="0" eaLnBrk="1" latinLnBrk="0" hangingPunct="1">
                        <a:defRPr kumimoji="1" sz="1800" kern="1200">
                          <a:solidFill>
                            <a:schemeClr val="dk1"/>
                          </a:solidFill>
                          <a:latin typeface="Arial" panose="020B0604020202020204"/>
                        </a:defRPr>
                      </a:lvl7pPr>
                      <a:lvl8pPr marL="3200400" algn="l" defTabSz="914400" rtl="0" eaLnBrk="1" latinLnBrk="0" hangingPunct="1">
                        <a:defRPr kumimoji="1" sz="1800" kern="1200">
                          <a:solidFill>
                            <a:schemeClr val="dk1"/>
                          </a:solidFill>
                          <a:latin typeface="Arial" panose="020B0604020202020204"/>
                        </a:defRPr>
                      </a:lvl8pPr>
                      <a:lvl9pPr marL="3657600" algn="l" defTabSz="914400" rtl="0" eaLnBrk="1" latinLnBrk="0" hangingPunct="1">
                        <a:defRPr kumimoji="1" sz="1800" kern="1200">
                          <a:solidFill>
                            <a:schemeClr val="dk1"/>
                          </a:solidFill>
                          <a:latin typeface="Arial" panose="020B0604020202020204"/>
                        </a:defRPr>
                      </a:lvl9pPr>
                    </a:lstStyle>
                    <a:p>
                      <a:pPr algn="ctr"/>
                      <a:endParaRPr kumimoji="1" lang="ja-JP" altLang="en-US"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383">
                        <a:tint val="40000"/>
                      </a:srgbClr>
                    </a:solidFill>
                  </a:tcPr>
                </a:tc>
                <a:tc>
                  <a:txBody>
                    <a:bodyPr/>
                    <a:lstStyle>
                      <a:lvl1pPr marL="0" algn="l" defTabSz="914400" rtl="0" eaLnBrk="1" latinLnBrk="0" hangingPunct="1">
                        <a:defRPr kumimoji="1" sz="1800" kern="1200">
                          <a:solidFill>
                            <a:schemeClr val="dk1"/>
                          </a:solidFill>
                          <a:latin typeface="Arial" panose="020B0604020202020204"/>
                        </a:defRPr>
                      </a:lvl1pPr>
                      <a:lvl2pPr marL="457200" algn="l" defTabSz="914400" rtl="0" eaLnBrk="1" latinLnBrk="0" hangingPunct="1">
                        <a:defRPr kumimoji="1" sz="1800" kern="1200">
                          <a:solidFill>
                            <a:schemeClr val="dk1"/>
                          </a:solidFill>
                          <a:latin typeface="Arial" panose="020B0604020202020204"/>
                        </a:defRPr>
                      </a:lvl2pPr>
                      <a:lvl3pPr marL="914400" algn="l" defTabSz="914400" rtl="0" eaLnBrk="1" latinLnBrk="0" hangingPunct="1">
                        <a:defRPr kumimoji="1" sz="1800" kern="1200">
                          <a:solidFill>
                            <a:schemeClr val="dk1"/>
                          </a:solidFill>
                          <a:latin typeface="Arial" panose="020B0604020202020204"/>
                        </a:defRPr>
                      </a:lvl3pPr>
                      <a:lvl4pPr marL="1371600" algn="l" defTabSz="914400" rtl="0" eaLnBrk="1" latinLnBrk="0" hangingPunct="1">
                        <a:defRPr kumimoji="1" sz="1800" kern="1200">
                          <a:solidFill>
                            <a:schemeClr val="dk1"/>
                          </a:solidFill>
                          <a:latin typeface="Arial" panose="020B0604020202020204"/>
                        </a:defRPr>
                      </a:lvl4pPr>
                      <a:lvl5pPr marL="1828800" algn="l" defTabSz="914400" rtl="0" eaLnBrk="1" latinLnBrk="0" hangingPunct="1">
                        <a:defRPr kumimoji="1" sz="1800" kern="1200">
                          <a:solidFill>
                            <a:schemeClr val="dk1"/>
                          </a:solidFill>
                          <a:latin typeface="Arial" panose="020B0604020202020204"/>
                        </a:defRPr>
                      </a:lvl5pPr>
                      <a:lvl6pPr marL="2286000" algn="l" defTabSz="914400" rtl="0" eaLnBrk="1" latinLnBrk="0" hangingPunct="1">
                        <a:defRPr kumimoji="1" sz="1800" kern="1200">
                          <a:solidFill>
                            <a:schemeClr val="dk1"/>
                          </a:solidFill>
                          <a:latin typeface="Arial" panose="020B0604020202020204"/>
                        </a:defRPr>
                      </a:lvl6pPr>
                      <a:lvl7pPr marL="2743200" algn="l" defTabSz="914400" rtl="0" eaLnBrk="1" latinLnBrk="0" hangingPunct="1">
                        <a:defRPr kumimoji="1" sz="1800" kern="1200">
                          <a:solidFill>
                            <a:schemeClr val="dk1"/>
                          </a:solidFill>
                          <a:latin typeface="Arial" panose="020B0604020202020204"/>
                        </a:defRPr>
                      </a:lvl7pPr>
                      <a:lvl8pPr marL="3200400" algn="l" defTabSz="914400" rtl="0" eaLnBrk="1" latinLnBrk="0" hangingPunct="1">
                        <a:defRPr kumimoji="1" sz="1800" kern="1200">
                          <a:solidFill>
                            <a:schemeClr val="dk1"/>
                          </a:solidFill>
                          <a:latin typeface="Arial" panose="020B0604020202020204"/>
                        </a:defRPr>
                      </a:lvl8pPr>
                      <a:lvl9pPr marL="3657600" algn="l" defTabSz="914400" rtl="0" eaLnBrk="1" latinLnBrk="0" hangingPunct="1">
                        <a:defRPr kumimoji="1" sz="1800" kern="1200">
                          <a:solidFill>
                            <a:schemeClr val="dk1"/>
                          </a:solidFill>
                          <a:latin typeface="Arial" panose="020B0604020202020204"/>
                        </a:defRPr>
                      </a:lvl9pPr>
                    </a:lstStyle>
                    <a:p>
                      <a:pPr algn="ctr"/>
                      <a:endParaRPr kumimoji="1" lang="ja-JP" altLang="en-US"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383">
                        <a:tint val="40000"/>
                      </a:srgbClr>
                    </a:solidFill>
                  </a:tcPr>
                </a:tc>
                <a:tc>
                  <a:txBody>
                    <a:bodyPr/>
                    <a:lstStyle>
                      <a:lvl1pPr marL="0" algn="l" defTabSz="914400" rtl="0" eaLnBrk="1" latinLnBrk="0" hangingPunct="1">
                        <a:defRPr kumimoji="1" sz="1800" kern="1200">
                          <a:solidFill>
                            <a:schemeClr val="dk1"/>
                          </a:solidFill>
                          <a:latin typeface="Arial" panose="020B0604020202020204"/>
                        </a:defRPr>
                      </a:lvl1pPr>
                      <a:lvl2pPr marL="457200" algn="l" defTabSz="914400" rtl="0" eaLnBrk="1" latinLnBrk="0" hangingPunct="1">
                        <a:defRPr kumimoji="1" sz="1800" kern="1200">
                          <a:solidFill>
                            <a:schemeClr val="dk1"/>
                          </a:solidFill>
                          <a:latin typeface="Arial" panose="020B0604020202020204"/>
                        </a:defRPr>
                      </a:lvl2pPr>
                      <a:lvl3pPr marL="914400" algn="l" defTabSz="914400" rtl="0" eaLnBrk="1" latinLnBrk="0" hangingPunct="1">
                        <a:defRPr kumimoji="1" sz="1800" kern="1200">
                          <a:solidFill>
                            <a:schemeClr val="dk1"/>
                          </a:solidFill>
                          <a:latin typeface="Arial" panose="020B0604020202020204"/>
                        </a:defRPr>
                      </a:lvl3pPr>
                      <a:lvl4pPr marL="1371600" algn="l" defTabSz="914400" rtl="0" eaLnBrk="1" latinLnBrk="0" hangingPunct="1">
                        <a:defRPr kumimoji="1" sz="1800" kern="1200">
                          <a:solidFill>
                            <a:schemeClr val="dk1"/>
                          </a:solidFill>
                          <a:latin typeface="Arial" panose="020B0604020202020204"/>
                        </a:defRPr>
                      </a:lvl4pPr>
                      <a:lvl5pPr marL="1828800" algn="l" defTabSz="914400" rtl="0" eaLnBrk="1" latinLnBrk="0" hangingPunct="1">
                        <a:defRPr kumimoji="1" sz="1800" kern="1200">
                          <a:solidFill>
                            <a:schemeClr val="dk1"/>
                          </a:solidFill>
                          <a:latin typeface="Arial" panose="020B0604020202020204"/>
                        </a:defRPr>
                      </a:lvl5pPr>
                      <a:lvl6pPr marL="2286000" algn="l" defTabSz="914400" rtl="0" eaLnBrk="1" latinLnBrk="0" hangingPunct="1">
                        <a:defRPr kumimoji="1" sz="1800" kern="1200">
                          <a:solidFill>
                            <a:schemeClr val="dk1"/>
                          </a:solidFill>
                          <a:latin typeface="Arial" panose="020B0604020202020204"/>
                        </a:defRPr>
                      </a:lvl6pPr>
                      <a:lvl7pPr marL="2743200" algn="l" defTabSz="914400" rtl="0" eaLnBrk="1" latinLnBrk="0" hangingPunct="1">
                        <a:defRPr kumimoji="1" sz="1800" kern="1200">
                          <a:solidFill>
                            <a:schemeClr val="dk1"/>
                          </a:solidFill>
                          <a:latin typeface="Arial" panose="020B0604020202020204"/>
                        </a:defRPr>
                      </a:lvl7pPr>
                      <a:lvl8pPr marL="3200400" algn="l" defTabSz="914400" rtl="0" eaLnBrk="1" latinLnBrk="0" hangingPunct="1">
                        <a:defRPr kumimoji="1" sz="1800" kern="1200">
                          <a:solidFill>
                            <a:schemeClr val="dk1"/>
                          </a:solidFill>
                          <a:latin typeface="Arial" panose="020B0604020202020204"/>
                        </a:defRPr>
                      </a:lvl8pPr>
                      <a:lvl9pPr marL="3657600" algn="l" defTabSz="914400" rtl="0" eaLnBrk="1" latinLnBrk="0" hangingPunct="1">
                        <a:defRPr kumimoji="1" sz="1800" kern="1200">
                          <a:solidFill>
                            <a:schemeClr val="dk1"/>
                          </a:solidFill>
                          <a:latin typeface="Arial" panose="020B0604020202020204"/>
                        </a:defRPr>
                      </a:lvl9pPr>
                    </a:lstStyle>
                    <a:p>
                      <a:pPr algn="ctr"/>
                      <a:endParaRPr kumimoji="1" lang="ja-JP" altLang="en-US"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383">
                        <a:tint val="40000"/>
                      </a:srgbClr>
                    </a:solidFill>
                  </a:tcPr>
                </a:tc>
                <a:tc>
                  <a:txBody>
                    <a:bodyPr/>
                    <a:lstStyle>
                      <a:lvl1pPr marL="0" algn="l" defTabSz="914400" rtl="0" eaLnBrk="1" latinLnBrk="0" hangingPunct="1">
                        <a:defRPr kumimoji="1" sz="1800" kern="1200">
                          <a:solidFill>
                            <a:schemeClr val="dk1"/>
                          </a:solidFill>
                          <a:latin typeface="Arial" panose="020B0604020202020204"/>
                        </a:defRPr>
                      </a:lvl1pPr>
                      <a:lvl2pPr marL="457200" algn="l" defTabSz="914400" rtl="0" eaLnBrk="1" latinLnBrk="0" hangingPunct="1">
                        <a:defRPr kumimoji="1" sz="1800" kern="1200">
                          <a:solidFill>
                            <a:schemeClr val="dk1"/>
                          </a:solidFill>
                          <a:latin typeface="Arial" panose="020B0604020202020204"/>
                        </a:defRPr>
                      </a:lvl2pPr>
                      <a:lvl3pPr marL="914400" algn="l" defTabSz="914400" rtl="0" eaLnBrk="1" latinLnBrk="0" hangingPunct="1">
                        <a:defRPr kumimoji="1" sz="1800" kern="1200">
                          <a:solidFill>
                            <a:schemeClr val="dk1"/>
                          </a:solidFill>
                          <a:latin typeface="Arial" panose="020B0604020202020204"/>
                        </a:defRPr>
                      </a:lvl3pPr>
                      <a:lvl4pPr marL="1371600" algn="l" defTabSz="914400" rtl="0" eaLnBrk="1" latinLnBrk="0" hangingPunct="1">
                        <a:defRPr kumimoji="1" sz="1800" kern="1200">
                          <a:solidFill>
                            <a:schemeClr val="dk1"/>
                          </a:solidFill>
                          <a:latin typeface="Arial" panose="020B0604020202020204"/>
                        </a:defRPr>
                      </a:lvl4pPr>
                      <a:lvl5pPr marL="1828800" algn="l" defTabSz="914400" rtl="0" eaLnBrk="1" latinLnBrk="0" hangingPunct="1">
                        <a:defRPr kumimoji="1" sz="1800" kern="1200">
                          <a:solidFill>
                            <a:schemeClr val="dk1"/>
                          </a:solidFill>
                          <a:latin typeface="Arial" panose="020B0604020202020204"/>
                        </a:defRPr>
                      </a:lvl5pPr>
                      <a:lvl6pPr marL="2286000" algn="l" defTabSz="914400" rtl="0" eaLnBrk="1" latinLnBrk="0" hangingPunct="1">
                        <a:defRPr kumimoji="1" sz="1800" kern="1200">
                          <a:solidFill>
                            <a:schemeClr val="dk1"/>
                          </a:solidFill>
                          <a:latin typeface="Arial" panose="020B0604020202020204"/>
                        </a:defRPr>
                      </a:lvl6pPr>
                      <a:lvl7pPr marL="2743200" algn="l" defTabSz="914400" rtl="0" eaLnBrk="1" latinLnBrk="0" hangingPunct="1">
                        <a:defRPr kumimoji="1" sz="1800" kern="1200">
                          <a:solidFill>
                            <a:schemeClr val="dk1"/>
                          </a:solidFill>
                          <a:latin typeface="Arial" panose="020B0604020202020204"/>
                        </a:defRPr>
                      </a:lvl7pPr>
                      <a:lvl8pPr marL="3200400" algn="l" defTabSz="914400" rtl="0" eaLnBrk="1" latinLnBrk="0" hangingPunct="1">
                        <a:defRPr kumimoji="1" sz="1800" kern="1200">
                          <a:solidFill>
                            <a:schemeClr val="dk1"/>
                          </a:solidFill>
                          <a:latin typeface="Arial" panose="020B0604020202020204"/>
                        </a:defRPr>
                      </a:lvl8pPr>
                      <a:lvl9pPr marL="3657600" algn="l" defTabSz="914400" rtl="0" eaLnBrk="1" latinLnBrk="0" hangingPunct="1">
                        <a:defRPr kumimoji="1" sz="1800" kern="1200">
                          <a:solidFill>
                            <a:schemeClr val="dk1"/>
                          </a:solidFill>
                          <a:latin typeface="Arial" panose="020B0604020202020204"/>
                        </a:defRPr>
                      </a:lvl9pPr>
                    </a:lstStyle>
                    <a:p>
                      <a:pPr algn="ctr"/>
                      <a:endParaRPr kumimoji="1" lang="ja-JP" altLang="en-US"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383">
                        <a:tint val="40000"/>
                      </a:srgbClr>
                    </a:solidFill>
                  </a:tcPr>
                </a:tc>
                <a:extLst>
                  <a:ext uri="{0D108BD9-81ED-4DB2-BD59-A6C34878D82A}">
                    <a16:rowId xmlns:a16="http://schemas.microsoft.com/office/drawing/2014/main" val="10001"/>
                  </a:ext>
                </a:extLst>
              </a:tr>
            </a:tbl>
          </a:graphicData>
        </a:graphic>
      </p:graphicFrame>
      <p:sp>
        <p:nvSpPr>
          <p:cNvPr id="279" name="二等辺三角形 278">
            <a:extLst>
              <a:ext uri="{FF2B5EF4-FFF2-40B4-BE49-F238E27FC236}">
                <a16:creationId xmlns:a16="http://schemas.microsoft.com/office/drawing/2014/main" id="{3529DD07-EFE8-43FA-A943-B5CE83092B11}"/>
              </a:ext>
            </a:extLst>
          </p:cNvPr>
          <p:cNvSpPr/>
          <p:nvPr/>
        </p:nvSpPr>
        <p:spPr>
          <a:xfrm>
            <a:off x="304833" y="3559424"/>
            <a:ext cx="215149" cy="193637"/>
          </a:xfrm>
          <a:prstGeom prst="triangle">
            <a:avLst/>
          </a:prstGeom>
          <a:gradFill rotWithShape="1">
            <a:gsLst>
              <a:gs pos="0">
                <a:srgbClr val="838383">
                  <a:shade val="51000"/>
                  <a:satMod val="130000"/>
                </a:srgbClr>
              </a:gs>
              <a:gs pos="80000">
                <a:srgbClr val="838383">
                  <a:shade val="93000"/>
                  <a:satMod val="130000"/>
                </a:srgbClr>
              </a:gs>
              <a:gs pos="100000">
                <a:srgbClr val="838383">
                  <a:shade val="94000"/>
                  <a:satMod val="135000"/>
                </a:srgbClr>
              </a:gs>
            </a:gsLst>
            <a:lin ang="16200000" scaled="0"/>
          </a:gradFill>
          <a:ln w="9525" cap="flat" cmpd="sng" algn="ctr">
            <a:solidFill>
              <a:srgbClr val="83838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80" name="テキスト ボックス 279">
            <a:extLst>
              <a:ext uri="{FF2B5EF4-FFF2-40B4-BE49-F238E27FC236}">
                <a16:creationId xmlns:a16="http://schemas.microsoft.com/office/drawing/2014/main" id="{273BBD3B-EDAB-4873-B88B-BAD576B744D0}"/>
              </a:ext>
            </a:extLst>
          </p:cNvPr>
          <p:cNvSpPr txBox="1"/>
          <p:nvPr/>
        </p:nvSpPr>
        <p:spPr>
          <a:xfrm>
            <a:off x="509224" y="3496229"/>
            <a:ext cx="968189" cy="338554"/>
          </a:xfrm>
          <a:prstGeom prst="rect">
            <a:avLst/>
          </a:prstGeom>
          <a:noFill/>
        </p:spPr>
        <p:txBody>
          <a:bodyPr wrap="square" rtlCol="0">
            <a:spAutoFit/>
          </a:bodyPr>
          <a:lstStyle/>
          <a:p>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Launch</a:t>
            </a:r>
            <a:endParaRPr lang="ja-JP" altLang="en-US" sz="16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281" name="右矢印 7">
            <a:extLst>
              <a:ext uri="{FF2B5EF4-FFF2-40B4-BE49-F238E27FC236}">
                <a16:creationId xmlns:a16="http://schemas.microsoft.com/office/drawing/2014/main" id="{217CFC29-92C3-4F87-8F3F-D6EA5804BDA5}"/>
              </a:ext>
            </a:extLst>
          </p:cNvPr>
          <p:cNvSpPr/>
          <p:nvPr/>
        </p:nvSpPr>
        <p:spPr>
          <a:xfrm>
            <a:off x="437901" y="3802054"/>
            <a:ext cx="303474" cy="301214"/>
          </a:xfrm>
          <a:prstGeom prst="rightArrow">
            <a:avLst/>
          </a:prstGeom>
          <a:solidFill>
            <a:srgbClr val="A6B727"/>
          </a:solidFill>
          <a:ln w="25400" cap="flat" cmpd="sng" algn="ctr">
            <a:solidFill>
              <a:srgbClr val="A6B72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82" name="右矢印 12">
            <a:extLst>
              <a:ext uri="{FF2B5EF4-FFF2-40B4-BE49-F238E27FC236}">
                <a16:creationId xmlns:a16="http://schemas.microsoft.com/office/drawing/2014/main" id="{45A98650-B882-4C6C-957D-22EE50AD6CAF}"/>
              </a:ext>
            </a:extLst>
          </p:cNvPr>
          <p:cNvSpPr/>
          <p:nvPr/>
        </p:nvSpPr>
        <p:spPr>
          <a:xfrm>
            <a:off x="685325" y="4122815"/>
            <a:ext cx="360040" cy="301214"/>
          </a:xfrm>
          <a:prstGeom prst="rightArrow">
            <a:avLst/>
          </a:prstGeom>
          <a:solidFill>
            <a:srgbClr val="A6B727"/>
          </a:solidFill>
          <a:ln w="25400" cap="flat" cmpd="sng" algn="ctr">
            <a:solidFill>
              <a:srgbClr val="A6B72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83" name="テキスト ボックス 282">
            <a:extLst>
              <a:ext uri="{FF2B5EF4-FFF2-40B4-BE49-F238E27FC236}">
                <a16:creationId xmlns:a16="http://schemas.microsoft.com/office/drawing/2014/main" id="{E343EFE9-6367-41D0-9510-A6091CA92A39}"/>
              </a:ext>
            </a:extLst>
          </p:cNvPr>
          <p:cNvSpPr txBox="1"/>
          <p:nvPr/>
        </p:nvSpPr>
        <p:spPr>
          <a:xfrm>
            <a:off x="685325" y="3784261"/>
            <a:ext cx="2234001" cy="338554"/>
          </a:xfrm>
          <a:prstGeom prst="rect">
            <a:avLst/>
          </a:prstGeom>
          <a:noFill/>
        </p:spPr>
        <p:txBody>
          <a:bodyPr wrap="square" rtlCol="0">
            <a:spAutoFit/>
          </a:bodyPr>
          <a:lstStyle/>
          <a:p>
            <a:pPr algn="l"/>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Initial C/O</a:t>
            </a:r>
          </a:p>
        </p:txBody>
      </p:sp>
      <p:sp>
        <p:nvSpPr>
          <p:cNvPr id="284" name="テキスト ボックス 283">
            <a:extLst>
              <a:ext uri="{FF2B5EF4-FFF2-40B4-BE49-F238E27FC236}">
                <a16:creationId xmlns:a16="http://schemas.microsoft.com/office/drawing/2014/main" id="{6BF959AE-9D52-42EF-A569-3FE1F6AF036A}"/>
              </a:ext>
            </a:extLst>
          </p:cNvPr>
          <p:cNvSpPr txBox="1"/>
          <p:nvPr/>
        </p:nvSpPr>
        <p:spPr>
          <a:xfrm>
            <a:off x="1043612" y="4129776"/>
            <a:ext cx="2234001" cy="338554"/>
          </a:xfrm>
          <a:prstGeom prst="rect">
            <a:avLst/>
          </a:prstGeom>
          <a:noFill/>
        </p:spPr>
        <p:txBody>
          <a:bodyPr wrap="square" rtlCol="0">
            <a:spAutoFit/>
          </a:bodyPr>
          <a:lstStyle/>
          <a:p>
            <a:pPr algn="l"/>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Initial Cal-Val</a:t>
            </a:r>
            <a:endParaRPr lang="ja-JP" altLang="en-US" sz="16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285" name="二等辺三角形 284">
            <a:extLst>
              <a:ext uri="{FF2B5EF4-FFF2-40B4-BE49-F238E27FC236}">
                <a16:creationId xmlns:a16="http://schemas.microsoft.com/office/drawing/2014/main" id="{4F1B8E19-82A1-4D58-972A-30F3578EBA31}"/>
              </a:ext>
            </a:extLst>
          </p:cNvPr>
          <p:cNvSpPr/>
          <p:nvPr/>
        </p:nvSpPr>
        <p:spPr>
          <a:xfrm>
            <a:off x="974232" y="4461369"/>
            <a:ext cx="215149" cy="193637"/>
          </a:xfrm>
          <a:prstGeom prst="triangle">
            <a:avLst/>
          </a:prstGeom>
          <a:gradFill rotWithShape="1">
            <a:gsLst>
              <a:gs pos="0">
                <a:srgbClr val="838383">
                  <a:shade val="51000"/>
                  <a:satMod val="130000"/>
                </a:srgbClr>
              </a:gs>
              <a:gs pos="80000">
                <a:srgbClr val="838383">
                  <a:shade val="93000"/>
                  <a:satMod val="130000"/>
                </a:srgbClr>
              </a:gs>
              <a:gs pos="100000">
                <a:srgbClr val="838383">
                  <a:shade val="94000"/>
                  <a:satMod val="135000"/>
                </a:srgbClr>
              </a:gs>
            </a:gsLst>
            <a:lin ang="16200000" scaled="0"/>
          </a:gradFill>
          <a:ln w="9525" cap="flat" cmpd="sng" algn="ctr">
            <a:solidFill>
              <a:srgbClr val="83838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86" name="テキスト ボックス 285">
            <a:extLst>
              <a:ext uri="{FF2B5EF4-FFF2-40B4-BE49-F238E27FC236}">
                <a16:creationId xmlns:a16="http://schemas.microsoft.com/office/drawing/2014/main" id="{F84BA5AF-F6F8-401B-A41D-063656946E14}"/>
              </a:ext>
            </a:extLst>
          </p:cNvPr>
          <p:cNvSpPr txBox="1"/>
          <p:nvPr/>
        </p:nvSpPr>
        <p:spPr>
          <a:xfrm>
            <a:off x="1189381" y="4410847"/>
            <a:ext cx="2234001" cy="338554"/>
          </a:xfrm>
          <a:prstGeom prst="rect">
            <a:avLst/>
          </a:prstGeom>
          <a:noFill/>
        </p:spPr>
        <p:txBody>
          <a:bodyPr wrap="square" rtlCol="0">
            <a:spAutoFit/>
          </a:bodyPr>
          <a:lstStyle/>
          <a:p>
            <a:pPr algn="l"/>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Product release</a:t>
            </a:r>
            <a:endParaRPr lang="ja-JP" altLang="en-US" sz="16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287" name="右矢印 20">
            <a:extLst>
              <a:ext uri="{FF2B5EF4-FFF2-40B4-BE49-F238E27FC236}">
                <a16:creationId xmlns:a16="http://schemas.microsoft.com/office/drawing/2014/main" id="{FCB0BB1F-96FF-4C3E-B54E-28FFC5F0DE0E}"/>
              </a:ext>
            </a:extLst>
          </p:cNvPr>
          <p:cNvSpPr/>
          <p:nvPr/>
        </p:nvSpPr>
        <p:spPr>
          <a:xfrm>
            <a:off x="6070737" y="4641676"/>
            <a:ext cx="2164298" cy="335454"/>
          </a:xfrm>
          <a:prstGeom prst="rightArrow">
            <a:avLst/>
          </a:prstGeom>
          <a:gradFill rotWithShape="1">
            <a:gsLst>
              <a:gs pos="0">
                <a:srgbClr val="A6B727">
                  <a:tint val="50000"/>
                  <a:satMod val="300000"/>
                </a:srgbClr>
              </a:gs>
              <a:gs pos="35000">
                <a:srgbClr val="A6B727">
                  <a:tint val="37000"/>
                  <a:satMod val="300000"/>
                </a:srgbClr>
              </a:gs>
              <a:gs pos="100000">
                <a:srgbClr val="A6B727">
                  <a:tint val="15000"/>
                  <a:satMod val="350000"/>
                </a:srgbClr>
              </a:gs>
            </a:gsLst>
            <a:lin ang="16200000" scaled="1"/>
          </a:gradFill>
          <a:ln w="9525" cap="flat" cmpd="sng" algn="ctr">
            <a:solidFill>
              <a:srgbClr val="A6B727">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88" name="テキスト ボックス 287">
            <a:extLst>
              <a:ext uri="{FF2B5EF4-FFF2-40B4-BE49-F238E27FC236}">
                <a16:creationId xmlns:a16="http://schemas.microsoft.com/office/drawing/2014/main" id="{BC18EDBF-D893-47D2-AEE0-23239860729B}"/>
              </a:ext>
            </a:extLst>
          </p:cNvPr>
          <p:cNvSpPr txBox="1"/>
          <p:nvPr/>
        </p:nvSpPr>
        <p:spPr>
          <a:xfrm>
            <a:off x="1321336" y="4888707"/>
            <a:ext cx="3248315" cy="338554"/>
          </a:xfrm>
          <a:prstGeom prst="rect">
            <a:avLst/>
          </a:prstGeom>
          <a:noFill/>
        </p:spPr>
        <p:txBody>
          <a:bodyPr wrap="square" rtlCol="0">
            <a:spAutoFit/>
          </a:bodyPr>
          <a:lstStyle/>
          <a:p>
            <a:pPr algn="ctr"/>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Mission operation (5 years)</a:t>
            </a:r>
            <a:endParaRPr lang="ja-JP" altLang="en-US" sz="16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289" name="テキスト ボックス 288">
            <a:extLst>
              <a:ext uri="{FF2B5EF4-FFF2-40B4-BE49-F238E27FC236}">
                <a16:creationId xmlns:a16="http://schemas.microsoft.com/office/drawing/2014/main" id="{AB451CBB-7BFF-4CEE-9B64-161828F35580}"/>
              </a:ext>
            </a:extLst>
          </p:cNvPr>
          <p:cNvSpPr txBox="1"/>
          <p:nvPr/>
        </p:nvSpPr>
        <p:spPr>
          <a:xfrm>
            <a:off x="6019728" y="4904190"/>
            <a:ext cx="2680839" cy="338554"/>
          </a:xfrm>
          <a:prstGeom prst="rect">
            <a:avLst/>
          </a:prstGeom>
          <a:noFill/>
        </p:spPr>
        <p:txBody>
          <a:bodyPr wrap="square" rtlCol="0">
            <a:spAutoFit/>
          </a:bodyPr>
          <a:lstStyle/>
          <a:p>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Post-mission operation</a:t>
            </a:r>
          </a:p>
        </p:txBody>
      </p:sp>
      <p:sp>
        <p:nvSpPr>
          <p:cNvPr id="290" name="右矢印 28">
            <a:extLst>
              <a:ext uri="{FF2B5EF4-FFF2-40B4-BE49-F238E27FC236}">
                <a16:creationId xmlns:a16="http://schemas.microsoft.com/office/drawing/2014/main" id="{542358D8-F0F9-4ABD-9A48-B0D41C58B85E}"/>
              </a:ext>
            </a:extLst>
          </p:cNvPr>
          <p:cNvSpPr/>
          <p:nvPr/>
        </p:nvSpPr>
        <p:spPr>
          <a:xfrm>
            <a:off x="7357134" y="5421967"/>
            <a:ext cx="1684522" cy="301214"/>
          </a:xfrm>
          <a:prstGeom prst="rightArrow">
            <a:avLst/>
          </a:prstGeom>
          <a:solidFill>
            <a:srgbClr val="418AB3"/>
          </a:solidFill>
          <a:ln w="25400" cap="flat" cmpd="sng" algn="ctr">
            <a:solidFill>
              <a:srgbClr val="418AB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91" name="右矢印 30">
            <a:extLst>
              <a:ext uri="{FF2B5EF4-FFF2-40B4-BE49-F238E27FC236}">
                <a16:creationId xmlns:a16="http://schemas.microsoft.com/office/drawing/2014/main" id="{2D6324A0-1C0C-4039-89B7-D466C80AD778}"/>
              </a:ext>
            </a:extLst>
          </p:cNvPr>
          <p:cNvSpPr/>
          <p:nvPr/>
        </p:nvSpPr>
        <p:spPr>
          <a:xfrm>
            <a:off x="7658536" y="6080114"/>
            <a:ext cx="1365609" cy="301214"/>
          </a:xfrm>
          <a:prstGeom prst="rightArrow">
            <a:avLst/>
          </a:prstGeom>
          <a:solidFill>
            <a:srgbClr val="F69200"/>
          </a:solidFill>
          <a:ln w="25400" cap="flat" cmpd="sng" algn="ctr">
            <a:solidFill>
              <a:srgbClr val="F69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92" name="テキスト ボックス 291">
            <a:extLst>
              <a:ext uri="{FF2B5EF4-FFF2-40B4-BE49-F238E27FC236}">
                <a16:creationId xmlns:a16="http://schemas.microsoft.com/office/drawing/2014/main" id="{3EB41A24-F163-4196-A7B5-963C2F9C1018}"/>
              </a:ext>
            </a:extLst>
          </p:cNvPr>
          <p:cNvSpPr txBox="1"/>
          <p:nvPr/>
        </p:nvSpPr>
        <p:spPr>
          <a:xfrm>
            <a:off x="1319120" y="5274943"/>
            <a:ext cx="1275407" cy="646331"/>
          </a:xfrm>
          <a:prstGeom prst="rect">
            <a:avLst/>
          </a:prstGeom>
          <a:noFill/>
        </p:spPr>
        <p:txBody>
          <a:bodyPr wrap="square" rtlCol="0">
            <a:spAutoFit/>
          </a:bodyPr>
          <a:lstStyle/>
          <a:p>
            <a:pPr algn="ctr"/>
            <a:r>
              <a:rPr lang="en-US" altLang="ja-JP" b="1" dirty="0">
                <a:solidFill>
                  <a:srgbClr val="000000"/>
                </a:solidFill>
                <a:latin typeface="Arial" panose="020B0604020202020204" pitchFamily="34" charset="0"/>
                <a:ea typeface="メイリオ" panose="020B0604030504040204" pitchFamily="50" charset="-128"/>
                <a:cs typeface="Arial" panose="020B0604020202020204" pitchFamily="34" charset="0"/>
              </a:rPr>
              <a:t>ALOS-3</a:t>
            </a:r>
          </a:p>
          <a:p>
            <a:pPr algn="ctr"/>
            <a:r>
              <a:rPr lang="en-US" altLang="ja-JP" b="1" dirty="0">
                <a:solidFill>
                  <a:srgbClr val="000000"/>
                </a:solidFill>
                <a:latin typeface="Arial" panose="020B0604020202020204" pitchFamily="34" charset="0"/>
                <a:ea typeface="メイリオ" panose="020B0604030504040204" pitchFamily="50" charset="-128"/>
                <a:cs typeface="Arial" panose="020B0604020202020204" pitchFamily="34" charset="0"/>
              </a:rPr>
              <a:t>(Optical)</a:t>
            </a:r>
            <a:endParaRPr lang="en-US" altLang="ja-JP" sz="1600" b="1"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293" name="テキスト ボックス 292">
            <a:extLst>
              <a:ext uri="{FF2B5EF4-FFF2-40B4-BE49-F238E27FC236}">
                <a16:creationId xmlns:a16="http://schemas.microsoft.com/office/drawing/2014/main" id="{D24380AC-6020-43F0-8888-C1A3E91A8B64}"/>
              </a:ext>
            </a:extLst>
          </p:cNvPr>
          <p:cNvSpPr txBox="1"/>
          <p:nvPr/>
        </p:nvSpPr>
        <p:spPr>
          <a:xfrm>
            <a:off x="43064" y="3251647"/>
            <a:ext cx="978946" cy="307777"/>
          </a:xfrm>
          <a:prstGeom prst="rect">
            <a:avLst/>
          </a:prstGeom>
          <a:noFill/>
        </p:spPr>
        <p:txBody>
          <a:bodyPr wrap="square" rtlCol="0">
            <a:spAutoFit/>
          </a:bodyPr>
          <a:lstStyle/>
          <a:p>
            <a:r>
              <a:rPr lang="en-US" altLang="ja-JP" sz="1400">
                <a:solidFill>
                  <a:srgbClr val="000000"/>
                </a:solidFill>
                <a:latin typeface="Arial" panose="020B0604020202020204" pitchFamily="34" charset="0"/>
                <a:ea typeface="メイリオ" panose="020B0604030504040204" pitchFamily="50" charset="-128"/>
                <a:cs typeface="Arial" panose="020B0604020202020204" pitchFamily="34" charset="0"/>
              </a:rPr>
              <a:t>May 24</a:t>
            </a:r>
            <a:endParaRPr lang="ja-JP" altLang="en-US" sz="140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294" name="右矢印 18">
            <a:extLst>
              <a:ext uri="{FF2B5EF4-FFF2-40B4-BE49-F238E27FC236}">
                <a16:creationId xmlns:a16="http://schemas.microsoft.com/office/drawing/2014/main" id="{22059B59-4715-4D42-BE08-17EEDE34A82F}"/>
              </a:ext>
            </a:extLst>
          </p:cNvPr>
          <p:cNvSpPr/>
          <p:nvPr/>
        </p:nvSpPr>
        <p:spPr>
          <a:xfrm>
            <a:off x="437901" y="4655231"/>
            <a:ext cx="5632835" cy="308345"/>
          </a:xfrm>
          <a:prstGeom prst="rightArrow">
            <a:avLst/>
          </a:prstGeom>
          <a:solidFill>
            <a:srgbClr val="A6B727"/>
          </a:solidFill>
          <a:ln w="25400" cap="flat" cmpd="sng" algn="ctr">
            <a:solidFill>
              <a:srgbClr val="A6B72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95" name="右矢印 28">
            <a:extLst>
              <a:ext uri="{FF2B5EF4-FFF2-40B4-BE49-F238E27FC236}">
                <a16:creationId xmlns:a16="http://schemas.microsoft.com/office/drawing/2014/main" id="{C082E1D6-15AF-46B2-9C34-3A2A0BADF65D}"/>
              </a:ext>
            </a:extLst>
          </p:cNvPr>
          <p:cNvSpPr/>
          <p:nvPr/>
        </p:nvSpPr>
        <p:spPr>
          <a:xfrm>
            <a:off x="2593921" y="5418031"/>
            <a:ext cx="4760806" cy="308345"/>
          </a:xfrm>
          <a:prstGeom prst="rightArrow">
            <a:avLst/>
          </a:prstGeom>
          <a:gradFill rotWithShape="1">
            <a:gsLst>
              <a:gs pos="0">
                <a:srgbClr val="418AB3">
                  <a:tint val="50000"/>
                  <a:satMod val="300000"/>
                </a:srgbClr>
              </a:gs>
              <a:gs pos="35000">
                <a:srgbClr val="418AB3">
                  <a:tint val="37000"/>
                  <a:satMod val="300000"/>
                </a:srgbClr>
              </a:gs>
              <a:gs pos="100000">
                <a:srgbClr val="418AB3">
                  <a:tint val="15000"/>
                  <a:satMod val="350000"/>
                </a:srgbClr>
              </a:gs>
            </a:gsLst>
            <a:lin ang="16200000" scaled="1"/>
          </a:gradFill>
          <a:ln w="9525" cap="flat" cmpd="sng" algn="ctr">
            <a:solidFill>
              <a:srgbClr val="418AB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6" name="テキスト ボックス 295">
            <a:extLst>
              <a:ext uri="{FF2B5EF4-FFF2-40B4-BE49-F238E27FC236}">
                <a16:creationId xmlns:a16="http://schemas.microsoft.com/office/drawing/2014/main" id="{FDB9A893-BA7F-41BE-8E97-B7952872830D}"/>
              </a:ext>
            </a:extLst>
          </p:cNvPr>
          <p:cNvSpPr txBox="1"/>
          <p:nvPr/>
        </p:nvSpPr>
        <p:spPr>
          <a:xfrm>
            <a:off x="757394" y="3186711"/>
            <a:ext cx="2120815" cy="369332"/>
          </a:xfrm>
          <a:prstGeom prst="rect">
            <a:avLst/>
          </a:prstGeom>
          <a:noFill/>
        </p:spPr>
        <p:txBody>
          <a:bodyPr wrap="square" rtlCol="0">
            <a:spAutoFit/>
          </a:bodyPr>
          <a:lstStyle/>
          <a:p>
            <a:pPr algn="ctr"/>
            <a:r>
              <a:rPr lang="en-US" altLang="ja-JP" b="1" dirty="0">
                <a:solidFill>
                  <a:srgbClr val="000000"/>
                </a:solidFill>
                <a:latin typeface="Arial" panose="020B0604020202020204" pitchFamily="34" charset="0"/>
                <a:ea typeface="メイリオ" panose="020B0604030504040204" pitchFamily="50" charset="-128"/>
                <a:cs typeface="Arial" panose="020B0604020202020204" pitchFamily="34" charset="0"/>
              </a:rPr>
              <a:t>ALOS-2 (L-SAR)</a:t>
            </a:r>
            <a:endParaRPr lang="en-US" altLang="ja-JP" sz="1600" b="1"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297" name="右矢印 28">
            <a:extLst>
              <a:ext uri="{FF2B5EF4-FFF2-40B4-BE49-F238E27FC236}">
                <a16:creationId xmlns:a16="http://schemas.microsoft.com/office/drawing/2014/main" id="{B004DA79-6EAA-4EFD-B2EF-FD5E4CB66B0C}"/>
              </a:ext>
            </a:extLst>
          </p:cNvPr>
          <p:cNvSpPr/>
          <p:nvPr/>
        </p:nvSpPr>
        <p:spPr>
          <a:xfrm>
            <a:off x="3388297" y="6062024"/>
            <a:ext cx="4245399" cy="329281"/>
          </a:xfrm>
          <a:prstGeom prst="rightArrow">
            <a:avLst/>
          </a:prstGeom>
          <a:gradFill rotWithShape="1">
            <a:gsLst>
              <a:gs pos="0">
                <a:srgbClr val="F69200">
                  <a:tint val="50000"/>
                  <a:satMod val="300000"/>
                </a:srgbClr>
              </a:gs>
              <a:gs pos="35000">
                <a:srgbClr val="F69200">
                  <a:tint val="37000"/>
                  <a:satMod val="300000"/>
                </a:srgbClr>
              </a:gs>
              <a:gs pos="100000">
                <a:srgbClr val="F69200">
                  <a:tint val="15000"/>
                  <a:satMod val="350000"/>
                </a:srgbClr>
              </a:gs>
            </a:gsLst>
            <a:lin ang="16200000" scaled="1"/>
          </a:gradFill>
          <a:ln w="9525" cap="flat" cmpd="sng" algn="ctr">
            <a:solidFill>
              <a:srgbClr val="F6920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98" name="直線コネクタ 297">
            <a:extLst>
              <a:ext uri="{FF2B5EF4-FFF2-40B4-BE49-F238E27FC236}">
                <a16:creationId xmlns:a16="http://schemas.microsoft.com/office/drawing/2014/main" id="{F4EB918C-33C3-4189-A5CD-C71BF54C3B98}"/>
              </a:ext>
            </a:extLst>
          </p:cNvPr>
          <p:cNvCxnSpPr>
            <a:cxnSpLocks/>
          </p:cNvCxnSpPr>
          <p:nvPr/>
        </p:nvCxnSpPr>
        <p:spPr>
          <a:xfrm>
            <a:off x="6228183" y="3186711"/>
            <a:ext cx="1" cy="3392172"/>
          </a:xfrm>
          <a:prstGeom prst="line">
            <a:avLst/>
          </a:prstGeom>
          <a:noFill/>
          <a:ln w="101600" cap="flat" cmpd="sng" algn="ctr">
            <a:solidFill>
              <a:srgbClr val="FF00FF">
                <a:alpha val="50000"/>
              </a:srgbClr>
            </a:solidFill>
            <a:prstDash val="solid"/>
          </a:ln>
          <a:effectLst/>
        </p:spPr>
      </p:cxnSp>
      <p:pic>
        <p:nvPicPr>
          <p:cNvPr id="299" name="Picture 2" descr="F:\Resources\ALOS2\新CG\2_leaflet_small.png">
            <a:extLst>
              <a:ext uri="{FF2B5EF4-FFF2-40B4-BE49-F238E27FC236}">
                <a16:creationId xmlns:a16="http://schemas.microsoft.com/office/drawing/2014/main" id="{BC34D9E5-8E4E-4DDE-8FE7-B4AAD2AE31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3083" y="3445884"/>
            <a:ext cx="1202644" cy="662924"/>
          </a:xfrm>
          <a:prstGeom prst="rect">
            <a:avLst/>
          </a:prstGeom>
          <a:noFill/>
        </p:spPr>
      </p:pic>
      <p:sp>
        <p:nvSpPr>
          <p:cNvPr id="300" name="テキスト ボックス 299">
            <a:extLst>
              <a:ext uri="{FF2B5EF4-FFF2-40B4-BE49-F238E27FC236}">
                <a16:creationId xmlns:a16="http://schemas.microsoft.com/office/drawing/2014/main" id="{4A95A2F3-91C5-4734-A6BC-F54CFF268F15}"/>
              </a:ext>
            </a:extLst>
          </p:cNvPr>
          <p:cNvSpPr txBox="1"/>
          <p:nvPr/>
        </p:nvSpPr>
        <p:spPr>
          <a:xfrm>
            <a:off x="2140939" y="5879013"/>
            <a:ext cx="1275407" cy="646331"/>
          </a:xfrm>
          <a:prstGeom prst="rect">
            <a:avLst/>
          </a:prstGeom>
          <a:noFill/>
        </p:spPr>
        <p:txBody>
          <a:bodyPr wrap="square" rtlCol="0">
            <a:spAutoFit/>
          </a:bodyPr>
          <a:lstStyle/>
          <a:p>
            <a:pPr algn="ctr"/>
            <a:r>
              <a:rPr lang="en-US" altLang="ja-JP" b="1" dirty="0">
                <a:solidFill>
                  <a:srgbClr val="000000"/>
                </a:solidFill>
                <a:latin typeface="Arial" panose="020B0604020202020204" pitchFamily="34" charset="0"/>
                <a:ea typeface="メイリオ" panose="020B0604030504040204" pitchFamily="50" charset="-128"/>
                <a:cs typeface="Arial" panose="020B0604020202020204" pitchFamily="34" charset="0"/>
              </a:rPr>
              <a:t>ALOS-4</a:t>
            </a:r>
          </a:p>
          <a:p>
            <a:pPr algn="ctr"/>
            <a:r>
              <a:rPr lang="en-US" altLang="ja-JP" b="1" dirty="0">
                <a:solidFill>
                  <a:srgbClr val="000000"/>
                </a:solidFill>
                <a:latin typeface="Arial" panose="020B0604020202020204" pitchFamily="34" charset="0"/>
                <a:ea typeface="メイリオ" panose="020B0604030504040204" pitchFamily="50" charset="-128"/>
                <a:cs typeface="Arial" panose="020B0604020202020204" pitchFamily="34" charset="0"/>
              </a:rPr>
              <a:t>(L-SAR)</a:t>
            </a:r>
            <a:endParaRPr lang="en-US" altLang="ja-JP" sz="1600" b="1"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301" name="テキスト ボックス 300">
            <a:extLst>
              <a:ext uri="{FF2B5EF4-FFF2-40B4-BE49-F238E27FC236}">
                <a16:creationId xmlns:a16="http://schemas.microsoft.com/office/drawing/2014/main" id="{1189EF00-9688-418E-BCBF-28B0D0FD79EA}"/>
              </a:ext>
            </a:extLst>
          </p:cNvPr>
          <p:cNvSpPr txBox="1"/>
          <p:nvPr/>
        </p:nvSpPr>
        <p:spPr>
          <a:xfrm>
            <a:off x="4410221" y="6283055"/>
            <a:ext cx="3248315" cy="338554"/>
          </a:xfrm>
          <a:prstGeom prst="rect">
            <a:avLst/>
          </a:prstGeom>
          <a:noFill/>
        </p:spPr>
        <p:txBody>
          <a:bodyPr wrap="square" rtlCol="0">
            <a:spAutoFit/>
          </a:bodyPr>
          <a:lstStyle/>
          <a:p>
            <a:pPr algn="ctr"/>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Development</a:t>
            </a:r>
            <a:endParaRPr lang="ja-JP" altLang="en-US" sz="16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302" name="テキスト ボックス 301">
            <a:extLst>
              <a:ext uri="{FF2B5EF4-FFF2-40B4-BE49-F238E27FC236}">
                <a16:creationId xmlns:a16="http://schemas.microsoft.com/office/drawing/2014/main" id="{9F24F3AC-BE22-4DEC-83E1-7A60D1D88289}"/>
              </a:ext>
            </a:extLst>
          </p:cNvPr>
          <p:cNvSpPr txBox="1"/>
          <p:nvPr/>
        </p:nvSpPr>
        <p:spPr>
          <a:xfrm>
            <a:off x="3818227" y="5650064"/>
            <a:ext cx="3248315" cy="338554"/>
          </a:xfrm>
          <a:prstGeom prst="rect">
            <a:avLst/>
          </a:prstGeom>
          <a:noFill/>
        </p:spPr>
        <p:txBody>
          <a:bodyPr wrap="square" rtlCol="0">
            <a:spAutoFit/>
          </a:bodyPr>
          <a:lstStyle/>
          <a:p>
            <a:pPr algn="ctr"/>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Development</a:t>
            </a:r>
            <a:endParaRPr lang="ja-JP" altLang="en-US" sz="16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pic>
        <p:nvPicPr>
          <p:cNvPr id="303" name="図 302">
            <a:extLst>
              <a:ext uri="{FF2B5EF4-FFF2-40B4-BE49-F238E27FC236}">
                <a16:creationId xmlns:a16="http://schemas.microsoft.com/office/drawing/2014/main" id="{A4F1A1D6-9844-4F0D-B417-A6C1F766162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112" y="5220157"/>
            <a:ext cx="1163337" cy="775242"/>
          </a:xfrm>
          <a:prstGeom prst="rect">
            <a:avLst/>
          </a:prstGeom>
        </p:spPr>
      </p:pic>
      <p:pic>
        <p:nvPicPr>
          <p:cNvPr id="304" name="図 303">
            <a:extLst>
              <a:ext uri="{FF2B5EF4-FFF2-40B4-BE49-F238E27FC236}">
                <a16:creationId xmlns:a16="http://schemas.microsoft.com/office/drawing/2014/main" id="{8A0B4768-E162-45ED-9304-D33147E843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176" y="5781093"/>
            <a:ext cx="1247358" cy="831738"/>
          </a:xfrm>
          <a:prstGeom prst="rect">
            <a:avLst/>
          </a:prstGeom>
        </p:spPr>
      </p:pic>
      <p:pic>
        <p:nvPicPr>
          <p:cNvPr id="305" name="Picture 10" descr="\\Earthquake.s.tksc.in-jaxa\計画決定以降\（短期限定）フリースペース\ALOS_cut2.png">
            <a:extLst>
              <a:ext uri="{FF2B5EF4-FFF2-40B4-BE49-F238E27FC236}">
                <a16:creationId xmlns:a16="http://schemas.microsoft.com/office/drawing/2014/main" id="{4ECFB5FC-3932-43C0-92F4-E14F969A2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2348880"/>
            <a:ext cx="1447728" cy="51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 name="テキスト ボックス 305">
            <a:extLst>
              <a:ext uri="{FF2B5EF4-FFF2-40B4-BE49-F238E27FC236}">
                <a16:creationId xmlns:a16="http://schemas.microsoft.com/office/drawing/2014/main" id="{B597E44E-1D34-4E3A-B952-A91A5A8E6D4C}"/>
              </a:ext>
            </a:extLst>
          </p:cNvPr>
          <p:cNvSpPr txBox="1"/>
          <p:nvPr/>
        </p:nvSpPr>
        <p:spPr>
          <a:xfrm>
            <a:off x="7113744" y="5620097"/>
            <a:ext cx="2138776" cy="584775"/>
          </a:xfrm>
          <a:prstGeom prst="rect">
            <a:avLst/>
          </a:prstGeom>
          <a:noFill/>
        </p:spPr>
        <p:txBody>
          <a:bodyPr wrap="square" rtlCol="0">
            <a:spAutoFit/>
          </a:bodyPr>
          <a:lstStyle/>
          <a:p>
            <a:pPr algn="ctr"/>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Mission operation</a:t>
            </a:r>
          </a:p>
          <a:p>
            <a:pPr algn="ctr"/>
            <a:r>
              <a:rPr lang="en-US" altLang="ja-JP" sz="1600" dirty="0">
                <a:solidFill>
                  <a:srgbClr val="000000"/>
                </a:solidFill>
                <a:latin typeface="Arial" panose="020B0604020202020204" pitchFamily="34" charset="0"/>
                <a:ea typeface="メイリオ" panose="020B0604030504040204" pitchFamily="50" charset="-128"/>
                <a:cs typeface="Arial" panose="020B0604020202020204" pitchFamily="34" charset="0"/>
              </a:rPr>
              <a:t>(7 years)</a:t>
            </a:r>
            <a:endParaRPr lang="ja-JP" altLang="en-US" sz="16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cxnSp>
        <p:nvCxnSpPr>
          <p:cNvPr id="307" name="直線コネクタ 306">
            <a:extLst>
              <a:ext uri="{FF2B5EF4-FFF2-40B4-BE49-F238E27FC236}">
                <a16:creationId xmlns:a16="http://schemas.microsoft.com/office/drawing/2014/main" id="{7615CD3F-91F9-4243-B1F8-B1397841D03D}"/>
              </a:ext>
            </a:extLst>
          </p:cNvPr>
          <p:cNvCxnSpPr>
            <a:cxnSpLocks/>
          </p:cNvCxnSpPr>
          <p:nvPr/>
        </p:nvCxnSpPr>
        <p:spPr>
          <a:xfrm flipH="1">
            <a:off x="6064739" y="4539133"/>
            <a:ext cx="5997" cy="618059"/>
          </a:xfrm>
          <a:prstGeom prst="line">
            <a:avLst/>
          </a:prstGeom>
          <a:ln w="38100">
            <a:solidFill>
              <a:srgbClr val="FF4040">
                <a:alpha val="50196"/>
              </a:srgbClr>
            </a:solidFill>
            <a:prstDash val="sysDash"/>
          </a:ln>
        </p:spPr>
        <p:style>
          <a:lnRef idx="1">
            <a:schemeClr val="accent1"/>
          </a:lnRef>
          <a:fillRef idx="0">
            <a:schemeClr val="accent1"/>
          </a:fillRef>
          <a:effectRef idx="0">
            <a:schemeClr val="accent1"/>
          </a:effectRef>
          <a:fontRef idx="minor">
            <a:schemeClr val="tx1"/>
          </a:fontRef>
        </p:style>
      </p:cxnSp>
      <p:sp>
        <p:nvSpPr>
          <p:cNvPr id="308" name="テキスト ボックス 307">
            <a:extLst>
              <a:ext uri="{FF2B5EF4-FFF2-40B4-BE49-F238E27FC236}">
                <a16:creationId xmlns:a16="http://schemas.microsoft.com/office/drawing/2014/main" id="{2AC68300-A11B-40FB-A860-7C0D7CE69031}"/>
              </a:ext>
            </a:extLst>
          </p:cNvPr>
          <p:cNvSpPr txBox="1"/>
          <p:nvPr/>
        </p:nvSpPr>
        <p:spPr>
          <a:xfrm>
            <a:off x="4999309" y="3645024"/>
            <a:ext cx="1084859" cy="915892"/>
          </a:xfrm>
          <a:prstGeom prst="rect">
            <a:avLst/>
          </a:prstGeom>
          <a:noFill/>
          <a:ln>
            <a:solidFill>
              <a:srgbClr val="FF4040"/>
            </a:solidFill>
          </a:ln>
        </p:spPr>
        <p:txBody>
          <a:bodyPr wrap="square" rtlCol="0">
            <a:spAutoFit/>
          </a:bodyPr>
          <a:lstStyle/>
          <a:p>
            <a:pPr algn="r">
              <a:lnSpc>
                <a:spcPts val="1600"/>
              </a:lnSpc>
            </a:pPr>
            <a:r>
              <a:rPr lang="en-US" altLang="ja-JP" sz="1600" b="1" dirty="0">
                <a:solidFill>
                  <a:srgbClr val="FF0000"/>
                </a:solidFill>
                <a:latin typeface="+mn-lt"/>
              </a:rPr>
              <a:t>Nominal Operation  Review</a:t>
            </a:r>
            <a:r>
              <a:rPr lang="ja-JP" altLang="en-US" sz="1600" b="1" dirty="0">
                <a:solidFill>
                  <a:srgbClr val="FF0000"/>
                </a:solidFill>
                <a:latin typeface="+mn-lt"/>
              </a:rPr>
              <a:t>　</a:t>
            </a:r>
            <a:r>
              <a:rPr lang="en-US" altLang="ja-JP" sz="1600" b="1" dirty="0">
                <a:solidFill>
                  <a:srgbClr val="FF0000"/>
                </a:solidFill>
                <a:latin typeface="+mn-lt"/>
              </a:rPr>
              <a:t>Meeting</a:t>
            </a:r>
            <a:endParaRPr kumimoji="1" lang="ja-JP" altLang="en-US" sz="1600" b="1" dirty="0">
              <a:solidFill>
                <a:srgbClr val="FF0000"/>
              </a:solidFill>
              <a:latin typeface="+mn-lt"/>
            </a:endParaRPr>
          </a:p>
        </p:txBody>
      </p:sp>
      <p:cxnSp>
        <p:nvCxnSpPr>
          <p:cNvPr id="309" name="直線矢印コネクタ 308">
            <a:extLst>
              <a:ext uri="{FF2B5EF4-FFF2-40B4-BE49-F238E27FC236}">
                <a16:creationId xmlns:a16="http://schemas.microsoft.com/office/drawing/2014/main" id="{F150029A-D2E5-427C-8004-1CE5CBBAFDAF}"/>
              </a:ext>
            </a:extLst>
          </p:cNvPr>
          <p:cNvCxnSpPr>
            <a:cxnSpLocks/>
          </p:cNvCxnSpPr>
          <p:nvPr/>
        </p:nvCxnSpPr>
        <p:spPr>
          <a:xfrm>
            <a:off x="8235035" y="4802941"/>
            <a:ext cx="786730" cy="12924"/>
          </a:xfrm>
          <a:prstGeom prst="straightConnector1">
            <a:avLst/>
          </a:prstGeom>
          <a:ln w="76200">
            <a:solidFill>
              <a:schemeClr val="accent3">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0" name="スライド番号プレースホルダー 25">
            <a:extLst>
              <a:ext uri="{FF2B5EF4-FFF2-40B4-BE49-F238E27FC236}">
                <a16:creationId xmlns:a16="http://schemas.microsoft.com/office/drawing/2014/main" id="{794ECFCB-497D-46D6-884E-4DA71DE3A5EF}"/>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947265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44624"/>
            <a:ext cx="8198425" cy="646331"/>
          </a:xfrm>
          <a:prstGeom prst="rect">
            <a:avLst/>
          </a:prstGeom>
          <a:noFill/>
        </p:spPr>
        <p:txBody>
          <a:bodyPr wrap="square" rtlCol="0">
            <a:spAutoFit/>
          </a:bodyPr>
          <a:lstStyle/>
          <a:p>
            <a:pPr algn="ctr"/>
            <a:r>
              <a:rPr lang="en-US" altLang="ja-JP" sz="3600" b="1" dirty="0">
                <a:solidFill>
                  <a:srgbClr val="FFFFFF"/>
                </a:solidFill>
                <a:latin typeface="+mj-lt"/>
                <a:cs typeface="Arial" panose="020B0604020202020204" pitchFamily="34" charset="0"/>
              </a:rPr>
              <a:t>ALOS-2 - 2019</a:t>
            </a:r>
            <a:endParaRPr kumimoji="1" lang="ja-JP" altLang="en-US" sz="3600" b="1" dirty="0">
              <a:solidFill>
                <a:srgbClr val="FFFFFF"/>
              </a:solidFill>
              <a:latin typeface="+mj-lt"/>
              <a:cs typeface="Arial" panose="020B0604020202020204" pitchFamily="34" charset="0"/>
            </a:endParaRPr>
          </a:p>
        </p:txBody>
      </p:sp>
      <p:sp>
        <p:nvSpPr>
          <p:cNvPr id="6" name="正方形/長方形 48">
            <a:extLst>
              <a:ext uri="{FF2B5EF4-FFF2-40B4-BE49-F238E27FC236}">
                <a16:creationId xmlns:a16="http://schemas.microsoft.com/office/drawing/2014/main" id="{1DD7AE36-B409-45FC-8A17-2F15AFDF23BE}"/>
              </a:ext>
            </a:extLst>
          </p:cNvPr>
          <p:cNvSpPr/>
          <p:nvPr/>
        </p:nvSpPr>
        <p:spPr>
          <a:xfrm>
            <a:off x="-180528" y="908720"/>
            <a:ext cx="9086524" cy="509370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914400" lvl="1" indent="-457200">
              <a:spcAft>
                <a:spcPts val="1800"/>
              </a:spcAft>
              <a:buFont typeface="Arial"/>
              <a:buChar char="•"/>
            </a:pPr>
            <a:r>
              <a:rPr lang="en-US" altLang="ja-JP" sz="2800" dirty="0">
                <a:latin typeface="Arial" panose="020B0604020202020204" pitchFamily="34" charset="0"/>
                <a:cs typeface="Arial" panose="020B0604020202020204" pitchFamily="34" charset="0"/>
              </a:rPr>
              <a:t>ALOS-2 and PALSAR-2 instrument status nominal</a:t>
            </a:r>
          </a:p>
          <a:p>
            <a:pPr marL="914400" lvl="1" indent="-457200">
              <a:spcAft>
                <a:spcPts val="1800"/>
              </a:spcAft>
              <a:buFont typeface="Arial"/>
              <a:buChar char="•"/>
            </a:pPr>
            <a:r>
              <a:rPr lang="en-US" altLang="ja-JP" sz="2800" dirty="0">
                <a:latin typeface="Arial" panose="020B0604020202020204" pitchFamily="34" charset="0"/>
                <a:cs typeface="Arial" panose="020B0604020202020204" pitchFamily="34" charset="0"/>
              </a:rPr>
              <a:t>Completing 5 years in orbit. ALOS-2 entering “post-operational” phase from May 2019</a:t>
            </a:r>
          </a:p>
          <a:p>
            <a:pPr marL="914400" lvl="1" indent="-457200">
              <a:spcAft>
                <a:spcPts val="600"/>
              </a:spcAft>
              <a:buFont typeface="Arial"/>
              <a:buChar char="•"/>
            </a:pPr>
            <a:r>
              <a:rPr lang="en-US" altLang="ja-JP" sz="2800" dirty="0">
                <a:latin typeface="Arial" panose="020B0604020202020204" pitchFamily="34" charset="0"/>
                <a:cs typeface="Arial" panose="020B0604020202020204" pitchFamily="34" charset="0"/>
              </a:rPr>
              <a:t>Reduction of duty cycle from 50% to 30%</a:t>
            </a:r>
          </a:p>
          <a:p>
            <a:pPr marL="914400" lvl="1" indent="-457200">
              <a:spcAft>
                <a:spcPts val="600"/>
              </a:spcAft>
              <a:buFont typeface="Arial"/>
              <a:buChar char="•"/>
            </a:pPr>
            <a:r>
              <a:rPr lang="en-US" altLang="ja-JP" sz="2800" dirty="0">
                <a:latin typeface="Arial" panose="020B0604020202020204" pitchFamily="34" charset="0"/>
                <a:cs typeface="Arial" panose="020B0604020202020204" pitchFamily="34" charset="0"/>
              </a:rPr>
              <a:t>Impact on Basic Observation Scenario (BOS)</a:t>
            </a:r>
          </a:p>
          <a:p>
            <a:pPr marL="1257300" lvl="2" indent="-342900">
              <a:spcAft>
                <a:spcPts val="600"/>
              </a:spcAft>
              <a:buFontTx/>
              <a:buChar char="-"/>
            </a:pPr>
            <a:r>
              <a:rPr lang="en-US" altLang="ja-JP" sz="2400" dirty="0">
                <a:latin typeface="Arial" panose="020B0604020202020204" pitchFamily="34" charset="0"/>
                <a:cs typeface="Arial" panose="020B0604020202020204" pitchFamily="34" charset="0"/>
              </a:rPr>
              <a:t>10 m dual-pol Fine Beam mode</a:t>
            </a:r>
          </a:p>
          <a:p>
            <a:pPr marL="1714500" lvl="3" indent="-342900">
              <a:spcAft>
                <a:spcPts val="600"/>
              </a:spcAft>
              <a:buFontTx/>
              <a:buChar char="-"/>
            </a:pPr>
            <a:r>
              <a:rPr lang="en-US" altLang="ja-JP" dirty="0">
                <a:latin typeface="Arial" panose="020B0604020202020204" pitchFamily="34" charset="0"/>
                <a:cs typeface="Arial" panose="020B0604020202020204" pitchFamily="34" charset="0"/>
              </a:rPr>
              <a:t>Observations reduced to single global coverage per year at top priority </a:t>
            </a:r>
          </a:p>
          <a:p>
            <a:pPr marL="1714500" lvl="3" indent="-342900">
              <a:spcAft>
                <a:spcPts val="600"/>
              </a:spcAft>
              <a:buFontTx/>
              <a:buChar char="-"/>
            </a:pPr>
            <a:r>
              <a:rPr lang="en-US" altLang="ja-JP" dirty="0">
                <a:latin typeface="Arial" panose="020B0604020202020204" pitchFamily="34" charset="0"/>
                <a:cs typeface="Arial" panose="020B0604020202020204" pitchFamily="34" charset="0"/>
              </a:rPr>
              <a:t>Additional observations planned at low priority</a:t>
            </a:r>
            <a:r>
              <a:rPr lang="en-US" altLang="ja-JP" dirty="0">
                <a:latin typeface="Arial" panose="020B0604020202020204" pitchFamily="34" charset="0"/>
                <a:cs typeface="Arial" panose="020B0604020202020204" pitchFamily="34" charset="0"/>
                <a:sym typeface="Wingdings"/>
              </a:rPr>
              <a:t>  </a:t>
            </a:r>
            <a:r>
              <a:rPr lang="en-US" altLang="ja-JP" dirty="0">
                <a:latin typeface="Arial" panose="020B0604020202020204" pitchFamily="34" charset="0"/>
                <a:cs typeface="Arial" panose="020B0604020202020204" pitchFamily="34" charset="0"/>
              </a:rPr>
              <a:t>focus on </a:t>
            </a:r>
            <a:r>
              <a:rPr lang="en-US" altLang="ja-JP" u="sng" dirty="0">
                <a:latin typeface="Arial" panose="020B0604020202020204" pitchFamily="34" charset="0"/>
                <a:cs typeface="Arial" panose="020B0604020202020204" pitchFamily="34" charset="0"/>
              </a:rPr>
              <a:t>Super Sites</a:t>
            </a:r>
          </a:p>
          <a:p>
            <a:pPr marL="1257300" lvl="2" indent="-342900">
              <a:spcAft>
                <a:spcPts val="600"/>
              </a:spcAft>
              <a:buFontTx/>
              <a:buChar char="-"/>
            </a:pPr>
            <a:r>
              <a:rPr lang="en-US" altLang="ja-JP" sz="2400" dirty="0">
                <a:latin typeface="Arial" panose="020B0604020202020204" pitchFamily="34" charset="0"/>
                <a:cs typeface="Arial" panose="020B0604020202020204" pitchFamily="34" charset="0"/>
              </a:rPr>
              <a:t>50 m ScanSAR</a:t>
            </a:r>
          </a:p>
          <a:p>
            <a:pPr marL="1714500" lvl="3" indent="-342900">
              <a:spcAft>
                <a:spcPts val="600"/>
              </a:spcAft>
              <a:buFontTx/>
              <a:buChar char="-"/>
            </a:pPr>
            <a:r>
              <a:rPr lang="en-US" altLang="ja-JP" dirty="0">
                <a:latin typeface="Arial" panose="020B0604020202020204" pitchFamily="34" charset="0"/>
                <a:cs typeface="Arial" panose="020B0604020202020204" pitchFamily="34" charset="0"/>
              </a:rPr>
              <a:t>No change. </a:t>
            </a:r>
          </a:p>
          <a:p>
            <a:pPr marL="1714500" lvl="3" indent="-342900">
              <a:spcAft>
                <a:spcPts val="600"/>
              </a:spcAft>
              <a:buFontTx/>
              <a:buChar char="-"/>
            </a:pPr>
            <a:r>
              <a:rPr lang="en-US" altLang="ja-JP" dirty="0">
                <a:latin typeface="Arial" panose="020B0604020202020204" pitchFamily="34" charset="0"/>
                <a:cs typeface="Arial" panose="020B0604020202020204" pitchFamily="34" charset="0"/>
              </a:rPr>
              <a:t>Every 42-day repeat maintained</a:t>
            </a:r>
          </a:p>
        </p:txBody>
      </p:sp>
      <p:sp>
        <p:nvSpPr>
          <p:cNvPr id="7" name="スライド番号プレースホルダー 25">
            <a:extLst>
              <a:ext uri="{FF2B5EF4-FFF2-40B4-BE49-F238E27FC236}">
                <a16:creationId xmlns:a16="http://schemas.microsoft.com/office/drawing/2014/main" id="{C6792174-BCCB-4E89-83F9-FED1EC22C522}"/>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489728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50039" y="44624"/>
            <a:ext cx="8198425" cy="646331"/>
          </a:xfrm>
          <a:prstGeom prst="rect">
            <a:avLst/>
          </a:prstGeom>
          <a:noFill/>
        </p:spPr>
        <p:txBody>
          <a:bodyPr wrap="square" rtlCol="0">
            <a:spAutoFit/>
          </a:bodyPr>
          <a:lstStyle/>
          <a:p>
            <a:pPr algn="ctr"/>
            <a:r>
              <a:rPr lang="en-US" altLang="ja-JP" sz="3600" b="1" dirty="0">
                <a:solidFill>
                  <a:srgbClr val="FFFFFF"/>
                </a:solidFill>
                <a:latin typeface="+mj-lt"/>
                <a:cs typeface="Arial" panose="020B0604020202020204" pitchFamily="34" charset="0"/>
              </a:rPr>
              <a:t>Advanced Optical Satellite (ALOS-3)</a:t>
            </a:r>
            <a:endParaRPr kumimoji="1" lang="ja-JP" altLang="en-US" sz="3600" b="1" dirty="0">
              <a:solidFill>
                <a:srgbClr val="FFFFFF"/>
              </a:solidFill>
              <a:latin typeface="+mj-lt"/>
              <a:cs typeface="Arial" panose="020B0604020202020204" pitchFamily="34" charset="0"/>
            </a:endParaRPr>
          </a:p>
        </p:txBody>
      </p:sp>
      <p:pic>
        <p:nvPicPr>
          <p:cNvPr id="39" name="図 38">
            <a:extLst>
              <a:ext uri="{FF2B5EF4-FFF2-40B4-BE49-F238E27FC236}">
                <a16:creationId xmlns:a16="http://schemas.microsoft.com/office/drawing/2014/main" id="{BEBFE4AB-D009-4933-953A-85C385940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2" y="1447832"/>
            <a:ext cx="3275857" cy="2183016"/>
          </a:xfrm>
          <a:prstGeom prst="rect">
            <a:avLst/>
          </a:prstGeom>
        </p:spPr>
      </p:pic>
      <p:sp>
        <p:nvSpPr>
          <p:cNvPr id="40" name="テキスト ボックス 39">
            <a:extLst>
              <a:ext uri="{FF2B5EF4-FFF2-40B4-BE49-F238E27FC236}">
                <a16:creationId xmlns:a16="http://schemas.microsoft.com/office/drawing/2014/main" id="{0E280BA7-AA78-4B97-8DB3-F2E0CF2BD0A8}"/>
              </a:ext>
            </a:extLst>
          </p:cNvPr>
          <p:cNvSpPr txBox="1"/>
          <p:nvPr/>
        </p:nvSpPr>
        <p:spPr>
          <a:xfrm>
            <a:off x="6012160" y="3924345"/>
            <a:ext cx="2880320" cy="584775"/>
          </a:xfrm>
          <a:prstGeom prst="rect">
            <a:avLst/>
          </a:prstGeom>
          <a:noFill/>
        </p:spPr>
        <p:txBody>
          <a:bodyPr wrap="square" rtlCol="0">
            <a:spAutoFit/>
          </a:bodyPr>
          <a:lstStyle/>
          <a:p>
            <a:pPr algn="l"/>
            <a:r>
              <a:rPr lang="en-US" altLang="ja-JP" sz="1600" b="0" dirty="0">
                <a:solidFill>
                  <a:prstClr val="black"/>
                </a:solidFill>
                <a:latin typeface="Calibri"/>
                <a:ea typeface="ＭＳ Ｐゴシック"/>
              </a:rPr>
              <a:t>Wide-swath and high-resolution optical imager</a:t>
            </a:r>
            <a:endParaRPr lang="en-US" sz="1600" b="0" dirty="0">
              <a:solidFill>
                <a:prstClr val="black"/>
              </a:solidFill>
              <a:latin typeface="Calibri"/>
              <a:ea typeface="ＭＳ Ｐゴシック"/>
            </a:endParaRPr>
          </a:p>
        </p:txBody>
      </p:sp>
      <p:graphicFrame>
        <p:nvGraphicFramePr>
          <p:cNvPr id="41" name="表 40">
            <a:extLst>
              <a:ext uri="{FF2B5EF4-FFF2-40B4-BE49-F238E27FC236}">
                <a16:creationId xmlns:a16="http://schemas.microsoft.com/office/drawing/2014/main" id="{BEF5EF3B-8A6D-4EFC-8997-F07825FE5ABB}"/>
              </a:ext>
            </a:extLst>
          </p:cNvPr>
          <p:cNvGraphicFramePr>
            <a:graphicFrameLocks noGrp="1"/>
          </p:cNvGraphicFramePr>
          <p:nvPr>
            <p:extLst>
              <p:ext uri="{D42A27DB-BD31-4B8C-83A1-F6EECF244321}">
                <p14:modId xmlns:p14="http://schemas.microsoft.com/office/powerpoint/2010/main" val="3965569783"/>
              </p:ext>
            </p:extLst>
          </p:nvPr>
        </p:nvGraphicFramePr>
        <p:xfrm>
          <a:off x="35496" y="836712"/>
          <a:ext cx="5832647" cy="5882640"/>
        </p:xfrm>
        <a:graphic>
          <a:graphicData uri="http://schemas.openxmlformats.org/drawingml/2006/table">
            <a:tbl>
              <a:tblPr firstRow="1" bandRow="1"/>
              <a:tblGrid>
                <a:gridCol w="595723">
                  <a:extLst>
                    <a:ext uri="{9D8B030D-6E8A-4147-A177-3AD203B41FA5}">
                      <a16:colId xmlns:a16="http://schemas.microsoft.com/office/drawing/2014/main" val="20000"/>
                    </a:ext>
                  </a:extLst>
                </a:gridCol>
                <a:gridCol w="969133">
                  <a:extLst>
                    <a:ext uri="{9D8B030D-6E8A-4147-A177-3AD203B41FA5}">
                      <a16:colId xmlns:a16="http://schemas.microsoft.com/office/drawing/2014/main" val="20001"/>
                    </a:ext>
                  </a:extLst>
                </a:gridCol>
                <a:gridCol w="4267791">
                  <a:extLst>
                    <a:ext uri="{9D8B030D-6E8A-4147-A177-3AD203B41FA5}">
                      <a16:colId xmlns:a16="http://schemas.microsoft.com/office/drawing/2014/main" val="20002"/>
                    </a:ext>
                  </a:extLst>
                </a:gridCol>
              </a:tblGrid>
              <a:tr h="308441">
                <a:tc gridSpan="2">
                  <a:txBody>
                    <a:bodyPr/>
                    <a:lstStyle>
                      <a:lvl1pPr marL="0" algn="l" defTabSz="914400" rtl="0" eaLnBrk="1" latinLnBrk="0" hangingPunct="1">
                        <a:defRPr kumimoji="1" sz="1800" b="1" kern="1200">
                          <a:solidFill>
                            <a:schemeClr val="lt1"/>
                          </a:solidFill>
                          <a:latin typeface="Calibri"/>
                          <a:ea typeface="ＭＳ Ｐゴシック"/>
                        </a:defRPr>
                      </a:lvl1pPr>
                      <a:lvl2pPr marL="457200" algn="l" defTabSz="914400" rtl="0" eaLnBrk="1" latinLnBrk="0" hangingPunct="1">
                        <a:defRPr kumimoji="1" sz="1800" b="1" kern="1200">
                          <a:solidFill>
                            <a:schemeClr val="lt1"/>
                          </a:solidFill>
                          <a:latin typeface="Calibri"/>
                          <a:ea typeface="ＭＳ Ｐゴシック"/>
                        </a:defRPr>
                      </a:lvl2pPr>
                      <a:lvl3pPr marL="914400" algn="l" defTabSz="914400" rtl="0" eaLnBrk="1" latinLnBrk="0" hangingPunct="1">
                        <a:defRPr kumimoji="1" sz="1800" b="1" kern="1200">
                          <a:solidFill>
                            <a:schemeClr val="lt1"/>
                          </a:solidFill>
                          <a:latin typeface="Calibri"/>
                          <a:ea typeface="ＭＳ Ｐゴシック"/>
                        </a:defRPr>
                      </a:lvl3pPr>
                      <a:lvl4pPr marL="1371600" algn="l" defTabSz="914400" rtl="0" eaLnBrk="1" latinLnBrk="0" hangingPunct="1">
                        <a:defRPr kumimoji="1" sz="1800" b="1" kern="1200">
                          <a:solidFill>
                            <a:schemeClr val="lt1"/>
                          </a:solidFill>
                          <a:latin typeface="Calibri"/>
                          <a:ea typeface="ＭＳ Ｐゴシック"/>
                        </a:defRPr>
                      </a:lvl4pPr>
                      <a:lvl5pPr marL="1828800" algn="l" defTabSz="914400" rtl="0" eaLnBrk="1" latinLnBrk="0" hangingPunct="1">
                        <a:defRPr kumimoji="1" sz="1800" b="1" kern="1200">
                          <a:solidFill>
                            <a:schemeClr val="lt1"/>
                          </a:solidFill>
                          <a:latin typeface="Calibri"/>
                          <a:ea typeface="ＭＳ Ｐゴシック"/>
                        </a:defRPr>
                      </a:lvl5pPr>
                      <a:lvl6pPr marL="2286000" algn="l" defTabSz="914400" rtl="0" eaLnBrk="1" latinLnBrk="0" hangingPunct="1">
                        <a:defRPr kumimoji="1" sz="1800" b="1" kern="1200">
                          <a:solidFill>
                            <a:schemeClr val="lt1"/>
                          </a:solidFill>
                          <a:latin typeface="Calibri"/>
                          <a:ea typeface="ＭＳ Ｐゴシック"/>
                        </a:defRPr>
                      </a:lvl6pPr>
                      <a:lvl7pPr marL="2743200" algn="l" defTabSz="914400" rtl="0" eaLnBrk="1" latinLnBrk="0" hangingPunct="1">
                        <a:defRPr kumimoji="1" sz="1800" b="1" kern="1200">
                          <a:solidFill>
                            <a:schemeClr val="lt1"/>
                          </a:solidFill>
                          <a:latin typeface="Calibri"/>
                          <a:ea typeface="ＭＳ Ｐゴシック"/>
                        </a:defRPr>
                      </a:lvl7pPr>
                      <a:lvl8pPr marL="3200400" algn="l" defTabSz="914400" rtl="0" eaLnBrk="1" latinLnBrk="0" hangingPunct="1">
                        <a:defRPr kumimoji="1" sz="1800" b="1" kern="1200">
                          <a:solidFill>
                            <a:schemeClr val="lt1"/>
                          </a:solidFill>
                          <a:latin typeface="Calibri"/>
                          <a:ea typeface="ＭＳ Ｐゴシック"/>
                        </a:defRPr>
                      </a:lvl8pPr>
                      <a:lvl9pPr marL="3657600" algn="l" defTabSz="914400" rtl="0" eaLnBrk="1" latinLnBrk="0" hangingPunct="1">
                        <a:defRPr kumimoji="1" sz="1800" b="1" kern="1200">
                          <a:solidFill>
                            <a:schemeClr val="lt1"/>
                          </a:solidFill>
                          <a:latin typeface="Calibri"/>
                          <a:ea typeface="ＭＳ Ｐゴシック"/>
                        </a:defRPr>
                      </a:lvl9pPr>
                    </a:lstStyle>
                    <a:p>
                      <a:pPr algn="ctr"/>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Items</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kumimoji="1" lang="ja-JP" altLang="en-US"/>
                    </a:p>
                  </a:txBody>
                  <a:tcPr/>
                </a:tc>
                <a:tc>
                  <a:txBody>
                    <a:bodyPr/>
                    <a:lstStyle>
                      <a:lvl1pPr marL="0" algn="l" defTabSz="914400" rtl="0" eaLnBrk="1" latinLnBrk="0" hangingPunct="1">
                        <a:defRPr kumimoji="1" sz="1800" b="1" kern="1200">
                          <a:solidFill>
                            <a:schemeClr val="lt1"/>
                          </a:solidFill>
                          <a:latin typeface="Calibri"/>
                          <a:ea typeface="ＭＳ Ｐゴシック"/>
                        </a:defRPr>
                      </a:lvl1pPr>
                      <a:lvl2pPr marL="457200" algn="l" defTabSz="914400" rtl="0" eaLnBrk="1" latinLnBrk="0" hangingPunct="1">
                        <a:defRPr kumimoji="1" sz="1800" b="1" kern="1200">
                          <a:solidFill>
                            <a:schemeClr val="lt1"/>
                          </a:solidFill>
                          <a:latin typeface="Calibri"/>
                          <a:ea typeface="ＭＳ Ｐゴシック"/>
                        </a:defRPr>
                      </a:lvl2pPr>
                      <a:lvl3pPr marL="914400" algn="l" defTabSz="914400" rtl="0" eaLnBrk="1" latinLnBrk="0" hangingPunct="1">
                        <a:defRPr kumimoji="1" sz="1800" b="1" kern="1200">
                          <a:solidFill>
                            <a:schemeClr val="lt1"/>
                          </a:solidFill>
                          <a:latin typeface="Calibri"/>
                          <a:ea typeface="ＭＳ Ｐゴシック"/>
                        </a:defRPr>
                      </a:lvl3pPr>
                      <a:lvl4pPr marL="1371600" algn="l" defTabSz="914400" rtl="0" eaLnBrk="1" latinLnBrk="0" hangingPunct="1">
                        <a:defRPr kumimoji="1" sz="1800" b="1" kern="1200">
                          <a:solidFill>
                            <a:schemeClr val="lt1"/>
                          </a:solidFill>
                          <a:latin typeface="Calibri"/>
                          <a:ea typeface="ＭＳ Ｐゴシック"/>
                        </a:defRPr>
                      </a:lvl4pPr>
                      <a:lvl5pPr marL="1828800" algn="l" defTabSz="914400" rtl="0" eaLnBrk="1" latinLnBrk="0" hangingPunct="1">
                        <a:defRPr kumimoji="1" sz="1800" b="1" kern="1200">
                          <a:solidFill>
                            <a:schemeClr val="lt1"/>
                          </a:solidFill>
                          <a:latin typeface="Calibri"/>
                          <a:ea typeface="ＭＳ Ｐゴシック"/>
                        </a:defRPr>
                      </a:lvl5pPr>
                      <a:lvl6pPr marL="2286000" algn="l" defTabSz="914400" rtl="0" eaLnBrk="1" latinLnBrk="0" hangingPunct="1">
                        <a:defRPr kumimoji="1" sz="1800" b="1" kern="1200">
                          <a:solidFill>
                            <a:schemeClr val="lt1"/>
                          </a:solidFill>
                          <a:latin typeface="Calibri"/>
                          <a:ea typeface="ＭＳ Ｐゴシック"/>
                        </a:defRPr>
                      </a:lvl6pPr>
                      <a:lvl7pPr marL="2743200" algn="l" defTabSz="914400" rtl="0" eaLnBrk="1" latinLnBrk="0" hangingPunct="1">
                        <a:defRPr kumimoji="1" sz="1800" b="1" kern="1200">
                          <a:solidFill>
                            <a:schemeClr val="lt1"/>
                          </a:solidFill>
                          <a:latin typeface="Calibri"/>
                          <a:ea typeface="ＭＳ Ｐゴシック"/>
                        </a:defRPr>
                      </a:lvl7pPr>
                      <a:lvl8pPr marL="3200400" algn="l" defTabSz="914400" rtl="0" eaLnBrk="1" latinLnBrk="0" hangingPunct="1">
                        <a:defRPr kumimoji="1" sz="1800" b="1" kern="1200">
                          <a:solidFill>
                            <a:schemeClr val="lt1"/>
                          </a:solidFill>
                          <a:latin typeface="Calibri"/>
                          <a:ea typeface="ＭＳ Ｐゴシック"/>
                        </a:defRPr>
                      </a:lvl8pPr>
                      <a:lvl9pPr marL="3657600" algn="l" defTabSz="914400" rtl="0" eaLnBrk="1" latinLnBrk="0" hangingPunct="1">
                        <a:defRPr kumimoji="1" sz="1800" b="1" kern="1200">
                          <a:solidFill>
                            <a:schemeClr val="lt1"/>
                          </a:solidFill>
                          <a:latin typeface="Calibri"/>
                          <a:ea typeface="ＭＳ Ｐゴシック"/>
                        </a:defRPr>
                      </a:lvl9pPr>
                    </a:lstStyle>
                    <a:p>
                      <a:pPr algn="ctr"/>
                      <a:r>
                        <a:rPr kumimoji="1" lang="en-US" altLang="ja-JP" sz="1600" dirty="0">
                          <a:latin typeface="Arial" panose="020B0604020202020204" pitchFamily="34" charset="0"/>
                          <a:ea typeface="ＭＳ Ｐゴシック" panose="020B0600070205080204" pitchFamily="50" charset="-128"/>
                          <a:cs typeface="Arial" panose="020B0604020202020204" pitchFamily="34" charset="0"/>
                        </a:rPr>
                        <a:t>Specifications</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0">
                <a:tc rowSpan="4">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pPr algn="ct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Orbit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Type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Sun-synchronous sub-recurrent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Altitude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669 km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at the equator</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zh-TW" sz="1400" dirty="0">
                          <a:latin typeface="Arial" panose="020B0604020202020204" pitchFamily="34" charset="0"/>
                          <a:ea typeface="ＭＳ Ｐゴシック" panose="020B0600070205080204" pitchFamily="50" charset="-128"/>
                          <a:cs typeface="Arial" panose="020B0604020202020204" pitchFamily="34" charset="0"/>
                        </a:rPr>
                        <a:t>Local Sun Time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10:30 am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+/- 15 minutes at the descending node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Revisit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35 days (Sub-cycle 3 days)</a:t>
                      </a:r>
                      <a:endParaRPr kumimoji="1" lang="ja-JP" altLang="en-US"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Instruments</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kumimoji="1" lang="ja-JP" altLang="en-US" sz="1600"/>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Wide-swath and high-resolution optical imager (</a:t>
                      </a:r>
                      <a:r>
                        <a:rPr kumimoji="1"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WISH</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as a tentative)</a:t>
                      </a:r>
                    </a:p>
                    <a:p>
                      <a:r>
                        <a:rPr kumimoji="1" lang="en-US" altLang="ja-JP" sz="1400" b="0" dirty="0">
                          <a:latin typeface="Arial" panose="020B0604020202020204" pitchFamily="34" charset="0"/>
                          <a:ea typeface="ＭＳ Ｐゴシック" panose="020B0600070205080204" pitchFamily="50" charset="-128"/>
                          <a:cs typeface="Arial" panose="020B0604020202020204" pitchFamily="34" charset="0"/>
                        </a:rPr>
                        <a:t>- Dual-</a:t>
                      </a:r>
                      <a:r>
                        <a:rPr kumimoji="1" lang="en-US" altLang="ja-JP" sz="1400" b="0" baseline="0" dirty="0">
                          <a:latin typeface="Arial" panose="020B0604020202020204" pitchFamily="34" charset="0"/>
                          <a:ea typeface="ＭＳ Ｐゴシック" panose="020B0600070205080204" pitchFamily="50" charset="-128"/>
                          <a:cs typeface="Arial" panose="020B0604020202020204" pitchFamily="34" charset="0"/>
                        </a:rPr>
                        <a:t>frequencies Infrared sensor (hosted payload)</a:t>
                      </a:r>
                      <a:endParaRPr kumimoji="1" lang="en-US" altLang="ja-JP" sz="1400" b="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Ground Sampling Distance (GSD)</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Panchromatic band of WISH (Pa): 0.8 m</a:t>
                      </a:r>
                    </a:p>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Multispectral</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band of WISH (Mu): 3.2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 (6 bands)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Quantization</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marR="332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11 bit / pixel</a:t>
                      </a:r>
                      <a:endParaRPr kumimoji="1" lang="ja-JP" altLang="en-US"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279720071"/>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Swath</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width</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km</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nadir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7"/>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Mission data rate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marR="332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Approx.</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4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Gbps</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(after onboard data compression:  1/4</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(Pa) and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1/3 (Mu))</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8"/>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kumimoji="1" lang="en-US" altLang="ja-JP" sz="1400" baseline="0" dirty="0">
                          <a:latin typeface="Arial" panose="020B0604020202020204" pitchFamily="34" charset="0"/>
                          <a:ea typeface="ＭＳ Ｐゴシック" panose="020B0600070205080204" pitchFamily="50" charset="-128"/>
                          <a:cs typeface="Arial" panose="020B0604020202020204" pitchFamily="34" charset="0"/>
                        </a:rPr>
                        <a:t> data downlink</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kumimoji="1" lang="en-US" altLang="ja-JP" sz="1600"/>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Direct Transmission: Ka and X-band </a:t>
                      </a:r>
                    </a:p>
                    <a:p>
                      <a:r>
                        <a:rPr kumimoji="1" lang="en-US" altLang="ja-JP" sz="1400" i="1" dirty="0">
                          <a:latin typeface="Arial" panose="020B0604020202020204" pitchFamily="34" charset="0"/>
                          <a:ea typeface="ＭＳ Ｐゴシック" panose="020B0600070205080204" pitchFamily="50" charset="-128"/>
                          <a:cs typeface="Arial" panose="020B0604020202020204" pitchFamily="34" charset="0"/>
                        </a:rPr>
                        <a:t>- via.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the Optical Data Relay Satellite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9"/>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Mass</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kumimoji="1" lang="ja-JP" altLang="en-US" sz="1600"/>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Approx. 3 tons at launch</a:t>
                      </a:r>
                      <a:r>
                        <a:rPr kumimoji="1" lang="ja-JP" altLang="en-US" sz="1400" baseline="0"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0"/>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Size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m×16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m×3.5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on orbit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1"/>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Duty</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 mins / recurrent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2"/>
                  </a:ext>
                </a:extLst>
              </a:tr>
              <a:tr h="0">
                <a:tc gridSpan="2">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Design life time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a:ea typeface="ＭＳ Ｐゴシック"/>
                        </a:defRPr>
                      </a:lvl1pPr>
                      <a:lvl2pPr marL="457200" algn="l" defTabSz="914400" rtl="0" eaLnBrk="1" latinLnBrk="0" hangingPunct="1">
                        <a:defRPr kumimoji="1" sz="1800" kern="1200">
                          <a:solidFill>
                            <a:schemeClr val="dk1"/>
                          </a:solidFill>
                          <a:latin typeface="Calibri"/>
                          <a:ea typeface="ＭＳ Ｐゴシック"/>
                        </a:defRPr>
                      </a:lvl2pPr>
                      <a:lvl3pPr marL="914400" algn="l" defTabSz="914400" rtl="0" eaLnBrk="1" latinLnBrk="0" hangingPunct="1">
                        <a:defRPr kumimoji="1" sz="1800" kern="1200">
                          <a:solidFill>
                            <a:schemeClr val="dk1"/>
                          </a:solidFill>
                          <a:latin typeface="Calibri"/>
                          <a:ea typeface="ＭＳ Ｐゴシック"/>
                        </a:defRPr>
                      </a:lvl3pPr>
                      <a:lvl4pPr marL="1371600" algn="l" defTabSz="914400" rtl="0" eaLnBrk="1" latinLnBrk="0" hangingPunct="1">
                        <a:defRPr kumimoji="1" sz="1800" kern="1200">
                          <a:solidFill>
                            <a:schemeClr val="dk1"/>
                          </a:solidFill>
                          <a:latin typeface="Calibri"/>
                          <a:ea typeface="ＭＳ Ｐゴシック"/>
                        </a:defRPr>
                      </a:lvl4pPr>
                      <a:lvl5pPr marL="1828800" algn="l" defTabSz="914400" rtl="0" eaLnBrk="1" latinLnBrk="0" hangingPunct="1">
                        <a:defRPr kumimoji="1" sz="1800" kern="1200">
                          <a:solidFill>
                            <a:schemeClr val="dk1"/>
                          </a:solidFill>
                          <a:latin typeface="Calibri"/>
                          <a:ea typeface="ＭＳ Ｐゴシック"/>
                        </a:defRPr>
                      </a:lvl5pPr>
                      <a:lvl6pPr marL="2286000" algn="l" defTabSz="914400" rtl="0" eaLnBrk="1" latinLnBrk="0" hangingPunct="1">
                        <a:defRPr kumimoji="1" sz="1800" kern="1200">
                          <a:solidFill>
                            <a:schemeClr val="dk1"/>
                          </a:solidFill>
                          <a:latin typeface="Calibri"/>
                          <a:ea typeface="ＭＳ Ｐゴシック"/>
                        </a:defRPr>
                      </a:lvl6pPr>
                      <a:lvl7pPr marL="2743200" algn="l" defTabSz="914400" rtl="0" eaLnBrk="1" latinLnBrk="0" hangingPunct="1">
                        <a:defRPr kumimoji="1" sz="1800" kern="1200">
                          <a:solidFill>
                            <a:schemeClr val="dk1"/>
                          </a:solidFill>
                          <a:latin typeface="Calibri"/>
                          <a:ea typeface="ＭＳ Ｐゴシック"/>
                        </a:defRPr>
                      </a:lvl7pPr>
                      <a:lvl8pPr marL="3200400" algn="l" defTabSz="914400" rtl="0" eaLnBrk="1" latinLnBrk="0" hangingPunct="1">
                        <a:defRPr kumimoji="1" sz="1800" kern="1200">
                          <a:solidFill>
                            <a:schemeClr val="dk1"/>
                          </a:solidFill>
                          <a:latin typeface="Calibri"/>
                          <a:ea typeface="ＭＳ Ｐゴシック"/>
                        </a:defRPr>
                      </a:lvl8pPr>
                      <a:lvl9pPr marL="3657600" algn="l" defTabSz="914400" rtl="0" eaLnBrk="1" latinLnBrk="0" hangingPunct="1">
                        <a:defRPr kumimoji="1" sz="1800" kern="1200">
                          <a:solidFill>
                            <a:schemeClr val="dk1"/>
                          </a:solidFill>
                          <a:latin typeface="Calibri"/>
                          <a:ea typeface="ＭＳ Ｐゴシック"/>
                        </a:defRPr>
                      </a:lvl9p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Over 7 years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3"/>
                  </a:ext>
                </a:extLst>
              </a:tr>
            </a:tbl>
          </a:graphicData>
        </a:graphic>
      </p:graphicFrame>
      <p:cxnSp>
        <p:nvCxnSpPr>
          <p:cNvPr id="42" name="直線コネクタ 41">
            <a:extLst>
              <a:ext uri="{FF2B5EF4-FFF2-40B4-BE49-F238E27FC236}">
                <a16:creationId xmlns:a16="http://schemas.microsoft.com/office/drawing/2014/main" id="{BC4E4961-789E-4F08-A814-7A63B532B21F}"/>
              </a:ext>
            </a:extLst>
          </p:cNvPr>
          <p:cNvCxnSpPr>
            <a:cxnSpLocks/>
            <a:stCxn id="40" idx="0"/>
          </p:cNvCxnSpPr>
          <p:nvPr/>
        </p:nvCxnSpPr>
        <p:spPr>
          <a:xfrm flipV="1">
            <a:off x="7452320" y="2888301"/>
            <a:ext cx="504056" cy="1036044"/>
          </a:xfrm>
          <a:prstGeom prst="line">
            <a:avLst/>
          </a:prstGeom>
          <a:noFill/>
          <a:ln w="25400" cap="flat" cmpd="sng" algn="ctr">
            <a:solidFill>
              <a:srgbClr val="FF0000"/>
            </a:solidFill>
            <a:prstDash val="solid"/>
            <a:tailEnd type="triangle"/>
          </a:ln>
          <a:effectLst/>
        </p:spPr>
      </p:cxnSp>
      <p:sp>
        <p:nvSpPr>
          <p:cNvPr id="43" name="テキスト ボックス 42">
            <a:extLst>
              <a:ext uri="{FF2B5EF4-FFF2-40B4-BE49-F238E27FC236}">
                <a16:creationId xmlns:a16="http://schemas.microsoft.com/office/drawing/2014/main" id="{B49157AB-AF3C-48E9-8B6A-9BC760F041BA}"/>
              </a:ext>
            </a:extLst>
          </p:cNvPr>
          <p:cNvSpPr txBox="1"/>
          <p:nvPr/>
        </p:nvSpPr>
        <p:spPr>
          <a:xfrm>
            <a:off x="8100392" y="764704"/>
            <a:ext cx="950901" cy="369332"/>
          </a:xfrm>
          <a:prstGeom prst="rect">
            <a:avLst/>
          </a:prstGeom>
          <a:noFill/>
          <a:ln>
            <a:solidFill>
              <a:srgbClr val="FF0000"/>
            </a:solidFill>
          </a:ln>
        </p:spPr>
        <p:txBody>
          <a:bodyPr wrap="none" rtlCol="0">
            <a:spAutoFit/>
          </a:bodyPr>
          <a:lstStyle/>
          <a:p>
            <a:r>
              <a:rPr kumimoji="1" lang="en-US" altLang="ja-JP" sz="1800" b="1" dirty="0">
                <a:solidFill>
                  <a:srgbClr val="FF0000"/>
                </a:solidFill>
                <a:latin typeface="+mn-lt"/>
              </a:rPr>
              <a:t>Phase D</a:t>
            </a:r>
            <a:endParaRPr kumimoji="1" lang="ja-JP" altLang="en-US" sz="1800" b="1" dirty="0">
              <a:solidFill>
                <a:srgbClr val="FF0000"/>
              </a:solidFill>
              <a:latin typeface="+mn-lt"/>
            </a:endParaRPr>
          </a:p>
        </p:txBody>
      </p:sp>
      <p:sp>
        <p:nvSpPr>
          <p:cNvPr id="44" name="スライド番号プレースホルダー 25">
            <a:extLst>
              <a:ext uri="{FF2B5EF4-FFF2-40B4-BE49-F238E27FC236}">
                <a16:creationId xmlns:a16="http://schemas.microsoft.com/office/drawing/2014/main" id="{27A8028F-A50F-4623-938A-F6761F589915}"/>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79797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2788" y="44624"/>
            <a:ext cx="8198425" cy="646331"/>
          </a:xfrm>
          <a:prstGeom prst="rect">
            <a:avLst/>
          </a:prstGeom>
          <a:noFill/>
        </p:spPr>
        <p:txBody>
          <a:bodyPr wrap="square" rtlCol="0">
            <a:spAutoFit/>
          </a:bodyPr>
          <a:lstStyle/>
          <a:p>
            <a:pPr algn="ctr"/>
            <a:r>
              <a:rPr lang="en-US" altLang="ja-JP" sz="3600" b="1" dirty="0">
                <a:solidFill>
                  <a:srgbClr val="FFFFFF"/>
                </a:solidFill>
                <a:latin typeface="+mj-lt"/>
                <a:cs typeface="Arial" panose="020B0604020202020204" pitchFamily="34" charset="0"/>
              </a:rPr>
              <a:t>Characteristics of ALOS-3</a:t>
            </a:r>
            <a:endParaRPr kumimoji="1" lang="ja-JP" altLang="en-US" sz="3600" b="1" dirty="0">
              <a:solidFill>
                <a:srgbClr val="FFFFFF"/>
              </a:solidFill>
              <a:latin typeface="+mj-lt"/>
              <a:cs typeface="Arial" panose="020B0604020202020204" pitchFamily="34" charset="0"/>
            </a:endParaRPr>
          </a:p>
        </p:txBody>
      </p:sp>
      <p:graphicFrame>
        <p:nvGraphicFramePr>
          <p:cNvPr id="9" name="表 8">
            <a:extLst>
              <a:ext uri="{FF2B5EF4-FFF2-40B4-BE49-F238E27FC236}">
                <a16:creationId xmlns:a16="http://schemas.microsoft.com/office/drawing/2014/main" id="{BC4EF675-DC8A-44AD-A73F-D22C92FE93EE}"/>
              </a:ext>
            </a:extLst>
          </p:cNvPr>
          <p:cNvGraphicFramePr>
            <a:graphicFrameLocks noGrp="1"/>
          </p:cNvGraphicFramePr>
          <p:nvPr>
            <p:extLst>
              <p:ext uri="{D42A27DB-BD31-4B8C-83A1-F6EECF244321}">
                <p14:modId xmlns:p14="http://schemas.microsoft.com/office/powerpoint/2010/main" val="851235331"/>
              </p:ext>
            </p:extLst>
          </p:nvPr>
        </p:nvGraphicFramePr>
        <p:xfrm>
          <a:off x="118630" y="1278052"/>
          <a:ext cx="8928992" cy="504056"/>
        </p:xfrm>
        <a:graphic>
          <a:graphicData uri="http://schemas.openxmlformats.org/drawingml/2006/table">
            <a:tbl>
              <a:tblPr/>
              <a:tblGrid>
                <a:gridCol w="1165232">
                  <a:extLst>
                    <a:ext uri="{9D8B030D-6E8A-4147-A177-3AD203B41FA5}">
                      <a16:colId xmlns:a16="http://schemas.microsoft.com/office/drawing/2014/main" val="20000"/>
                    </a:ext>
                  </a:extLst>
                </a:gridCol>
                <a:gridCol w="129396">
                  <a:extLst>
                    <a:ext uri="{9D8B030D-6E8A-4147-A177-3AD203B41FA5}">
                      <a16:colId xmlns:a16="http://schemas.microsoft.com/office/drawing/2014/main" val="20001"/>
                    </a:ext>
                  </a:extLst>
                </a:gridCol>
                <a:gridCol w="129396">
                  <a:extLst>
                    <a:ext uri="{9D8B030D-6E8A-4147-A177-3AD203B41FA5}">
                      <a16:colId xmlns:a16="http://schemas.microsoft.com/office/drawing/2014/main" val="20002"/>
                    </a:ext>
                  </a:extLst>
                </a:gridCol>
                <a:gridCol w="129396">
                  <a:extLst>
                    <a:ext uri="{9D8B030D-6E8A-4147-A177-3AD203B41FA5}">
                      <a16:colId xmlns:a16="http://schemas.microsoft.com/office/drawing/2014/main" val="20003"/>
                    </a:ext>
                  </a:extLst>
                </a:gridCol>
                <a:gridCol w="129396">
                  <a:extLst>
                    <a:ext uri="{9D8B030D-6E8A-4147-A177-3AD203B41FA5}">
                      <a16:colId xmlns:a16="http://schemas.microsoft.com/office/drawing/2014/main" val="20004"/>
                    </a:ext>
                  </a:extLst>
                </a:gridCol>
                <a:gridCol w="129396">
                  <a:extLst>
                    <a:ext uri="{9D8B030D-6E8A-4147-A177-3AD203B41FA5}">
                      <a16:colId xmlns:a16="http://schemas.microsoft.com/office/drawing/2014/main" val="20005"/>
                    </a:ext>
                  </a:extLst>
                </a:gridCol>
                <a:gridCol w="129396">
                  <a:extLst>
                    <a:ext uri="{9D8B030D-6E8A-4147-A177-3AD203B41FA5}">
                      <a16:colId xmlns:a16="http://schemas.microsoft.com/office/drawing/2014/main" val="20006"/>
                    </a:ext>
                  </a:extLst>
                </a:gridCol>
                <a:gridCol w="129396">
                  <a:extLst>
                    <a:ext uri="{9D8B030D-6E8A-4147-A177-3AD203B41FA5}">
                      <a16:colId xmlns:a16="http://schemas.microsoft.com/office/drawing/2014/main" val="20007"/>
                    </a:ext>
                  </a:extLst>
                </a:gridCol>
                <a:gridCol w="129396">
                  <a:extLst>
                    <a:ext uri="{9D8B030D-6E8A-4147-A177-3AD203B41FA5}">
                      <a16:colId xmlns:a16="http://schemas.microsoft.com/office/drawing/2014/main" val="20008"/>
                    </a:ext>
                  </a:extLst>
                </a:gridCol>
                <a:gridCol w="129396">
                  <a:extLst>
                    <a:ext uri="{9D8B030D-6E8A-4147-A177-3AD203B41FA5}">
                      <a16:colId xmlns:a16="http://schemas.microsoft.com/office/drawing/2014/main" val="20009"/>
                    </a:ext>
                  </a:extLst>
                </a:gridCol>
                <a:gridCol w="129396">
                  <a:extLst>
                    <a:ext uri="{9D8B030D-6E8A-4147-A177-3AD203B41FA5}">
                      <a16:colId xmlns:a16="http://schemas.microsoft.com/office/drawing/2014/main" val="20010"/>
                    </a:ext>
                  </a:extLst>
                </a:gridCol>
                <a:gridCol w="129396">
                  <a:extLst>
                    <a:ext uri="{9D8B030D-6E8A-4147-A177-3AD203B41FA5}">
                      <a16:colId xmlns:a16="http://schemas.microsoft.com/office/drawing/2014/main" val="20011"/>
                    </a:ext>
                  </a:extLst>
                </a:gridCol>
                <a:gridCol w="129396">
                  <a:extLst>
                    <a:ext uri="{9D8B030D-6E8A-4147-A177-3AD203B41FA5}">
                      <a16:colId xmlns:a16="http://schemas.microsoft.com/office/drawing/2014/main" val="20012"/>
                    </a:ext>
                  </a:extLst>
                </a:gridCol>
                <a:gridCol w="129396">
                  <a:extLst>
                    <a:ext uri="{9D8B030D-6E8A-4147-A177-3AD203B41FA5}">
                      <a16:colId xmlns:a16="http://schemas.microsoft.com/office/drawing/2014/main" val="20013"/>
                    </a:ext>
                  </a:extLst>
                </a:gridCol>
                <a:gridCol w="129396">
                  <a:extLst>
                    <a:ext uri="{9D8B030D-6E8A-4147-A177-3AD203B41FA5}">
                      <a16:colId xmlns:a16="http://schemas.microsoft.com/office/drawing/2014/main" val="20014"/>
                    </a:ext>
                  </a:extLst>
                </a:gridCol>
                <a:gridCol w="129396">
                  <a:extLst>
                    <a:ext uri="{9D8B030D-6E8A-4147-A177-3AD203B41FA5}">
                      <a16:colId xmlns:a16="http://schemas.microsoft.com/office/drawing/2014/main" val="20015"/>
                    </a:ext>
                  </a:extLst>
                </a:gridCol>
                <a:gridCol w="129396">
                  <a:extLst>
                    <a:ext uri="{9D8B030D-6E8A-4147-A177-3AD203B41FA5}">
                      <a16:colId xmlns:a16="http://schemas.microsoft.com/office/drawing/2014/main" val="20016"/>
                    </a:ext>
                  </a:extLst>
                </a:gridCol>
                <a:gridCol w="129396">
                  <a:extLst>
                    <a:ext uri="{9D8B030D-6E8A-4147-A177-3AD203B41FA5}">
                      <a16:colId xmlns:a16="http://schemas.microsoft.com/office/drawing/2014/main" val="20017"/>
                    </a:ext>
                  </a:extLst>
                </a:gridCol>
                <a:gridCol w="129396">
                  <a:extLst>
                    <a:ext uri="{9D8B030D-6E8A-4147-A177-3AD203B41FA5}">
                      <a16:colId xmlns:a16="http://schemas.microsoft.com/office/drawing/2014/main" val="20018"/>
                    </a:ext>
                  </a:extLst>
                </a:gridCol>
                <a:gridCol w="129396">
                  <a:extLst>
                    <a:ext uri="{9D8B030D-6E8A-4147-A177-3AD203B41FA5}">
                      <a16:colId xmlns:a16="http://schemas.microsoft.com/office/drawing/2014/main" val="20019"/>
                    </a:ext>
                  </a:extLst>
                </a:gridCol>
                <a:gridCol w="129396">
                  <a:extLst>
                    <a:ext uri="{9D8B030D-6E8A-4147-A177-3AD203B41FA5}">
                      <a16:colId xmlns:a16="http://schemas.microsoft.com/office/drawing/2014/main" val="20020"/>
                    </a:ext>
                  </a:extLst>
                </a:gridCol>
                <a:gridCol w="129396">
                  <a:extLst>
                    <a:ext uri="{9D8B030D-6E8A-4147-A177-3AD203B41FA5}">
                      <a16:colId xmlns:a16="http://schemas.microsoft.com/office/drawing/2014/main" val="20021"/>
                    </a:ext>
                  </a:extLst>
                </a:gridCol>
                <a:gridCol w="129396">
                  <a:extLst>
                    <a:ext uri="{9D8B030D-6E8A-4147-A177-3AD203B41FA5}">
                      <a16:colId xmlns:a16="http://schemas.microsoft.com/office/drawing/2014/main" val="20022"/>
                    </a:ext>
                  </a:extLst>
                </a:gridCol>
                <a:gridCol w="129396">
                  <a:extLst>
                    <a:ext uri="{9D8B030D-6E8A-4147-A177-3AD203B41FA5}">
                      <a16:colId xmlns:a16="http://schemas.microsoft.com/office/drawing/2014/main" val="20023"/>
                    </a:ext>
                  </a:extLst>
                </a:gridCol>
                <a:gridCol w="129396">
                  <a:extLst>
                    <a:ext uri="{9D8B030D-6E8A-4147-A177-3AD203B41FA5}">
                      <a16:colId xmlns:a16="http://schemas.microsoft.com/office/drawing/2014/main" val="20024"/>
                    </a:ext>
                  </a:extLst>
                </a:gridCol>
                <a:gridCol w="129396">
                  <a:extLst>
                    <a:ext uri="{9D8B030D-6E8A-4147-A177-3AD203B41FA5}">
                      <a16:colId xmlns:a16="http://schemas.microsoft.com/office/drawing/2014/main" val="20025"/>
                    </a:ext>
                  </a:extLst>
                </a:gridCol>
                <a:gridCol w="129396">
                  <a:extLst>
                    <a:ext uri="{9D8B030D-6E8A-4147-A177-3AD203B41FA5}">
                      <a16:colId xmlns:a16="http://schemas.microsoft.com/office/drawing/2014/main" val="20026"/>
                    </a:ext>
                  </a:extLst>
                </a:gridCol>
                <a:gridCol w="129396">
                  <a:extLst>
                    <a:ext uri="{9D8B030D-6E8A-4147-A177-3AD203B41FA5}">
                      <a16:colId xmlns:a16="http://schemas.microsoft.com/office/drawing/2014/main" val="20027"/>
                    </a:ext>
                  </a:extLst>
                </a:gridCol>
                <a:gridCol w="129396">
                  <a:extLst>
                    <a:ext uri="{9D8B030D-6E8A-4147-A177-3AD203B41FA5}">
                      <a16:colId xmlns:a16="http://schemas.microsoft.com/office/drawing/2014/main" val="20028"/>
                    </a:ext>
                  </a:extLst>
                </a:gridCol>
                <a:gridCol w="129396">
                  <a:extLst>
                    <a:ext uri="{9D8B030D-6E8A-4147-A177-3AD203B41FA5}">
                      <a16:colId xmlns:a16="http://schemas.microsoft.com/office/drawing/2014/main" val="20029"/>
                    </a:ext>
                  </a:extLst>
                </a:gridCol>
                <a:gridCol w="129396">
                  <a:extLst>
                    <a:ext uri="{9D8B030D-6E8A-4147-A177-3AD203B41FA5}">
                      <a16:colId xmlns:a16="http://schemas.microsoft.com/office/drawing/2014/main" val="20030"/>
                    </a:ext>
                  </a:extLst>
                </a:gridCol>
                <a:gridCol w="129396">
                  <a:extLst>
                    <a:ext uri="{9D8B030D-6E8A-4147-A177-3AD203B41FA5}">
                      <a16:colId xmlns:a16="http://schemas.microsoft.com/office/drawing/2014/main" val="20031"/>
                    </a:ext>
                  </a:extLst>
                </a:gridCol>
                <a:gridCol w="129396">
                  <a:extLst>
                    <a:ext uri="{9D8B030D-6E8A-4147-A177-3AD203B41FA5}">
                      <a16:colId xmlns:a16="http://schemas.microsoft.com/office/drawing/2014/main" val="20032"/>
                    </a:ext>
                  </a:extLst>
                </a:gridCol>
                <a:gridCol w="129396">
                  <a:extLst>
                    <a:ext uri="{9D8B030D-6E8A-4147-A177-3AD203B41FA5}">
                      <a16:colId xmlns:a16="http://schemas.microsoft.com/office/drawing/2014/main" val="20033"/>
                    </a:ext>
                  </a:extLst>
                </a:gridCol>
                <a:gridCol w="129396">
                  <a:extLst>
                    <a:ext uri="{9D8B030D-6E8A-4147-A177-3AD203B41FA5}">
                      <a16:colId xmlns:a16="http://schemas.microsoft.com/office/drawing/2014/main" val="20034"/>
                    </a:ext>
                  </a:extLst>
                </a:gridCol>
                <a:gridCol w="129396">
                  <a:extLst>
                    <a:ext uri="{9D8B030D-6E8A-4147-A177-3AD203B41FA5}">
                      <a16:colId xmlns:a16="http://schemas.microsoft.com/office/drawing/2014/main" val="20035"/>
                    </a:ext>
                  </a:extLst>
                </a:gridCol>
                <a:gridCol w="129396">
                  <a:extLst>
                    <a:ext uri="{9D8B030D-6E8A-4147-A177-3AD203B41FA5}">
                      <a16:colId xmlns:a16="http://schemas.microsoft.com/office/drawing/2014/main" val="20036"/>
                    </a:ext>
                  </a:extLst>
                </a:gridCol>
                <a:gridCol w="129396">
                  <a:extLst>
                    <a:ext uri="{9D8B030D-6E8A-4147-A177-3AD203B41FA5}">
                      <a16:colId xmlns:a16="http://schemas.microsoft.com/office/drawing/2014/main" val="20037"/>
                    </a:ext>
                  </a:extLst>
                </a:gridCol>
                <a:gridCol w="129396">
                  <a:extLst>
                    <a:ext uri="{9D8B030D-6E8A-4147-A177-3AD203B41FA5}">
                      <a16:colId xmlns:a16="http://schemas.microsoft.com/office/drawing/2014/main" val="20038"/>
                    </a:ext>
                  </a:extLst>
                </a:gridCol>
                <a:gridCol w="129396">
                  <a:extLst>
                    <a:ext uri="{9D8B030D-6E8A-4147-A177-3AD203B41FA5}">
                      <a16:colId xmlns:a16="http://schemas.microsoft.com/office/drawing/2014/main" val="20039"/>
                    </a:ext>
                  </a:extLst>
                </a:gridCol>
                <a:gridCol w="129396">
                  <a:extLst>
                    <a:ext uri="{9D8B030D-6E8A-4147-A177-3AD203B41FA5}">
                      <a16:colId xmlns:a16="http://schemas.microsoft.com/office/drawing/2014/main" val="20040"/>
                    </a:ext>
                  </a:extLst>
                </a:gridCol>
                <a:gridCol w="129396">
                  <a:extLst>
                    <a:ext uri="{9D8B030D-6E8A-4147-A177-3AD203B41FA5}">
                      <a16:colId xmlns:a16="http://schemas.microsoft.com/office/drawing/2014/main" val="20041"/>
                    </a:ext>
                  </a:extLst>
                </a:gridCol>
                <a:gridCol w="129396">
                  <a:extLst>
                    <a:ext uri="{9D8B030D-6E8A-4147-A177-3AD203B41FA5}">
                      <a16:colId xmlns:a16="http://schemas.microsoft.com/office/drawing/2014/main" val="20042"/>
                    </a:ext>
                  </a:extLst>
                </a:gridCol>
                <a:gridCol w="129396">
                  <a:extLst>
                    <a:ext uri="{9D8B030D-6E8A-4147-A177-3AD203B41FA5}">
                      <a16:colId xmlns:a16="http://schemas.microsoft.com/office/drawing/2014/main" val="20043"/>
                    </a:ext>
                  </a:extLst>
                </a:gridCol>
                <a:gridCol w="129396">
                  <a:extLst>
                    <a:ext uri="{9D8B030D-6E8A-4147-A177-3AD203B41FA5}">
                      <a16:colId xmlns:a16="http://schemas.microsoft.com/office/drawing/2014/main" val="20044"/>
                    </a:ext>
                  </a:extLst>
                </a:gridCol>
                <a:gridCol w="129396">
                  <a:extLst>
                    <a:ext uri="{9D8B030D-6E8A-4147-A177-3AD203B41FA5}">
                      <a16:colId xmlns:a16="http://schemas.microsoft.com/office/drawing/2014/main" val="20045"/>
                    </a:ext>
                  </a:extLst>
                </a:gridCol>
                <a:gridCol w="129396">
                  <a:extLst>
                    <a:ext uri="{9D8B030D-6E8A-4147-A177-3AD203B41FA5}">
                      <a16:colId xmlns:a16="http://schemas.microsoft.com/office/drawing/2014/main" val="20046"/>
                    </a:ext>
                  </a:extLst>
                </a:gridCol>
                <a:gridCol w="129396">
                  <a:extLst>
                    <a:ext uri="{9D8B030D-6E8A-4147-A177-3AD203B41FA5}">
                      <a16:colId xmlns:a16="http://schemas.microsoft.com/office/drawing/2014/main" val="20047"/>
                    </a:ext>
                  </a:extLst>
                </a:gridCol>
                <a:gridCol w="129396">
                  <a:extLst>
                    <a:ext uri="{9D8B030D-6E8A-4147-A177-3AD203B41FA5}">
                      <a16:colId xmlns:a16="http://schemas.microsoft.com/office/drawing/2014/main" val="20048"/>
                    </a:ext>
                  </a:extLst>
                </a:gridCol>
                <a:gridCol w="129396">
                  <a:extLst>
                    <a:ext uri="{9D8B030D-6E8A-4147-A177-3AD203B41FA5}">
                      <a16:colId xmlns:a16="http://schemas.microsoft.com/office/drawing/2014/main" val="20049"/>
                    </a:ext>
                  </a:extLst>
                </a:gridCol>
                <a:gridCol w="129396">
                  <a:extLst>
                    <a:ext uri="{9D8B030D-6E8A-4147-A177-3AD203B41FA5}">
                      <a16:colId xmlns:a16="http://schemas.microsoft.com/office/drawing/2014/main" val="20050"/>
                    </a:ext>
                  </a:extLst>
                </a:gridCol>
                <a:gridCol w="129396">
                  <a:extLst>
                    <a:ext uri="{9D8B030D-6E8A-4147-A177-3AD203B41FA5}">
                      <a16:colId xmlns:a16="http://schemas.microsoft.com/office/drawing/2014/main" val="20051"/>
                    </a:ext>
                  </a:extLst>
                </a:gridCol>
                <a:gridCol w="129396">
                  <a:extLst>
                    <a:ext uri="{9D8B030D-6E8A-4147-A177-3AD203B41FA5}">
                      <a16:colId xmlns:a16="http://schemas.microsoft.com/office/drawing/2014/main" val="20052"/>
                    </a:ext>
                  </a:extLst>
                </a:gridCol>
                <a:gridCol w="129396">
                  <a:extLst>
                    <a:ext uri="{9D8B030D-6E8A-4147-A177-3AD203B41FA5}">
                      <a16:colId xmlns:a16="http://schemas.microsoft.com/office/drawing/2014/main" val="20053"/>
                    </a:ext>
                  </a:extLst>
                </a:gridCol>
                <a:gridCol w="129396">
                  <a:extLst>
                    <a:ext uri="{9D8B030D-6E8A-4147-A177-3AD203B41FA5}">
                      <a16:colId xmlns:a16="http://schemas.microsoft.com/office/drawing/2014/main" val="20054"/>
                    </a:ext>
                  </a:extLst>
                </a:gridCol>
                <a:gridCol w="129396">
                  <a:extLst>
                    <a:ext uri="{9D8B030D-6E8A-4147-A177-3AD203B41FA5}">
                      <a16:colId xmlns:a16="http://schemas.microsoft.com/office/drawing/2014/main" val="20055"/>
                    </a:ext>
                  </a:extLst>
                </a:gridCol>
                <a:gridCol w="129396">
                  <a:extLst>
                    <a:ext uri="{9D8B030D-6E8A-4147-A177-3AD203B41FA5}">
                      <a16:colId xmlns:a16="http://schemas.microsoft.com/office/drawing/2014/main" val="20056"/>
                    </a:ext>
                  </a:extLst>
                </a:gridCol>
                <a:gridCol w="129396">
                  <a:extLst>
                    <a:ext uri="{9D8B030D-6E8A-4147-A177-3AD203B41FA5}">
                      <a16:colId xmlns:a16="http://schemas.microsoft.com/office/drawing/2014/main" val="20057"/>
                    </a:ext>
                  </a:extLst>
                </a:gridCol>
                <a:gridCol w="129396">
                  <a:extLst>
                    <a:ext uri="{9D8B030D-6E8A-4147-A177-3AD203B41FA5}">
                      <a16:colId xmlns:a16="http://schemas.microsoft.com/office/drawing/2014/main" val="20058"/>
                    </a:ext>
                  </a:extLst>
                </a:gridCol>
                <a:gridCol w="129396">
                  <a:extLst>
                    <a:ext uri="{9D8B030D-6E8A-4147-A177-3AD203B41FA5}">
                      <a16:colId xmlns:a16="http://schemas.microsoft.com/office/drawing/2014/main" val="20059"/>
                    </a:ext>
                  </a:extLst>
                </a:gridCol>
                <a:gridCol w="129396">
                  <a:extLst>
                    <a:ext uri="{9D8B030D-6E8A-4147-A177-3AD203B41FA5}">
                      <a16:colId xmlns:a16="http://schemas.microsoft.com/office/drawing/2014/main" val="20060"/>
                    </a:ext>
                  </a:extLst>
                </a:gridCol>
              </a:tblGrid>
              <a:tr h="299620">
                <a:tc rowSpan="2">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1600" b="1" i="0" u="none" strike="noStrike" dirty="0">
                          <a:solidFill>
                            <a:srgbClr val="000000"/>
                          </a:solidFill>
                          <a:effectLst/>
                          <a:latin typeface="+mn-lt"/>
                        </a:rPr>
                        <a:t>Wavelength</a:t>
                      </a:r>
                      <a:endParaRPr lang="ja-JP" altLang="en-US" sz="1600" b="1" i="0" u="none" strike="noStrike" dirty="0">
                        <a:solidFill>
                          <a:srgbClr val="000000"/>
                        </a:solidFill>
                        <a:effectLst/>
                        <a:latin typeface="+mn-lt"/>
                      </a:endParaRP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10">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fr-FR" sz="1600" b="1" i="0" u="none" strike="noStrike" dirty="0">
                          <a:solidFill>
                            <a:srgbClr val="000000"/>
                          </a:solidFill>
                          <a:effectLst/>
                          <a:latin typeface="+mn-lt"/>
                        </a:rPr>
                        <a:t>400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fr-FR" sz="1600" b="1" i="0" u="none" strike="noStrike" dirty="0">
                          <a:solidFill>
                            <a:srgbClr val="000000"/>
                          </a:solidFill>
                          <a:effectLst/>
                          <a:latin typeface="+mn-lt"/>
                        </a:rPr>
                        <a:t>500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fr-FR" sz="1600" b="1" i="0" u="none" strike="noStrike">
                          <a:solidFill>
                            <a:srgbClr val="000000"/>
                          </a:solidFill>
                          <a:effectLst/>
                          <a:latin typeface="+mn-lt"/>
                        </a:rPr>
                        <a:t>600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fr-FR" sz="1600" b="1" i="0" u="none" strike="noStrike" dirty="0">
                          <a:solidFill>
                            <a:srgbClr val="000000"/>
                          </a:solidFill>
                          <a:effectLst/>
                          <a:latin typeface="+mn-lt"/>
                        </a:rPr>
                        <a:t>700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fr-FR" sz="1600" b="1" i="0" u="none" strike="noStrike" dirty="0">
                          <a:solidFill>
                            <a:srgbClr val="000000"/>
                          </a:solidFill>
                          <a:effectLst/>
                          <a:latin typeface="+mn-lt"/>
                        </a:rPr>
                        <a:t>800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fr-FR" sz="1600" b="1" i="0" u="none" strike="noStrike">
                          <a:solidFill>
                            <a:srgbClr val="000000"/>
                          </a:solidFill>
                          <a:effectLst/>
                          <a:latin typeface="+mn-lt"/>
                        </a:rPr>
                        <a:t>900 nm</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04436">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0</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1</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2</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4</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5</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6</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7</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8</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900" b="0" i="0" u="none" strike="noStrike" dirty="0">
                          <a:solidFill>
                            <a:srgbClr val="000000"/>
                          </a:solidFill>
                          <a:effectLst/>
                          <a:latin typeface="+mn-lt"/>
                        </a:rPr>
                        <a:t>9</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0" name="表 9">
            <a:extLst>
              <a:ext uri="{FF2B5EF4-FFF2-40B4-BE49-F238E27FC236}">
                <a16:creationId xmlns:a16="http://schemas.microsoft.com/office/drawing/2014/main" id="{C2CC3082-04F7-4199-8339-8E6EDD8C81CD}"/>
              </a:ext>
            </a:extLst>
          </p:cNvPr>
          <p:cNvGraphicFramePr>
            <a:graphicFrameLocks noGrp="1"/>
          </p:cNvGraphicFramePr>
          <p:nvPr>
            <p:extLst>
              <p:ext uri="{D42A27DB-BD31-4B8C-83A1-F6EECF244321}">
                <p14:modId xmlns:p14="http://schemas.microsoft.com/office/powerpoint/2010/main" val="1598860795"/>
              </p:ext>
            </p:extLst>
          </p:nvPr>
        </p:nvGraphicFramePr>
        <p:xfrm>
          <a:off x="118630" y="3460022"/>
          <a:ext cx="8928992" cy="842366"/>
        </p:xfrm>
        <a:graphic>
          <a:graphicData uri="http://schemas.openxmlformats.org/drawingml/2006/table">
            <a:tbl>
              <a:tblPr/>
              <a:tblGrid>
                <a:gridCol w="1165232">
                  <a:extLst>
                    <a:ext uri="{9D8B030D-6E8A-4147-A177-3AD203B41FA5}">
                      <a16:colId xmlns:a16="http://schemas.microsoft.com/office/drawing/2014/main" val="20000"/>
                    </a:ext>
                  </a:extLst>
                </a:gridCol>
                <a:gridCol w="129396">
                  <a:extLst>
                    <a:ext uri="{9D8B030D-6E8A-4147-A177-3AD203B41FA5}">
                      <a16:colId xmlns:a16="http://schemas.microsoft.com/office/drawing/2014/main" val="20001"/>
                    </a:ext>
                  </a:extLst>
                </a:gridCol>
                <a:gridCol w="129396">
                  <a:extLst>
                    <a:ext uri="{9D8B030D-6E8A-4147-A177-3AD203B41FA5}">
                      <a16:colId xmlns:a16="http://schemas.microsoft.com/office/drawing/2014/main" val="20002"/>
                    </a:ext>
                  </a:extLst>
                </a:gridCol>
                <a:gridCol w="129396">
                  <a:extLst>
                    <a:ext uri="{9D8B030D-6E8A-4147-A177-3AD203B41FA5}">
                      <a16:colId xmlns:a16="http://schemas.microsoft.com/office/drawing/2014/main" val="20003"/>
                    </a:ext>
                  </a:extLst>
                </a:gridCol>
                <a:gridCol w="129396">
                  <a:extLst>
                    <a:ext uri="{9D8B030D-6E8A-4147-A177-3AD203B41FA5}">
                      <a16:colId xmlns:a16="http://schemas.microsoft.com/office/drawing/2014/main" val="20004"/>
                    </a:ext>
                  </a:extLst>
                </a:gridCol>
                <a:gridCol w="129396">
                  <a:extLst>
                    <a:ext uri="{9D8B030D-6E8A-4147-A177-3AD203B41FA5}">
                      <a16:colId xmlns:a16="http://schemas.microsoft.com/office/drawing/2014/main" val="20005"/>
                    </a:ext>
                  </a:extLst>
                </a:gridCol>
                <a:gridCol w="129396">
                  <a:extLst>
                    <a:ext uri="{9D8B030D-6E8A-4147-A177-3AD203B41FA5}">
                      <a16:colId xmlns:a16="http://schemas.microsoft.com/office/drawing/2014/main" val="20006"/>
                    </a:ext>
                  </a:extLst>
                </a:gridCol>
                <a:gridCol w="129396">
                  <a:extLst>
                    <a:ext uri="{9D8B030D-6E8A-4147-A177-3AD203B41FA5}">
                      <a16:colId xmlns:a16="http://schemas.microsoft.com/office/drawing/2014/main" val="20007"/>
                    </a:ext>
                  </a:extLst>
                </a:gridCol>
                <a:gridCol w="129396">
                  <a:extLst>
                    <a:ext uri="{9D8B030D-6E8A-4147-A177-3AD203B41FA5}">
                      <a16:colId xmlns:a16="http://schemas.microsoft.com/office/drawing/2014/main" val="20008"/>
                    </a:ext>
                  </a:extLst>
                </a:gridCol>
                <a:gridCol w="129396">
                  <a:extLst>
                    <a:ext uri="{9D8B030D-6E8A-4147-A177-3AD203B41FA5}">
                      <a16:colId xmlns:a16="http://schemas.microsoft.com/office/drawing/2014/main" val="20009"/>
                    </a:ext>
                  </a:extLst>
                </a:gridCol>
                <a:gridCol w="129396">
                  <a:extLst>
                    <a:ext uri="{9D8B030D-6E8A-4147-A177-3AD203B41FA5}">
                      <a16:colId xmlns:a16="http://schemas.microsoft.com/office/drawing/2014/main" val="20010"/>
                    </a:ext>
                  </a:extLst>
                </a:gridCol>
                <a:gridCol w="129396">
                  <a:extLst>
                    <a:ext uri="{9D8B030D-6E8A-4147-A177-3AD203B41FA5}">
                      <a16:colId xmlns:a16="http://schemas.microsoft.com/office/drawing/2014/main" val="20011"/>
                    </a:ext>
                  </a:extLst>
                </a:gridCol>
                <a:gridCol w="129396">
                  <a:extLst>
                    <a:ext uri="{9D8B030D-6E8A-4147-A177-3AD203B41FA5}">
                      <a16:colId xmlns:a16="http://schemas.microsoft.com/office/drawing/2014/main" val="20012"/>
                    </a:ext>
                  </a:extLst>
                </a:gridCol>
                <a:gridCol w="129396">
                  <a:extLst>
                    <a:ext uri="{9D8B030D-6E8A-4147-A177-3AD203B41FA5}">
                      <a16:colId xmlns:a16="http://schemas.microsoft.com/office/drawing/2014/main" val="20013"/>
                    </a:ext>
                  </a:extLst>
                </a:gridCol>
                <a:gridCol w="129396">
                  <a:extLst>
                    <a:ext uri="{9D8B030D-6E8A-4147-A177-3AD203B41FA5}">
                      <a16:colId xmlns:a16="http://schemas.microsoft.com/office/drawing/2014/main" val="20014"/>
                    </a:ext>
                  </a:extLst>
                </a:gridCol>
                <a:gridCol w="129396">
                  <a:extLst>
                    <a:ext uri="{9D8B030D-6E8A-4147-A177-3AD203B41FA5}">
                      <a16:colId xmlns:a16="http://schemas.microsoft.com/office/drawing/2014/main" val="20015"/>
                    </a:ext>
                  </a:extLst>
                </a:gridCol>
                <a:gridCol w="129396">
                  <a:extLst>
                    <a:ext uri="{9D8B030D-6E8A-4147-A177-3AD203B41FA5}">
                      <a16:colId xmlns:a16="http://schemas.microsoft.com/office/drawing/2014/main" val="20016"/>
                    </a:ext>
                  </a:extLst>
                </a:gridCol>
                <a:gridCol w="129396">
                  <a:extLst>
                    <a:ext uri="{9D8B030D-6E8A-4147-A177-3AD203B41FA5}">
                      <a16:colId xmlns:a16="http://schemas.microsoft.com/office/drawing/2014/main" val="20017"/>
                    </a:ext>
                  </a:extLst>
                </a:gridCol>
                <a:gridCol w="129396">
                  <a:extLst>
                    <a:ext uri="{9D8B030D-6E8A-4147-A177-3AD203B41FA5}">
                      <a16:colId xmlns:a16="http://schemas.microsoft.com/office/drawing/2014/main" val="20018"/>
                    </a:ext>
                  </a:extLst>
                </a:gridCol>
                <a:gridCol w="129396">
                  <a:extLst>
                    <a:ext uri="{9D8B030D-6E8A-4147-A177-3AD203B41FA5}">
                      <a16:colId xmlns:a16="http://schemas.microsoft.com/office/drawing/2014/main" val="20019"/>
                    </a:ext>
                  </a:extLst>
                </a:gridCol>
                <a:gridCol w="129396">
                  <a:extLst>
                    <a:ext uri="{9D8B030D-6E8A-4147-A177-3AD203B41FA5}">
                      <a16:colId xmlns:a16="http://schemas.microsoft.com/office/drawing/2014/main" val="20020"/>
                    </a:ext>
                  </a:extLst>
                </a:gridCol>
                <a:gridCol w="129396">
                  <a:extLst>
                    <a:ext uri="{9D8B030D-6E8A-4147-A177-3AD203B41FA5}">
                      <a16:colId xmlns:a16="http://schemas.microsoft.com/office/drawing/2014/main" val="20021"/>
                    </a:ext>
                  </a:extLst>
                </a:gridCol>
                <a:gridCol w="129396">
                  <a:extLst>
                    <a:ext uri="{9D8B030D-6E8A-4147-A177-3AD203B41FA5}">
                      <a16:colId xmlns:a16="http://schemas.microsoft.com/office/drawing/2014/main" val="20022"/>
                    </a:ext>
                  </a:extLst>
                </a:gridCol>
                <a:gridCol w="129396">
                  <a:extLst>
                    <a:ext uri="{9D8B030D-6E8A-4147-A177-3AD203B41FA5}">
                      <a16:colId xmlns:a16="http://schemas.microsoft.com/office/drawing/2014/main" val="20023"/>
                    </a:ext>
                  </a:extLst>
                </a:gridCol>
                <a:gridCol w="129396">
                  <a:extLst>
                    <a:ext uri="{9D8B030D-6E8A-4147-A177-3AD203B41FA5}">
                      <a16:colId xmlns:a16="http://schemas.microsoft.com/office/drawing/2014/main" val="20024"/>
                    </a:ext>
                  </a:extLst>
                </a:gridCol>
                <a:gridCol w="129396">
                  <a:extLst>
                    <a:ext uri="{9D8B030D-6E8A-4147-A177-3AD203B41FA5}">
                      <a16:colId xmlns:a16="http://schemas.microsoft.com/office/drawing/2014/main" val="20025"/>
                    </a:ext>
                  </a:extLst>
                </a:gridCol>
                <a:gridCol w="129396">
                  <a:extLst>
                    <a:ext uri="{9D8B030D-6E8A-4147-A177-3AD203B41FA5}">
                      <a16:colId xmlns:a16="http://schemas.microsoft.com/office/drawing/2014/main" val="20026"/>
                    </a:ext>
                  </a:extLst>
                </a:gridCol>
                <a:gridCol w="129396">
                  <a:extLst>
                    <a:ext uri="{9D8B030D-6E8A-4147-A177-3AD203B41FA5}">
                      <a16:colId xmlns:a16="http://schemas.microsoft.com/office/drawing/2014/main" val="20027"/>
                    </a:ext>
                  </a:extLst>
                </a:gridCol>
                <a:gridCol w="129396">
                  <a:extLst>
                    <a:ext uri="{9D8B030D-6E8A-4147-A177-3AD203B41FA5}">
                      <a16:colId xmlns:a16="http://schemas.microsoft.com/office/drawing/2014/main" val="20028"/>
                    </a:ext>
                  </a:extLst>
                </a:gridCol>
                <a:gridCol w="129396">
                  <a:extLst>
                    <a:ext uri="{9D8B030D-6E8A-4147-A177-3AD203B41FA5}">
                      <a16:colId xmlns:a16="http://schemas.microsoft.com/office/drawing/2014/main" val="20029"/>
                    </a:ext>
                  </a:extLst>
                </a:gridCol>
                <a:gridCol w="129396">
                  <a:extLst>
                    <a:ext uri="{9D8B030D-6E8A-4147-A177-3AD203B41FA5}">
                      <a16:colId xmlns:a16="http://schemas.microsoft.com/office/drawing/2014/main" val="20030"/>
                    </a:ext>
                  </a:extLst>
                </a:gridCol>
                <a:gridCol w="129396">
                  <a:extLst>
                    <a:ext uri="{9D8B030D-6E8A-4147-A177-3AD203B41FA5}">
                      <a16:colId xmlns:a16="http://schemas.microsoft.com/office/drawing/2014/main" val="20031"/>
                    </a:ext>
                  </a:extLst>
                </a:gridCol>
                <a:gridCol w="129396">
                  <a:extLst>
                    <a:ext uri="{9D8B030D-6E8A-4147-A177-3AD203B41FA5}">
                      <a16:colId xmlns:a16="http://schemas.microsoft.com/office/drawing/2014/main" val="20032"/>
                    </a:ext>
                  </a:extLst>
                </a:gridCol>
                <a:gridCol w="129396">
                  <a:extLst>
                    <a:ext uri="{9D8B030D-6E8A-4147-A177-3AD203B41FA5}">
                      <a16:colId xmlns:a16="http://schemas.microsoft.com/office/drawing/2014/main" val="20033"/>
                    </a:ext>
                  </a:extLst>
                </a:gridCol>
                <a:gridCol w="129396">
                  <a:extLst>
                    <a:ext uri="{9D8B030D-6E8A-4147-A177-3AD203B41FA5}">
                      <a16:colId xmlns:a16="http://schemas.microsoft.com/office/drawing/2014/main" val="20034"/>
                    </a:ext>
                  </a:extLst>
                </a:gridCol>
                <a:gridCol w="129396">
                  <a:extLst>
                    <a:ext uri="{9D8B030D-6E8A-4147-A177-3AD203B41FA5}">
                      <a16:colId xmlns:a16="http://schemas.microsoft.com/office/drawing/2014/main" val="20035"/>
                    </a:ext>
                  </a:extLst>
                </a:gridCol>
                <a:gridCol w="129396">
                  <a:extLst>
                    <a:ext uri="{9D8B030D-6E8A-4147-A177-3AD203B41FA5}">
                      <a16:colId xmlns:a16="http://schemas.microsoft.com/office/drawing/2014/main" val="20036"/>
                    </a:ext>
                  </a:extLst>
                </a:gridCol>
                <a:gridCol w="129396">
                  <a:extLst>
                    <a:ext uri="{9D8B030D-6E8A-4147-A177-3AD203B41FA5}">
                      <a16:colId xmlns:a16="http://schemas.microsoft.com/office/drawing/2014/main" val="20037"/>
                    </a:ext>
                  </a:extLst>
                </a:gridCol>
                <a:gridCol w="129396">
                  <a:extLst>
                    <a:ext uri="{9D8B030D-6E8A-4147-A177-3AD203B41FA5}">
                      <a16:colId xmlns:a16="http://schemas.microsoft.com/office/drawing/2014/main" val="20038"/>
                    </a:ext>
                  </a:extLst>
                </a:gridCol>
                <a:gridCol w="129396">
                  <a:extLst>
                    <a:ext uri="{9D8B030D-6E8A-4147-A177-3AD203B41FA5}">
                      <a16:colId xmlns:a16="http://schemas.microsoft.com/office/drawing/2014/main" val="20039"/>
                    </a:ext>
                  </a:extLst>
                </a:gridCol>
                <a:gridCol w="129396">
                  <a:extLst>
                    <a:ext uri="{9D8B030D-6E8A-4147-A177-3AD203B41FA5}">
                      <a16:colId xmlns:a16="http://schemas.microsoft.com/office/drawing/2014/main" val="20040"/>
                    </a:ext>
                  </a:extLst>
                </a:gridCol>
                <a:gridCol w="129396">
                  <a:extLst>
                    <a:ext uri="{9D8B030D-6E8A-4147-A177-3AD203B41FA5}">
                      <a16:colId xmlns:a16="http://schemas.microsoft.com/office/drawing/2014/main" val="20041"/>
                    </a:ext>
                  </a:extLst>
                </a:gridCol>
                <a:gridCol w="129396">
                  <a:extLst>
                    <a:ext uri="{9D8B030D-6E8A-4147-A177-3AD203B41FA5}">
                      <a16:colId xmlns:a16="http://schemas.microsoft.com/office/drawing/2014/main" val="20042"/>
                    </a:ext>
                  </a:extLst>
                </a:gridCol>
                <a:gridCol w="129396">
                  <a:extLst>
                    <a:ext uri="{9D8B030D-6E8A-4147-A177-3AD203B41FA5}">
                      <a16:colId xmlns:a16="http://schemas.microsoft.com/office/drawing/2014/main" val="20043"/>
                    </a:ext>
                  </a:extLst>
                </a:gridCol>
                <a:gridCol w="129396">
                  <a:extLst>
                    <a:ext uri="{9D8B030D-6E8A-4147-A177-3AD203B41FA5}">
                      <a16:colId xmlns:a16="http://schemas.microsoft.com/office/drawing/2014/main" val="20044"/>
                    </a:ext>
                  </a:extLst>
                </a:gridCol>
                <a:gridCol w="129396">
                  <a:extLst>
                    <a:ext uri="{9D8B030D-6E8A-4147-A177-3AD203B41FA5}">
                      <a16:colId xmlns:a16="http://schemas.microsoft.com/office/drawing/2014/main" val="20045"/>
                    </a:ext>
                  </a:extLst>
                </a:gridCol>
                <a:gridCol w="129396">
                  <a:extLst>
                    <a:ext uri="{9D8B030D-6E8A-4147-A177-3AD203B41FA5}">
                      <a16:colId xmlns:a16="http://schemas.microsoft.com/office/drawing/2014/main" val="20046"/>
                    </a:ext>
                  </a:extLst>
                </a:gridCol>
                <a:gridCol w="129396">
                  <a:extLst>
                    <a:ext uri="{9D8B030D-6E8A-4147-A177-3AD203B41FA5}">
                      <a16:colId xmlns:a16="http://schemas.microsoft.com/office/drawing/2014/main" val="20047"/>
                    </a:ext>
                  </a:extLst>
                </a:gridCol>
                <a:gridCol w="129396">
                  <a:extLst>
                    <a:ext uri="{9D8B030D-6E8A-4147-A177-3AD203B41FA5}">
                      <a16:colId xmlns:a16="http://schemas.microsoft.com/office/drawing/2014/main" val="20048"/>
                    </a:ext>
                  </a:extLst>
                </a:gridCol>
                <a:gridCol w="129396">
                  <a:extLst>
                    <a:ext uri="{9D8B030D-6E8A-4147-A177-3AD203B41FA5}">
                      <a16:colId xmlns:a16="http://schemas.microsoft.com/office/drawing/2014/main" val="20049"/>
                    </a:ext>
                  </a:extLst>
                </a:gridCol>
                <a:gridCol w="129396">
                  <a:extLst>
                    <a:ext uri="{9D8B030D-6E8A-4147-A177-3AD203B41FA5}">
                      <a16:colId xmlns:a16="http://schemas.microsoft.com/office/drawing/2014/main" val="20050"/>
                    </a:ext>
                  </a:extLst>
                </a:gridCol>
                <a:gridCol w="129396">
                  <a:extLst>
                    <a:ext uri="{9D8B030D-6E8A-4147-A177-3AD203B41FA5}">
                      <a16:colId xmlns:a16="http://schemas.microsoft.com/office/drawing/2014/main" val="20051"/>
                    </a:ext>
                  </a:extLst>
                </a:gridCol>
                <a:gridCol w="129396">
                  <a:extLst>
                    <a:ext uri="{9D8B030D-6E8A-4147-A177-3AD203B41FA5}">
                      <a16:colId xmlns:a16="http://schemas.microsoft.com/office/drawing/2014/main" val="20052"/>
                    </a:ext>
                  </a:extLst>
                </a:gridCol>
                <a:gridCol w="129396">
                  <a:extLst>
                    <a:ext uri="{9D8B030D-6E8A-4147-A177-3AD203B41FA5}">
                      <a16:colId xmlns:a16="http://schemas.microsoft.com/office/drawing/2014/main" val="20053"/>
                    </a:ext>
                  </a:extLst>
                </a:gridCol>
                <a:gridCol w="129396">
                  <a:extLst>
                    <a:ext uri="{9D8B030D-6E8A-4147-A177-3AD203B41FA5}">
                      <a16:colId xmlns:a16="http://schemas.microsoft.com/office/drawing/2014/main" val="20054"/>
                    </a:ext>
                  </a:extLst>
                </a:gridCol>
                <a:gridCol w="129396">
                  <a:extLst>
                    <a:ext uri="{9D8B030D-6E8A-4147-A177-3AD203B41FA5}">
                      <a16:colId xmlns:a16="http://schemas.microsoft.com/office/drawing/2014/main" val="20055"/>
                    </a:ext>
                  </a:extLst>
                </a:gridCol>
                <a:gridCol w="129396">
                  <a:extLst>
                    <a:ext uri="{9D8B030D-6E8A-4147-A177-3AD203B41FA5}">
                      <a16:colId xmlns:a16="http://schemas.microsoft.com/office/drawing/2014/main" val="20056"/>
                    </a:ext>
                  </a:extLst>
                </a:gridCol>
                <a:gridCol w="129396">
                  <a:extLst>
                    <a:ext uri="{9D8B030D-6E8A-4147-A177-3AD203B41FA5}">
                      <a16:colId xmlns:a16="http://schemas.microsoft.com/office/drawing/2014/main" val="20057"/>
                    </a:ext>
                  </a:extLst>
                </a:gridCol>
                <a:gridCol w="129396">
                  <a:extLst>
                    <a:ext uri="{9D8B030D-6E8A-4147-A177-3AD203B41FA5}">
                      <a16:colId xmlns:a16="http://schemas.microsoft.com/office/drawing/2014/main" val="20058"/>
                    </a:ext>
                  </a:extLst>
                </a:gridCol>
                <a:gridCol w="129396">
                  <a:extLst>
                    <a:ext uri="{9D8B030D-6E8A-4147-A177-3AD203B41FA5}">
                      <a16:colId xmlns:a16="http://schemas.microsoft.com/office/drawing/2014/main" val="20059"/>
                    </a:ext>
                  </a:extLst>
                </a:gridCol>
                <a:gridCol w="129396">
                  <a:extLst>
                    <a:ext uri="{9D8B030D-6E8A-4147-A177-3AD203B41FA5}">
                      <a16:colId xmlns:a16="http://schemas.microsoft.com/office/drawing/2014/main" val="20060"/>
                    </a:ext>
                  </a:extLst>
                </a:gridCol>
              </a:tblGrid>
              <a:tr h="120338">
                <a:tc rowSpan="7">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1800" b="1" i="0" u="none" strike="noStrike" dirty="0">
                          <a:solidFill>
                            <a:srgbClr val="000000"/>
                          </a:solidFill>
                          <a:effectLst/>
                          <a:latin typeface="+mn-lt"/>
                        </a:rPr>
                        <a:t>ALOS</a:t>
                      </a:r>
                    </a:p>
                    <a:p>
                      <a:pPr algn="r" fontAlgn="ctr"/>
                      <a:r>
                        <a:rPr lang="en-US" sz="1400" b="1" i="0" u="none" strike="noStrike" dirty="0">
                          <a:solidFill>
                            <a:srgbClr val="000000"/>
                          </a:solidFill>
                          <a:effectLst/>
                          <a:latin typeface="+mn-lt"/>
                        </a:rPr>
                        <a:t>PRISM</a:t>
                      </a:r>
                    </a:p>
                    <a:p>
                      <a:pPr algn="r" fontAlgn="ctr"/>
                      <a:r>
                        <a:rPr lang="en-US" sz="1400" b="1" i="0" u="none" strike="noStrike" dirty="0">
                          <a:solidFill>
                            <a:srgbClr val="000000"/>
                          </a:solidFill>
                          <a:effectLst/>
                          <a:latin typeface="+mn-lt"/>
                        </a:rPr>
                        <a:t>AVNIR-2</a:t>
                      </a:r>
                      <a:endParaRPr lang="fr-FR" sz="1400" b="1" i="0" u="none" strike="noStrike" dirty="0">
                        <a:solidFill>
                          <a:srgbClr val="000000"/>
                        </a:solidFill>
                        <a:effectLst/>
                        <a:latin typeface="+mn-lt"/>
                      </a:endParaRP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1" name="表 10">
            <a:extLst>
              <a:ext uri="{FF2B5EF4-FFF2-40B4-BE49-F238E27FC236}">
                <a16:creationId xmlns:a16="http://schemas.microsoft.com/office/drawing/2014/main" id="{39B3F30C-42DD-4463-8E3B-E80AB076F26B}"/>
              </a:ext>
            </a:extLst>
          </p:cNvPr>
          <p:cNvGraphicFramePr>
            <a:graphicFrameLocks noGrp="1"/>
          </p:cNvGraphicFramePr>
          <p:nvPr>
            <p:extLst>
              <p:ext uri="{D42A27DB-BD31-4B8C-83A1-F6EECF244321}">
                <p14:modId xmlns:p14="http://schemas.microsoft.com/office/powerpoint/2010/main" val="428634319"/>
              </p:ext>
            </p:extLst>
          </p:nvPr>
        </p:nvGraphicFramePr>
        <p:xfrm>
          <a:off x="118630" y="4634854"/>
          <a:ext cx="8918655" cy="1323718"/>
        </p:xfrm>
        <a:graphic>
          <a:graphicData uri="http://schemas.openxmlformats.org/drawingml/2006/table">
            <a:tbl>
              <a:tblPr/>
              <a:tblGrid>
                <a:gridCol w="1154895">
                  <a:extLst>
                    <a:ext uri="{9D8B030D-6E8A-4147-A177-3AD203B41FA5}">
                      <a16:colId xmlns:a16="http://schemas.microsoft.com/office/drawing/2014/main" val="20000"/>
                    </a:ext>
                  </a:extLst>
                </a:gridCol>
                <a:gridCol w="129396">
                  <a:extLst>
                    <a:ext uri="{9D8B030D-6E8A-4147-A177-3AD203B41FA5}">
                      <a16:colId xmlns:a16="http://schemas.microsoft.com/office/drawing/2014/main" val="20001"/>
                    </a:ext>
                  </a:extLst>
                </a:gridCol>
                <a:gridCol w="129396">
                  <a:extLst>
                    <a:ext uri="{9D8B030D-6E8A-4147-A177-3AD203B41FA5}">
                      <a16:colId xmlns:a16="http://schemas.microsoft.com/office/drawing/2014/main" val="20002"/>
                    </a:ext>
                  </a:extLst>
                </a:gridCol>
                <a:gridCol w="129396">
                  <a:extLst>
                    <a:ext uri="{9D8B030D-6E8A-4147-A177-3AD203B41FA5}">
                      <a16:colId xmlns:a16="http://schemas.microsoft.com/office/drawing/2014/main" val="20003"/>
                    </a:ext>
                  </a:extLst>
                </a:gridCol>
                <a:gridCol w="129396">
                  <a:extLst>
                    <a:ext uri="{9D8B030D-6E8A-4147-A177-3AD203B41FA5}">
                      <a16:colId xmlns:a16="http://schemas.microsoft.com/office/drawing/2014/main" val="20004"/>
                    </a:ext>
                  </a:extLst>
                </a:gridCol>
                <a:gridCol w="129396">
                  <a:extLst>
                    <a:ext uri="{9D8B030D-6E8A-4147-A177-3AD203B41FA5}">
                      <a16:colId xmlns:a16="http://schemas.microsoft.com/office/drawing/2014/main" val="20005"/>
                    </a:ext>
                  </a:extLst>
                </a:gridCol>
                <a:gridCol w="129396">
                  <a:extLst>
                    <a:ext uri="{9D8B030D-6E8A-4147-A177-3AD203B41FA5}">
                      <a16:colId xmlns:a16="http://schemas.microsoft.com/office/drawing/2014/main" val="20006"/>
                    </a:ext>
                  </a:extLst>
                </a:gridCol>
                <a:gridCol w="129396">
                  <a:extLst>
                    <a:ext uri="{9D8B030D-6E8A-4147-A177-3AD203B41FA5}">
                      <a16:colId xmlns:a16="http://schemas.microsoft.com/office/drawing/2014/main" val="20007"/>
                    </a:ext>
                  </a:extLst>
                </a:gridCol>
                <a:gridCol w="129396">
                  <a:extLst>
                    <a:ext uri="{9D8B030D-6E8A-4147-A177-3AD203B41FA5}">
                      <a16:colId xmlns:a16="http://schemas.microsoft.com/office/drawing/2014/main" val="20008"/>
                    </a:ext>
                  </a:extLst>
                </a:gridCol>
                <a:gridCol w="129396">
                  <a:extLst>
                    <a:ext uri="{9D8B030D-6E8A-4147-A177-3AD203B41FA5}">
                      <a16:colId xmlns:a16="http://schemas.microsoft.com/office/drawing/2014/main" val="20009"/>
                    </a:ext>
                  </a:extLst>
                </a:gridCol>
                <a:gridCol w="129396">
                  <a:extLst>
                    <a:ext uri="{9D8B030D-6E8A-4147-A177-3AD203B41FA5}">
                      <a16:colId xmlns:a16="http://schemas.microsoft.com/office/drawing/2014/main" val="20010"/>
                    </a:ext>
                  </a:extLst>
                </a:gridCol>
                <a:gridCol w="129396">
                  <a:extLst>
                    <a:ext uri="{9D8B030D-6E8A-4147-A177-3AD203B41FA5}">
                      <a16:colId xmlns:a16="http://schemas.microsoft.com/office/drawing/2014/main" val="20011"/>
                    </a:ext>
                  </a:extLst>
                </a:gridCol>
                <a:gridCol w="129396">
                  <a:extLst>
                    <a:ext uri="{9D8B030D-6E8A-4147-A177-3AD203B41FA5}">
                      <a16:colId xmlns:a16="http://schemas.microsoft.com/office/drawing/2014/main" val="20012"/>
                    </a:ext>
                  </a:extLst>
                </a:gridCol>
                <a:gridCol w="129396">
                  <a:extLst>
                    <a:ext uri="{9D8B030D-6E8A-4147-A177-3AD203B41FA5}">
                      <a16:colId xmlns:a16="http://schemas.microsoft.com/office/drawing/2014/main" val="20013"/>
                    </a:ext>
                  </a:extLst>
                </a:gridCol>
                <a:gridCol w="129396">
                  <a:extLst>
                    <a:ext uri="{9D8B030D-6E8A-4147-A177-3AD203B41FA5}">
                      <a16:colId xmlns:a16="http://schemas.microsoft.com/office/drawing/2014/main" val="20014"/>
                    </a:ext>
                  </a:extLst>
                </a:gridCol>
                <a:gridCol w="129396">
                  <a:extLst>
                    <a:ext uri="{9D8B030D-6E8A-4147-A177-3AD203B41FA5}">
                      <a16:colId xmlns:a16="http://schemas.microsoft.com/office/drawing/2014/main" val="20015"/>
                    </a:ext>
                  </a:extLst>
                </a:gridCol>
                <a:gridCol w="129396">
                  <a:extLst>
                    <a:ext uri="{9D8B030D-6E8A-4147-A177-3AD203B41FA5}">
                      <a16:colId xmlns:a16="http://schemas.microsoft.com/office/drawing/2014/main" val="20016"/>
                    </a:ext>
                  </a:extLst>
                </a:gridCol>
                <a:gridCol w="129396">
                  <a:extLst>
                    <a:ext uri="{9D8B030D-6E8A-4147-A177-3AD203B41FA5}">
                      <a16:colId xmlns:a16="http://schemas.microsoft.com/office/drawing/2014/main" val="20017"/>
                    </a:ext>
                  </a:extLst>
                </a:gridCol>
                <a:gridCol w="129396">
                  <a:extLst>
                    <a:ext uri="{9D8B030D-6E8A-4147-A177-3AD203B41FA5}">
                      <a16:colId xmlns:a16="http://schemas.microsoft.com/office/drawing/2014/main" val="20018"/>
                    </a:ext>
                  </a:extLst>
                </a:gridCol>
                <a:gridCol w="129396">
                  <a:extLst>
                    <a:ext uri="{9D8B030D-6E8A-4147-A177-3AD203B41FA5}">
                      <a16:colId xmlns:a16="http://schemas.microsoft.com/office/drawing/2014/main" val="20019"/>
                    </a:ext>
                  </a:extLst>
                </a:gridCol>
                <a:gridCol w="129396">
                  <a:extLst>
                    <a:ext uri="{9D8B030D-6E8A-4147-A177-3AD203B41FA5}">
                      <a16:colId xmlns:a16="http://schemas.microsoft.com/office/drawing/2014/main" val="20020"/>
                    </a:ext>
                  </a:extLst>
                </a:gridCol>
                <a:gridCol w="129396">
                  <a:extLst>
                    <a:ext uri="{9D8B030D-6E8A-4147-A177-3AD203B41FA5}">
                      <a16:colId xmlns:a16="http://schemas.microsoft.com/office/drawing/2014/main" val="20021"/>
                    </a:ext>
                  </a:extLst>
                </a:gridCol>
                <a:gridCol w="129396">
                  <a:extLst>
                    <a:ext uri="{9D8B030D-6E8A-4147-A177-3AD203B41FA5}">
                      <a16:colId xmlns:a16="http://schemas.microsoft.com/office/drawing/2014/main" val="20022"/>
                    </a:ext>
                  </a:extLst>
                </a:gridCol>
                <a:gridCol w="129396">
                  <a:extLst>
                    <a:ext uri="{9D8B030D-6E8A-4147-A177-3AD203B41FA5}">
                      <a16:colId xmlns:a16="http://schemas.microsoft.com/office/drawing/2014/main" val="20023"/>
                    </a:ext>
                  </a:extLst>
                </a:gridCol>
                <a:gridCol w="129396">
                  <a:extLst>
                    <a:ext uri="{9D8B030D-6E8A-4147-A177-3AD203B41FA5}">
                      <a16:colId xmlns:a16="http://schemas.microsoft.com/office/drawing/2014/main" val="20024"/>
                    </a:ext>
                  </a:extLst>
                </a:gridCol>
                <a:gridCol w="129396">
                  <a:extLst>
                    <a:ext uri="{9D8B030D-6E8A-4147-A177-3AD203B41FA5}">
                      <a16:colId xmlns:a16="http://schemas.microsoft.com/office/drawing/2014/main" val="20025"/>
                    </a:ext>
                  </a:extLst>
                </a:gridCol>
                <a:gridCol w="129396">
                  <a:extLst>
                    <a:ext uri="{9D8B030D-6E8A-4147-A177-3AD203B41FA5}">
                      <a16:colId xmlns:a16="http://schemas.microsoft.com/office/drawing/2014/main" val="20026"/>
                    </a:ext>
                  </a:extLst>
                </a:gridCol>
                <a:gridCol w="129396">
                  <a:extLst>
                    <a:ext uri="{9D8B030D-6E8A-4147-A177-3AD203B41FA5}">
                      <a16:colId xmlns:a16="http://schemas.microsoft.com/office/drawing/2014/main" val="20027"/>
                    </a:ext>
                  </a:extLst>
                </a:gridCol>
                <a:gridCol w="129396">
                  <a:extLst>
                    <a:ext uri="{9D8B030D-6E8A-4147-A177-3AD203B41FA5}">
                      <a16:colId xmlns:a16="http://schemas.microsoft.com/office/drawing/2014/main" val="20028"/>
                    </a:ext>
                  </a:extLst>
                </a:gridCol>
                <a:gridCol w="129396">
                  <a:extLst>
                    <a:ext uri="{9D8B030D-6E8A-4147-A177-3AD203B41FA5}">
                      <a16:colId xmlns:a16="http://schemas.microsoft.com/office/drawing/2014/main" val="20029"/>
                    </a:ext>
                  </a:extLst>
                </a:gridCol>
                <a:gridCol w="129396">
                  <a:extLst>
                    <a:ext uri="{9D8B030D-6E8A-4147-A177-3AD203B41FA5}">
                      <a16:colId xmlns:a16="http://schemas.microsoft.com/office/drawing/2014/main" val="20030"/>
                    </a:ext>
                  </a:extLst>
                </a:gridCol>
                <a:gridCol w="129396">
                  <a:extLst>
                    <a:ext uri="{9D8B030D-6E8A-4147-A177-3AD203B41FA5}">
                      <a16:colId xmlns:a16="http://schemas.microsoft.com/office/drawing/2014/main" val="20031"/>
                    </a:ext>
                  </a:extLst>
                </a:gridCol>
                <a:gridCol w="129396">
                  <a:extLst>
                    <a:ext uri="{9D8B030D-6E8A-4147-A177-3AD203B41FA5}">
                      <a16:colId xmlns:a16="http://schemas.microsoft.com/office/drawing/2014/main" val="20032"/>
                    </a:ext>
                  </a:extLst>
                </a:gridCol>
                <a:gridCol w="129396">
                  <a:extLst>
                    <a:ext uri="{9D8B030D-6E8A-4147-A177-3AD203B41FA5}">
                      <a16:colId xmlns:a16="http://schemas.microsoft.com/office/drawing/2014/main" val="20033"/>
                    </a:ext>
                  </a:extLst>
                </a:gridCol>
                <a:gridCol w="129396">
                  <a:extLst>
                    <a:ext uri="{9D8B030D-6E8A-4147-A177-3AD203B41FA5}">
                      <a16:colId xmlns:a16="http://schemas.microsoft.com/office/drawing/2014/main" val="20034"/>
                    </a:ext>
                  </a:extLst>
                </a:gridCol>
                <a:gridCol w="129396">
                  <a:extLst>
                    <a:ext uri="{9D8B030D-6E8A-4147-A177-3AD203B41FA5}">
                      <a16:colId xmlns:a16="http://schemas.microsoft.com/office/drawing/2014/main" val="20035"/>
                    </a:ext>
                  </a:extLst>
                </a:gridCol>
                <a:gridCol w="129396">
                  <a:extLst>
                    <a:ext uri="{9D8B030D-6E8A-4147-A177-3AD203B41FA5}">
                      <a16:colId xmlns:a16="http://schemas.microsoft.com/office/drawing/2014/main" val="20036"/>
                    </a:ext>
                  </a:extLst>
                </a:gridCol>
                <a:gridCol w="129396">
                  <a:extLst>
                    <a:ext uri="{9D8B030D-6E8A-4147-A177-3AD203B41FA5}">
                      <a16:colId xmlns:a16="http://schemas.microsoft.com/office/drawing/2014/main" val="20037"/>
                    </a:ext>
                  </a:extLst>
                </a:gridCol>
                <a:gridCol w="129396">
                  <a:extLst>
                    <a:ext uri="{9D8B030D-6E8A-4147-A177-3AD203B41FA5}">
                      <a16:colId xmlns:a16="http://schemas.microsoft.com/office/drawing/2014/main" val="20038"/>
                    </a:ext>
                  </a:extLst>
                </a:gridCol>
                <a:gridCol w="129396">
                  <a:extLst>
                    <a:ext uri="{9D8B030D-6E8A-4147-A177-3AD203B41FA5}">
                      <a16:colId xmlns:a16="http://schemas.microsoft.com/office/drawing/2014/main" val="20039"/>
                    </a:ext>
                  </a:extLst>
                </a:gridCol>
                <a:gridCol w="129396">
                  <a:extLst>
                    <a:ext uri="{9D8B030D-6E8A-4147-A177-3AD203B41FA5}">
                      <a16:colId xmlns:a16="http://schemas.microsoft.com/office/drawing/2014/main" val="20040"/>
                    </a:ext>
                  </a:extLst>
                </a:gridCol>
                <a:gridCol w="129396">
                  <a:extLst>
                    <a:ext uri="{9D8B030D-6E8A-4147-A177-3AD203B41FA5}">
                      <a16:colId xmlns:a16="http://schemas.microsoft.com/office/drawing/2014/main" val="20041"/>
                    </a:ext>
                  </a:extLst>
                </a:gridCol>
                <a:gridCol w="129396">
                  <a:extLst>
                    <a:ext uri="{9D8B030D-6E8A-4147-A177-3AD203B41FA5}">
                      <a16:colId xmlns:a16="http://schemas.microsoft.com/office/drawing/2014/main" val="20042"/>
                    </a:ext>
                  </a:extLst>
                </a:gridCol>
                <a:gridCol w="129396">
                  <a:extLst>
                    <a:ext uri="{9D8B030D-6E8A-4147-A177-3AD203B41FA5}">
                      <a16:colId xmlns:a16="http://schemas.microsoft.com/office/drawing/2014/main" val="20043"/>
                    </a:ext>
                  </a:extLst>
                </a:gridCol>
                <a:gridCol w="129396">
                  <a:extLst>
                    <a:ext uri="{9D8B030D-6E8A-4147-A177-3AD203B41FA5}">
                      <a16:colId xmlns:a16="http://schemas.microsoft.com/office/drawing/2014/main" val="20044"/>
                    </a:ext>
                  </a:extLst>
                </a:gridCol>
                <a:gridCol w="129396">
                  <a:extLst>
                    <a:ext uri="{9D8B030D-6E8A-4147-A177-3AD203B41FA5}">
                      <a16:colId xmlns:a16="http://schemas.microsoft.com/office/drawing/2014/main" val="20045"/>
                    </a:ext>
                  </a:extLst>
                </a:gridCol>
                <a:gridCol w="129396">
                  <a:extLst>
                    <a:ext uri="{9D8B030D-6E8A-4147-A177-3AD203B41FA5}">
                      <a16:colId xmlns:a16="http://schemas.microsoft.com/office/drawing/2014/main" val="20046"/>
                    </a:ext>
                  </a:extLst>
                </a:gridCol>
                <a:gridCol w="129396">
                  <a:extLst>
                    <a:ext uri="{9D8B030D-6E8A-4147-A177-3AD203B41FA5}">
                      <a16:colId xmlns:a16="http://schemas.microsoft.com/office/drawing/2014/main" val="20047"/>
                    </a:ext>
                  </a:extLst>
                </a:gridCol>
                <a:gridCol w="129396">
                  <a:extLst>
                    <a:ext uri="{9D8B030D-6E8A-4147-A177-3AD203B41FA5}">
                      <a16:colId xmlns:a16="http://schemas.microsoft.com/office/drawing/2014/main" val="20048"/>
                    </a:ext>
                  </a:extLst>
                </a:gridCol>
                <a:gridCol w="129396">
                  <a:extLst>
                    <a:ext uri="{9D8B030D-6E8A-4147-A177-3AD203B41FA5}">
                      <a16:colId xmlns:a16="http://schemas.microsoft.com/office/drawing/2014/main" val="20049"/>
                    </a:ext>
                  </a:extLst>
                </a:gridCol>
                <a:gridCol w="129396">
                  <a:extLst>
                    <a:ext uri="{9D8B030D-6E8A-4147-A177-3AD203B41FA5}">
                      <a16:colId xmlns:a16="http://schemas.microsoft.com/office/drawing/2014/main" val="20050"/>
                    </a:ext>
                  </a:extLst>
                </a:gridCol>
                <a:gridCol w="129396">
                  <a:extLst>
                    <a:ext uri="{9D8B030D-6E8A-4147-A177-3AD203B41FA5}">
                      <a16:colId xmlns:a16="http://schemas.microsoft.com/office/drawing/2014/main" val="20051"/>
                    </a:ext>
                  </a:extLst>
                </a:gridCol>
                <a:gridCol w="129396">
                  <a:extLst>
                    <a:ext uri="{9D8B030D-6E8A-4147-A177-3AD203B41FA5}">
                      <a16:colId xmlns:a16="http://schemas.microsoft.com/office/drawing/2014/main" val="20052"/>
                    </a:ext>
                  </a:extLst>
                </a:gridCol>
                <a:gridCol w="129396">
                  <a:extLst>
                    <a:ext uri="{9D8B030D-6E8A-4147-A177-3AD203B41FA5}">
                      <a16:colId xmlns:a16="http://schemas.microsoft.com/office/drawing/2014/main" val="20053"/>
                    </a:ext>
                  </a:extLst>
                </a:gridCol>
                <a:gridCol w="129396">
                  <a:extLst>
                    <a:ext uri="{9D8B030D-6E8A-4147-A177-3AD203B41FA5}">
                      <a16:colId xmlns:a16="http://schemas.microsoft.com/office/drawing/2014/main" val="20054"/>
                    </a:ext>
                  </a:extLst>
                </a:gridCol>
                <a:gridCol w="129396">
                  <a:extLst>
                    <a:ext uri="{9D8B030D-6E8A-4147-A177-3AD203B41FA5}">
                      <a16:colId xmlns:a16="http://schemas.microsoft.com/office/drawing/2014/main" val="20055"/>
                    </a:ext>
                  </a:extLst>
                </a:gridCol>
                <a:gridCol w="129396">
                  <a:extLst>
                    <a:ext uri="{9D8B030D-6E8A-4147-A177-3AD203B41FA5}">
                      <a16:colId xmlns:a16="http://schemas.microsoft.com/office/drawing/2014/main" val="20056"/>
                    </a:ext>
                  </a:extLst>
                </a:gridCol>
                <a:gridCol w="129396">
                  <a:extLst>
                    <a:ext uri="{9D8B030D-6E8A-4147-A177-3AD203B41FA5}">
                      <a16:colId xmlns:a16="http://schemas.microsoft.com/office/drawing/2014/main" val="20057"/>
                    </a:ext>
                  </a:extLst>
                </a:gridCol>
                <a:gridCol w="129396">
                  <a:extLst>
                    <a:ext uri="{9D8B030D-6E8A-4147-A177-3AD203B41FA5}">
                      <a16:colId xmlns:a16="http://schemas.microsoft.com/office/drawing/2014/main" val="20058"/>
                    </a:ext>
                  </a:extLst>
                </a:gridCol>
                <a:gridCol w="129396">
                  <a:extLst>
                    <a:ext uri="{9D8B030D-6E8A-4147-A177-3AD203B41FA5}">
                      <a16:colId xmlns:a16="http://schemas.microsoft.com/office/drawing/2014/main" val="20059"/>
                    </a:ext>
                  </a:extLst>
                </a:gridCol>
                <a:gridCol w="129396">
                  <a:extLst>
                    <a:ext uri="{9D8B030D-6E8A-4147-A177-3AD203B41FA5}">
                      <a16:colId xmlns:a16="http://schemas.microsoft.com/office/drawing/2014/main" val="20060"/>
                    </a:ext>
                  </a:extLst>
                </a:gridCol>
              </a:tblGrid>
              <a:tr h="120338">
                <a:tc rowSpan="11">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fr-FR" sz="1800" b="1" i="0" u="none" strike="noStrike" dirty="0">
                          <a:solidFill>
                            <a:srgbClr val="000000"/>
                          </a:solidFill>
                          <a:effectLst/>
                          <a:latin typeface="+mn-lt"/>
                        </a:rPr>
                        <a:t>WorldView</a:t>
                      </a:r>
                    </a:p>
                    <a:p>
                      <a:pPr algn="ctr" fontAlgn="ctr"/>
                      <a:r>
                        <a:rPr lang="fr-FR" sz="1800" b="1" i="0" u="none" strike="noStrike" dirty="0">
                          <a:solidFill>
                            <a:srgbClr val="000000"/>
                          </a:solidFill>
                          <a:effectLst/>
                          <a:latin typeface="+mn-lt"/>
                        </a:rPr>
                        <a:t>-2, 3</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10009"/>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12" name="表 11">
            <a:extLst>
              <a:ext uri="{FF2B5EF4-FFF2-40B4-BE49-F238E27FC236}">
                <a16:creationId xmlns:a16="http://schemas.microsoft.com/office/drawing/2014/main" id="{A3B0F49D-71A7-443A-A67D-E17069A20385}"/>
              </a:ext>
            </a:extLst>
          </p:cNvPr>
          <p:cNvGraphicFramePr>
            <a:graphicFrameLocks noGrp="1"/>
          </p:cNvGraphicFramePr>
          <p:nvPr>
            <p:extLst>
              <p:ext uri="{D42A27DB-BD31-4B8C-83A1-F6EECF244321}">
                <p14:modId xmlns:p14="http://schemas.microsoft.com/office/powerpoint/2010/main" val="4280298405"/>
              </p:ext>
            </p:extLst>
          </p:nvPr>
        </p:nvGraphicFramePr>
        <p:xfrm>
          <a:off x="118630" y="1923202"/>
          <a:ext cx="8918656" cy="1083042"/>
        </p:xfrm>
        <a:graphic>
          <a:graphicData uri="http://schemas.openxmlformats.org/drawingml/2006/table">
            <a:tbl>
              <a:tblPr/>
              <a:tblGrid>
                <a:gridCol w="1154896">
                  <a:extLst>
                    <a:ext uri="{9D8B030D-6E8A-4147-A177-3AD203B41FA5}">
                      <a16:colId xmlns:a16="http://schemas.microsoft.com/office/drawing/2014/main" val="20000"/>
                    </a:ext>
                  </a:extLst>
                </a:gridCol>
                <a:gridCol w="129396">
                  <a:extLst>
                    <a:ext uri="{9D8B030D-6E8A-4147-A177-3AD203B41FA5}">
                      <a16:colId xmlns:a16="http://schemas.microsoft.com/office/drawing/2014/main" val="20001"/>
                    </a:ext>
                  </a:extLst>
                </a:gridCol>
                <a:gridCol w="129396">
                  <a:extLst>
                    <a:ext uri="{9D8B030D-6E8A-4147-A177-3AD203B41FA5}">
                      <a16:colId xmlns:a16="http://schemas.microsoft.com/office/drawing/2014/main" val="20002"/>
                    </a:ext>
                  </a:extLst>
                </a:gridCol>
                <a:gridCol w="129396">
                  <a:extLst>
                    <a:ext uri="{9D8B030D-6E8A-4147-A177-3AD203B41FA5}">
                      <a16:colId xmlns:a16="http://schemas.microsoft.com/office/drawing/2014/main" val="20003"/>
                    </a:ext>
                  </a:extLst>
                </a:gridCol>
                <a:gridCol w="129396">
                  <a:extLst>
                    <a:ext uri="{9D8B030D-6E8A-4147-A177-3AD203B41FA5}">
                      <a16:colId xmlns:a16="http://schemas.microsoft.com/office/drawing/2014/main" val="20004"/>
                    </a:ext>
                  </a:extLst>
                </a:gridCol>
                <a:gridCol w="129396">
                  <a:extLst>
                    <a:ext uri="{9D8B030D-6E8A-4147-A177-3AD203B41FA5}">
                      <a16:colId xmlns:a16="http://schemas.microsoft.com/office/drawing/2014/main" val="20005"/>
                    </a:ext>
                  </a:extLst>
                </a:gridCol>
                <a:gridCol w="129396">
                  <a:extLst>
                    <a:ext uri="{9D8B030D-6E8A-4147-A177-3AD203B41FA5}">
                      <a16:colId xmlns:a16="http://schemas.microsoft.com/office/drawing/2014/main" val="20006"/>
                    </a:ext>
                  </a:extLst>
                </a:gridCol>
                <a:gridCol w="129396">
                  <a:extLst>
                    <a:ext uri="{9D8B030D-6E8A-4147-A177-3AD203B41FA5}">
                      <a16:colId xmlns:a16="http://schemas.microsoft.com/office/drawing/2014/main" val="20007"/>
                    </a:ext>
                  </a:extLst>
                </a:gridCol>
                <a:gridCol w="129396">
                  <a:extLst>
                    <a:ext uri="{9D8B030D-6E8A-4147-A177-3AD203B41FA5}">
                      <a16:colId xmlns:a16="http://schemas.microsoft.com/office/drawing/2014/main" val="20008"/>
                    </a:ext>
                  </a:extLst>
                </a:gridCol>
                <a:gridCol w="129396">
                  <a:extLst>
                    <a:ext uri="{9D8B030D-6E8A-4147-A177-3AD203B41FA5}">
                      <a16:colId xmlns:a16="http://schemas.microsoft.com/office/drawing/2014/main" val="20009"/>
                    </a:ext>
                  </a:extLst>
                </a:gridCol>
                <a:gridCol w="129396">
                  <a:extLst>
                    <a:ext uri="{9D8B030D-6E8A-4147-A177-3AD203B41FA5}">
                      <a16:colId xmlns:a16="http://schemas.microsoft.com/office/drawing/2014/main" val="20010"/>
                    </a:ext>
                  </a:extLst>
                </a:gridCol>
                <a:gridCol w="129396">
                  <a:extLst>
                    <a:ext uri="{9D8B030D-6E8A-4147-A177-3AD203B41FA5}">
                      <a16:colId xmlns:a16="http://schemas.microsoft.com/office/drawing/2014/main" val="20011"/>
                    </a:ext>
                  </a:extLst>
                </a:gridCol>
                <a:gridCol w="129396">
                  <a:extLst>
                    <a:ext uri="{9D8B030D-6E8A-4147-A177-3AD203B41FA5}">
                      <a16:colId xmlns:a16="http://schemas.microsoft.com/office/drawing/2014/main" val="20012"/>
                    </a:ext>
                  </a:extLst>
                </a:gridCol>
                <a:gridCol w="129396">
                  <a:extLst>
                    <a:ext uri="{9D8B030D-6E8A-4147-A177-3AD203B41FA5}">
                      <a16:colId xmlns:a16="http://schemas.microsoft.com/office/drawing/2014/main" val="20013"/>
                    </a:ext>
                  </a:extLst>
                </a:gridCol>
                <a:gridCol w="129396">
                  <a:extLst>
                    <a:ext uri="{9D8B030D-6E8A-4147-A177-3AD203B41FA5}">
                      <a16:colId xmlns:a16="http://schemas.microsoft.com/office/drawing/2014/main" val="20014"/>
                    </a:ext>
                  </a:extLst>
                </a:gridCol>
                <a:gridCol w="129396">
                  <a:extLst>
                    <a:ext uri="{9D8B030D-6E8A-4147-A177-3AD203B41FA5}">
                      <a16:colId xmlns:a16="http://schemas.microsoft.com/office/drawing/2014/main" val="20015"/>
                    </a:ext>
                  </a:extLst>
                </a:gridCol>
                <a:gridCol w="129396">
                  <a:extLst>
                    <a:ext uri="{9D8B030D-6E8A-4147-A177-3AD203B41FA5}">
                      <a16:colId xmlns:a16="http://schemas.microsoft.com/office/drawing/2014/main" val="20016"/>
                    </a:ext>
                  </a:extLst>
                </a:gridCol>
                <a:gridCol w="129396">
                  <a:extLst>
                    <a:ext uri="{9D8B030D-6E8A-4147-A177-3AD203B41FA5}">
                      <a16:colId xmlns:a16="http://schemas.microsoft.com/office/drawing/2014/main" val="20017"/>
                    </a:ext>
                  </a:extLst>
                </a:gridCol>
                <a:gridCol w="129396">
                  <a:extLst>
                    <a:ext uri="{9D8B030D-6E8A-4147-A177-3AD203B41FA5}">
                      <a16:colId xmlns:a16="http://schemas.microsoft.com/office/drawing/2014/main" val="20018"/>
                    </a:ext>
                  </a:extLst>
                </a:gridCol>
                <a:gridCol w="129396">
                  <a:extLst>
                    <a:ext uri="{9D8B030D-6E8A-4147-A177-3AD203B41FA5}">
                      <a16:colId xmlns:a16="http://schemas.microsoft.com/office/drawing/2014/main" val="20019"/>
                    </a:ext>
                  </a:extLst>
                </a:gridCol>
                <a:gridCol w="129396">
                  <a:extLst>
                    <a:ext uri="{9D8B030D-6E8A-4147-A177-3AD203B41FA5}">
                      <a16:colId xmlns:a16="http://schemas.microsoft.com/office/drawing/2014/main" val="20020"/>
                    </a:ext>
                  </a:extLst>
                </a:gridCol>
                <a:gridCol w="129396">
                  <a:extLst>
                    <a:ext uri="{9D8B030D-6E8A-4147-A177-3AD203B41FA5}">
                      <a16:colId xmlns:a16="http://schemas.microsoft.com/office/drawing/2014/main" val="20021"/>
                    </a:ext>
                  </a:extLst>
                </a:gridCol>
                <a:gridCol w="129396">
                  <a:extLst>
                    <a:ext uri="{9D8B030D-6E8A-4147-A177-3AD203B41FA5}">
                      <a16:colId xmlns:a16="http://schemas.microsoft.com/office/drawing/2014/main" val="20022"/>
                    </a:ext>
                  </a:extLst>
                </a:gridCol>
                <a:gridCol w="129396">
                  <a:extLst>
                    <a:ext uri="{9D8B030D-6E8A-4147-A177-3AD203B41FA5}">
                      <a16:colId xmlns:a16="http://schemas.microsoft.com/office/drawing/2014/main" val="20023"/>
                    </a:ext>
                  </a:extLst>
                </a:gridCol>
                <a:gridCol w="129396">
                  <a:extLst>
                    <a:ext uri="{9D8B030D-6E8A-4147-A177-3AD203B41FA5}">
                      <a16:colId xmlns:a16="http://schemas.microsoft.com/office/drawing/2014/main" val="20024"/>
                    </a:ext>
                  </a:extLst>
                </a:gridCol>
                <a:gridCol w="129396">
                  <a:extLst>
                    <a:ext uri="{9D8B030D-6E8A-4147-A177-3AD203B41FA5}">
                      <a16:colId xmlns:a16="http://schemas.microsoft.com/office/drawing/2014/main" val="20025"/>
                    </a:ext>
                  </a:extLst>
                </a:gridCol>
                <a:gridCol w="129396">
                  <a:extLst>
                    <a:ext uri="{9D8B030D-6E8A-4147-A177-3AD203B41FA5}">
                      <a16:colId xmlns:a16="http://schemas.microsoft.com/office/drawing/2014/main" val="20026"/>
                    </a:ext>
                  </a:extLst>
                </a:gridCol>
                <a:gridCol w="129396">
                  <a:extLst>
                    <a:ext uri="{9D8B030D-6E8A-4147-A177-3AD203B41FA5}">
                      <a16:colId xmlns:a16="http://schemas.microsoft.com/office/drawing/2014/main" val="20027"/>
                    </a:ext>
                  </a:extLst>
                </a:gridCol>
                <a:gridCol w="129396">
                  <a:extLst>
                    <a:ext uri="{9D8B030D-6E8A-4147-A177-3AD203B41FA5}">
                      <a16:colId xmlns:a16="http://schemas.microsoft.com/office/drawing/2014/main" val="20028"/>
                    </a:ext>
                  </a:extLst>
                </a:gridCol>
                <a:gridCol w="129396">
                  <a:extLst>
                    <a:ext uri="{9D8B030D-6E8A-4147-A177-3AD203B41FA5}">
                      <a16:colId xmlns:a16="http://schemas.microsoft.com/office/drawing/2014/main" val="20029"/>
                    </a:ext>
                  </a:extLst>
                </a:gridCol>
                <a:gridCol w="129396">
                  <a:extLst>
                    <a:ext uri="{9D8B030D-6E8A-4147-A177-3AD203B41FA5}">
                      <a16:colId xmlns:a16="http://schemas.microsoft.com/office/drawing/2014/main" val="20030"/>
                    </a:ext>
                  </a:extLst>
                </a:gridCol>
                <a:gridCol w="129396">
                  <a:extLst>
                    <a:ext uri="{9D8B030D-6E8A-4147-A177-3AD203B41FA5}">
                      <a16:colId xmlns:a16="http://schemas.microsoft.com/office/drawing/2014/main" val="20031"/>
                    </a:ext>
                  </a:extLst>
                </a:gridCol>
                <a:gridCol w="129396">
                  <a:extLst>
                    <a:ext uri="{9D8B030D-6E8A-4147-A177-3AD203B41FA5}">
                      <a16:colId xmlns:a16="http://schemas.microsoft.com/office/drawing/2014/main" val="20032"/>
                    </a:ext>
                  </a:extLst>
                </a:gridCol>
                <a:gridCol w="129396">
                  <a:extLst>
                    <a:ext uri="{9D8B030D-6E8A-4147-A177-3AD203B41FA5}">
                      <a16:colId xmlns:a16="http://schemas.microsoft.com/office/drawing/2014/main" val="20033"/>
                    </a:ext>
                  </a:extLst>
                </a:gridCol>
                <a:gridCol w="129396">
                  <a:extLst>
                    <a:ext uri="{9D8B030D-6E8A-4147-A177-3AD203B41FA5}">
                      <a16:colId xmlns:a16="http://schemas.microsoft.com/office/drawing/2014/main" val="20034"/>
                    </a:ext>
                  </a:extLst>
                </a:gridCol>
                <a:gridCol w="129396">
                  <a:extLst>
                    <a:ext uri="{9D8B030D-6E8A-4147-A177-3AD203B41FA5}">
                      <a16:colId xmlns:a16="http://schemas.microsoft.com/office/drawing/2014/main" val="20035"/>
                    </a:ext>
                  </a:extLst>
                </a:gridCol>
                <a:gridCol w="129396">
                  <a:extLst>
                    <a:ext uri="{9D8B030D-6E8A-4147-A177-3AD203B41FA5}">
                      <a16:colId xmlns:a16="http://schemas.microsoft.com/office/drawing/2014/main" val="20036"/>
                    </a:ext>
                  </a:extLst>
                </a:gridCol>
                <a:gridCol w="129396">
                  <a:extLst>
                    <a:ext uri="{9D8B030D-6E8A-4147-A177-3AD203B41FA5}">
                      <a16:colId xmlns:a16="http://schemas.microsoft.com/office/drawing/2014/main" val="20037"/>
                    </a:ext>
                  </a:extLst>
                </a:gridCol>
                <a:gridCol w="129396">
                  <a:extLst>
                    <a:ext uri="{9D8B030D-6E8A-4147-A177-3AD203B41FA5}">
                      <a16:colId xmlns:a16="http://schemas.microsoft.com/office/drawing/2014/main" val="20038"/>
                    </a:ext>
                  </a:extLst>
                </a:gridCol>
                <a:gridCol w="129396">
                  <a:extLst>
                    <a:ext uri="{9D8B030D-6E8A-4147-A177-3AD203B41FA5}">
                      <a16:colId xmlns:a16="http://schemas.microsoft.com/office/drawing/2014/main" val="20039"/>
                    </a:ext>
                  </a:extLst>
                </a:gridCol>
                <a:gridCol w="129396">
                  <a:extLst>
                    <a:ext uri="{9D8B030D-6E8A-4147-A177-3AD203B41FA5}">
                      <a16:colId xmlns:a16="http://schemas.microsoft.com/office/drawing/2014/main" val="20040"/>
                    </a:ext>
                  </a:extLst>
                </a:gridCol>
                <a:gridCol w="129396">
                  <a:extLst>
                    <a:ext uri="{9D8B030D-6E8A-4147-A177-3AD203B41FA5}">
                      <a16:colId xmlns:a16="http://schemas.microsoft.com/office/drawing/2014/main" val="20041"/>
                    </a:ext>
                  </a:extLst>
                </a:gridCol>
                <a:gridCol w="129396">
                  <a:extLst>
                    <a:ext uri="{9D8B030D-6E8A-4147-A177-3AD203B41FA5}">
                      <a16:colId xmlns:a16="http://schemas.microsoft.com/office/drawing/2014/main" val="20042"/>
                    </a:ext>
                  </a:extLst>
                </a:gridCol>
                <a:gridCol w="129396">
                  <a:extLst>
                    <a:ext uri="{9D8B030D-6E8A-4147-A177-3AD203B41FA5}">
                      <a16:colId xmlns:a16="http://schemas.microsoft.com/office/drawing/2014/main" val="20043"/>
                    </a:ext>
                  </a:extLst>
                </a:gridCol>
                <a:gridCol w="129396">
                  <a:extLst>
                    <a:ext uri="{9D8B030D-6E8A-4147-A177-3AD203B41FA5}">
                      <a16:colId xmlns:a16="http://schemas.microsoft.com/office/drawing/2014/main" val="20044"/>
                    </a:ext>
                  </a:extLst>
                </a:gridCol>
                <a:gridCol w="129396">
                  <a:extLst>
                    <a:ext uri="{9D8B030D-6E8A-4147-A177-3AD203B41FA5}">
                      <a16:colId xmlns:a16="http://schemas.microsoft.com/office/drawing/2014/main" val="20045"/>
                    </a:ext>
                  </a:extLst>
                </a:gridCol>
                <a:gridCol w="129396">
                  <a:extLst>
                    <a:ext uri="{9D8B030D-6E8A-4147-A177-3AD203B41FA5}">
                      <a16:colId xmlns:a16="http://schemas.microsoft.com/office/drawing/2014/main" val="20046"/>
                    </a:ext>
                  </a:extLst>
                </a:gridCol>
                <a:gridCol w="129396">
                  <a:extLst>
                    <a:ext uri="{9D8B030D-6E8A-4147-A177-3AD203B41FA5}">
                      <a16:colId xmlns:a16="http://schemas.microsoft.com/office/drawing/2014/main" val="20047"/>
                    </a:ext>
                  </a:extLst>
                </a:gridCol>
                <a:gridCol w="129396">
                  <a:extLst>
                    <a:ext uri="{9D8B030D-6E8A-4147-A177-3AD203B41FA5}">
                      <a16:colId xmlns:a16="http://schemas.microsoft.com/office/drawing/2014/main" val="20048"/>
                    </a:ext>
                  </a:extLst>
                </a:gridCol>
                <a:gridCol w="129396">
                  <a:extLst>
                    <a:ext uri="{9D8B030D-6E8A-4147-A177-3AD203B41FA5}">
                      <a16:colId xmlns:a16="http://schemas.microsoft.com/office/drawing/2014/main" val="20049"/>
                    </a:ext>
                  </a:extLst>
                </a:gridCol>
                <a:gridCol w="129396">
                  <a:extLst>
                    <a:ext uri="{9D8B030D-6E8A-4147-A177-3AD203B41FA5}">
                      <a16:colId xmlns:a16="http://schemas.microsoft.com/office/drawing/2014/main" val="20050"/>
                    </a:ext>
                  </a:extLst>
                </a:gridCol>
                <a:gridCol w="129396">
                  <a:extLst>
                    <a:ext uri="{9D8B030D-6E8A-4147-A177-3AD203B41FA5}">
                      <a16:colId xmlns:a16="http://schemas.microsoft.com/office/drawing/2014/main" val="20051"/>
                    </a:ext>
                  </a:extLst>
                </a:gridCol>
                <a:gridCol w="129396">
                  <a:extLst>
                    <a:ext uri="{9D8B030D-6E8A-4147-A177-3AD203B41FA5}">
                      <a16:colId xmlns:a16="http://schemas.microsoft.com/office/drawing/2014/main" val="20052"/>
                    </a:ext>
                  </a:extLst>
                </a:gridCol>
                <a:gridCol w="129396">
                  <a:extLst>
                    <a:ext uri="{9D8B030D-6E8A-4147-A177-3AD203B41FA5}">
                      <a16:colId xmlns:a16="http://schemas.microsoft.com/office/drawing/2014/main" val="20053"/>
                    </a:ext>
                  </a:extLst>
                </a:gridCol>
                <a:gridCol w="129396">
                  <a:extLst>
                    <a:ext uri="{9D8B030D-6E8A-4147-A177-3AD203B41FA5}">
                      <a16:colId xmlns:a16="http://schemas.microsoft.com/office/drawing/2014/main" val="20054"/>
                    </a:ext>
                  </a:extLst>
                </a:gridCol>
                <a:gridCol w="129396">
                  <a:extLst>
                    <a:ext uri="{9D8B030D-6E8A-4147-A177-3AD203B41FA5}">
                      <a16:colId xmlns:a16="http://schemas.microsoft.com/office/drawing/2014/main" val="20055"/>
                    </a:ext>
                  </a:extLst>
                </a:gridCol>
                <a:gridCol w="129396">
                  <a:extLst>
                    <a:ext uri="{9D8B030D-6E8A-4147-A177-3AD203B41FA5}">
                      <a16:colId xmlns:a16="http://schemas.microsoft.com/office/drawing/2014/main" val="20056"/>
                    </a:ext>
                  </a:extLst>
                </a:gridCol>
                <a:gridCol w="129396">
                  <a:extLst>
                    <a:ext uri="{9D8B030D-6E8A-4147-A177-3AD203B41FA5}">
                      <a16:colId xmlns:a16="http://schemas.microsoft.com/office/drawing/2014/main" val="20057"/>
                    </a:ext>
                  </a:extLst>
                </a:gridCol>
                <a:gridCol w="129396">
                  <a:extLst>
                    <a:ext uri="{9D8B030D-6E8A-4147-A177-3AD203B41FA5}">
                      <a16:colId xmlns:a16="http://schemas.microsoft.com/office/drawing/2014/main" val="20058"/>
                    </a:ext>
                  </a:extLst>
                </a:gridCol>
                <a:gridCol w="129396">
                  <a:extLst>
                    <a:ext uri="{9D8B030D-6E8A-4147-A177-3AD203B41FA5}">
                      <a16:colId xmlns:a16="http://schemas.microsoft.com/office/drawing/2014/main" val="20059"/>
                    </a:ext>
                  </a:extLst>
                </a:gridCol>
                <a:gridCol w="129396">
                  <a:extLst>
                    <a:ext uri="{9D8B030D-6E8A-4147-A177-3AD203B41FA5}">
                      <a16:colId xmlns:a16="http://schemas.microsoft.com/office/drawing/2014/main" val="20060"/>
                    </a:ext>
                  </a:extLst>
                </a:gridCol>
              </a:tblGrid>
              <a:tr h="120338">
                <a:tc rowSpan="9">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ctr" fontAlgn="ctr"/>
                      <a:r>
                        <a:rPr lang="en-US" altLang="ja-JP" sz="1800" b="1" i="0" u="none" strike="noStrike" dirty="0">
                          <a:solidFill>
                            <a:srgbClr val="000000"/>
                          </a:solidFill>
                          <a:effectLst/>
                          <a:latin typeface="+mn-lt"/>
                        </a:rPr>
                        <a:t>ALOS-3</a:t>
                      </a:r>
                      <a:endParaRPr lang="ja-JP" altLang="en-US" sz="1800" b="1" i="0" u="none" strike="noStrike" dirty="0">
                        <a:solidFill>
                          <a:srgbClr val="000000"/>
                        </a:solidFill>
                        <a:effectLst/>
                        <a:latin typeface="+mn-lt"/>
                      </a:endParaRP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99"/>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033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ＭＳ Ｐゴシック"/>
                        </a:defRPr>
                      </a:lvl1pPr>
                      <a:lvl2pPr marL="457200" algn="l" defTabSz="914400" rtl="0" eaLnBrk="1" latinLnBrk="0" hangingPunct="1">
                        <a:defRPr kumimoji="1" sz="1800" kern="1200">
                          <a:solidFill>
                            <a:schemeClr val="tx1"/>
                          </a:solidFill>
                          <a:latin typeface="Calibri"/>
                          <a:ea typeface="ＭＳ Ｐゴシック"/>
                        </a:defRPr>
                      </a:lvl2pPr>
                      <a:lvl3pPr marL="914400" algn="l" defTabSz="914400" rtl="0" eaLnBrk="1" latinLnBrk="0" hangingPunct="1">
                        <a:defRPr kumimoji="1" sz="1800" kern="1200">
                          <a:solidFill>
                            <a:schemeClr val="tx1"/>
                          </a:solidFill>
                          <a:latin typeface="Calibri"/>
                          <a:ea typeface="ＭＳ Ｐゴシック"/>
                        </a:defRPr>
                      </a:lvl3pPr>
                      <a:lvl4pPr marL="1371600" algn="l" defTabSz="914400" rtl="0" eaLnBrk="1" latinLnBrk="0" hangingPunct="1">
                        <a:defRPr kumimoji="1" sz="1800" kern="1200">
                          <a:solidFill>
                            <a:schemeClr val="tx1"/>
                          </a:solidFill>
                          <a:latin typeface="Calibri"/>
                          <a:ea typeface="ＭＳ Ｐゴシック"/>
                        </a:defRPr>
                      </a:lvl4pPr>
                      <a:lvl5pPr marL="1828800" algn="l" defTabSz="914400" rtl="0" eaLnBrk="1" latinLnBrk="0" hangingPunct="1">
                        <a:defRPr kumimoji="1" sz="1800" kern="1200">
                          <a:solidFill>
                            <a:schemeClr val="tx1"/>
                          </a:solidFill>
                          <a:latin typeface="Calibri"/>
                          <a:ea typeface="ＭＳ Ｐゴシック"/>
                        </a:defRPr>
                      </a:lvl5pPr>
                      <a:lvl6pPr marL="2286000" algn="l" defTabSz="914400" rtl="0" eaLnBrk="1" latinLnBrk="0" hangingPunct="1">
                        <a:defRPr kumimoji="1" sz="1800" kern="1200">
                          <a:solidFill>
                            <a:schemeClr val="tx1"/>
                          </a:solidFill>
                          <a:latin typeface="Calibri"/>
                          <a:ea typeface="ＭＳ Ｐゴシック"/>
                        </a:defRPr>
                      </a:lvl6pPr>
                      <a:lvl7pPr marL="2743200" algn="l" defTabSz="914400" rtl="0" eaLnBrk="1" latinLnBrk="0" hangingPunct="1">
                        <a:defRPr kumimoji="1" sz="1800" kern="1200">
                          <a:solidFill>
                            <a:schemeClr val="tx1"/>
                          </a:solidFill>
                          <a:latin typeface="Calibri"/>
                          <a:ea typeface="ＭＳ Ｐゴシック"/>
                        </a:defRPr>
                      </a:lvl7pPr>
                      <a:lvl8pPr marL="3200400" algn="l" defTabSz="914400" rtl="0" eaLnBrk="1" latinLnBrk="0" hangingPunct="1">
                        <a:defRPr kumimoji="1" sz="1800" kern="1200">
                          <a:solidFill>
                            <a:schemeClr val="tx1"/>
                          </a:solidFill>
                          <a:latin typeface="Calibri"/>
                          <a:ea typeface="ＭＳ Ｐゴシック"/>
                        </a:defRPr>
                      </a:lvl8pPr>
                      <a:lvl9pPr marL="3657600" algn="l" defTabSz="914400" rtl="0" eaLnBrk="1" latinLnBrk="0" hangingPunct="1">
                        <a:defRPr kumimoji="1" sz="1800" kern="1200">
                          <a:solidFill>
                            <a:schemeClr val="tx1"/>
                          </a:solidFill>
                          <a:latin typeface="Calibri"/>
                          <a:ea typeface="ＭＳ Ｐゴシック"/>
                        </a:defRPr>
                      </a:lvl9pPr>
                    </a:lstStyle>
                    <a:p>
                      <a:pPr algn="l" fontAlgn="ctr"/>
                      <a:r>
                        <a:rPr lang="ja-JP" altLang="en-US" sz="700" b="0" i="0" u="none" strike="noStrike" dirty="0">
                          <a:solidFill>
                            <a:srgbClr val="000000"/>
                          </a:solidFill>
                          <a:effectLst/>
                          <a:latin typeface="ＭＳ Ｐゴシック"/>
                        </a:rPr>
                        <a:t>　</a:t>
                      </a:r>
                    </a:p>
                  </a:txBody>
                  <a:tcPr marL="6470" marR="6470" marT="64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3" name="テキスト ボックス 12">
            <a:extLst>
              <a:ext uri="{FF2B5EF4-FFF2-40B4-BE49-F238E27FC236}">
                <a16:creationId xmlns:a16="http://schemas.microsoft.com/office/drawing/2014/main" id="{68D7AA81-C07D-4DAF-9AFD-2DC8464E1B12}"/>
              </a:ext>
            </a:extLst>
          </p:cNvPr>
          <p:cNvSpPr txBox="1">
            <a:spLocks noChangeArrowheads="1"/>
          </p:cNvSpPr>
          <p:nvPr/>
        </p:nvSpPr>
        <p:spPr bwMode="auto">
          <a:xfrm>
            <a:off x="1826147" y="3870340"/>
            <a:ext cx="572593" cy="307777"/>
          </a:xfrm>
          <a:prstGeom prst="rect">
            <a:avLst/>
          </a:prstGeom>
          <a:solidFill>
            <a:sysClr val="window" lastClr="FFFFFF"/>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C00000"/>
                </a:solidFill>
                <a:effectLst/>
                <a:uLnTx/>
                <a:uFillTx/>
                <a:latin typeface="Arial" charset="0"/>
                <a:ea typeface="ＭＳ Ｐゴシック" charset="-128"/>
              </a:rPr>
              <a:t>Blue</a:t>
            </a:r>
            <a:endParaRPr kumimoji="0" lang="ja-JP" altLang="en-US" sz="1400" b="1" i="0" u="none" strike="noStrike" kern="0" cap="none" spc="0" normalizeH="0" baseline="0" noProof="0">
              <a:ln>
                <a:noFill/>
              </a:ln>
              <a:solidFill>
                <a:srgbClr val="C00000"/>
              </a:solidFill>
              <a:effectLst/>
              <a:uLnTx/>
              <a:uFillTx/>
              <a:latin typeface="Arial" charset="0"/>
              <a:ea typeface="ＭＳ Ｐゴシック" charset="-128"/>
            </a:endParaRPr>
          </a:p>
        </p:txBody>
      </p:sp>
      <p:sp>
        <p:nvSpPr>
          <p:cNvPr id="14" name="テキスト ボックス 13">
            <a:extLst>
              <a:ext uri="{FF2B5EF4-FFF2-40B4-BE49-F238E27FC236}">
                <a16:creationId xmlns:a16="http://schemas.microsoft.com/office/drawing/2014/main" id="{2FA760B9-C30A-4A33-851C-F823D54F4F24}"/>
              </a:ext>
            </a:extLst>
          </p:cNvPr>
          <p:cNvSpPr txBox="1">
            <a:spLocks noChangeArrowheads="1"/>
          </p:cNvSpPr>
          <p:nvPr/>
        </p:nvSpPr>
        <p:spPr bwMode="auto">
          <a:xfrm>
            <a:off x="3063355" y="4014356"/>
            <a:ext cx="681597"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C00000"/>
                </a:solidFill>
                <a:effectLst/>
                <a:uLnTx/>
                <a:uFillTx/>
                <a:latin typeface="Arial" charset="0"/>
                <a:ea typeface="ＭＳ Ｐゴシック" charset="-128"/>
              </a:rPr>
              <a:t>Green</a:t>
            </a:r>
            <a:endParaRPr kumimoji="1" lang="ja-JP" altLang="en-US" sz="1400"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15" name="テキスト ボックス 12">
            <a:extLst>
              <a:ext uri="{FF2B5EF4-FFF2-40B4-BE49-F238E27FC236}">
                <a16:creationId xmlns:a16="http://schemas.microsoft.com/office/drawing/2014/main" id="{C8CEE476-CD55-4A37-BE83-AE95022B0BEF}"/>
              </a:ext>
            </a:extLst>
          </p:cNvPr>
          <p:cNvSpPr txBox="1">
            <a:spLocks noChangeArrowheads="1"/>
          </p:cNvSpPr>
          <p:nvPr/>
        </p:nvSpPr>
        <p:spPr bwMode="auto">
          <a:xfrm>
            <a:off x="4346427" y="4086364"/>
            <a:ext cx="513282"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C00000"/>
                </a:solidFill>
                <a:effectLst/>
                <a:uLnTx/>
                <a:uFillTx/>
                <a:latin typeface="Arial" charset="0"/>
                <a:ea typeface="ＭＳ Ｐゴシック" charset="-128"/>
              </a:rPr>
              <a:t>Red</a:t>
            </a:r>
            <a:endParaRPr kumimoji="1" lang="ja-JP" altLang="en-US" sz="1400"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16" name="テキスト ボックス 14">
            <a:extLst>
              <a:ext uri="{FF2B5EF4-FFF2-40B4-BE49-F238E27FC236}">
                <a16:creationId xmlns:a16="http://schemas.microsoft.com/office/drawing/2014/main" id="{E40DED84-B89D-4423-83D8-C9D3AA39E2B6}"/>
              </a:ext>
            </a:extLst>
          </p:cNvPr>
          <p:cNvSpPr txBox="1">
            <a:spLocks noChangeArrowheads="1"/>
          </p:cNvSpPr>
          <p:nvPr/>
        </p:nvSpPr>
        <p:spPr bwMode="auto">
          <a:xfrm>
            <a:off x="6434659" y="4230380"/>
            <a:ext cx="811441"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C00000"/>
                </a:solidFill>
                <a:effectLst/>
                <a:uLnTx/>
                <a:uFillTx/>
                <a:latin typeface="Arial" charset="0"/>
                <a:ea typeface="ＭＳ Ｐゴシック" charset="-128"/>
              </a:rPr>
              <a:t>Near-IR</a:t>
            </a:r>
            <a:endParaRPr kumimoji="1" lang="ja-JP" altLang="en-US" sz="1400"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17" name="テキスト ボックス 8">
            <a:extLst>
              <a:ext uri="{FF2B5EF4-FFF2-40B4-BE49-F238E27FC236}">
                <a16:creationId xmlns:a16="http://schemas.microsoft.com/office/drawing/2014/main" id="{F91345C0-4BE8-4483-9C08-105846038C49}"/>
              </a:ext>
            </a:extLst>
          </p:cNvPr>
          <p:cNvSpPr txBox="1">
            <a:spLocks noChangeArrowheads="1"/>
          </p:cNvSpPr>
          <p:nvPr/>
        </p:nvSpPr>
        <p:spPr bwMode="auto">
          <a:xfrm>
            <a:off x="1250083" y="5508169"/>
            <a:ext cx="830677" cy="307777"/>
          </a:xfrm>
          <a:prstGeom prst="rect">
            <a:avLst/>
          </a:prstGeom>
          <a:solidFill>
            <a:sysClr val="window" lastClr="FFFFFF"/>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C00000"/>
                </a:solidFill>
                <a:effectLst/>
                <a:uLnTx/>
                <a:uFillTx/>
                <a:latin typeface="Arial" charset="0"/>
                <a:ea typeface="ＭＳ Ｐゴシック" charset="-128"/>
              </a:rPr>
              <a:t>Coastal</a:t>
            </a:r>
            <a:endParaRPr kumimoji="0" lang="ja-JP" altLang="en-US" sz="1400" b="1" i="0" u="none" strike="noStrike" kern="0" cap="none" spc="0" normalizeH="0" baseline="0" noProof="0">
              <a:ln>
                <a:noFill/>
              </a:ln>
              <a:solidFill>
                <a:srgbClr val="C00000"/>
              </a:solidFill>
              <a:effectLst/>
              <a:uLnTx/>
              <a:uFillTx/>
              <a:latin typeface="Arial" charset="0"/>
              <a:ea typeface="ＭＳ Ｐゴシック" charset="-128"/>
            </a:endParaRPr>
          </a:p>
        </p:txBody>
      </p:sp>
      <p:sp>
        <p:nvSpPr>
          <p:cNvPr id="18" name="テキスト ボックス 9">
            <a:extLst>
              <a:ext uri="{FF2B5EF4-FFF2-40B4-BE49-F238E27FC236}">
                <a16:creationId xmlns:a16="http://schemas.microsoft.com/office/drawing/2014/main" id="{609B2546-B52A-4899-B942-22A30CFDF003}"/>
              </a:ext>
            </a:extLst>
          </p:cNvPr>
          <p:cNvSpPr txBox="1">
            <a:spLocks noChangeArrowheads="1"/>
          </p:cNvSpPr>
          <p:nvPr/>
        </p:nvSpPr>
        <p:spPr bwMode="auto">
          <a:xfrm>
            <a:off x="2042171" y="5037252"/>
            <a:ext cx="572593" cy="307777"/>
          </a:xfrm>
          <a:prstGeom prst="rect">
            <a:avLst/>
          </a:prstGeom>
          <a:solidFill>
            <a:sysClr val="window" lastClr="FFFFFF"/>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C00000"/>
                </a:solidFill>
                <a:effectLst/>
                <a:uLnTx/>
                <a:uFillTx/>
                <a:latin typeface="Arial" charset="0"/>
                <a:ea typeface="ＭＳ Ｐゴシック" charset="-128"/>
              </a:rPr>
              <a:t>Blue</a:t>
            </a:r>
            <a:endParaRPr kumimoji="0" lang="ja-JP" altLang="en-US" sz="1400" b="1" i="0" u="none" strike="noStrike" kern="0" cap="none" spc="0" normalizeH="0" baseline="0" noProof="0">
              <a:ln>
                <a:noFill/>
              </a:ln>
              <a:solidFill>
                <a:srgbClr val="C00000"/>
              </a:solidFill>
              <a:effectLst/>
              <a:uLnTx/>
              <a:uFillTx/>
              <a:latin typeface="Arial" charset="0"/>
              <a:ea typeface="ＭＳ Ｐゴシック" charset="-128"/>
            </a:endParaRPr>
          </a:p>
        </p:txBody>
      </p:sp>
      <p:sp>
        <p:nvSpPr>
          <p:cNvPr id="19" name="テキスト ボックス 10">
            <a:extLst>
              <a:ext uri="{FF2B5EF4-FFF2-40B4-BE49-F238E27FC236}">
                <a16:creationId xmlns:a16="http://schemas.microsoft.com/office/drawing/2014/main" id="{BD3B4422-B07C-4138-AC05-5272761FEA40}"/>
              </a:ext>
            </a:extLst>
          </p:cNvPr>
          <p:cNvSpPr txBox="1">
            <a:spLocks noChangeArrowheads="1"/>
          </p:cNvSpPr>
          <p:nvPr/>
        </p:nvSpPr>
        <p:spPr bwMode="auto">
          <a:xfrm>
            <a:off x="2834259" y="5143615"/>
            <a:ext cx="681597"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a:ln>
                  <a:noFill/>
                </a:ln>
                <a:solidFill>
                  <a:srgbClr val="C00000"/>
                </a:solidFill>
                <a:effectLst/>
                <a:uLnTx/>
                <a:uFillTx/>
                <a:latin typeface="Arial" charset="0"/>
                <a:ea typeface="ＭＳ Ｐゴシック" charset="-128"/>
              </a:rPr>
              <a:t>Green</a:t>
            </a:r>
            <a:endParaRPr kumimoji="1" lang="ja-JP" altLang="en-US" sz="1400" i="0" u="none" strike="noStrike" kern="0" cap="none" spc="0" normalizeH="0" baseline="0" noProof="0">
              <a:ln>
                <a:noFill/>
              </a:ln>
              <a:solidFill>
                <a:srgbClr val="C00000"/>
              </a:solidFill>
              <a:effectLst/>
              <a:uLnTx/>
              <a:uFillTx/>
              <a:latin typeface="Arial" charset="0"/>
              <a:ea typeface="ＭＳ Ｐゴシック" charset="-128"/>
            </a:endParaRPr>
          </a:p>
        </p:txBody>
      </p:sp>
      <p:sp>
        <p:nvSpPr>
          <p:cNvPr id="20" name="テキスト ボックス 11">
            <a:extLst>
              <a:ext uri="{FF2B5EF4-FFF2-40B4-BE49-F238E27FC236}">
                <a16:creationId xmlns:a16="http://schemas.microsoft.com/office/drawing/2014/main" id="{4B17AD94-3436-46F5-9F47-1D6F35EA2905}"/>
              </a:ext>
            </a:extLst>
          </p:cNvPr>
          <p:cNvSpPr txBox="1">
            <a:spLocks noChangeArrowheads="1"/>
          </p:cNvSpPr>
          <p:nvPr/>
        </p:nvSpPr>
        <p:spPr bwMode="auto">
          <a:xfrm>
            <a:off x="3554339" y="5652185"/>
            <a:ext cx="713657"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a:ln>
                  <a:noFill/>
                </a:ln>
                <a:solidFill>
                  <a:srgbClr val="C00000"/>
                </a:solidFill>
                <a:effectLst/>
                <a:uLnTx/>
                <a:uFillTx/>
                <a:latin typeface="Arial" charset="0"/>
                <a:ea typeface="ＭＳ Ｐゴシック" charset="-128"/>
              </a:rPr>
              <a:t>Yellow</a:t>
            </a:r>
            <a:endParaRPr kumimoji="1" lang="ja-JP" altLang="en-US" sz="1400" i="0" u="none" strike="noStrike" kern="0" cap="none" spc="0" normalizeH="0" baseline="0" noProof="0">
              <a:ln>
                <a:noFill/>
              </a:ln>
              <a:solidFill>
                <a:srgbClr val="C00000"/>
              </a:solidFill>
              <a:effectLst/>
              <a:uLnTx/>
              <a:uFillTx/>
              <a:latin typeface="Arial" charset="0"/>
              <a:ea typeface="ＭＳ Ｐゴシック" charset="-128"/>
            </a:endParaRPr>
          </a:p>
        </p:txBody>
      </p:sp>
      <p:sp>
        <p:nvSpPr>
          <p:cNvPr id="21" name="テキスト ボックス 12">
            <a:extLst>
              <a:ext uri="{FF2B5EF4-FFF2-40B4-BE49-F238E27FC236}">
                <a16:creationId xmlns:a16="http://schemas.microsoft.com/office/drawing/2014/main" id="{6DEF8255-9A19-442F-B58D-BAA17B027605}"/>
              </a:ext>
            </a:extLst>
          </p:cNvPr>
          <p:cNvSpPr txBox="1">
            <a:spLocks noChangeArrowheads="1"/>
          </p:cNvSpPr>
          <p:nvPr/>
        </p:nvSpPr>
        <p:spPr bwMode="auto">
          <a:xfrm>
            <a:off x="4346427" y="5272202"/>
            <a:ext cx="513282"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a:ln>
                  <a:noFill/>
                </a:ln>
                <a:solidFill>
                  <a:srgbClr val="C00000"/>
                </a:solidFill>
                <a:effectLst/>
                <a:uLnTx/>
                <a:uFillTx/>
                <a:latin typeface="Arial" charset="0"/>
                <a:ea typeface="ＭＳ Ｐゴシック" charset="-128"/>
              </a:rPr>
              <a:t>Red</a:t>
            </a:r>
            <a:endParaRPr kumimoji="1" lang="ja-JP" altLang="en-US" sz="1400" i="0" u="none" strike="noStrike" kern="0" cap="none" spc="0" normalizeH="0" baseline="0" noProof="0">
              <a:ln>
                <a:noFill/>
              </a:ln>
              <a:solidFill>
                <a:srgbClr val="C00000"/>
              </a:solidFill>
              <a:effectLst/>
              <a:uLnTx/>
              <a:uFillTx/>
              <a:latin typeface="Arial" charset="0"/>
              <a:ea typeface="ＭＳ Ｐゴシック" charset="-128"/>
            </a:endParaRPr>
          </a:p>
        </p:txBody>
      </p:sp>
      <p:sp>
        <p:nvSpPr>
          <p:cNvPr id="22" name="テキスト ボックス 13">
            <a:extLst>
              <a:ext uri="{FF2B5EF4-FFF2-40B4-BE49-F238E27FC236}">
                <a16:creationId xmlns:a16="http://schemas.microsoft.com/office/drawing/2014/main" id="{62FE2EB9-54B9-4BE3-9B99-8F725ADEA631}"/>
              </a:ext>
            </a:extLst>
          </p:cNvPr>
          <p:cNvSpPr txBox="1">
            <a:spLocks noChangeArrowheads="1"/>
          </p:cNvSpPr>
          <p:nvPr/>
        </p:nvSpPr>
        <p:spPr bwMode="auto">
          <a:xfrm>
            <a:off x="5034682" y="5776258"/>
            <a:ext cx="931665"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a:ln>
                  <a:noFill/>
                </a:ln>
                <a:solidFill>
                  <a:srgbClr val="C00000"/>
                </a:solidFill>
                <a:effectLst/>
                <a:uLnTx/>
                <a:uFillTx/>
                <a:latin typeface="Arial" charset="0"/>
                <a:ea typeface="ＭＳ Ｐゴシック" charset="-128"/>
              </a:rPr>
              <a:t>RedEdge</a:t>
            </a:r>
            <a:endParaRPr kumimoji="1" lang="ja-JP" altLang="en-US" sz="1400" i="0" u="none" strike="noStrike" kern="0" cap="none" spc="0" normalizeH="0" baseline="0" noProof="0">
              <a:ln>
                <a:noFill/>
              </a:ln>
              <a:solidFill>
                <a:srgbClr val="C00000"/>
              </a:solidFill>
              <a:effectLst/>
              <a:uLnTx/>
              <a:uFillTx/>
              <a:latin typeface="Arial" charset="0"/>
              <a:ea typeface="ＭＳ Ｐゴシック" charset="-128"/>
            </a:endParaRPr>
          </a:p>
        </p:txBody>
      </p:sp>
      <p:sp>
        <p:nvSpPr>
          <p:cNvPr id="23" name="テキスト ボックス 14">
            <a:extLst>
              <a:ext uri="{FF2B5EF4-FFF2-40B4-BE49-F238E27FC236}">
                <a16:creationId xmlns:a16="http://schemas.microsoft.com/office/drawing/2014/main" id="{47A60094-9238-497C-9136-4D4E214D4255}"/>
              </a:ext>
            </a:extLst>
          </p:cNvPr>
          <p:cNvSpPr txBox="1">
            <a:spLocks noChangeArrowheads="1"/>
          </p:cNvSpPr>
          <p:nvPr/>
        </p:nvSpPr>
        <p:spPr bwMode="auto">
          <a:xfrm>
            <a:off x="6530975" y="5388760"/>
            <a:ext cx="910827"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C00000"/>
                </a:solidFill>
                <a:effectLst/>
                <a:uLnTx/>
                <a:uFillTx/>
                <a:latin typeface="Arial" charset="0"/>
                <a:ea typeface="ＭＳ Ｐゴシック" charset="-128"/>
              </a:rPr>
              <a:t>Near-IR1</a:t>
            </a:r>
            <a:endParaRPr kumimoji="1" lang="ja-JP" altLang="en-US" sz="1400"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24" name="テキスト ボックス 15">
            <a:extLst>
              <a:ext uri="{FF2B5EF4-FFF2-40B4-BE49-F238E27FC236}">
                <a16:creationId xmlns:a16="http://schemas.microsoft.com/office/drawing/2014/main" id="{460E530F-BC59-4CDD-B828-E678C70EA077}"/>
              </a:ext>
            </a:extLst>
          </p:cNvPr>
          <p:cNvSpPr txBox="1">
            <a:spLocks noChangeArrowheads="1"/>
          </p:cNvSpPr>
          <p:nvPr/>
        </p:nvSpPr>
        <p:spPr bwMode="auto">
          <a:xfrm>
            <a:off x="7658795" y="5868209"/>
            <a:ext cx="910827"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a:ln>
                  <a:noFill/>
                </a:ln>
                <a:solidFill>
                  <a:srgbClr val="C00000"/>
                </a:solidFill>
                <a:effectLst/>
                <a:uLnTx/>
                <a:uFillTx/>
                <a:latin typeface="Arial" charset="0"/>
                <a:ea typeface="ＭＳ Ｐゴシック" charset="-128"/>
              </a:rPr>
              <a:t>Near-IR2</a:t>
            </a:r>
            <a:endParaRPr kumimoji="1" lang="ja-JP" altLang="en-US" sz="1400" i="0" u="none" strike="noStrike" kern="0" cap="none" spc="0" normalizeH="0" baseline="0" noProof="0">
              <a:ln>
                <a:noFill/>
              </a:ln>
              <a:solidFill>
                <a:srgbClr val="C00000"/>
              </a:solidFill>
              <a:effectLst/>
              <a:uLnTx/>
              <a:uFillTx/>
              <a:latin typeface="Arial" charset="0"/>
              <a:ea typeface="ＭＳ Ｐゴシック" charset="-128"/>
            </a:endParaRPr>
          </a:p>
        </p:txBody>
      </p:sp>
      <p:sp>
        <p:nvSpPr>
          <p:cNvPr id="25" name="テキスト ボックス 8">
            <a:extLst>
              <a:ext uri="{FF2B5EF4-FFF2-40B4-BE49-F238E27FC236}">
                <a16:creationId xmlns:a16="http://schemas.microsoft.com/office/drawing/2014/main" id="{D77843AC-8460-4262-8CF3-94E5C1C76E3C}"/>
              </a:ext>
            </a:extLst>
          </p:cNvPr>
          <p:cNvSpPr txBox="1">
            <a:spLocks noChangeArrowheads="1"/>
          </p:cNvSpPr>
          <p:nvPr/>
        </p:nvSpPr>
        <p:spPr bwMode="auto">
          <a:xfrm>
            <a:off x="1232168" y="2829089"/>
            <a:ext cx="830677" cy="307777"/>
          </a:xfrm>
          <a:prstGeom prst="rect">
            <a:avLst/>
          </a:prstGeom>
          <a:solidFill>
            <a:sysClr val="window" lastClr="FFFFFF"/>
          </a:solidFill>
          <a:ln>
            <a:solidFill>
              <a:srgbClr val="C00000"/>
            </a:solid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C00000"/>
                </a:solidFill>
                <a:effectLst/>
                <a:uLnTx/>
                <a:uFillTx/>
                <a:latin typeface="Arial" charset="0"/>
                <a:ea typeface="ＭＳ Ｐゴシック" charset="-128"/>
              </a:rPr>
              <a:t>Coastal</a:t>
            </a:r>
            <a:endParaRPr kumimoji="0" lang="ja-JP" altLang="en-US" sz="1400" b="1"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26" name="テキスト ボックス 9">
            <a:extLst>
              <a:ext uri="{FF2B5EF4-FFF2-40B4-BE49-F238E27FC236}">
                <a16:creationId xmlns:a16="http://schemas.microsoft.com/office/drawing/2014/main" id="{335EEAFC-7DC4-43A9-8A2D-86589AB5BD86}"/>
              </a:ext>
            </a:extLst>
          </p:cNvPr>
          <p:cNvSpPr txBox="1">
            <a:spLocks noChangeArrowheads="1"/>
          </p:cNvSpPr>
          <p:nvPr/>
        </p:nvSpPr>
        <p:spPr bwMode="auto">
          <a:xfrm>
            <a:off x="2066316" y="2286164"/>
            <a:ext cx="572593" cy="307777"/>
          </a:xfrm>
          <a:prstGeom prst="rect">
            <a:avLst/>
          </a:prstGeom>
          <a:solidFill>
            <a:sysClr val="window" lastClr="FFFFFF"/>
          </a:solidFill>
          <a:ln>
            <a:noFill/>
          </a:ln>
        </p:spPr>
        <p:txBody>
          <a:bodyPr wrap="none">
            <a:spAutoFit/>
          </a:bodyPr>
          <a:lstStyle>
            <a:defPPr>
              <a:defRPr lang="ja-JP"/>
            </a:defPPr>
            <a:lvl1pPr>
              <a:defRPr sz="1400" b="1">
                <a:solidFill>
                  <a:srgbClr val="C00000"/>
                </a:solidFill>
                <a:latin typeface="Arial" charset="0"/>
                <a:ea typeface="ＭＳ Ｐゴシック"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C00000"/>
                </a:solidFill>
                <a:effectLst/>
                <a:uLnTx/>
                <a:uFillTx/>
                <a:latin typeface="Arial" charset="0"/>
                <a:ea typeface="ＭＳ Ｐゴシック" charset="-128"/>
              </a:rPr>
              <a:t>Blue</a:t>
            </a:r>
            <a:endParaRPr kumimoji="0" lang="ja-JP" altLang="en-US" sz="1400" b="1"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27" name="テキスト ボックス 10">
            <a:extLst>
              <a:ext uri="{FF2B5EF4-FFF2-40B4-BE49-F238E27FC236}">
                <a16:creationId xmlns:a16="http://schemas.microsoft.com/office/drawing/2014/main" id="{9612D62C-5302-466C-997D-22E9767232F0}"/>
              </a:ext>
            </a:extLst>
          </p:cNvPr>
          <p:cNvSpPr txBox="1">
            <a:spLocks noChangeArrowheads="1"/>
          </p:cNvSpPr>
          <p:nvPr/>
        </p:nvSpPr>
        <p:spPr bwMode="auto">
          <a:xfrm>
            <a:off x="3084029" y="2430180"/>
            <a:ext cx="681597"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C00000"/>
                </a:solidFill>
                <a:effectLst/>
                <a:uLnTx/>
                <a:uFillTx/>
                <a:latin typeface="Arial" charset="0"/>
                <a:ea typeface="ＭＳ Ｐゴシック" charset="-128"/>
              </a:rPr>
              <a:t>Green</a:t>
            </a:r>
            <a:endParaRPr kumimoji="1" lang="ja-JP" altLang="en-US" sz="1400"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28" name="テキスト ボックス 12">
            <a:extLst>
              <a:ext uri="{FF2B5EF4-FFF2-40B4-BE49-F238E27FC236}">
                <a16:creationId xmlns:a16="http://schemas.microsoft.com/office/drawing/2014/main" id="{1A9B11EB-D1A3-4ED5-AC9F-FF29623B53DE}"/>
              </a:ext>
            </a:extLst>
          </p:cNvPr>
          <p:cNvSpPr txBox="1">
            <a:spLocks noChangeArrowheads="1"/>
          </p:cNvSpPr>
          <p:nvPr/>
        </p:nvSpPr>
        <p:spPr bwMode="auto">
          <a:xfrm>
            <a:off x="4295093" y="2574196"/>
            <a:ext cx="513282"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C00000"/>
                </a:solidFill>
                <a:effectLst/>
                <a:uLnTx/>
                <a:uFillTx/>
                <a:latin typeface="Arial" charset="0"/>
                <a:ea typeface="ＭＳ Ｐゴシック" charset="-128"/>
              </a:rPr>
              <a:t>Red</a:t>
            </a:r>
            <a:endParaRPr kumimoji="1" lang="ja-JP" altLang="en-US" sz="1400"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29" name="テキスト ボックス 13">
            <a:extLst>
              <a:ext uri="{FF2B5EF4-FFF2-40B4-BE49-F238E27FC236}">
                <a16:creationId xmlns:a16="http://schemas.microsoft.com/office/drawing/2014/main" id="{AD829D13-2C2F-49B9-969E-1900DE8C1A7F}"/>
              </a:ext>
            </a:extLst>
          </p:cNvPr>
          <p:cNvSpPr txBox="1">
            <a:spLocks noChangeArrowheads="1"/>
          </p:cNvSpPr>
          <p:nvPr/>
        </p:nvSpPr>
        <p:spPr bwMode="auto">
          <a:xfrm>
            <a:off x="4946870" y="2914293"/>
            <a:ext cx="931665" cy="307777"/>
          </a:xfrm>
          <a:prstGeom prst="rect">
            <a:avLst/>
          </a:prstGeom>
          <a:solidFill>
            <a:sysClr val="window" lastClr="FFFFFF"/>
          </a:solidFill>
          <a:ln>
            <a:solidFill>
              <a:srgbClr val="C00000"/>
            </a:solid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err="1">
                <a:ln>
                  <a:noFill/>
                </a:ln>
                <a:solidFill>
                  <a:srgbClr val="C00000"/>
                </a:solidFill>
                <a:effectLst/>
                <a:uLnTx/>
                <a:uFillTx/>
                <a:latin typeface="Arial" charset="0"/>
                <a:ea typeface="ＭＳ Ｐゴシック" charset="-128"/>
              </a:rPr>
              <a:t>RedEdge</a:t>
            </a:r>
            <a:endParaRPr kumimoji="1" lang="ja-JP" altLang="en-US" sz="1400"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30" name="テキスト ボックス 14">
            <a:extLst>
              <a:ext uri="{FF2B5EF4-FFF2-40B4-BE49-F238E27FC236}">
                <a16:creationId xmlns:a16="http://schemas.microsoft.com/office/drawing/2014/main" id="{85E7E550-5601-46D4-BFA0-181475597FF2}"/>
              </a:ext>
            </a:extLst>
          </p:cNvPr>
          <p:cNvSpPr txBox="1">
            <a:spLocks noChangeArrowheads="1"/>
          </p:cNvSpPr>
          <p:nvPr/>
        </p:nvSpPr>
        <p:spPr bwMode="auto">
          <a:xfrm>
            <a:off x="6455333" y="2698269"/>
            <a:ext cx="811441" cy="307777"/>
          </a:xfrm>
          <a:prstGeom prst="rect">
            <a:avLst/>
          </a:prstGeom>
          <a:solidFill>
            <a:sysClr val="window" lastClr="FFFFFF"/>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C00000"/>
                </a:solidFill>
                <a:effectLst/>
                <a:uLnTx/>
                <a:uFillTx/>
                <a:latin typeface="Arial" charset="0"/>
                <a:ea typeface="ＭＳ Ｐゴシック" charset="-128"/>
              </a:rPr>
              <a:t>Near-IR</a:t>
            </a:r>
            <a:endParaRPr kumimoji="1" lang="ja-JP" altLang="en-US" sz="1400" i="0" u="none" strike="noStrike" kern="0" cap="none" spc="0" normalizeH="0" baseline="0" noProof="0" dirty="0">
              <a:ln>
                <a:noFill/>
              </a:ln>
              <a:solidFill>
                <a:srgbClr val="C00000"/>
              </a:solidFill>
              <a:effectLst/>
              <a:uLnTx/>
              <a:uFillTx/>
              <a:latin typeface="Arial" charset="0"/>
              <a:ea typeface="ＭＳ Ｐゴシック" charset="-128"/>
            </a:endParaRPr>
          </a:p>
        </p:txBody>
      </p:sp>
      <p:sp>
        <p:nvSpPr>
          <p:cNvPr id="31" name="テキスト ボックス 30">
            <a:extLst>
              <a:ext uri="{FF2B5EF4-FFF2-40B4-BE49-F238E27FC236}">
                <a16:creationId xmlns:a16="http://schemas.microsoft.com/office/drawing/2014/main" id="{8C7FBCA0-62BC-4B5B-B708-A0E434C3BCEC}"/>
              </a:ext>
            </a:extLst>
          </p:cNvPr>
          <p:cNvSpPr txBox="1"/>
          <p:nvPr/>
        </p:nvSpPr>
        <p:spPr>
          <a:xfrm>
            <a:off x="179512" y="836712"/>
            <a:ext cx="8339591" cy="369332"/>
          </a:xfrm>
          <a:prstGeom prst="rect">
            <a:avLst/>
          </a:prstGeom>
          <a:noFill/>
        </p:spPr>
        <p:txBody>
          <a:bodyPr wrap="none" rtlCol="0">
            <a:spAutoFit/>
          </a:bodyPr>
          <a:lstStyle/>
          <a:p>
            <a:pPr algn="l" fontAlgn="auto">
              <a:spcBef>
                <a:spcPts val="0"/>
              </a:spcBef>
              <a:spcAft>
                <a:spcPts val="0"/>
              </a:spcAft>
            </a:pPr>
            <a:r>
              <a:rPr lang="en-US" altLang="ja-JP" sz="1800" b="0" dirty="0">
                <a:solidFill>
                  <a:prstClr val="black"/>
                </a:solidFill>
                <a:latin typeface="Calibri"/>
                <a:ea typeface="ＭＳ Ｐゴシック"/>
              </a:rPr>
              <a:t>Observation channel band allocations among optical satellites (visible to near-infrared).</a:t>
            </a:r>
            <a:endParaRPr lang="ja-JP" altLang="en-US" sz="1800" b="0" dirty="0">
              <a:solidFill>
                <a:prstClr val="black"/>
              </a:solidFill>
              <a:latin typeface="Calibri"/>
              <a:ea typeface="ＭＳ Ｐゴシック"/>
            </a:endParaRPr>
          </a:p>
        </p:txBody>
      </p:sp>
      <p:sp>
        <p:nvSpPr>
          <p:cNvPr id="32" name="スライド番号プレースホルダー 25">
            <a:extLst>
              <a:ext uri="{FF2B5EF4-FFF2-40B4-BE49-F238E27FC236}">
                <a16:creationId xmlns:a16="http://schemas.microsoft.com/office/drawing/2014/main" id="{C25FB906-86EE-4557-8205-58B9FD2F8B75}"/>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511054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2098686F-4780-4395-8908-DA5486971B3E}"/>
              </a:ext>
            </a:extLst>
          </p:cNvPr>
          <p:cNvGraphicFramePr>
            <a:graphicFrameLocks noGrp="1"/>
          </p:cNvGraphicFramePr>
          <p:nvPr>
            <p:extLst/>
          </p:nvPr>
        </p:nvGraphicFramePr>
        <p:xfrm>
          <a:off x="4523660" y="864636"/>
          <a:ext cx="4458236" cy="5533057"/>
        </p:xfrm>
        <a:graphic>
          <a:graphicData uri="http://schemas.openxmlformats.org/drawingml/2006/table">
            <a:tbl>
              <a:tblPr firstCol="1" bandRow="1">
                <a:tableStyleId>{5940675A-B579-460E-94D1-54222C63F5DA}</a:tableStyleId>
              </a:tblPr>
              <a:tblGrid>
                <a:gridCol w="992655">
                  <a:extLst>
                    <a:ext uri="{9D8B030D-6E8A-4147-A177-3AD203B41FA5}">
                      <a16:colId xmlns:a16="http://schemas.microsoft.com/office/drawing/2014/main" val="3112007793"/>
                    </a:ext>
                  </a:extLst>
                </a:gridCol>
                <a:gridCol w="3465581">
                  <a:extLst>
                    <a:ext uri="{9D8B030D-6E8A-4147-A177-3AD203B41FA5}">
                      <a16:colId xmlns:a16="http://schemas.microsoft.com/office/drawing/2014/main" val="2198697746"/>
                    </a:ext>
                  </a:extLst>
                </a:gridCol>
              </a:tblGrid>
              <a:tr h="350669">
                <a:tc>
                  <a:txBody>
                    <a:bodyPr/>
                    <a:lstStyle/>
                    <a:p>
                      <a:pPr algn="l">
                        <a:spcAft>
                          <a:spcPts val="0"/>
                        </a:spcAft>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Launch</a:t>
                      </a:r>
                      <a:r>
                        <a:rPr lang="en-US" altLang="ja-JP" sz="1400" baseline="0" dirty="0">
                          <a:effectLst/>
                          <a:latin typeface="Arial" panose="020B0604020202020204" pitchFamily="34" charset="0"/>
                          <a:ea typeface="游明朝" panose="02020400000000000000" pitchFamily="18" charset="-128"/>
                          <a:cs typeface="Arial" panose="020B0604020202020204" pitchFamily="34" charset="0"/>
                        </a:rPr>
                        <a:t> </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JFY</a:t>
                      </a:r>
                      <a:r>
                        <a:rPr lang="en-US" altLang="ja-JP" sz="1400" baseline="0" dirty="0">
                          <a:effectLst/>
                          <a:latin typeface="Arial" panose="020B0604020202020204" pitchFamily="34" charset="0"/>
                          <a:ea typeface="游明朝" panose="02020400000000000000" pitchFamily="18" charset="-128"/>
                          <a:cs typeface="Arial" panose="020B0604020202020204" pitchFamily="34" charset="0"/>
                        </a:rPr>
                        <a:t> 2020, H3 launch vehicle</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4087121844"/>
                  </a:ext>
                </a:extLst>
              </a:tr>
              <a:tr h="1716203">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Orbit</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b="1" u="none" dirty="0">
                          <a:effectLst/>
                          <a:latin typeface="Arial" panose="020B0604020202020204" pitchFamily="34" charset="0"/>
                          <a:cs typeface="Arial" panose="020B0604020202020204" pitchFamily="34" charset="0"/>
                        </a:rPr>
                        <a:t>Same orbit as ALOS-2</a:t>
                      </a:r>
                      <a:endParaRPr lang="ja-JP" sz="1400" b="1" u="none"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fr-FR" sz="1400" dirty="0">
                          <a:effectLst/>
                          <a:latin typeface="Arial" panose="020B0604020202020204" pitchFamily="34" charset="0"/>
                          <a:cs typeface="Arial" panose="020B0604020202020204" pitchFamily="34" charset="0"/>
                        </a:rPr>
                        <a:t>Sun-synchronous sub-recurrent orbit</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Altitude: 628 km</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Inclination angle: 97.9 degree</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Local sun time at descending: 12:00 ± 15 min. </a:t>
                      </a:r>
                      <a:endParaRPr lang="ja-JP" sz="1400" dirty="0">
                        <a:effectLst/>
                        <a:latin typeface="Arial" panose="020B0604020202020204" pitchFamily="34" charset="0"/>
                        <a:cs typeface="Arial" panose="020B0604020202020204" pitchFamily="34" charset="0"/>
                      </a:endParaRPr>
                    </a:p>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Revisit time: 14 day (15-3/14 rev/day)</a:t>
                      </a:r>
                      <a:endParaRPr lang="ja-JP" sz="14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65838858"/>
                  </a:ext>
                </a:extLst>
              </a:tr>
              <a:tr h="330039">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Lifetime</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b="1" dirty="0">
                          <a:effectLst/>
                          <a:latin typeface="Arial" panose="020B0604020202020204" pitchFamily="34" charset="0"/>
                          <a:cs typeface="Arial" panose="020B0604020202020204" pitchFamily="34" charset="0"/>
                        </a:rPr>
                        <a:t>7 years</a:t>
                      </a:r>
                      <a:endParaRPr lang="ja-JP" sz="1400" b="1"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1548838019"/>
                  </a:ext>
                </a:extLst>
              </a:tr>
              <a:tr h="561067">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Satellite Mass</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approx. 3 tons</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3688929584"/>
                  </a:ext>
                </a:extLst>
              </a:tr>
              <a:tr h="429824">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Downlink</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3.6 </a:t>
                      </a:r>
                      <a:r>
                        <a:rPr lang="en-US" sz="1400" dirty="0" err="1">
                          <a:effectLst/>
                          <a:latin typeface="Arial" panose="020B0604020202020204" pitchFamily="34" charset="0"/>
                          <a:cs typeface="Arial" panose="020B0604020202020204" pitchFamily="34" charset="0"/>
                        </a:rPr>
                        <a:t>Gbps</a:t>
                      </a:r>
                      <a:r>
                        <a:rPr lang="en-US" sz="1400" dirty="0">
                          <a:effectLst/>
                          <a:latin typeface="Arial" panose="020B0604020202020204" pitchFamily="34" charset="0"/>
                          <a:cs typeface="Arial" panose="020B0604020202020204" pitchFamily="34" charset="0"/>
                        </a:rPr>
                        <a:t>/1.8 </a:t>
                      </a:r>
                      <a:r>
                        <a:rPr lang="en-US" sz="1400" dirty="0" err="1">
                          <a:effectLst/>
                          <a:latin typeface="Arial" panose="020B0604020202020204" pitchFamily="34" charset="0"/>
                          <a:cs typeface="Arial" panose="020B0604020202020204" pitchFamily="34" charset="0"/>
                        </a:rPr>
                        <a:t>Gbps</a:t>
                      </a:r>
                      <a:r>
                        <a:rPr lang="en-US" sz="1400" dirty="0">
                          <a:effectLst/>
                          <a:latin typeface="Arial" panose="020B0604020202020204" pitchFamily="34" charset="0"/>
                          <a:cs typeface="Arial" panose="020B0604020202020204" pitchFamily="34" charset="0"/>
                        </a:rPr>
                        <a:t> (Ka-band)</a:t>
                      </a:r>
                    </a:p>
                  </a:txBody>
                  <a:tcPr anchor="ctr"/>
                </a:tc>
                <a:extLst>
                  <a:ext uri="{0D108BD9-81ED-4DB2-BD59-A6C34878D82A}">
                    <a16:rowId xmlns:a16="http://schemas.microsoft.com/office/drawing/2014/main" val="1476592560"/>
                  </a:ext>
                </a:extLst>
              </a:tr>
              <a:tr h="561067">
                <a:tc>
                  <a:txBody>
                    <a:bodyPr/>
                    <a:lstStyle/>
                    <a:p>
                      <a:pPr algn="l">
                        <a:spcAft>
                          <a:spcPts val="0"/>
                        </a:spcAft>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Data recorder</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1 </a:t>
                      </a:r>
                      <a:r>
                        <a:rPr lang="en-US" sz="1400" dirty="0" err="1">
                          <a:effectLst/>
                          <a:latin typeface="Arial" panose="020B0604020202020204" pitchFamily="34" charset="0"/>
                          <a:cs typeface="Arial" panose="020B0604020202020204" pitchFamily="34" charset="0"/>
                        </a:rPr>
                        <a:t>TByte</a:t>
                      </a:r>
                      <a:endParaRPr lang="en-US" sz="14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7067433"/>
                  </a:ext>
                </a:extLst>
              </a:tr>
              <a:tr h="1023121">
                <a:tc>
                  <a:txBody>
                    <a:bodyPr/>
                    <a:lstStyle/>
                    <a:p>
                      <a:pPr algn="l">
                        <a:spcAft>
                          <a:spcPts val="0"/>
                        </a:spcAft>
                        <a:tabLst>
                          <a:tab pos="2743200" algn="ctr"/>
                          <a:tab pos="5486400" algn="r"/>
                        </a:tabLst>
                      </a:pPr>
                      <a:r>
                        <a:rPr lang="en-US" sz="1400" dirty="0">
                          <a:effectLst/>
                          <a:latin typeface="Arial" panose="020B0604020202020204" pitchFamily="34" charset="0"/>
                          <a:cs typeface="Arial" panose="020B0604020202020204" pitchFamily="34" charset="0"/>
                        </a:rPr>
                        <a:t>Mission Instruments</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marL="182563" indent="-182563">
                        <a:spcAft>
                          <a:spcPts val="0"/>
                        </a:spcAft>
                        <a:buFont typeface="Arial" panose="020B0604020202020204" pitchFamily="34" charset="0"/>
                        <a:buChar char="-"/>
                        <a:tabLst>
                          <a:tab pos="2743200" algn="ctr"/>
                          <a:tab pos="5486400" algn="r"/>
                        </a:tabLst>
                      </a:pPr>
                      <a:r>
                        <a:rPr lang="en-US" sz="1400" b="1" dirty="0">
                          <a:effectLst/>
                          <a:latin typeface="Arial" panose="020B0604020202020204" pitchFamily="34" charset="0"/>
                          <a:cs typeface="Arial" panose="020B0604020202020204" pitchFamily="34" charset="0"/>
                        </a:rPr>
                        <a:t>PALSAR-3</a:t>
                      </a:r>
                      <a:r>
                        <a:rPr lang="en-US" sz="1400" dirty="0">
                          <a:effectLst/>
                          <a:latin typeface="Arial" panose="020B0604020202020204" pitchFamily="34" charset="0"/>
                          <a:cs typeface="Arial" panose="020B0604020202020204" pitchFamily="34" charset="0"/>
                        </a:rPr>
                        <a:t> (Phased Array type L-band Synthetic Aperture Radar-3)</a:t>
                      </a:r>
                      <a:endParaRPr lang="ja-JP" sz="1400" dirty="0">
                        <a:effectLst/>
                        <a:latin typeface="Arial" panose="020B0604020202020204" pitchFamily="34" charset="0"/>
                        <a:cs typeface="Arial" panose="020B0604020202020204" pitchFamily="34" charset="0"/>
                      </a:endParaRPr>
                    </a:p>
                    <a:p>
                      <a:pPr marL="182563" indent="-182563">
                        <a:spcAft>
                          <a:spcPts val="0"/>
                        </a:spcAft>
                        <a:buFont typeface="Arial" panose="020B0604020202020204" pitchFamily="34" charset="0"/>
                        <a:buChar char="-"/>
                        <a:tabLst>
                          <a:tab pos="2743200" algn="ctr"/>
                          <a:tab pos="5486400" algn="r"/>
                        </a:tabLst>
                      </a:pPr>
                      <a:r>
                        <a:rPr lang="en-US" sz="1400" b="1" dirty="0">
                          <a:effectLst/>
                          <a:latin typeface="Arial" panose="020B0604020202020204" pitchFamily="34" charset="0"/>
                          <a:cs typeface="Arial" panose="020B0604020202020204" pitchFamily="34" charset="0"/>
                        </a:rPr>
                        <a:t>SPAISE3</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SPace</a:t>
                      </a:r>
                      <a:r>
                        <a:rPr lang="en-US" sz="1400" dirty="0">
                          <a:effectLst/>
                          <a:latin typeface="Arial" panose="020B0604020202020204" pitchFamily="34" charset="0"/>
                          <a:cs typeface="Arial" panose="020B0604020202020204" pitchFamily="34" charset="0"/>
                        </a:rPr>
                        <a:t> based AIS Experiment 3)</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4001481004"/>
                  </a:ext>
                </a:extLst>
              </a:tr>
              <a:tr h="561067">
                <a:tc>
                  <a:txBody>
                    <a:bodyPr/>
                    <a:lstStyle/>
                    <a:p>
                      <a:pPr algn="l">
                        <a:spcAft>
                          <a:spcPts val="0"/>
                        </a:spcAft>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Prime contractor</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solidFill>
                      <a:schemeClr val="accent1">
                        <a:lumMod val="20000"/>
                        <a:lumOff val="80000"/>
                      </a:schemeClr>
                    </a:solidFill>
                  </a:tcPr>
                </a:tc>
                <a:tc>
                  <a:txBody>
                    <a:bodyPr/>
                    <a:lstStyle/>
                    <a:p>
                      <a:pPr marL="0" indent="0">
                        <a:spcAft>
                          <a:spcPts val="0"/>
                        </a:spcAft>
                        <a:buFont typeface="Arial" panose="020B0604020202020204" pitchFamily="34" charset="0"/>
                        <a:buNone/>
                        <a:tabLst>
                          <a:tab pos="2743200" algn="ctr"/>
                          <a:tab pos="5486400" algn="r"/>
                        </a:tabLst>
                      </a:pPr>
                      <a:r>
                        <a:rPr lang="en-US" altLang="ja-JP" sz="1400" dirty="0">
                          <a:effectLst/>
                          <a:latin typeface="Arial" panose="020B0604020202020204" pitchFamily="34" charset="0"/>
                          <a:ea typeface="游明朝" panose="02020400000000000000" pitchFamily="18" charset="-128"/>
                          <a:cs typeface="Arial" panose="020B0604020202020204" pitchFamily="34" charset="0"/>
                        </a:rPr>
                        <a:t>Mitsubishi Electric Corporation</a:t>
                      </a:r>
                      <a:endParaRPr lang="ja-JP" sz="1400" dirty="0">
                        <a:effectLst/>
                        <a:latin typeface="Arial" panose="020B0604020202020204" pitchFamily="34" charset="0"/>
                        <a:ea typeface="游明朝" panose="02020400000000000000" pitchFamily="18" charset="-128"/>
                        <a:cs typeface="Arial" panose="020B0604020202020204" pitchFamily="34" charset="0"/>
                      </a:endParaRPr>
                    </a:p>
                  </a:txBody>
                  <a:tcPr anchor="ctr"/>
                </a:tc>
                <a:extLst>
                  <a:ext uri="{0D108BD9-81ED-4DB2-BD59-A6C34878D82A}">
                    <a16:rowId xmlns:a16="http://schemas.microsoft.com/office/drawing/2014/main" val="2767772904"/>
                  </a:ext>
                </a:extLst>
              </a:tr>
            </a:tbl>
          </a:graphicData>
        </a:graphic>
      </p:graphicFrame>
      <p:sp>
        <p:nvSpPr>
          <p:cNvPr id="33" name="テキスト ボックス 32">
            <a:extLst>
              <a:ext uri="{FF2B5EF4-FFF2-40B4-BE49-F238E27FC236}">
                <a16:creationId xmlns:a16="http://schemas.microsoft.com/office/drawing/2014/main" id="{DECC7985-2AD2-416B-8C9B-268A4F3AF2EB}"/>
              </a:ext>
            </a:extLst>
          </p:cNvPr>
          <p:cNvSpPr txBox="1"/>
          <p:nvPr/>
        </p:nvSpPr>
        <p:spPr>
          <a:xfrm>
            <a:off x="8100392" y="764704"/>
            <a:ext cx="950901" cy="369332"/>
          </a:xfrm>
          <a:prstGeom prst="rect">
            <a:avLst/>
          </a:prstGeom>
          <a:solidFill>
            <a:schemeClr val="bg1"/>
          </a:solidFill>
          <a:ln>
            <a:solidFill>
              <a:srgbClr val="FF0000"/>
            </a:solidFill>
          </a:ln>
        </p:spPr>
        <p:txBody>
          <a:bodyPr wrap="none" rtlCol="0">
            <a:spAutoFit/>
          </a:bodyPr>
          <a:lstStyle/>
          <a:p>
            <a:r>
              <a:rPr kumimoji="1" lang="en-US" altLang="ja-JP" sz="1800" b="1" dirty="0">
                <a:solidFill>
                  <a:srgbClr val="FF0000"/>
                </a:solidFill>
                <a:latin typeface="+mn-lt"/>
              </a:rPr>
              <a:t>Phase D</a:t>
            </a:r>
            <a:endParaRPr kumimoji="1" lang="ja-JP" altLang="en-US" sz="1800" b="1" dirty="0">
              <a:solidFill>
                <a:srgbClr val="FF0000"/>
              </a:solidFill>
              <a:latin typeface="+mn-lt"/>
            </a:endParaRPr>
          </a:p>
        </p:txBody>
      </p:sp>
      <p:pic>
        <p:nvPicPr>
          <p:cNvPr id="34" name="図 33">
            <a:extLst>
              <a:ext uri="{FF2B5EF4-FFF2-40B4-BE49-F238E27FC236}">
                <a16:creationId xmlns:a16="http://schemas.microsoft.com/office/drawing/2014/main" id="{1F6A9C22-7214-4F9F-BDC0-471AE742FE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764" y="1307605"/>
            <a:ext cx="4943327" cy="3296211"/>
          </a:xfrm>
          <a:prstGeom prst="rect">
            <a:avLst/>
          </a:prstGeom>
        </p:spPr>
      </p:pic>
      <p:cxnSp>
        <p:nvCxnSpPr>
          <p:cNvPr id="35" name="直線コネクタ 34">
            <a:extLst>
              <a:ext uri="{FF2B5EF4-FFF2-40B4-BE49-F238E27FC236}">
                <a16:creationId xmlns:a16="http://schemas.microsoft.com/office/drawing/2014/main" id="{6C6D84D3-38B8-4BC4-8153-AB2392C5D5A1}"/>
              </a:ext>
            </a:extLst>
          </p:cNvPr>
          <p:cNvCxnSpPr>
            <a:cxnSpLocks/>
          </p:cNvCxnSpPr>
          <p:nvPr/>
        </p:nvCxnSpPr>
        <p:spPr bwMode="auto">
          <a:xfrm flipH="1">
            <a:off x="648505" y="3713072"/>
            <a:ext cx="210394" cy="443875"/>
          </a:xfrm>
          <a:prstGeom prst="line">
            <a:avLst/>
          </a:prstGeom>
          <a:noFill/>
          <a:ln w="9525" cap="flat" cmpd="sng" algn="ctr">
            <a:solidFill>
              <a:srgbClr val="000000">
                <a:shade val="95000"/>
                <a:satMod val="105000"/>
              </a:srgbClr>
            </a:solidFill>
            <a:prstDash val="solid"/>
            <a:headEnd type="arrow" w="med" len="med"/>
            <a:tailEnd type="none" w="med" len="med"/>
          </a:ln>
          <a:effectLst/>
        </p:spPr>
      </p:cxnSp>
      <p:sp>
        <p:nvSpPr>
          <p:cNvPr id="36" name="テキスト ボックス 35">
            <a:extLst>
              <a:ext uri="{FF2B5EF4-FFF2-40B4-BE49-F238E27FC236}">
                <a16:creationId xmlns:a16="http://schemas.microsoft.com/office/drawing/2014/main" id="{4A500C87-C2F5-4B20-8EF4-220400C5085B}"/>
              </a:ext>
            </a:extLst>
          </p:cNvPr>
          <p:cNvSpPr txBox="1"/>
          <p:nvPr/>
        </p:nvSpPr>
        <p:spPr bwMode="auto">
          <a:xfrm>
            <a:off x="255350" y="4158576"/>
            <a:ext cx="1354847" cy="523220"/>
          </a:xfrm>
          <a:prstGeom prst="rect">
            <a:avLst/>
          </a:prstGeom>
          <a:noFill/>
          <a:ln w="9525">
            <a:noFill/>
            <a:miter lim="800000"/>
            <a:headEnd/>
            <a:tailEnd/>
          </a:ln>
        </p:spPr>
        <p:txBody>
          <a:bodyPr wrap="square" rtlCol="0">
            <a:spAutoFit/>
          </a:bodyPr>
          <a:lstStyle/>
          <a:p>
            <a:pPr algn="l" fontAlgn="auto">
              <a:spcBef>
                <a:spcPts val="0"/>
              </a:spcBef>
              <a:spcAft>
                <a:spcPts val="0"/>
              </a:spcAft>
              <a:buSzPct val="100000"/>
            </a:pPr>
            <a:r>
              <a:rPr lang="en-US" altLang="ja-JP" sz="1400" b="0" dirty="0">
                <a:solidFill>
                  <a:srgbClr val="000000"/>
                </a:solidFill>
                <a:latin typeface="Arial" panose="020B0604020202020204" pitchFamily="34" charset="0"/>
                <a:cs typeface="Arial" panose="020B0604020202020204" pitchFamily="34" charset="0"/>
              </a:rPr>
              <a:t>PALSAR-3</a:t>
            </a:r>
          </a:p>
          <a:p>
            <a:pPr algn="l" fontAlgn="auto">
              <a:spcBef>
                <a:spcPts val="0"/>
              </a:spcBef>
              <a:spcAft>
                <a:spcPts val="0"/>
              </a:spcAft>
              <a:buSzPct val="100000"/>
            </a:pPr>
            <a:r>
              <a:rPr lang="en-US" altLang="ja-JP" sz="1400" b="0" dirty="0">
                <a:solidFill>
                  <a:srgbClr val="000000"/>
                </a:solidFill>
                <a:latin typeface="Arial" panose="020B0604020202020204" pitchFamily="34" charset="0"/>
                <a:cs typeface="Arial" panose="020B0604020202020204" pitchFamily="34" charset="0"/>
              </a:rPr>
              <a:t>antenna</a:t>
            </a:r>
            <a:endParaRPr lang="ja-JP" altLang="en-US" sz="1400" b="0" dirty="0">
              <a:solidFill>
                <a:srgbClr val="000000"/>
              </a:solidFill>
              <a:latin typeface="Arial" panose="020B0604020202020204" pitchFamily="34" charset="0"/>
              <a:cs typeface="Arial" panose="020B0604020202020204" pitchFamily="34" charset="0"/>
            </a:endParaRPr>
          </a:p>
        </p:txBody>
      </p:sp>
      <p:cxnSp>
        <p:nvCxnSpPr>
          <p:cNvPr id="37" name="直線コネクタ 36">
            <a:extLst>
              <a:ext uri="{FF2B5EF4-FFF2-40B4-BE49-F238E27FC236}">
                <a16:creationId xmlns:a16="http://schemas.microsoft.com/office/drawing/2014/main" id="{EB5B481F-B06A-47B0-BC6C-23A4E319201A}"/>
              </a:ext>
            </a:extLst>
          </p:cNvPr>
          <p:cNvCxnSpPr>
            <a:cxnSpLocks/>
          </p:cNvCxnSpPr>
          <p:nvPr/>
        </p:nvCxnSpPr>
        <p:spPr bwMode="auto">
          <a:xfrm>
            <a:off x="1815549" y="3534189"/>
            <a:ext cx="207350" cy="1192696"/>
          </a:xfrm>
          <a:prstGeom prst="line">
            <a:avLst/>
          </a:prstGeom>
          <a:noFill/>
          <a:ln w="9525" cap="flat" cmpd="sng" algn="ctr">
            <a:solidFill>
              <a:srgbClr val="000000">
                <a:shade val="95000"/>
                <a:satMod val="105000"/>
              </a:srgbClr>
            </a:solidFill>
            <a:prstDash val="solid"/>
            <a:headEnd type="arrow" w="med" len="med"/>
            <a:tailEnd type="none" w="med" len="med"/>
          </a:ln>
          <a:effectLst/>
        </p:spPr>
      </p:cxnSp>
      <p:sp>
        <p:nvSpPr>
          <p:cNvPr id="38" name="テキスト ボックス 37">
            <a:extLst>
              <a:ext uri="{FF2B5EF4-FFF2-40B4-BE49-F238E27FC236}">
                <a16:creationId xmlns:a16="http://schemas.microsoft.com/office/drawing/2014/main" id="{E098FA00-0995-4230-8336-F681F80A1812}"/>
              </a:ext>
            </a:extLst>
          </p:cNvPr>
          <p:cNvSpPr txBox="1"/>
          <p:nvPr/>
        </p:nvSpPr>
        <p:spPr bwMode="auto">
          <a:xfrm>
            <a:off x="1331641" y="4726885"/>
            <a:ext cx="1476432" cy="523220"/>
          </a:xfrm>
          <a:prstGeom prst="rect">
            <a:avLst/>
          </a:prstGeom>
          <a:noFill/>
          <a:ln w="9525">
            <a:noFill/>
            <a:miter lim="800000"/>
            <a:headEnd/>
            <a:tailEnd/>
          </a:ln>
        </p:spPr>
        <p:txBody>
          <a:bodyPr wrap="square" rtlCol="0">
            <a:spAutoFit/>
          </a:bodyPr>
          <a:lstStyle/>
          <a:p>
            <a:pPr algn="l" fontAlgn="auto">
              <a:spcBef>
                <a:spcPts val="0"/>
              </a:spcBef>
              <a:spcAft>
                <a:spcPts val="0"/>
              </a:spcAft>
              <a:buSzPct val="100000"/>
            </a:pPr>
            <a:r>
              <a:rPr lang="en-US" altLang="ja-JP" sz="1400" b="0" dirty="0">
                <a:solidFill>
                  <a:srgbClr val="000000"/>
                </a:solidFill>
                <a:latin typeface="Arial" panose="020B0604020202020204" pitchFamily="34" charset="0"/>
                <a:cs typeface="Arial" panose="020B0604020202020204" pitchFamily="34" charset="0"/>
              </a:rPr>
              <a:t>Ka-band DT</a:t>
            </a:r>
            <a:r>
              <a:rPr lang="ja-JP" altLang="en-US" sz="1400" b="0" dirty="0">
                <a:solidFill>
                  <a:srgbClr val="000000"/>
                </a:solidFill>
                <a:latin typeface="Arial" panose="020B0604020202020204" pitchFamily="34" charset="0"/>
                <a:cs typeface="Arial" panose="020B0604020202020204" pitchFamily="34" charset="0"/>
              </a:rPr>
              <a:t> </a:t>
            </a:r>
            <a:r>
              <a:rPr lang="en-US" altLang="ja-JP" sz="1400" b="0" dirty="0">
                <a:solidFill>
                  <a:srgbClr val="000000"/>
                </a:solidFill>
                <a:latin typeface="Arial" panose="020B0604020202020204" pitchFamily="34" charset="0"/>
                <a:cs typeface="Arial" panose="020B0604020202020204" pitchFamily="34" charset="0"/>
              </a:rPr>
              <a:t>antenna</a:t>
            </a:r>
          </a:p>
        </p:txBody>
      </p:sp>
      <p:cxnSp>
        <p:nvCxnSpPr>
          <p:cNvPr id="39" name="直線コネクタ 38">
            <a:extLst>
              <a:ext uri="{FF2B5EF4-FFF2-40B4-BE49-F238E27FC236}">
                <a16:creationId xmlns:a16="http://schemas.microsoft.com/office/drawing/2014/main" id="{4B0BBD37-EF36-4429-A45A-FA2F05DACC63}"/>
              </a:ext>
            </a:extLst>
          </p:cNvPr>
          <p:cNvCxnSpPr>
            <a:cxnSpLocks/>
          </p:cNvCxnSpPr>
          <p:nvPr/>
        </p:nvCxnSpPr>
        <p:spPr bwMode="auto">
          <a:xfrm>
            <a:off x="2690193" y="3935009"/>
            <a:ext cx="315175" cy="668807"/>
          </a:xfrm>
          <a:prstGeom prst="line">
            <a:avLst/>
          </a:prstGeom>
          <a:noFill/>
          <a:ln w="9525" cap="flat" cmpd="sng" algn="ctr">
            <a:solidFill>
              <a:srgbClr val="000000">
                <a:shade val="95000"/>
                <a:satMod val="105000"/>
              </a:srgbClr>
            </a:solidFill>
            <a:prstDash val="solid"/>
            <a:headEnd type="arrow" w="med" len="med"/>
            <a:tailEnd type="none" w="med" len="med"/>
          </a:ln>
          <a:effectLst/>
        </p:spPr>
      </p:cxnSp>
      <p:sp>
        <p:nvSpPr>
          <p:cNvPr id="40" name="テキスト ボックス 39">
            <a:extLst>
              <a:ext uri="{FF2B5EF4-FFF2-40B4-BE49-F238E27FC236}">
                <a16:creationId xmlns:a16="http://schemas.microsoft.com/office/drawing/2014/main" id="{38319AF3-0C58-401E-9167-50BA4A15623E}"/>
              </a:ext>
            </a:extLst>
          </p:cNvPr>
          <p:cNvSpPr txBox="1"/>
          <p:nvPr/>
        </p:nvSpPr>
        <p:spPr bwMode="auto">
          <a:xfrm>
            <a:off x="2785105" y="4603816"/>
            <a:ext cx="1354847" cy="523220"/>
          </a:xfrm>
          <a:prstGeom prst="rect">
            <a:avLst/>
          </a:prstGeom>
          <a:noFill/>
          <a:ln w="9525">
            <a:noFill/>
            <a:miter lim="800000"/>
            <a:headEnd/>
            <a:tailEnd/>
          </a:ln>
        </p:spPr>
        <p:txBody>
          <a:bodyPr wrap="square" rtlCol="0">
            <a:spAutoFit/>
          </a:bodyPr>
          <a:lstStyle/>
          <a:p>
            <a:pPr algn="l" fontAlgn="auto">
              <a:spcBef>
                <a:spcPts val="0"/>
              </a:spcBef>
              <a:spcAft>
                <a:spcPts val="0"/>
              </a:spcAft>
              <a:buSzPct val="100000"/>
            </a:pPr>
            <a:r>
              <a:rPr lang="en-US" altLang="ja-JP" sz="1400" b="0" dirty="0">
                <a:solidFill>
                  <a:srgbClr val="000000"/>
                </a:solidFill>
                <a:latin typeface="Arial" panose="020B0604020202020204" pitchFamily="34" charset="0"/>
                <a:cs typeface="Arial" panose="020B0604020202020204" pitchFamily="34" charset="0"/>
              </a:rPr>
              <a:t>SPAISE3</a:t>
            </a:r>
          </a:p>
          <a:p>
            <a:pPr algn="l" fontAlgn="auto">
              <a:spcBef>
                <a:spcPts val="0"/>
              </a:spcBef>
              <a:spcAft>
                <a:spcPts val="0"/>
              </a:spcAft>
              <a:buSzPct val="100000"/>
            </a:pPr>
            <a:r>
              <a:rPr lang="en-US" altLang="ja-JP" sz="1400" b="0" dirty="0">
                <a:solidFill>
                  <a:srgbClr val="000000"/>
                </a:solidFill>
                <a:latin typeface="Arial" panose="020B0604020202020204" pitchFamily="34" charset="0"/>
                <a:cs typeface="Arial" panose="020B0604020202020204" pitchFamily="34" charset="0"/>
              </a:rPr>
              <a:t>antenna</a:t>
            </a:r>
          </a:p>
        </p:txBody>
      </p:sp>
      <p:sp>
        <p:nvSpPr>
          <p:cNvPr id="41" name="テキスト ボックス 40">
            <a:extLst>
              <a:ext uri="{FF2B5EF4-FFF2-40B4-BE49-F238E27FC236}">
                <a16:creationId xmlns:a16="http://schemas.microsoft.com/office/drawing/2014/main" id="{F368CD9A-956F-4104-91DF-ABC46C1F765A}"/>
              </a:ext>
            </a:extLst>
          </p:cNvPr>
          <p:cNvSpPr txBox="1"/>
          <p:nvPr/>
        </p:nvSpPr>
        <p:spPr bwMode="auto">
          <a:xfrm>
            <a:off x="1827201" y="1001633"/>
            <a:ext cx="1304639" cy="523220"/>
          </a:xfrm>
          <a:prstGeom prst="rect">
            <a:avLst/>
          </a:prstGeom>
          <a:noFill/>
          <a:ln w="9525">
            <a:noFill/>
            <a:miter lim="800000"/>
            <a:headEnd/>
            <a:tailEnd/>
          </a:ln>
        </p:spPr>
        <p:txBody>
          <a:bodyPr wrap="square" rtlCol="0">
            <a:spAutoFit/>
          </a:bodyPr>
          <a:lstStyle/>
          <a:p>
            <a:pPr algn="l" fontAlgn="auto">
              <a:spcBef>
                <a:spcPts val="0"/>
              </a:spcBef>
              <a:spcAft>
                <a:spcPts val="0"/>
              </a:spcAft>
              <a:buSzPct val="100000"/>
            </a:pPr>
            <a:r>
              <a:rPr lang="en-US" altLang="ja-JP" sz="1400" b="0" dirty="0">
                <a:solidFill>
                  <a:srgbClr val="000000"/>
                </a:solidFill>
                <a:latin typeface="Arial" panose="020B0604020202020204" pitchFamily="34" charset="0"/>
                <a:cs typeface="Arial" panose="020B0604020202020204" pitchFamily="34" charset="0"/>
              </a:rPr>
              <a:t>Solar array paddle</a:t>
            </a:r>
          </a:p>
        </p:txBody>
      </p:sp>
      <p:cxnSp>
        <p:nvCxnSpPr>
          <p:cNvPr id="42" name="直線コネクタ 41">
            <a:extLst>
              <a:ext uri="{FF2B5EF4-FFF2-40B4-BE49-F238E27FC236}">
                <a16:creationId xmlns:a16="http://schemas.microsoft.com/office/drawing/2014/main" id="{A8C6BAFA-0D70-4FDA-9DBB-C5DD296920E4}"/>
              </a:ext>
            </a:extLst>
          </p:cNvPr>
          <p:cNvCxnSpPr>
            <a:cxnSpLocks/>
          </p:cNvCxnSpPr>
          <p:nvPr/>
        </p:nvCxnSpPr>
        <p:spPr bwMode="auto">
          <a:xfrm flipH="1" flipV="1">
            <a:off x="2499315" y="1713425"/>
            <a:ext cx="559965" cy="899738"/>
          </a:xfrm>
          <a:prstGeom prst="line">
            <a:avLst/>
          </a:prstGeom>
          <a:noFill/>
          <a:ln w="9525" cap="flat" cmpd="sng" algn="ctr">
            <a:solidFill>
              <a:srgbClr val="000000">
                <a:shade val="95000"/>
                <a:satMod val="105000"/>
              </a:srgbClr>
            </a:solidFill>
            <a:prstDash val="solid"/>
            <a:headEnd type="arrow" w="med" len="med"/>
            <a:tailEnd type="none" w="med" len="med"/>
          </a:ln>
          <a:effectLst/>
        </p:spPr>
      </p:cxnSp>
      <p:cxnSp>
        <p:nvCxnSpPr>
          <p:cNvPr id="43" name="直線コネクタ 42">
            <a:extLst>
              <a:ext uri="{FF2B5EF4-FFF2-40B4-BE49-F238E27FC236}">
                <a16:creationId xmlns:a16="http://schemas.microsoft.com/office/drawing/2014/main" id="{C56D7433-7EA8-4840-9827-5755CE56C0A5}"/>
              </a:ext>
            </a:extLst>
          </p:cNvPr>
          <p:cNvCxnSpPr>
            <a:cxnSpLocks/>
          </p:cNvCxnSpPr>
          <p:nvPr/>
        </p:nvCxnSpPr>
        <p:spPr bwMode="auto">
          <a:xfrm flipV="1">
            <a:off x="1461638" y="1592284"/>
            <a:ext cx="444708" cy="276397"/>
          </a:xfrm>
          <a:prstGeom prst="line">
            <a:avLst/>
          </a:prstGeom>
          <a:noFill/>
          <a:ln w="9525" cap="flat" cmpd="sng" algn="ctr">
            <a:solidFill>
              <a:srgbClr val="000000">
                <a:shade val="95000"/>
                <a:satMod val="105000"/>
              </a:srgbClr>
            </a:solidFill>
            <a:prstDash val="solid"/>
            <a:headEnd type="arrow" w="med" len="med"/>
            <a:tailEnd type="none" w="med" len="med"/>
          </a:ln>
          <a:effectLst/>
        </p:spPr>
      </p:cxnSp>
      <p:sp>
        <p:nvSpPr>
          <p:cNvPr id="44" name="テキスト ボックス 43">
            <a:extLst>
              <a:ext uri="{FF2B5EF4-FFF2-40B4-BE49-F238E27FC236}">
                <a16:creationId xmlns:a16="http://schemas.microsoft.com/office/drawing/2014/main" id="{C8230978-5332-4DCA-B848-F8BDEF6A6372}"/>
              </a:ext>
            </a:extLst>
          </p:cNvPr>
          <p:cNvSpPr txBox="1"/>
          <p:nvPr/>
        </p:nvSpPr>
        <p:spPr>
          <a:xfrm>
            <a:off x="838071" y="44624"/>
            <a:ext cx="8198425" cy="584775"/>
          </a:xfrm>
          <a:prstGeom prst="rect">
            <a:avLst/>
          </a:prstGeom>
          <a:noFill/>
        </p:spPr>
        <p:txBody>
          <a:bodyPr wrap="square" rtlCol="0">
            <a:spAutoFit/>
          </a:bodyPr>
          <a:lstStyle/>
          <a:p>
            <a:pPr algn="ctr"/>
            <a:r>
              <a:rPr lang="en-US" altLang="ja-JP" sz="3200" b="1" dirty="0">
                <a:solidFill>
                  <a:srgbClr val="FFFFFF"/>
                </a:solidFill>
                <a:latin typeface="+mj-lt"/>
                <a:cs typeface="Arial" panose="020B0604020202020204" pitchFamily="34" charset="0"/>
              </a:rPr>
              <a:t>Advanced Land Observing Satellite-4 (ALOS-4)</a:t>
            </a:r>
            <a:endParaRPr kumimoji="1" lang="ja-JP" altLang="en-US" sz="3200" b="1" dirty="0">
              <a:solidFill>
                <a:srgbClr val="FFFFFF"/>
              </a:solidFill>
              <a:latin typeface="+mj-lt"/>
              <a:cs typeface="Arial" panose="020B0604020202020204" pitchFamily="34" charset="0"/>
            </a:endParaRPr>
          </a:p>
        </p:txBody>
      </p:sp>
      <p:sp>
        <p:nvSpPr>
          <p:cNvPr id="45" name="スライド番号プレースホルダー 25">
            <a:extLst>
              <a:ext uri="{FF2B5EF4-FFF2-40B4-BE49-F238E27FC236}">
                <a16:creationId xmlns:a16="http://schemas.microsoft.com/office/drawing/2014/main" id="{D1BBE335-7390-42F1-A90E-7F735A033D71}"/>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25429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2788" y="44624"/>
            <a:ext cx="8198425" cy="646331"/>
          </a:xfrm>
          <a:prstGeom prst="rect">
            <a:avLst/>
          </a:prstGeom>
          <a:noFill/>
        </p:spPr>
        <p:txBody>
          <a:bodyPr wrap="square" rtlCol="0">
            <a:spAutoFit/>
          </a:bodyPr>
          <a:lstStyle/>
          <a:p>
            <a:pPr algn="ctr"/>
            <a:r>
              <a:rPr lang="en-US" altLang="ja-JP" sz="3600" b="1" dirty="0">
                <a:solidFill>
                  <a:srgbClr val="FFFFFF"/>
                </a:solidFill>
                <a:latin typeface="+mj-lt"/>
                <a:cs typeface="Arial" panose="020B0604020202020204" pitchFamily="34" charset="0"/>
              </a:rPr>
              <a:t>Characteristics of PALSAR-3</a:t>
            </a:r>
            <a:endParaRPr kumimoji="1" lang="ja-JP" altLang="en-US" sz="3600" b="1" dirty="0">
              <a:solidFill>
                <a:srgbClr val="FFFFFF"/>
              </a:solidFill>
              <a:latin typeface="+mj-lt"/>
              <a:cs typeface="Arial" panose="020B0604020202020204" pitchFamily="34" charset="0"/>
            </a:endParaRPr>
          </a:p>
        </p:txBody>
      </p:sp>
      <p:sp>
        <p:nvSpPr>
          <p:cNvPr id="49" name="テキスト ボックス 48">
            <a:extLst>
              <a:ext uri="{FF2B5EF4-FFF2-40B4-BE49-F238E27FC236}">
                <a16:creationId xmlns:a16="http://schemas.microsoft.com/office/drawing/2014/main" id="{16B76672-4C80-4171-BF6F-F15539CDCCF8}"/>
              </a:ext>
            </a:extLst>
          </p:cNvPr>
          <p:cNvSpPr txBox="1"/>
          <p:nvPr/>
        </p:nvSpPr>
        <p:spPr bwMode="auto">
          <a:xfrm>
            <a:off x="665989" y="777862"/>
            <a:ext cx="8112312" cy="1631216"/>
          </a:xfrm>
          <a:prstGeom prst="rect">
            <a:avLst/>
          </a:prstGeom>
          <a:noFill/>
          <a:ln w="9525">
            <a:noFill/>
            <a:miter lim="800000"/>
            <a:headEnd/>
            <a:tailEnd/>
          </a:ln>
        </p:spPr>
        <p:txBody>
          <a:bodyPr wrap="square" rtlCol="0">
            <a:spAutoFit/>
          </a:bodyPr>
          <a:lstStyle/>
          <a:p>
            <a:pPr marL="342900" indent="-342900">
              <a:spcAft>
                <a:spcPts val="1200"/>
              </a:spcAft>
              <a:buSzPct val="100000"/>
              <a:buFont typeface="Wingdings" panose="05000000000000000000" pitchFamily="2" charset="2"/>
              <a:buChar char="Ø"/>
            </a:pPr>
            <a:r>
              <a:rPr lang="en-US" altLang="ja-JP" b="1" dirty="0">
                <a:solidFill>
                  <a:srgbClr val="000000"/>
                </a:solidFill>
                <a:latin typeface="Arial" panose="020B0604020202020204"/>
              </a:rPr>
              <a:t>Expanding swath width </a:t>
            </a:r>
            <a:r>
              <a:rPr lang="en-US" altLang="ja-JP" dirty="0">
                <a:solidFill>
                  <a:srgbClr val="000000"/>
                </a:solidFill>
                <a:latin typeface="Arial" panose="020B0604020202020204"/>
              </a:rPr>
              <a:t>without decreasing the resolution and image quality of PALSAR-2 by using the digital beam forming (DBF).</a:t>
            </a:r>
          </a:p>
          <a:p>
            <a:pPr marL="342900" indent="-342900">
              <a:spcAft>
                <a:spcPts val="1200"/>
              </a:spcAft>
              <a:buSzPct val="100000"/>
              <a:buFont typeface="Wingdings" panose="05000000000000000000" pitchFamily="2" charset="2"/>
              <a:buChar char="Ø"/>
            </a:pPr>
            <a:r>
              <a:rPr lang="en-US" altLang="ja-JP" dirty="0">
                <a:solidFill>
                  <a:srgbClr val="000000"/>
                </a:solidFill>
                <a:latin typeface="Arial" panose="020B0604020202020204"/>
              </a:rPr>
              <a:t>To guarantee the continuity of ALOS-2 applications, PALSAR-3 would </a:t>
            </a:r>
            <a:r>
              <a:rPr lang="en-US" altLang="ja-JP" b="1" dirty="0">
                <a:solidFill>
                  <a:srgbClr val="000000"/>
                </a:solidFill>
                <a:latin typeface="Arial" panose="020B0604020202020204"/>
              </a:rPr>
              <a:t>inherit the major function and performance (NESZ, S/A, etc.) of PALSAR-2</a:t>
            </a:r>
          </a:p>
        </p:txBody>
      </p:sp>
      <p:graphicFrame>
        <p:nvGraphicFramePr>
          <p:cNvPr id="50" name="表 49">
            <a:extLst>
              <a:ext uri="{FF2B5EF4-FFF2-40B4-BE49-F238E27FC236}">
                <a16:creationId xmlns:a16="http://schemas.microsoft.com/office/drawing/2014/main" id="{BA0FEC92-FFB6-424D-BE9E-68C1BA20BC48}"/>
              </a:ext>
            </a:extLst>
          </p:cNvPr>
          <p:cNvGraphicFramePr>
            <a:graphicFrameLocks noGrp="1"/>
          </p:cNvGraphicFramePr>
          <p:nvPr>
            <p:extLst/>
          </p:nvPr>
        </p:nvGraphicFramePr>
        <p:xfrm>
          <a:off x="209386" y="2700666"/>
          <a:ext cx="4699226" cy="3190978"/>
        </p:xfrm>
        <a:graphic>
          <a:graphicData uri="http://schemas.openxmlformats.org/drawingml/2006/table">
            <a:tbl>
              <a:tblPr firstRow="1" bandRow="1"/>
              <a:tblGrid>
                <a:gridCol w="1641596">
                  <a:extLst>
                    <a:ext uri="{9D8B030D-6E8A-4147-A177-3AD203B41FA5}">
                      <a16:colId xmlns:a16="http://schemas.microsoft.com/office/drawing/2014/main" val="20000"/>
                    </a:ext>
                  </a:extLst>
                </a:gridCol>
                <a:gridCol w="1528815">
                  <a:extLst>
                    <a:ext uri="{9D8B030D-6E8A-4147-A177-3AD203B41FA5}">
                      <a16:colId xmlns:a16="http://schemas.microsoft.com/office/drawing/2014/main" val="20001"/>
                    </a:ext>
                  </a:extLst>
                </a:gridCol>
                <a:gridCol w="1528815">
                  <a:extLst>
                    <a:ext uri="{9D8B030D-6E8A-4147-A177-3AD203B41FA5}">
                      <a16:colId xmlns:a16="http://schemas.microsoft.com/office/drawing/2014/main" val="108315260"/>
                    </a:ext>
                  </a:extLst>
                </a:gridCol>
              </a:tblGrid>
              <a:tr h="505601">
                <a:tc>
                  <a:txBody>
                    <a:bodyPr/>
                    <a:lstStyle>
                      <a:lvl1pPr marL="0" algn="l" defTabSz="914400" rtl="0" eaLnBrk="1" latinLnBrk="0" hangingPunct="1">
                        <a:defRPr kumimoji="1" sz="1800" b="1" kern="1200">
                          <a:solidFill>
                            <a:schemeClr val="lt1"/>
                          </a:solidFill>
                          <a:latin typeface="Arial" panose="020B0604020202020204"/>
                          <a:ea typeface="ＭＳ Ｐゴシック"/>
                        </a:defRPr>
                      </a:lvl1pPr>
                      <a:lvl2pPr marL="457200" algn="l" defTabSz="914400" rtl="0" eaLnBrk="1" latinLnBrk="0" hangingPunct="1">
                        <a:defRPr kumimoji="1" sz="1800" b="1" kern="1200">
                          <a:solidFill>
                            <a:schemeClr val="lt1"/>
                          </a:solidFill>
                          <a:latin typeface="Arial" panose="020B0604020202020204"/>
                          <a:ea typeface="ＭＳ Ｐゴシック"/>
                        </a:defRPr>
                      </a:lvl2pPr>
                      <a:lvl3pPr marL="914400" algn="l" defTabSz="914400" rtl="0" eaLnBrk="1" latinLnBrk="0" hangingPunct="1">
                        <a:defRPr kumimoji="1" sz="1800" b="1" kern="1200">
                          <a:solidFill>
                            <a:schemeClr val="lt1"/>
                          </a:solidFill>
                          <a:latin typeface="Arial" panose="020B0604020202020204"/>
                          <a:ea typeface="ＭＳ Ｐゴシック"/>
                        </a:defRPr>
                      </a:lvl3pPr>
                      <a:lvl4pPr marL="1371600" algn="l" defTabSz="914400" rtl="0" eaLnBrk="1" latinLnBrk="0" hangingPunct="1">
                        <a:defRPr kumimoji="1" sz="1800" b="1" kern="1200">
                          <a:solidFill>
                            <a:schemeClr val="lt1"/>
                          </a:solidFill>
                          <a:latin typeface="Arial" panose="020B0604020202020204"/>
                          <a:ea typeface="ＭＳ Ｐゴシック"/>
                        </a:defRPr>
                      </a:lvl4pPr>
                      <a:lvl5pPr marL="1828800" algn="l" defTabSz="914400" rtl="0" eaLnBrk="1" latinLnBrk="0" hangingPunct="1">
                        <a:defRPr kumimoji="1" sz="1800" b="1" kern="1200">
                          <a:solidFill>
                            <a:schemeClr val="lt1"/>
                          </a:solidFill>
                          <a:latin typeface="Arial" panose="020B0604020202020204"/>
                          <a:ea typeface="ＭＳ Ｐゴシック"/>
                        </a:defRPr>
                      </a:lvl5pPr>
                      <a:lvl6pPr marL="2286000" algn="l" defTabSz="914400" rtl="0" eaLnBrk="1" latinLnBrk="0" hangingPunct="1">
                        <a:defRPr kumimoji="1" sz="1800" b="1" kern="1200">
                          <a:solidFill>
                            <a:schemeClr val="lt1"/>
                          </a:solidFill>
                          <a:latin typeface="Arial" panose="020B0604020202020204"/>
                          <a:ea typeface="ＭＳ Ｐゴシック"/>
                        </a:defRPr>
                      </a:lvl6pPr>
                      <a:lvl7pPr marL="2743200" algn="l" defTabSz="914400" rtl="0" eaLnBrk="1" latinLnBrk="0" hangingPunct="1">
                        <a:defRPr kumimoji="1" sz="1800" b="1" kern="1200">
                          <a:solidFill>
                            <a:schemeClr val="lt1"/>
                          </a:solidFill>
                          <a:latin typeface="Arial" panose="020B0604020202020204"/>
                          <a:ea typeface="ＭＳ Ｐゴシック"/>
                        </a:defRPr>
                      </a:lvl7pPr>
                      <a:lvl8pPr marL="3200400" algn="l" defTabSz="914400" rtl="0" eaLnBrk="1" latinLnBrk="0" hangingPunct="1">
                        <a:defRPr kumimoji="1" sz="1800" b="1" kern="1200">
                          <a:solidFill>
                            <a:schemeClr val="lt1"/>
                          </a:solidFill>
                          <a:latin typeface="Arial" panose="020B0604020202020204"/>
                          <a:ea typeface="ＭＳ Ｐゴシック"/>
                        </a:defRPr>
                      </a:lvl8pPr>
                      <a:lvl9pPr marL="3657600" algn="l" defTabSz="914400" rtl="0" eaLnBrk="1" latinLnBrk="0" hangingPunct="1">
                        <a:defRPr kumimoji="1" sz="1800" b="1" kern="1200">
                          <a:solidFill>
                            <a:schemeClr val="lt1"/>
                          </a:solidFill>
                          <a:latin typeface="Arial" panose="020B0604020202020204"/>
                          <a:ea typeface="ＭＳ Ｐゴシック"/>
                        </a:defRPr>
                      </a:lvl9pPr>
                    </a:lstStyle>
                    <a:p>
                      <a:endParaRPr kumimoji="1" lang="ja-JP" altLang="en-US" sz="16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tc>
                  <a:txBody>
                    <a:bodyPr/>
                    <a:lstStyle>
                      <a:lvl1pPr marL="0" algn="l" defTabSz="914400" rtl="0" eaLnBrk="1" latinLnBrk="0" hangingPunct="1">
                        <a:defRPr kumimoji="1" sz="1800" b="1" kern="1200">
                          <a:solidFill>
                            <a:schemeClr val="lt1"/>
                          </a:solidFill>
                          <a:latin typeface="Arial" panose="020B0604020202020204"/>
                          <a:ea typeface="ＭＳ Ｐゴシック"/>
                        </a:defRPr>
                      </a:lvl1pPr>
                      <a:lvl2pPr marL="457200" algn="l" defTabSz="914400" rtl="0" eaLnBrk="1" latinLnBrk="0" hangingPunct="1">
                        <a:defRPr kumimoji="1" sz="1800" b="1" kern="1200">
                          <a:solidFill>
                            <a:schemeClr val="lt1"/>
                          </a:solidFill>
                          <a:latin typeface="Arial" panose="020B0604020202020204"/>
                          <a:ea typeface="ＭＳ Ｐゴシック"/>
                        </a:defRPr>
                      </a:lvl2pPr>
                      <a:lvl3pPr marL="914400" algn="l" defTabSz="914400" rtl="0" eaLnBrk="1" latinLnBrk="0" hangingPunct="1">
                        <a:defRPr kumimoji="1" sz="1800" b="1" kern="1200">
                          <a:solidFill>
                            <a:schemeClr val="lt1"/>
                          </a:solidFill>
                          <a:latin typeface="Arial" panose="020B0604020202020204"/>
                          <a:ea typeface="ＭＳ Ｐゴシック"/>
                        </a:defRPr>
                      </a:lvl3pPr>
                      <a:lvl4pPr marL="1371600" algn="l" defTabSz="914400" rtl="0" eaLnBrk="1" latinLnBrk="0" hangingPunct="1">
                        <a:defRPr kumimoji="1" sz="1800" b="1" kern="1200">
                          <a:solidFill>
                            <a:schemeClr val="lt1"/>
                          </a:solidFill>
                          <a:latin typeface="Arial" panose="020B0604020202020204"/>
                          <a:ea typeface="ＭＳ Ｐゴシック"/>
                        </a:defRPr>
                      </a:lvl4pPr>
                      <a:lvl5pPr marL="1828800" algn="l" defTabSz="914400" rtl="0" eaLnBrk="1" latinLnBrk="0" hangingPunct="1">
                        <a:defRPr kumimoji="1" sz="1800" b="1" kern="1200">
                          <a:solidFill>
                            <a:schemeClr val="lt1"/>
                          </a:solidFill>
                          <a:latin typeface="Arial" panose="020B0604020202020204"/>
                          <a:ea typeface="ＭＳ Ｐゴシック"/>
                        </a:defRPr>
                      </a:lvl5pPr>
                      <a:lvl6pPr marL="2286000" algn="l" defTabSz="914400" rtl="0" eaLnBrk="1" latinLnBrk="0" hangingPunct="1">
                        <a:defRPr kumimoji="1" sz="1800" b="1" kern="1200">
                          <a:solidFill>
                            <a:schemeClr val="lt1"/>
                          </a:solidFill>
                          <a:latin typeface="Arial" panose="020B0604020202020204"/>
                          <a:ea typeface="ＭＳ Ｐゴシック"/>
                        </a:defRPr>
                      </a:lvl6pPr>
                      <a:lvl7pPr marL="2743200" algn="l" defTabSz="914400" rtl="0" eaLnBrk="1" latinLnBrk="0" hangingPunct="1">
                        <a:defRPr kumimoji="1" sz="1800" b="1" kern="1200">
                          <a:solidFill>
                            <a:schemeClr val="lt1"/>
                          </a:solidFill>
                          <a:latin typeface="Arial" panose="020B0604020202020204"/>
                          <a:ea typeface="ＭＳ Ｐゴシック"/>
                        </a:defRPr>
                      </a:lvl7pPr>
                      <a:lvl8pPr marL="3200400" algn="l" defTabSz="914400" rtl="0" eaLnBrk="1" latinLnBrk="0" hangingPunct="1">
                        <a:defRPr kumimoji="1" sz="1800" b="1" kern="1200">
                          <a:solidFill>
                            <a:schemeClr val="lt1"/>
                          </a:solidFill>
                          <a:latin typeface="Arial" panose="020B0604020202020204"/>
                          <a:ea typeface="ＭＳ Ｐゴシック"/>
                        </a:defRPr>
                      </a:lvl8pPr>
                      <a:lvl9pPr marL="3657600" algn="l" defTabSz="914400" rtl="0" eaLnBrk="1" latinLnBrk="0" hangingPunct="1">
                        <a:defRPr kumimoji="1" sz="1800" b="1" kern="1200">
                          <a:solidFill>
                            <a:schemeClr val="lt1"/>
                          </a:solidFill>
                          <a:latin typeface="Arial" panose="020B0604020202020204"/>
                          <a:ea typeface="ＭＳ Ｐゴシック"/>
                        </a:defRPr>
                      </a:lvl9pPr>
                    </a:lstStyle>
                    <a:p>
                      <a:pPr algn="ctr"/>
                      <a:r>
                        <a:rPr kumimoji="1" lang="en-US" altLang="ja-JP" sz="1600" dirty="0"/>
                        <a:t>PALSAR-3</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tc>
                  <a:txBody>
                    <a:bodyPr/>
                    <a:lstStyle>
                      <a:lvl1pPr marL="0" algn="l" defTabSz="914400" rtl="0" eaLnBrk="1" latinLnBrk="0" hangingPunct="1">
                        <a:defRPr kumimoji="1" sz="1800" b="1" kern="1200">
                          <a:solidFill>
                            <a:schemeClr val="lt1"/>
                          </a:solidFill>
                          <a:latin typeface="Arial" panose="020B0604020202020204"/>
                          <a:ea typeface="ＭＳ Ｐゴシック"/>
                        </a:defRPr>
                      </a:lvl1pPr>
                      <a:lvl2pPr marL="457200" algn="l" defTabSz="914400" rtl="0" eaLnBrk="1" latinLnBrk="0" hangingPunct="1">
                        <a:defRPr kumimoji="1" sz="1800" b="1" kern="1200">
                          <a:solidFill>
                            <a:schemeClr val="lt1"/>
                          </a:solidFill>
                          <a:latin typeface="Arial" panose="020B0604020202020204"/>
                          <a:ea typeface="ＭＳ Ｐゴシック"/>
                        </a:defRPr>
                      </a:lvl2pPr>
                      <a:lvl3pPr marL="914400" algn="l" defTabSz="914400" rtl="0" eaLnBrk="1" latinLnBrk="0" hangingPunct="1">
                        <a:defRPr kumimoji="1" sz="1800" b="1" kern="1200">
                          <a:solidFill>
                            <a:schemeClr val="lt1"/>
                          </a:solidFill>
                          <a:latin typeface="Arial" panose="020B0604020202020204"/>
                          <a:ea typeface="ＭＳ Ｐゴシック"/>
                        </a:defRPr>
                      </a:lvl3pPr>
                      <a:lvl4pPr marL="1371600" algn="l" defTabSz="914400" rtl="0" eaLnBrk="1" latinLnBrk="0" hangingPunct="1">
                        <a:defRPr kumimoji="1" sz="1800" b="1" kern="1200">
                          <a:solidFill>
                            <a:schemeClr val="lt1"/>
                          </a:solidFill>
                          <a:latin typeface="Arial" panose="020B0604020202020204"/>
                          <a:ea typeface="ＭＳ Ｐゴシック"/>
                        </a:defRPr>
                      </a:lvl4pPr>
                      <a:lvl5pPr marL="1828800" algn="l" defTabSz="914400" rtl="0" eaLnBrk="1" latinLnBrk="0" hangingPunct="1">
                        <a:defRPr kumimoji="1" sz="1800" b="1" kern="1200">
                          <a:solidFill>
                            <a:schemeClr val="lt1"/>
                          </a:solidFill>
                          <a:latin typeface="Arial" panose="020B0604020202020204"/>
                          <a:ea typeface="ＭＳ Ｐゴシック"/>
                        </a:defRPr>
                      </a:lvl5pPr>
                      <a:lvl6pPr marL="2286000" algn="l" defTabSz="914400" rtl="0" eaLnBrk="1" latinLnBrk="0" hangingPunct="1">
                        <a:defRPr kumimoji="1" sz="1800" b="1" kern="1200">
                          <a:solidFill>
                            <a:schemeClr val="lt1"/>
                          </a:solidFill>
                          <a:latin typeface="Arial" panose="020B0604020202020204"/>
                          <a:ea typeface="ＭＳ Ｐゴシック"/>
                        </a:defRPr>
                      </a:lvl6pPr>
                      <a:lvl7pPr marL="2743200" algn="l" defTabSz="914400" rtl="0" eaLnBrk="1" latinLnBrk="0" hangingPunct="1">
                        <a:defRPr kumimoji="1" sz="1800" b="1" kern="1200">
                          <a:solidFill>
                            <a:schemeClr val="lt1"/>
                          </a:solidFill>
                          <a:latin typeface="Arial" panose="020B0604020202020204"/>
                          <a:ea typeface="ＭＳ Ｐゴシック"/>
                        </a:defRPr>
                      </a:lvl7pPr>
                      <a:lvl8pPr marL="3200400" algn="l" defTabSz="914400" rtl="0" eaLnBrk="1" latinLnBrk="0" hangingPunct="1">
                        <a:defRPr kumimoji="1" sz="1800" b="1" kern="1200">
                          <a:solidFill>
                            <a:schemeClr val="lt1"/>
                          </a:solidFill>
                          <a:latin typeface="Arial" panose="020B0604020202020204"/>
                          <a:ea typeface="ＭＳ Ｐゴシック"/>
                        </a:defRPr>
                      </a:lvl8pPr>
                      <a:lvl9pPr marL="3657600" algn="l" defTabSz="914400" rtl="0" eaLnBrk="1" latinLnBrk="0" hangingPunct="1">
                        <a:defRPr kumimoji="1" sz="1800" b="1" kern="1200">
                          <a:solidFill>
                            <a:schemeClr val="lt1"/>
                          </a:solidFill>
                          <a:latin typeface="Arial" panose="020B0604020202020204"/>
                          <a:ea typeface="ＭＳ Ｐゴシック"/>
                        </a:defRPr>
                      </a:lvl9pPr>
                    </a:lstStyle>
                    <a:p>
                      <a:pPr algn="ctr"/>
                      <a:r>
                        <a:rPr kumimoji="1" lang="en-US" altLang="ja-JP" sz="1600" baseline="0" dirty="0"/>
                        <a:t>PALSAR-2</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18AB3"/>
                    </a:solidFill>
                  </a:tcPr>
                </a:tc>
                <a:extLst>
                  <a:ext uri="{0D108BD9-81ED-4DB2-BD59-A6C34878D82A}">
                    <a16:rowId xmlns:a16="http://schemas.microsoft.com/office/drawing/2014/main" val="10000"/>
                  </a:ext>
                </a:extLst>
              </a:tr>
              <a:tr h="906033">
                <a:tc>
                  <a:txBody>
                    <a:bodyPr/>
                    <a:lstStyle>
                      <a:lvl1pPr marL="0" algn="l" defTabSz="914400" rtl="0" eaLnBrk="1" latinLnBrk="0" hangingPunct="1">
                        <a:defRPr kumimoji="1" sz="1800" kern="1200">
                          <a:solidFill>
                            <a:schemeClr val="dk1"/>
                          </a:solidFill>
                          <a:latin typeface="Arial" panose="020B0604020202020204"/>
                          <a:ea typeface="ＭＳ Ｐゴシック"/>
                        </a:defRPr>
                      </a:lvl1pPr>
                      <a:lvl2pPr marL="457200" algn="l" defTabSz="914400" rtl="0" eaLnBrk="1" latinLnBrk="0" hangingPunct="1">
                        <a:defRPr kumimoji="1" sz="1800" kern="1200">
                          <a:solidFill>
                            <a:schemeClr val="dk1"/>
                          </a:solidFill>
                          <a:latin typeface="Arial" panose="020B0604020202020204"/>
                          <a:ea typeface="ＭＳ Ｐゴシック"/>
                        </a:defRPr>
                      </a:lvl2pPr>
                      <a:lvl3pPr marL="914400" algn="l" defTabSz="914400" rtl="0" eaLnBrk="1" latinLnBrk="0" hangingPunct="1">
                        <a:defRPr kumimoji="1" sz="1800" kern="1200">
                          <a:solidFill>
                            <a:schemeClr val="dk1"/>
                          </a:solidFill>
                          <a:latin typeface="Arial" panose="020B0604020202020204"/>
                          <a:ea typeface="ＭＳ Ｐゴシック"/>
                        </a:defRPr>
                      </a:lvl3pPr>
                      <a:lvl4pPr marL="1371600" algn="l" defTabSz="914400" rtl="0" eaLnBrk="1" latinLnBrk="0" hangingPunct="1">
                        <a:defRPr kumimoji="1" sz="1800" kern="1200">
                          <a:solidFill>
                            <a:schemeClr val="dk1"/>
                          </a:solidFill>
                          <a:latin typeface="Arial" panose="020B0604020202020204"/>
                          <a:ea typeface="ＭＳ Ｐゴシック"/>
                        </a:defRPr>
                      </a:lvl4pPr>
                      <a:lvl5pPr marL="1828800" algn="l" defTabSz="914400" rtl="0" eaLnBrk="1" latinLnBrk="0" hangingPunct="1">
                        <a:defRPr kumimoji="1" sz="1800" kern="1200">
                          <a:solidFill>
                            <a:schemeClr val="dk1"/>
                          </a:solidFill>
                          <a:latin typeface="Arial" panose="020B0604020202020204"/>
                          <a:ea typeface="ＭＳ Ｐゴシック"/>
                        </a:defRPr>
                      </a:lvl5pPr>
                      <a:lvl6pPr marL="2286000" algn="l" defTabSz="914400" rtl="0" eaLnBrk="1" latinLnBrk="0" hangingPunct="1">
                        <a:defRPr kumimoji="1" sz="1800" kern="1200">
                          <a:solidFill>
                            <a:schemeClr val="dk1"/>
                          </a:solidFill>
                          <a:latin typeface="Arial" panose="020B0604020202020204"/>
                          <a:ea typeface="ＭＳ Ｐゴシック"/>
                        </a:defRPr>
                      </a:lvl6pPr>
                      <a:lvl7pPr marL="2743200" algn="l" defTabSz="914400" rtl="0" eaLnBrk="1" latinLnBrk="0" hangingPunct="1">
                        <a:defRPr kumimoji="1" sz="1800" kern="1200">
                          <a:solidFill>
                            <a:schemeClr val="dk1"/>
                          </a:solidFill>
                          <a:latin typeface="Arial" panose="020B0604020202020204"/>
                          <a:ea typeface="ＭＳ Ｐゴシック"/>
                        </a:defRPr>
                      </a:lvl7pPr>
                      <a:lvl8pPr marL="3200400" algn="l" defTabSz="914400" rtl="0" eaLnBrk="1" latinLnBrk="0" hangingPunct="1">
                        <a:defRPr kumimoji="1" sz="1800" kern="1200">
                          <a:solidFill>
                            <a:schemeClr val="dk1"/>
                          </a:solidFill>
                          <a:latin typeface="Arial" panose="020B0604020202020204"/>
                          <a:ea typeface="ＭＳ Ｐゴシック"/>
                        </a:defRPr>
                      </a:lvl8pPr>
                      <a:lvl9pPr marL="3657600" algn="l" defTabSz="914400" rtl="0" eaLnBrk="1" latinLnBrk="0" hangingPunct="1">
                        <a:defRPr kumimoji="1" sz="1800" kern="1200">
                          <a:solidFill>
                            <a:schemeClr val="dk1"/>
                          </a:solidFill>
                          <a:latin typeface="Arial" panose="020B0604020202020204"/>
                          <a:ea typeface="ＭＳ Ｐゴシック"/>
                        </a:defRPr>
                      </a:lvl9pPr>
                    </a:lstStyle>
                    <a:p>
                      <a:pPr algn="ctr"/>
                      <a:r>
                        <a:rPr kumimoji="1" lang="en-US" altLang="ja-JP" sz="1600" dirty="0" err="1">
                          <a:latin typeface="+mn-lt"/>
                        </a:rPr>
                        <a:t>Stripmap</a:t>
                      </a:r>
                      <a:endParaRPr kumimoji="1" lang="en-US" altLang="ja-JP" sz="1600" dirty="0">
                        <a:latin typeface="+mn-lt"/>
                      </a:endParaRPr>
                    </a:p>
                    <a:p>
                      <a:pPr algn="ctr"/>
                      <a:r>
                        <a:rPr kumimoji="1" lang="en-US" altLang="ja-JP" sz="1600" dirty="0">
                          <a:latin typeface="+mn-lt"/>
                        </a:rPr>
                        <a:t>(res. 3/6/10 m)</a:t>
                      </a:r>
                      <a:endParaRPr kumimoji="1" lang="ja-JP" altLang="en-US" sz="160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kumimoji="1" sz="1800" kern="1200">
                          <a:solidFill>
                            <a:schemeClr val="dk1"/>
                          </a:solidFill>
                          <a:latin typeface="Arial" panose="020B0604020202020204"/>
                          <a:ea typeface="ＭＳ Ｐゴシック"/>
                        </a:defRPr>
                      </a:lvl1pPr>
                      <a:lvl2pPr marL="457200" algn="l" defTabSz="914400" rtl="0" eaLnBrk="1" latinLnBrk="0" hangingPunct="1">
                        <a:defRPr kumimoji="1" sz="1800" kern="1200">
                          <a:solidFill>
                            <a:schemeClr val="dk1"/>
                          </a:solidFill>
                          <a:latin typeface="Arial" panose="020B0604020202020204"/>
                          <a:ea typeface="ＭＳ Ｐゴシック"/>
                        </a:defRPr>
                      </a:lvl2pPr>
                      <a:lvl3pPr marL="914400" algn="l" defTabSz="914400" rtl="0" eaLnBrk="1" latinLnBrk="0" hangingPunct="1">
                        <a:defRPr kumimoji="1" sz="1800" kern="1200">
                          <a:solidFill>
                            <a:schemeClr val="dk1"/>
                          </a:solidFill>
                          <a:latin typeface="Arial" panose="020B0604020202020204"/>
                          <a:ea typeface="ＭＳ Ｐゴシック"/>
                        </a:defRPr>
                      </a:lvl3pPr>
                      <a:lvl4pPr marL="1371600" algn="l" defTabSz="914400" rtl="0" eaLnBrk="1" latinLnBrk="0" hangingPunct="1">
                        <a:defRPr kumimoji="1" sz="1800" kern="1200">
                          <a:solidFill>
                            <a:schemeClr val="dk1"/>
                          </a:solidFill>
                          <a:latin typeface="Arial" panose="020B0604020202020204"/>
                          <a:ea typeface="ＭＳ Ｐゴシック"/>
                        </a:defRPr>
                      </a:lvl4pPr>
                      <a:lvl5pPr marL="1828800" algn="l" defTabSz="914400" rtl="0" eaLnBrk="1" latinLnBrk="0" hangingPunct="1">
                        <a:defRPr kumimoji="1" sz="1800" kern="1200">
                          <a:solidFill>
                            <a:schemeClr val="dk1"/>
                          </a:solidFill>
                          <a:latin typeface="Arial" panose="020B0604020202020204"/>
                          <a:ea typeface="ＭＳ Ｐゴシック"/>
                        </a:defRPr>
                      </a:lvl5pPr>
                      <a:lvl6pPr marL="2286000" algn="l" defTabSz="914400" rtl="0" eaLnBrk="1" latinLnBrk="0" hangingPunct="1">
                        <a:defRPr kumimoji="1" sz="1800" kern="1200">
                          <a:solidFill>
                            <a:schemeClr val="dk1"/>
                          </a:solidFill>
                          <a:latin typeface="Arial" panose="020B0604020202020204"/>
                          <a:ea typeface="ＭＳ Ｐゴシック"/>
                        </a:defRPr>
                      </a:lvl6pPr>
                      <a:lvl7pPr marL="2743200" algn="l" defTabSz="914400" rtl="0" eaLnBrk="1" latinLnBrk="0" hangingPunct="1">
                        <a:defRPr kumimoji="1" sz="1800" kern="1200">
                          <a:solidFill>
                            <a:schemeClr val="dk1"/>
                          </a:solidFill>
                          <a:latin typeface="Arial" panose="020B0604020202020204"/>
                          <a:ea typeface="ＭＳ Ｐゴシック"/>
                        </a:defRPr>
                      </a:lvl7pPr>
                      <a:lvl8pPr marL="3200400" algn="l" defTabSz="914400" rtl="0" eaLnBrk="1" latinLnBrk="0" hangingPunct="1">
                        <a:defRPr kumimoji="1" sz="1800" kern="1200">
                          <a:solidFill>
                            <a:schemeClr val="dk1"/>
                          </a:solidFill>
                          <a:latin typeface="Arial" panose="020B0604020202020204"/>
                          <a:ea typeface="ＭＳ Ｐゴシック"/>
                        </a:defRPr>
                      </a:lvl8pPr>
                      <a:lvl9pPr marL="3657600" algn="l" defTabSz="914400" rtl="0" eaLnBrk="1" latinLnBrk="0" hangingPunct="1">
                        <a:defRPr kumimoji="1" sz="1800" kern="1200">
                          <a:solidFill>
                            <a:schemeClr val="dk1"/>
                          </a:solidFill>
                          <a:latin typeface="Arial" panose="020B0604020202020204"/>
                          <a:ea typeface="ＭＳ Ｐゴシック"/>
                        </a:defRPr>
                      </a:lvl9pPr>
                    </a:lstStyle>
                    <a:p>
                      <a:pPr marL="0" lvl="0" indent="88900" algn="ctr">
                        <a:spcBef>
                          <a:spcPts val="0"/>
                        </a:spcBef>
                      </a:pPr>
                      <a:r>
                        <a:rPr kumimoji="1" lang="en-US" altLang="ja-JP" sz="1600" b="1" u="sng" baseline="0" dirty="0"/>
                        <a:t>100-</a:t>
                      </a:r>
                      <a:r>
                        <a:rPr kumimoji="1" lang="en-US" altLang="ja-JP" sz="1600" b="1" u="sng" dirty="0"/>
                        <a:t>200 km</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kumimoji="1" sz="1800" kern="1200">
                          <a:solidFill>
                            <a:schemeClr val="dk1"/>
                          </a:solidFill>
                          <a:latin typeface="Arial" panose="020B0604020202020204"/>
                          <a:ea typeface="ＭＳ Ｐゴシック"/>
                        </a:defRPr>
                      </a:lvl1pPr>
                      <a:lvl2pPr marL="457200" algn="l" defTabSz="914400" rtl="0" eaLnBrk="1" latinLnBrk="0" hangingPunct="1">
                        <a:defRPr kumimoji="1" sz="1800" kern="1200">
                          <a:solidFill>
                            <a:schemeClr val="dk1"/>
                          </a:solidFill>
                          <a:latin typeface="Arial" panose="020B0604020202020204"/>
                          <a:ea typeface="ＭＳ Ｐゴシック"/>
                        </a:defRPr>
                      </a:lvl2pPr>
                      <a:lvl3pPr marL="914400" algn="l" defTabSz="914400" rtl="0" eaLnBrk="1" latinLnBrk="0" hangingPunct="1">
                        <a:defRPr kumimoji="1" sz="1800" kern="1200">
                          <a:solidFill>
                            <a:schemeClr val="dk1"/>
                          </a:solidFill>
                          <a:latin typeface="Arial" panose="020B0604020202020204"/>
                          <a:ea typeface="ＭＳ Ｐゴシック"/>
                        </a:defRPr>
                      </a:lvl3pPr>
                      <a:lvl4pPr marL="1371600" algn="l" defTabSz="914400" rtl="0" eaLnBrk="1" latinLnBrk="0" hangingPunct="1">
                        <a:defRPr kumimoji="1" sz="1800" kern="1200">
                          <a:solidFill>
                            <a:schemeClr val="dk1"/>
                          </a:solidFill>
                          <a:latin typeface="Arial" panose="020B0604020202020204"/>
                          <a:ea typeface="ＭＳ Ｐゴシック"/>
                        </a:defRPr>
                      </a:lvl4pPr>
                      <a:lvl5pPr marL="1828800" algn="l" defTabSz="914400" rtl="0" eaLnBrk="1" latinLnBrk="0" hangingPunct="1">
                        <a:defRPr kumimoji="1" sz="1800" kern="1200">
                          <a:solidFill>
                            <a:schemeClr val="dk1"/>
                          </a:solidFill>
                          <a:latin typeface="Arial" panose="020B0604020202020204"/>
                          <a:ea typeface="ＭＳ Ｐゴシック"/>
                        </a:defRPr>
                      </a:lvl5pPr>
                      <a:lvl6pPr marL="2286000" algn="l" defTabSz="914400" rtl="0" eaLnBrk="1" latinLnBrk="0" hangingPunct="1">
                        <a:defRPr kumimoji="1" sz="1800" kern="1200">
                          <a:solidFill>
                            <a:schemeClr val="dk1"/>
                          </a:solidFill>
                          <a:latin typeface="Arial" panose="020B0604020202020204"/>
                          <a:ea typeface="ＭＳ Ｐゴシック"/>
                        </a:defRPr>
                      </a:lvl6pPr>
                      <a:lvl7pPr marL="2743200" algn="l" defTabSz="914400" rtl="0" eaLnBrk="1" latinLnBrk="0" hangingPunct="1">
                        <a:defRPr kumimoji="1" sz="1800" kern="1200">
                          <a:solidFill>
                            <a:schemeClr val="dk1"/>
                          </a:solidFill>
                          <a:latin typeface="Arial" panose="020B0604020202020204"/>
                          <a:ea typeface="ＭＳ Ｐゴシック"/>
                        </a:defRPr>
                      </a:lvl7pPr>
                      <a:lvl8pPr marL="3200400" algn="l" defTabSz="914400" rtl="0" eaLnBrk="1" latinLnBrk="0" hangingPunct="1">
                        <a:defRPr kumimoji="1" sz="1800" kern="1200">
                          <a:solidFill>
                            <a:schemeClr val="dk1"/>
                          </a:solidFill>
                          <a:latin typeface="Arial" panose="020B0604020202020204"/>
                          <a:ea typeface="ＭＳ Ｐゴシック"/>
                        </a:defRPr>
                      </a:lvl8pPr>
                      <a:lvl9pPr marL="3657600" algn="l" defTabSz="914400" rtl="0" eaLnBrk="1" latinLnBrk="0" hangingPunct="1">
                        <a:defRPr kumimoji="1" sz="1800" kern="1200">
                          <a:solidFill>
                            <a:schemeClr val="dk1"/>
                          </a:solidFill>
                          <a:latin typeface="Arial" panose="020B0604020202020204"/>
                          <a:ea typeface="ＭＳ Ｐゴシック"/>
                        </a:defRPr>
                      </a:lvl9pPr>
                    </a:lstStyle>
                    <a:p>
                      <a:pPr marL="0" lvl="0" indent="88900" algn="ctr">
                        <a:spcBef>
                          <a:spcPts val="0"/>
                        </a:spcBef>
                      </a:pPr>
                      <a:r>
                        <a:rPr kumimoji="1" lang="en-US" altLang="ja-JP" sz="1600" b="0" u="none" baseline="0" dirty="0"/>
                        <a:t>30-7</a:t>
                      </a:r>
                      <a:r>
                        <a:rPr kumimoji="1" lang="en-US" altLang="ja-JP" sz="1600" b="0" u="none" dirty="0"/>
                        <a:t>0 km</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10004"/>
                  </a:ext>
                </a:extLst>
              </a:tr>
              <a:tr h="873311">
                <a:tc>
                  <a:txBody>
                    <a:bodyPr/>
                    <a:lstStyle>
                      <a:lvl1pPr marL="0" algn="l" defTabSz="914400" rtl="0" eaLnBrk="1" latinLnBrk="0" hangingPunct="1">
                        <a:defRPr kumimoji="1" sz="1800" kern="1200">
                          <a:solidFill>
                            <a:schemeClr val="dk1"/>
                          </a:solidFill>
                          <a:latin typeface="Arial" panose="020B0604020202020204"/>
                          <a:ea typeface="ＭＳ Ｐゴシック"/>
                        </a:defRPr>
                      </a:lvl1pPr>
                      <a:lvl2pPr marL="457200" algn="l" defTabSz="914400" rtl="0" eaLnBrk="1" latinLnBrk="0" hangingPunct="1">
                        <a:defRPr kumimoji="1" sz="1800" kern="1200">
                          <a:solidFill>
                            <a:schemeClr val="dk1"/>
                          </a:solidFill>
                          <a:latin typeface="Arial" panose="020B0604020202020204"/>
                          <a:ea typeface="ＭＳ Ｐゴシック"/>
                        </a:defRPr>
                      </a:lvl2pPr>
                      <a:lvl3pPr marL="914400" algn="l" defTabSz="914400" rtl="0" eaLnBrk="1" latinLnBrk="0" hangingPunct="1">
                        <a:defRPr kumimoji="1" sz="1800" kern="1200">
                          <a:solidFill>
                            <a:schemeClr val="dk1"/>
                          </a:solidFill>
                          <a:latin typeface="Arial" panose="020B0604020202020204"/>
                          <a:ea typeface="ＭＳ Ｐゴシック"/>
                        </a:defRPr>
                      </a:lvl3pPr>
                      <a:lvl4pPr marL="1371600" algn="l" defTabSz="914400" rtl="0" eaLnBrk="1" latinLnBrk="0" hangingPunct="1">
                        <a:defRPr kumimoji="1" sz="1800" kern="1200">
                          <a:solidFill>
                            <a:schemeClr val="dk1"/>
                          </a:solidFill>
                          <a:latin typeface="Arial" panose="020B0604020202020204"/>
                          <a:ea typeface="ＭＳ Ｐゴシック"/>
                        </a:defRPr>
                      </a:lvl4pPr>
                      <a:lvl5pPr marL="1828800" algn="l" defTabSz="914400" rtl="0" eaLnBrk="1" latinLnBrk="0" hangingPunct="1">
                        <a:defRPr kumimoji="1" sz="1800" kern="1200">
                          <a:solidFill>
                            <a:schemeClr val="dk1"/>
                          </a:solidFill>
                          <a:latin typeface="Arial" panose="020B0604020202020204"/>
                          <a:ea typeface="ＭＳ Ｐゴシック"/>
                        </a:defRPr>
                      </a:lvl5pPr>
                      <a:lvl6pPr marL="2286000" algn="l" defTabSz="914400" rtl="0" eaLnBrk="1" latinLnBrk="0" hangingPunct="1">
                        <a:defRPr kumimoji="1" sz="1800" kern="1200">
                          <a:solidFill>
                            <a:schemeClr val="dk1"/>
                          </a:solidFill>
                          <a:latin typeface="Arial" panose="020B0604020202020204"/>
                          <a:ea typeface="ＭＳ Ｐゴシック"/>
                        </a:defRPr>
                      </a:lvl6pPr>
                      <a:lvl7pPr marL="2743200" algn="l" defTabSz="914400" rtl="0" eaLnBrk="1" latinLnBrk="0" hangingPunct="1">
                        <a:defRPr kumimoji="1" sz="1800" kern="1200">
                          <a:solidFill>
                            <a:schemeClr val="dk1"/>
                          </a:solidFill>
                          <a:latin typeface="Arial" panose="020B0604020202020204"/>
                          <a:ea typeface="ＭＳ Ｐゴシック"/>
                        </a:defRPr>
                      </a:lvl7pPr>
                      <a:lvl8pPr marL="3200400" algn="l" defTabSz="914400" rtl="0" eaLnBrk="1" latinLnBrk="0" hangingPunct="1">
                        <a:defRPr kumimoji="1" sz="1800" kern="1200">
                          <a:solidFill>
                            <a:schemeClr val="dk1"/>
                          </a:solidFill>
                          <a:latin typeface="Arial" panose="020B0604020202020204"/>
                          <a:ea typeface="ＭＳ Ｐゴシック"/>
                        </a:defRPr>
                      </a:lvl8pPr>
                      <a:lvl9pPr marL="3657600" algn="l" defTabSz="914400" rtl="0" eaLnBrk="1" latinLnBrk="0" hangingPunct="1">
                        <a:defRPr kumimoji="1" sz="1800" kern="1200">
                          <a:solidFill>
                            <a:schemeClr val="dk1"/>
                          </a:solidFill>
                          <a:latin typeface="Arial" panose="020B0604020202020204"/>
                          <a:ea typeface="ＭＳ Ｐゴシック"/>
                        </a:defRPr>
                      </a:lvl9pPr>
                    </a:lstStyle>
                    <a:p>
                      <a:pPr algn="ctr"/>
                      <a:r>
                        <a:rPr kumimoji="1" lang="en-US" altLang="ja-JP" sz="1600" dirty="0" err="1">
                          <a:latin typeface="+mn-lt"/>
                        </a:rPr>
                        <a:t>ScanSAR</a:t>
                      </a:r>
                      <a:endParaRPr kumimoji="1" lang="en-US" altLang="ja-JP" sz="1600" dirty="0">
                        <a:latin typeface="+mn-lt"/>
                      </a:endParaRPr>
                    </a:p>
                    <a:p>
                      <a:pPr algn="ctr"/>
                      <a:r>
                        <a:rPr kumimoji="1" lang="en-US" altLang="ja-JP" sz="1600" dirty="0">
                          <a:latin typeface="+mn-lt"/>
                        </a:rPr>
                        <a:t>(res. 25m*)</a:t>
                      </a:r>
                      <a:endParaRPr kumimoji="1" lang="ja-JP" altLang="en-US" sz="16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a:txBody>
                    <a:bodyPr/>
                    <a:lstStyle>
                      <a:lvl1pPr marL="0" algn="l" defTabSz="914400" rtl="0" eaLnBrk="1" latinLnBrk="0" hangingPunct="1">
                        <a:defRPr kumimoji="1" sz="1800" kern="1200">
                          <a:solidFill>
                            <a:schemeClr val="dk1"/>
                          </a:solidFill>
                          <a:latin typeface="Arial" panose="020B0604020202020204"/>
                          <a:ea typeface="ＭＳ Ｐゴシック"/>
                        </a:defRPr>
                      </a:lvl1pPr>
                      <a:lvl2pPr marL="457200" algn="l" defTabSz="914400" rtl="0" eaLnBrk="1" latinLnBrk="0" hangingPunct="1">
                        <a:defRPr kumimoji="1" sz="1800" kern="1200">
                          <a:solidFill>
                            <a:schemeClr val="dk1"/>
                          </a:solidFill>
                          <a:latin typeface="Arial" panose="020B0604020202020204"/>
                          <a:ea typeface="ＭＳ Ｐゴシック"/>
                        </a:defRPr>
                      </a:lvl2pPr>
                      <a:lvl3pPr marL="914400" algn="l" defTabSz="914400" rtl="0" eaLnBrk="1" latinLnBrk="0" hangingPunct="1">
                        <a:defRPr kumimoji="1" sz="1800" kern="1200">
                          <a:solidFill>
                            <a:schemeClr val="dk1"/>
                          </a:solidFill>
                          <a:latin typeface="Arial" panose="020B0604020202020204"/>
                          <a:ea typeface="ＭＳ Ｐゴシック"/>
                        </a:defRPr>
                      </a:lvl3pPr>
                      <a:lvl4pPr marL="1371600" algn="l" defTabSz="914400" rtl="0" eaLnBrk="1" latinLnBrk="0" hangingPunct="1">
                        <a:defRPr kumimoji="1" sz="1800" kern="1200">
                          <a:solidFill>
                            <a:schemeClr val="dk1"/>
                          </a:solidFill>
                          <a:latin typeface="Arial" panose="020B0604020202020204"/>
                          <a:ea typeface="ＭＳ Ｐゴシック"/>
                        </a:defRPr>
                      </a:lvl4pPr>
                      <a:lvl5pPr marL="1828800" algn="l" defTabSz="914400" rtl="0" eaLnBrk="1" latinLnBrk="0" hangingPunct="1">
                        <a:defRPr kumimoji="1" sz="1800" kern="1200">
                          <a:solidFill>
                            <a:schemeClr val="dk1"/>
                          </a:solidFill>
                          <a:latin typeface="Arial" panose="020B0604020202020204"/>
                          <a:ea typeface="ＭＳ Ｐゴシック"/>
                        </a:defRPr>
                      </a:lvl5pPr>
                      <a:lvl6pPr marL="2286000" algn="l" defTabSz="914400" rtl="0" eaLnBrk="1" latinLnBrk="0" hangingPunct="1">
                        <a:defRPr kumimoji="1" sz="1800" kern="1200">
                          <a:solidFill>
                            <a:schemeClr val="dk1"/>
                          </a:solidFill>
                          <a:latin typeface="Arial" panose="020B0604020202020204"/>
                          <a:ea typeface="ＭＳ Ｐゴシック"/>
                        </a:defRPr>
                      </a:lvl6pPr>
                      <a:lvl7pPr marL="2743200" algn="l" defTabSz="914400" rtl="0" eaLnBrk="1" latinLnBrk="0" hangingPunct="1">
                        <a:defRPr kumimoji="1" sz="1800" kern="1200">
                          <a:solidFill>
                            <a:schemeClr val="dk1"/>
                          </a:solidFill>
                          <a:latin typeface="Arial" panose="020B0604020202020204"/>
                          <a:ea typeface="ＭＳ Ｐゴシック"/>
                        </a:defRPr>
                      </a:lvl7pPr>
                      <a:lvl8pPr marL="3200400" algn="l" defTabSz="914400" rtl="0" eaLnBrk="1" latinLnBrk="0" hangingPunct="1">
                        <a:defRPr kumimoji="1" sz="1800" kern="1200">
                          <a:solidFill>
                            <a:schemeClr val="dk1"/>
                          </a:solidFill>
                          <a:latin typeface="Arial" panose="020B0604020202020204"/>
                          <a:ea typeface="ＭＳ Ｐゴシック"/>
                        </a:defRPr>
                      </a:lvl8pPr>
                      <a:lvl9pPr marL="3657600" algn="l" defTabSz="914400" rtl="0" eaLnBrk="1" latinLnBrk="0" hangingPunct="1">
                        <a:defRPr kumimoji="1" sz="1800" kern="1200">
                          <a:solidFill>
                            <a:schemeClr val="dk1"/>
                          </a:solidFill>
                          <a:latin typeface="Arial" panose="020B0604020202020204"/>
                          <a:ea typeface="ＭＳ Ｐゴシック"/>
                        </a:defRPr>
                      </a:lvl9pPr>
                    </a:lstStyle>
                    <a:p>
                      <a:pPr marL="0" indent="88900" algn="ctr">
                        <a:spcBef>
                          <a:spcPts val="0"/>
                        </a:spcBef>
                      </a:pPr>
                      <a:r>
                        <a:rPr kumimoji="1" lang="en-US" altLang="ja-JP" sz="1600" b="1" u="sng" dirty="0"/>
                        <a:t>700 km</a:t>
                      </a:r>
                      <a:endParaRPr kumimoji="1" lang="en-US" altLang="ja-JP" sz="1000" b="1" u="sng"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a:txBody>
                    <a:bodyPr/>
                    <a:lstStyle>
                      <a:lvl1pPr marL="0" algn="l" defTabSz="914400" rtl="0" eaLnBrk="1" latinLnBrk="0" hangingPunct="1">
                        <a:defRPr kumimoji="1" sz="1800" kern="1200">
                          <a:solidFill>
                            <a:schemeClr val="dk1"/>
                          </a:solidFill>
                          <a:latin typeface="Arial" panose="020B0604020202020204"/>
                          <a:ea typeface="ＭＳ Ｐゴシック"/>
                        </a:defRPr>
                      </a:lvl1pPr>
                      <a:lvl2pPr marL="457200" algn="l" defTabSz="914400" rtl="0" eaLnBrk="1" latinLnBrk="0" hangingPunct="1">
                        <a:defRPr kumimoji="1" sz="1800" kern="1200">
                          <a:solidFill>
                            <a:schemeClr val="dk1"/>
                          </a:solidFill>
                          <a:latin typeface="Arial" panose="020B0604020202020204"/>
                          <a:ea typeface="ＭＳ Ｐゴシック"/>
                        </a:defRPr>
                      </a:lvl2pPr>
                      <a:lvl3pPr marL="914400" algn="l" defTabSz="914400" rtl="0" eaLnBrk="1" latinLnBrk="0" hangingPunct="1">
                        <a:defRPr kumimoji="1" sz="1800" kern="1200">
                          <a:solidFill>
                            <a:schemeClr val="dk1"/>
                          </a:solidFill>
                          <a:latin typeface="Arial" panose="020B0604020202020204"/>
                          <a:ea typeface="ＭＳ Ｐゴシック"/>
                        </a:defRPr>
                      </a:lvl3pPr>
                      <a:lvl4pPr marL="1371600" algn="l" defTabSz="914400" rtl="0" eaLnBrk="1" latinLnBrk="0" hangingPunct="1">
                        <a:defRPr kumimoji="1" sz="1800" kern="1200">
                          <a:solidFill>
                            <a:schemeClr val="dk1"/>
                          </a:solidFill>
                          <a:latin typeface="Arial" panose="020B0604020202020204"/>
                          <a:ea typeface="ＭＳ Ｐゴシック"/>
                        </a:defRPr>
                      </a:lvl4pPr>
                      <a:lvl5pPr marL="1828800" algn="l" defTabSz="914400" rtl="0" eaLnBrk="1" latinLnBrk="0" hangingPunct="1">
                        <a:defRPr kumimoji="1" sz="1800" kern="1200">
                          <a:solidFill>
                            <a:schemeClr val="dk1"/>
                          </a:solidFill>
                          <a:latin typeface="Arial" panose="020B0604020202020204"/>
                          <a:ea typeface="ＭＳ Ｐゴシック"/>
                        </a:defRPr>
                      </a:lvl5pPr>
                      <a:lvl6pPr marL="2286000" algn="l" defTabSz="914400" rtl="0" eaLnBrk="1" latinLnBrk="0" hangingPunct="1">
                        <a:defRPr kumimoji="1" sz="1800" kern="1200">
                          <a:solidFill>
                            <a:schemeClr val="dk1"/>
                          </a:solidFill>
                          <a:latin typeface="Arial" panose="020B0604020202020204"/>
                          <a:ea typeface="ＭＳ Ｐゴシック"/>
                        </a:defRPr>
                      </a:lvl6pPr>
                      <a:lvl7pPr marL="2743200" algn="l" defTabSz="914400" rtl="0" eaLnBrk="1" latinLnBrk="0" hangingPunct="1">
                        <a:defRPr kumimoji="1" sz="1800" kern="1200">
                          <a:solidFill>
                            <a:schemeClr val="dk1"/>
                          </a:solidFill>
                          <a:latin typeface="Arial" panose="020B0604020202020204"/>
                          <a:ea typeface="ＭＳ Ｐゴシック"/>
                        </a:defRPr>
                      </a:lvl7pPr>
                      <a:lvl8pPr marL="3200400" algn="l" defTabSz="914400" rtl="0" eaLnBrk="1" latinLnBrk="0" hangingPunct="1">
                        <a:defRPr kumimoji="1" sz="1800" kern="1200">
                          <a:solidFill>
                            <a:schemeClr val="dk1"/>
                          </a:solidFill>
                          <a:latin typeface="Arial" panose="020B0604020202020204"/>
                          <a:ea typeface="ＭＳ Ｐゴシック"/>
                        </a:defRPr>
                      </a:lvl8pPr>
                      <a:lvl9pPr marL="3657600" algn="l" defTabSz="914400" rtl="0" eaLnBrk="1" latinLnBrk="0" hangingPunct="1">
                        <a:defRPr kumimoji="1" sz="1800" kern="1200">
                          <a:solidFill>
                            <a:schemeClr val="dk1"/>
                          </a:solidFill>
                          <a:latin typeface="Arial" panose="020B0604020202020204"/>
                          <a:ea typeface="ＭＳ Ｐゴシック"/>
                        </a:defRPr>
                      </a:lvl9pPr>
                    </a:lstStyle>
                    <a:p>
                      <a:pPr marL="0" indent="88900" algn="ctr">
                        <a:spcBef>
                          <a:spcPts val="0"/>
                        </a:spcBef>
                      </a:pPr>
                      <a:r>
                        <a:rPr kumimoji="1" lang="en-US" altLang="ja-JP" sz="1600" b="0" u="none" baseline="0" dirty="0"/>
                        <a:t>350-490</a:t>
                      </a:r>
                      <a:r>
                        <a:rPr kumimoji="1" lang="en-US" altLang="ja-JP" sz="1600" b="0" u="none" dirty="0"/>
                        <a:t> km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extLst>
                  <a:ext uri="{0D108BD9-81ED-4DB2-BD59-A6C34878D82A}">
                    <a16:rowId xmlns:a16="http://schemas.microsoft.com/office/drawing/2014/main" val="3222449872"/>
                  </a:ext>
                </a:extLst>
              </a:tr>
              <a:tr h="906033">
                <a:tc>
                  <a:txBody>
                    <a:bodyPr/>
                    <a:lstStyle>
                      <a:lvl1pPr marL="0" algn="l" defTabSz="914400" rtl="0" eaLnBrk="1" latinLnBrk="0" hangingPunct="1">
                        <a:defRPr kumimoji="1" sz="1800" kern="1200">
                          <a:solidFill>
                            <a:schemeClr val="dk1"/>
                          </a:solidFill>
                          <a:latin typeface="Arial" panose="020B0604020202020204"/>
                          <a:ea typeface="ＭＳ Ｐゴシック"/>
                        </a:defRPr>
                      </a:lvl1pPr>
                      <a:lvl2pPr marL="457200" algn="l" defTabSz="914400" rtl="0" eaLnBrk="1" latinLnBrk="0" hangingPunct="1">
                        <a:defRPr kumimoji="1" sz="1800" kern="1200">
                          <a:solidFill>
                            <a:schemeClr val="dk1"/>
                          </a:solidFill>
                          <a:latin typeface="Arial" panose="020B0604020202020204"/>
                          <a:ea typeface="ＭＳ Ｐゴシック"/>
                        </a:defRPr>
                      </a:lvl2pPr>
                      <a:lvl3pPr marL="914400" algn="l" defTabSz="914400" rtl="0" eaLnBrk="1" latinLnBrk="0" hangingPunct="1">
                        <a:defRPr kumimoji="1" sz="1800" kern="1200">
                          <a:solidFill>
                            <a:schemeClr val="dk1"/>
                          </a:solidFill>
                          <a:latin typeface="Arial" panose="020B0604020202020204"/>
                          <a:ea typeface="ＭＳ Ｐゴシック"/>
                        </a:defRPr>
                      </a:lvl3pPr>
                      <a:lvl4pPr marL="1371600" algn="l" defTabSz="914400" rtl="0" eaLnBrk="1" latinLnBrk="0" hangingPunct="1">
                        <a:defRPr kumimoji="1" sz="1800" kern="1200">
                          <a:solidFill>
                            <a:schemeClr val="dk1"/>
                          </a:solidFill>
                          <a:latin typeface="Arial" panose="020B0604020202020204"/>
                          <a:ea typeface="ＭＳ Ｐゴシック"/>
                        </a:defRPr>
                      </a:lvl4pPr>
                      <a:lvl5pPr marL="1828800" algn="l" defTabSz="914400" rtl="0" eaLnBrk="1" latinLnBrk="0" hangingPunct="1">
                        <a:defRPr kumimoji="1" sz="1800" kern="1200">
                          <a:solidFill>
                            <a:schemeClr val="dk1"/>
                          </a:solidFill>
                          <a:latin typeface="Arial" panose="020B0604020202020204"/>
                          <a:ea typeface="ＭＳ Ｐゴシック"/>
                        </a:defRPr>
                      </a:lvl5pPr>
                      <a:lvl6pPr marL="2286000" algn="l" defTabSz="914400" rtl="0" eaLnBrk="1" latinLnBrk="0" hangingPunct="1">
                        <a:defRPr kumimoji="1" sz="1800" kern="1200">
                          <a:solidFill>
                            <a:schemeClr val="dk1"/>
                          </a:solidFill>
                          <a:latin typeface="Arial" panose="020B0604020202020204"/>
                          <a:ea typeface="ＭＳ Ｐゴシック"/>
                        </a:defRPr>
                      </a:lvl6pPr>
                      <a:lvl7pPr marL="2743200" algn="l" defTabSz="914400" rtl="0" eaLnBrk="1" latinLnBrk="0" hangingPunct="1">
                        <a:defRPr kumimoji="1" sz="1800" kern="1200">
                          <a:solidFill>
                            <a:schemeClr val="dk1"/>
                          </a:solidFill>
                          <a:latin typeface="Arial" panose="020B0604020202020204"/>
                          <a:ea typeface="ＭＳ Ｐゴシック"/>
                        </a:defRPr>
                      </a:lvl7pPr>
                      <a:lvl8pPr marL="3200400" algn="l" defTabSz="914400" rtl="0" eaLnBrk="1" latinLnBrk="0" hangingPunct="1">
                        <a:defRPr kumimoji="1" sz="1800" kern="1200">
                          <a:solidFill>
                            <a:schemeClr val="dk1"/>
                          </a:solidFill>
                          <a:latin typeface="Arial" panose="020B0604020202020204"/>
                          <a:ea typeface="ＭＳ Ｐゴシック"/>
                        </a:defRPr>
                      </a:lvl8pPr>
                      <a:lvl9pPr marL="3657600" algn="l" defTabSz="914400" rtl="0" eaLnBrk="1" latinLnBrk="0" hangingPunct="1">
                        <a:defRPr kumimoji="1" sz="1800" kern="1200">
                          <a:solidFill>
                            <a:schemeClr val="dk1"/>
                          </a:solidFill>
                          <a:latin typeface="Arial" panose="020B0604020202020204"/>
                          <a:ea typeface="ＭＳ Ｐゴシック"/>
                        </a:defRPr>
                      </a:lvl9pPr>
                    </a:lstStyle>
                    <a:p>
                      <a:pPr algn="ctr"/>
                      <a:r>
                        <a:rPr kumimoji="1" lang="en-US" altLang="ja-JP" sz="1600" dirty="0">
                          <a:latin typeface="+mn-lt"/>
                        </a:rPr>
                        <a:t>Spotlight</a:t>
                      </a:r>
                    </a:p>
                    <a:p>
                      <a:pPr algn="ctr"/>
                      <a:r>
                        <a:rPr kumimoji="1" lang="en-US" altLang="ja-JP" sz="1600" dirty="0">
                          <a:latin typeface="+mn-lt"/>
                        </a:rPr>
                        <a:t>(res. 1 x 3 m)</a:t>
                      </a:r>
                      <a:endParaRPr kumimoji="1" lang="ja-JP" altLang="en-US" sz="16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kumimoji="1" sz="1800" kern="1200">
                          <a:solidFill>
                            <a:schemeClr val="dk1"/>
                          </a:solidFill>
                          <a:latin typeface="Arial" panose="020B0604020202020204"/>
                          <a:ea typeface="ＭＳ Ｐゴシック"/>
                        </a:defRPr>
                      </a:lvl1pPr>
                      <a:lvl2pPr marL="457200" algn="l" defTabSz="914400" rtl="0" eaLnBrk="1" latinLnBrk="0" hangingPunct="1">
                        <a:defRPr kumimoji="1" sz="1800" kern="1200">
                          <a:solidFill>
                            <a:schemeClr val="dk1"/>
                          </a:solidFill>
                          <a:latin typeface="Arial" panose="020B0604020202020204"/>
                          <a:ea typeface="ＭＳ Ｐゴシック"/>
                        </a:defRPr>
                      </a:lvl2pPr>
                      <a:lvl3pPr marL="914400" algn="l" defTabSz="914400" rtl="0" eaLnBrk="1" latinLnBrk="0" hangingPunct="1">
                        <a:defRPr kumimoji="1" sz="1800" kern="1200">
                          <a:solidFill>
                            <a:schemeClr val="dk1"/>
                          </a:solidFill>
                          <a:latin typeface="Arial" panose="020B0604020202020204"/>
                          <a:ea typeface="ＭＳ Ｐゴシック"/>
                        </a:defRPr>
                      </a:lvl3pPr>
                      <a:lvl4pPr marL="1371600" algn="l" defTabSz="914400" rtl="0" eaLnBrk="1" latinLnBrk="0" hangingPunct="1">
                        <a:defRPr kumimoji="1" sz="1800" kern="1200">
                          <a:solidFill>
                            <a:schemeClr val="dk1"/>
                          </a:solidFill>
                          <a:latin typeface="Arial" panose="020B0604020202020204"/>
                          <a:ea typeface="ＭＳ Ｐゴシック"/>
                        </a:defRPr>
                      </a:lvl4pPr>
                      <a:lvl5pPr marL="1828800" algn="l" defTabSz="914400" rtl="0" eaLnBrk="1" latinLnBrk="0" hangingPunct="1">
                        <a:defRPr kumimoji="1" sz="1800" kern="1200">
                          <a:solidFill>
                            <a:schemeClr val="dk1"/>
                          </a:solidFill>
                          <a:latin typeface="Arial" panose="020B0604020202020204"/>
                          <a:ea typeface="ＭＳ Ｐゴシック"/>
                        </a:defRPr>
                      </a:lvl5pPr>
                      <a:lvl6pPr marL="2286000" algn="l" defTabSz="914400" rtl="0" eaLnBrk="1" latinLnBrk="0" hangingPunct="1">
                        <a:defRPr kumimoji="1" sz="1800" kern="1200">
                          <a:solidFill>
                            <a:schemeClr val="dk1"/>
                          </a:solidFill>
                          <a:latin typeface="Arial" panose="020B0604020202020204"/>
                          <a:ea typeface="ＭＳ Ｐゴシック"/>
                        </a:defRPr>
                      </a:lvl6pPr>
                      <a:lvl7pPr marL="2743200" algn="l" defTabSz="914400" rtl="0" eaLnBrk="1" latinLnBrk="0" hangingPunct="1">
                        <a:defRPr kumimoji="1" sz="1800" kern="1200">
                          <a:solidFill>
                            <a:schemeClr val="dk1"/>
                          </a:solidFill>
                          <a:latin typeface="Arial" panose="020B0604020202020204"/>
                          <a:ea typeface="ＭＳ Ｐゴシック"/>
                        </a:defRPr>
                      </a:lvl7pPr>
                      <a:lvl8pPr marL="3200400" algn="l" defTabSz="914400" rtl="0" eaLnBrk="1" latinLnBrk="0" hangingPunct="1">
                        <a:defRPr kumimoji="1" sz="1800" kern="1200">
                          <a:solidFill>
                            <a:schemeClr val="dk1"/>
                          </a:solidFill>
                          <a:latin typeface="Arial" panose="020B0604020202020204"/>
                          <a:ea typeface="ＭＳ Ｐゴシック"/>
                        </a:defRPr>
                      </a:lvl8pPr>
                      <a:lvl9pPr marL="3657600" algn="l" defTabSz="914400" rtl="0" eaLnBrk="1" latinLnBrk="0" hangingPunct="1">
                        <a:defRPr kumimoji="1" sz="1800" kern="1200">
                          <a:solidFill>
                            <a:schemeClr val="dk1"/>
                          </a:solidFill>
                          <a:latin typeface="Arial" panose="020B0604020202020204"/>
                          <a:ea typeface="ＭＳ Ｐゴシック"/>
                        </a:defRPr>
                      </a:lvl9pPr>
                    </a:lstStyle>
                    <a:p>
                      <a:pPr marL="0" marR="0" lvl="0" indent="8890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a:t>35km×35km</a:t>
                      </a:r>
                      <a:r>
                        <a:rPr kumimoji="1" lang="ja-JP" altLang="en-US" sz="1600" u="none" dirty="0"/>
                        <a:t>　</a:t>
                      </a:r>
                      <a:endParaRPr kumimoji="1" lang="ja-JP" altLang="en-US" sz="1600" b="0" u="none"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kumimoji="1" sz="1800" kern="1200">
                          <a:solidFill>
                            <a:schemeClr val="dk1"/>
                          </a:solidFill>
                          <a:latin typeface="Arial" panose="020B0604020202020204"/>
                          <a:ea typeface="ＭＳ Ｐゴシック"/>
                        </a:defRPr>
                      </a:lvl1pPr>
                      <a:lvl2pPr marL="457200" algn="l" defTabSz="914400" rtl="0" eaLnBrk="1" latinLnBrk="0" hangingPunct="1">
                        <a:defRPr kumimoji="1" sz="1800" kern="1200">
                          <a:solidFill>
                            <a:schemeClr val="dk1"/>
                          </a:solidFill>
                          <a:latin typeface="Arial" panose="020B0604020202020204"/>
                          <a:ea typeface="ＭＳ Ｐゴシック"/>
                        </a:defRPr>
                      </a:lvl2pPr>
                      <a:lvl3pPr marL="914400" algn="l" defTabSz="914400" rtl="0" eaLnBrk="1" latinLnBrk="0" hangingPunct="1">
                        <a:defRPr kumimoji="1" sz="1800" kern="1200">
                          <a:solidFill>
                            <a:schemeClr val="dk1"/>
                          </a:solidFill>
                          <a:latin typeface="Arial" panose="020B0604020202020204"/>
                          <a:ea typeface="ＭＳ Ｐゴシック"/>
                        </a:defRPr>
                      </a:lvl3pPr>
                      <a:lvl4pPr marL="1371600" algn="l" defTabSz="914400" rtl="0" eaLnBrk="1" latinLnBrk="0" hangingPunct="1">
                        <a:defRPr kumimoji="1" sz="1800" kern="1200">
                          <a:solidFill>
                            <a:schemeClr val="dk1"/>
                          </a:solidFill>
                          <a:latin typeface="Arial" panose="020B0604020202020204"/>
                          <a:ea typeface="ＭＳ Ｐゴシック"/>
                        </a:defRPr>
                      </a:lvl4pPr>
                      <a:lvl5pPr marL="1828800" algn="l" defTabSz="914400" rtl="0" eaLnBrk="1" latinLnBrk="0" hangingPunct="1">
                        <a:defRPr kumimoji="1" sz="1800" kern="1200">
                          <a:solidFill>
                            <a:schemeClr val="dk1"/>
                          </a:solidFill>
                          <a:latin typeface="Arial" panose="020B0604020202020204"/>
                          <a:ea typeface="ＭＳ Ｐゴシック"/>
                        </a:defRPr>
                      </a:lvl5pPr>
                      <a:lvl6pPr marL="2286000" algn="l" defTabSz="914400" rtl="0" eaLnBrk="1" latinLnBrk="0" hangingPunct="1">
                        <a:defRPr kumimoji="1" sz="1800" kern="1200">
                          <a:solidFill>
                            <a:schemeClr val="dk1"/>
                          </a:solidFill>
                          <a:latin typeface="Arial" panose="020B0604020202020204"/>
                          <a:ea typeface="ＭＳ Ｐゴシック"/>
                        </a:defRPr>
                      </a:lvl6pPr>
                      <a:lvl7pPr marL="2743200" algn="l" defTabSz="914400" rtl="0" eaLnBrk="1" latinLnBrk="0" hangingPunct="1">
                        <a:defRPr kumimoji="1" sz="1800" kern="1200">
                          <a:solidFill>
                            <a:schemeClr val="dk1"/>
                          </a:solidFill>
                          <a:latin typeface="Arial" panose="020B0604020202020204"/>
                          <a:ea typeface="ＭＳ Ｐゴシック"/>
                        </a:defRPr>
                      </a:lvl7pPr>
                      <a:lvl8pPr marL="3200400" algn="l" defTabSz="914400" rtl="0" eaLnBrk="1" latinLnBrk="0" hangingPunct="1">
                        <a:defRPr kumimoji="1" sz="1800" kern="1200">
                          <a:solidFill>
                            <a:schemeClr val="dk1"/>
                          </a:solidFill>
                          <a:latin typeface="Arial" panose="020B0604020202020204"/>
                          <a:ea typeface="ＭＳ Ｐゴシック"/>
                        </a:defRPr>
                      </a:lvl8pPr>
                      <a:lvl9pPr marL="3657600" algn="l" defTabSz="914400" rtl="0" eaLnBrk="1" latinLnBrk="0" hangingPunct="1">
                        <a:defRPr kumimoji="1" sz="1800" kern="1200">
                          <a:solidFill>
                            <a:schemeClr val="dk1"/>
                          </a:solidFill>
                          <a:latin typeface="Arial" panose="020B0604020202020204"/>
                          <a:ea typeface="ＭＳ Ｐゴシック"/>
                        </a:defRPr>
                      </a:lvl9pPr>
                    </a:lstStyle>
                    <a:p>
                      <a:pPr marL="0" marR="0" lvl="0" indent="88900" algn="ctr" defTabSz="914400" rtl="0" eaLnBrk="1" fontAlgn="auto" latinLnBrk="0" hangingPunct="1">
                        <a:lnSpc>
                          <a:spcPct val="100000"/>
                        </a:lnSpc>
                        <a:spcBef>
                          <a:spcPts val="0"/>
                        </a:spcBef>
                        <a:spcAft>
                          <a:spcPts val="0"/>
                        </a:spcAft>
                        <a:buClrTx/>
                        <a:buSzTx/>
                        <a:buFontTx/>
                        <a:buNone/>
                        <a:tabLst/>
                        <a:defRPr/>
                      </a:pPr>
                      <a:r>
                        <a:rPr kumimoji="1" lang="en-US" altLang="ja-JP" sz="1600" b="0" u="none" baseline="0" dirty="0"/>
                        <a:t>2</a:t>
                      </a:r>
                      <a:r>
                        <a:rPr kumimoji="1" lang="en-US" altLang="ja-JP" sz="1600" b="0" u="none" dirty="0"/>
                        <a:t>5km×25km</a:t>
                      </a:r>
                      <a:r>
                        <a:rPr kumimoji="1" lang="ja-JP" altLang="en-US" sz="1600" b="0" u="none" dirty="0"/>
                        <a:t>　</a:t>
                      </a:r>
                      <a:endParaRPr kumimoji="1" lang="ja-JP" altLang="en-US" sz="1600" b="0" u="none"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1434105527"/>
                  </a:ext>
                </a:extLst>
              </a:tr>
            </a:tbl>
          </a:graphicData>
        </a:graphic>
      </p:graphicFrame>
      <p:sp>
        <p:nvSpPr>
          <p:cNvPr id="51" name="テキスト ボックス 50">
            <a:extLst>
              <a:ext uri="{FF2B5EF4-FFF2-40B4-BE49-F238E27FC236}">
                <a16:creationId xmlns:a16="http://schemas.microsoft.com/office/drawing/2014/main" id="{A2918698-CD0A-4498-9958-15FF22533C89}"/>
              </a:ext>
            </a:extLst>
          </p:cNvPr>
          <p:cNvSpPr txBox="1"/>
          <p:nvPr/>
        </p:nvSpPr>
        <p:spPr>
          <a:xfrm>
            <a:off x="209386" y="5904358"/>
            <a:ext cx="1780473" cy="307777"/>
          </a:xfrm>
          <a:prstGeom prst="rect">
            <a:avLst/>
          </a:prstGeom>
          <a:noFill/>
        </p:spPr>
        <p:txBody>
          <a:bodyPr wrap="square" rtlCol="0">
            <a:spAutoFit/>
          </a:bodyPr>
          <a:lstStyle/>
          <a:p>
            <a:r>
              <a:rPr lang="en-US" altLang="ja-JP" sz="1400" dirty="0">
                <a:solidFill>
                  <a:srgbClr val="000000"/>
                </a:solidFill>
                <a:latin typeface="Arial" panose="020B0604020202020204"/>
              </a:rPr>
              <a:t>*single look nominal</a:t>
            </a:r>
            <a:endParaRPr lang="ja-JP" altLang="en-US" sz="1400" dirty="0">
              <a:solidFill>
                <a:srgbClr val="000000"/>
              </a:solidFill>
              <a:latin typeface="Arial" panose="020B0604020202020204"/>
            </a:endParaRPr>
          </a:p>
        </p:txBody>
      </p:sp>
      <p:sp>
        <p:nvSpPr>
          <p:cNvPr id="52" name="矢印: 右 51">
            <a:extLst>
              <a:ext uri="{FF2B5EF4-FFF2-40B4-BE49-F238E27FC236}">
                <a16:creationId xmlns:a16="http://schemas.microsoft.com/office/drawing/2014/main" id="{0FD5FD40-C770-4C7D-B1BE-B4B57B15B006}"/>
              </a:ext>
            </a:extLst>
          </p:cNvPr>
          <p:cNvSpPr/>
          <p:nvPr/>
        </p:nvSpPr>
        <p:spPr>
          <a:xfrm flipH="1">
            <a:off x="3309073" y="5097562"/>
            <a:ext cx="233998" cy="659636"/>
          </a:xfrm>
          <a:prstGeom prst="rightArrow">
            <a:avLst>
              <a:gd name="adj1" fmla="val 50000"/>
              <a:gd name="adj2" fmla="val 62140"/>
            </a:avLst>
          </a:prstGeom>
          <a:gradFill rotWithShape="1">
            <a:gsLst>
              <a:gs pos="0">
                <a:srgbClr val="F69200">
                  <a:shade val="51000"/>
                  <a:satMod val="130000"/>
                </a:srgbClr>
              </a:gs>
              <a:gs pos="80000">
                <a:srgbClr val="F69200">
                  <a:shade val="93000"/>
                  <a:satMod val="130000"/>
                </a:srgbClr>
              </a:gs>
              <a:gs pos="100000">
                <a:srgbClr val="F69200">
                  <a:shade val="94000"/>
                  <a:satMod val="135000"/>
                </a:srgbClr>
              </a:gs>
            </a:gsLst>
            <a:lin ang="16200000" scaled="0"/>
          </a:gradFill>
          <a:ln w="9525" cap="flat" cmpd="sng" algn="ctr">
            <a:solidFill>
              <a:srgbClr val="F69200">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kern="0">
              <a:solidFill>
                <a:prstClr val="white"/>
              </a:solidFill>
              <a:latin typeface="Arial" panose="020B0604020202020204"/>
            </a:endParaRPr>
          </a:p>
        </p:txBody>
      </p:sp>
      <p:sp>
        <p:nvSpPr>
          <p:cNvPr id="53" name="矢印: 右 52">
            <a:extLst>
              <a:ext uri="{FF2B5EF4-FFF2-40B4-BE49-F238E27FC236}">
                <a16:creationId xmlns:a16="http://schemas.microsoft.com/office/drawing/2014/main" id="{15E5F5A8-205F-4170-9200-AF8B4FCC2192}"/>
              </a:ext>
            </a:extLst>
          </p:cNvPr>
          <p:cNvSpPr/>
          <p:nvPr/>
        </p:nvSpPr>
        <p:spPr>
          <a:xfrm flipH="1">
            <a:off x="3309073" y="4249355"/>
            <a:ext cx="233998" cy="659636"/>
          </a:xfrm>
          <a:prstGeom prst="rightArrow">
            <a:avLst>
              <a:gd name="adj1" fmla="val 50000"/>
              <a:gd name="adj2" fmla="val 62140"/>
            </a:avLst>
          </a:prstGeom>
          <a:gradFill rotWithShape="1">
            <a:gsLst>
              <a:gs pos="0">
                <a:srgbClr val="F69200">
                  <a:shade val="51000"/>
                  <a:satMod val="130000"/>
                </a:srgbClr>
              </a:gs>
              <a:gs pos="80000">
                <a:srgbClr val="F69200">
                  <a:shade val="93000"/>
                  <a:satMod val="130000"/>
                </a:srgbClr>
              </a:gs>
              <a:gs pos="100000">
                <a:srgbClr val="F69200">
                  <a:shade val="94000"/>
                  <a:satMod val="135000"/>
                </a:srgbClr>
              </a:gs>
            </a:gsLst>
            <a:lin ang="16200000" scaled="0"/>
          </a:gradFill>
          <a:ln w="9525" cap="flat" cmpd="sng" algn="ctr">
            <a:solidFill>
              <a:srgbClr val="F69200">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kern="0">
              <a:solidFill>
                <a:prstClr val="white"/>
              </a:solidFill>
              <a:latin typeface="Arial" panose="020B0604020202020204"/>
            </a:endParaRPr>
          </a:p>
        </p:txBody>
      </p:sp>
      <p:sp>
        <p:nvSpPr>
          <p:cNvPr id="54" name="矢印: 右 53">
            <a:extLst>
              <a:ext uri="{FF2B5EF4-FFF2-40B4-BE49-F238E27FC236}">
                <a16:creationId xmlns:a16="http://schemas.microsoft.com/office/drawing/2014/main" id="{7854D5E2-1C1A-409B-B3B8-357019FB8BCD}"/>
              </a:ext>
            </a:extLst>
          </p:cNvPr>
          <p:cNvSpPr/>
          <p:nvPr/>
        </p:nvSpPr>
        <p:spPr>
          <a:xfrm flipH="1">
            <a:off x="3308775" y="3337560"/>
            <a:ext cx="233998" cy="659636"/>
          </a:xfrm>
          <a:prstGeom prst="rightArrow">
            <a:avLst>
              <a:gd name="adj1" fmla="val 50000"/>
              <a:gd name="adj2" fmla="val 62140"/>
            </a:avLst>
          </a:prstGeom>
          <a:gradFill rotWithShape="1">
            <a:gsLst>
              <a:gs pos="0">
                <a:srgbClr val="F69200">
                  <a:shade val="51000"/>
                  <a:satMod val="130000"/>
                </a:srgbClr>
              </a:gs>
              <a:gs pos="80000">
                <a:srgbClr val="F69200">
                  <a:shade val="93000"/>
                  <a:satMod val="130000"/>
                </a:srgbClr>
              </a:gs>
              <a:gs pos="100000">
                <a:srgbClr val="F69200">
                  <a:shade val="94000"/>
                  <a:satMod val="135000"/>
                </a:srgbClr>
              </a:gs>
            </a:gsLst>
            <a:lin ang="16200000" scaled="0"/>
          </a:gradFill>
          <a:ln w="9525" cap="flat" cmpd="sng" algn="ctr">
            <a:solidFill>
              <a:srgbClr val="F69200">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kern="0">
              <a:solidFill>
                <a:prstClr val="white"/>
              </a:solidFill>
              <a:latin typeface="Arial" panose="020B0604020202020204"/>
            </a:endParaRPr>
          </a:p>
        </p:txBody>
      </p:sp>
      <p:grpSp>
        <p:nvGrpSpPr>
          <p:cNvPr id="55" name="グループ化 54">
            <a:extLst>
              <a:ext uri="{FF2B5EF4-FFF2-40B4-BE49-F238E27FC236}">
                <a16:creationId xmlns:a16="http://schemas.microsoft.com/office/drawing/2014/main" id="{2E8D48B6-2E80-4FEA-9C82-9DCC579B4E8B}"/>
              </a:ext>
            </a:extLst>
          </p:cNvPr>
          <p:cNvGrpSpPr/>
          <p:nvPr/>
        </p:nvGrpSpPr>
        <p:grpSpPr>
          <a:xfrm>
            <a:off x="4979507" y="2841154"/>
            <a:ext cx="3930906" cy="3036118"/>
            <a:chOff x="4922164" y="141556"/>
            <a:chExt cx="3930906" cy="3036118"/>
          </a:xfrm>
        </p:grpSpPr>
        <p:pic>
          <p:nvPicPr>
            <p:cNvPr id="56" name="Picture 4">
              <a:extLst>
                <a:ext uri="{FF2B5EF4-FFF2-40B4-BE49-F238E27FC236}">
                  <a16:creationId xmlns:a16="http://schemas.microsoft.com/office/drawing/2014/main" id="{2F8081E3-E430-45E6-B9B4-30A7B77A16A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88485" y="361985"/>
              <a:ext cx="764888" cy="50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フリーフォーム 6">
              <a:extLst>
                <a:ext uri="{FF2B5EF4-FFF2-40B4-BE49-F238E27FC236}">
                  <a16:creationId xmlns:a16="http://schemas.microsoft.com/office/drawing/2014/main" id="{FBD9F028-A827-4D93-9F6B-B1E5980E2FD8}"/>
                </a:ext>
              </a:extLst>
            </p:cNvPr>
            <p:cNvSpPr/>
            <p:nvPr/>
          </p:nvSpPr>
          <p:spPr>
            <a:xfrm>
              <a:off x="5732646" y="745189"/>
              <a:ext cx="3006056" cy="1826639"/>
            </a:xfrm>
            <a:custGeom>
              <a:avLst/>
              <a:gdLst>
                <a:gd name="connsiteX0" fmla="*/ 0 w 2726871"/>
                <a:gd name="connsiteY0" fmla="*/ 0 h 1785257"/>
                <a:gd name="connsiteX1" fmla="*/ 941614 w 2726871"/>
                <a:gd name="connsiteY1" fmla="*/ 1779814 h 1785257"/>
                <a:gd name="connsiteX2" fmla="*/ 2726871 w 2726871"/>
                <a:gd name="connsiteY2" fmla="*/ 1785257 h 1785257"/>
                <a:gd name="connsiteX3" fmla="*/ 0 w 2726871"/>
                <a:gd name="connsiteY3" fmla="*/ 0 h 1785257"/>
              </a:gdLst>
              <a:ahLst/>
              <a:cxnLst>
                <a:cxn ang="0">
                  <a:pos x="connsiteX0" y="connsiteY0"/>
                </a:cxn>
                <a:cxn ang="0">
                  <a:pos x="connsiteX1" y="connsiteY1"/>
                </a:cxn>
                <a:cxn ang="0">
                  <a:pos x="connsiteX2" y="connsiteY2"/>
                </a:cxn>
                <a:cxn ang="0">
                  <a:pos x="connsiteX3" y="connsiteY3"/>
                </a:cxn>
              </a:cxnLst>
              <a:rect l="l" t="t" r="r" b="b"/>
              <a:pathLst>
                <a:path w="2726871" h="1785257">
                  <a:moveTo>
                    <a:pt x="0" y="0"/>
                  </a:moveTo>
                  <a:lnTo>
                    <a:pt x="941614" y="1779814"/>
                  </a:lnTo>
                  <a:lnTo>
                    <a:pt x="2726871" y="1785257"/>
                  </a:lnTo>
                  <a:lnTo>
                    <a:pt x="0" y="0"/>
                  </a:lnTo>
                  <a:close/>
                </a:path>
              </a:pathLst>
            </a:custGeom>
            <a:solidFill>
              <a:srgbClr val="418AB3">
                <a:lumMod val="60000"/>
                <a:lumOff val="40000"/>
                <a:alpha val="50000"/>
              </a:srgbClr>
            </a:solidFill>
            <a:ln w="25400" cap="flat" cmpd="sng" algn="ctr">
              <a:noFill/>
              <a:prstDash val="solid"/>
            </a:ln>
            <a:effectLst/>
          </p:spPr>
          <p:txBody>
            <a:bodyPr rtlCol="0" anchor="ctr"/>
            <a:lstStyle/>
            <a:p>
              <a:pPr algn="ctr">
                <a:defRPr/>
              </a:pPr>
              <a:endParaRPr kumimoji="0" lang="ja-JP" altLang="en-US" kern="0">
                <a:solidFill>
                  <a:prstClr val="white"/>
                </a:solidFill>
                <a:latin typeface="Arial" panose="020B0604020202020204"/>
              </a:endParaRPr>
            </a:p>
          </p:txBody>
        </p:sp>
        <p:cxnSp>
          <p:nvCxnSpPr>
            <p:cNvPr id="58" name="直線矢印コネクタ 57">
              <a:extLst>
                <a:ext uri="{FF2B5EF4-FFF2-40B4-BE49-F238E27FC236}">
                  <a16:creationId xmlns:a16="http://schemas.microsoft.com/office/drawing/2014/main" id="{1E3F51D9-3FD7-428B-A18F-63DC4A6D29A9}"/>
                </a:ext>
              </a:extLst>
            </p:cNvPr>
            <p:cNvCxnSpPr/>
            <p:nvPr/>
          </p:nvCxnSpPr>
          <p:spPr>
            <a:xfrm flipV="1">
              <a:off x="6704731" y="2333959"/>
              <a:ext cx="1968036" cy="23644"/>
            </a:xfrm>
            <a:prstGeom prst="straightConnector1">
              <a:avLst/>
            </a:prstGeom>
            <a:noFill/>
            <a:ln w="50800" cap="flat" cmpd="sng" algn="ctr">
              <a:solidFill>
                <a:srgbClr val="000000"/>
              </a:solidFill>
              <a:prstDash val="solid"/>
              <a:headEnd type="triangle"/>
              <a:tailEnd type="triangle"/>
            </a:ln>
            <a:effectLst/>
          </p:spPr>
        </p:cxnSp>
        <p:cxnSp>
          <p:nvCxnSpPr>
            <p:cNvPr id="59" name="直線矢印コネクタ 58">
              <a:extLst>
                <a:ext uri="{FF2B5EF4-FFF2-40B4-BE49-F238E27FC236}">
                  <a16:creationId xmlns:a16="http://schemas.microsoft.com/office/drawing/2014/main" id="{9351B037-636C-4FF8-AC49-BA1C8F9ABE52}"/>
                </a:ext>
              </a:extLst>
            </p:cNvPr>
            <p:cNvCxnSpPr/>
            <p:nvPr/>
          </p:nvCxnSpPr>
          <p:spPr>
            <a:xfrm flipV="1">
              <a:off x="6750883" y="2538225"/>
              <a:ext cx="482442" cy="6885"/>
            </a:xfrm>
            <a:prstGeom prst="straightConnector1">
              <a:avLst/>
            </a:prstGeom>
            <a:noFill/>
            <a:ln w="50800" cap="flat" cmpd="sng" algn="ctr">
              <a:solidFill>
                <a:srgbClr val="00B050"/>
              </a:solidFill>
              <a:prstDash val="solid"/>
              <a:headEnd type="triangle"/>
              <a:tailEnd type="triangle"/>
            </a:ln>
            <a:effectLst/>
          </p:spPr>
        </p:cxnSp>
        <p:cxnSp>
          <p:nvCxnSpPr>
            <p:cNvPr id="60" name="直線矢印コネクタ 59">
              <a:extLst>
                <a:ext uri="{FF2B5EF4-FFF2-40B4-BE49-F238E27FC236}">
                  <a16:creationId xmlns:a16="http://schemas.microsoft.com/office/drawing/2014/main" id="{53BC49BE-1A68-4BCE-AE0E-A62EED0835A8}"/>
                </a:ext>
              </a:extLst>
            </p:cNvPr>
            <p:cNvCxnSpPr/>
            <p:nvPr/>
          </p:nvCxnSpPr>
          <p:spPr>
            <a:xfrm flipV="1">
              <a:off x="7233325" y="2530786"/>
              <a:ext cx="482442" cy="6885"/>
            </a:xfrm>
            <a:prstGeom prst="straightConnector1">
              <a:avLst/>
            </a:prstGeom>
            <a:noFill/>
            <a:ln w="50800" cap="flat" cmpd="sng" algn="ctr">
              <a:solidFill>
                <a:srgbClr val="00B050"/>
              </a:solidFill>
              <a:prstDash val="solid"/>
              <a:headEnd type="triangle"/>
              <a:tailEnd type="triangle"/>
            </a:ln>
            <a:effectLst/>
          </p:spPr>
        </p:cxnSp>
        <p:cxnSp>
          <p:nvCxnSpPr>
            <p:cNvPr id="61" name="直線矢印コネクタ 60">
              <a:extLst>
                <a:ext uri="{FF2B5EF4-FFF2-40B4-BE49-F238E27FC236}">
                  <a16:creationId xmlns:a16="http://schemas.microsoft.com/office/drawing/2014/main" id="{7CE834D1-E4F1-450A-AF93-4488CBB609CA}"/>
                </a:ext>
              </a:extLst>
            </p:cNvPr>
            <p:cNvCxnSpPr/>
            <p:nvPr/>
          </p:nvCxnSpPr>
          <p:spPr>
            <a:xfrm flipV="1">
              <a:off x="7715119" y="2530785"/>
              <a:ext cx="482442" cy="6885"/>
            </a:xfrm>
            <a:prstGeom prst="straightConnector1">
              <a:avLst/>
            </a:prstGeom>
            <a:noFill/>
            <a:ln w="50800" cap="flat" cmpd="sng" algn="ctr">
              <a:solidFill>
                <a:srgbClr val="00B050"/>
              </a:solidFill>
              <a:prstDash val="solid"/>
              <a:headEnd type="triangle"/>
              <a:tailEnd type="triangle"/>
            </a:ln>
            <a:effectLst/>
          </p:spPr>
        </p:cxnSp>
        <p:cxnSp>
          <p:nvCxnSpPr>
            <p:cNvPr id="62" name="直線矢印コネクタ 61">
              <a:extLst>
                <a:ext uri="{FF2B5EF4-FFF2-40B4-BE49-F238E27FC236}">
                  <a16:creationId xmlns:a16="http://schemas.microsoft.com/office/drawing/2014/main" id="{E79BFD96-FD2B-45A8-844A-6C840BD37B9A}"/>
                </a:ext>
              </a:extLst>
            </p:cNvPr>
            <p:cNvCxnSpPr/>
            <p:nvPr/>
          </p:nvCxnSpPr>
          <p:spPr>
            <a:xfrm flipV="1">
              <a:off x="8197561" y="2524597"/>
              <a:ext cx="482442" cy="6885"/>
            </a:xfrm>
            <a:prstGeom prst="straightConnector1">
              <a:avLst/>
            </a:prstGeom>
            <a:noFill/>
            <a:ln w="50800" cap="flat" cmpd="sng" algn="ctr">
              <a:solidFill>
                <a:srgbClr val="00B050"/>
              </a:solidFill>
              <a:prstDash val="solid"/>
              <a:headEnd type="triangle"/>
              <a:tailEnd type="triangle"/>
            </a:ln>
            <a:effectLst/>
          </p:spPr>
        </p:cxnSp>
        <p:sp>
          <p:nvSpPr>
            <p:cNvPr id="63" name="テキスト ボックス 62">
              <a:extLst>
                <a:ext uri="{FF2B5EF4-FFF2-40B4-BE49-F238E27FC236}">
                  <a16:creationId xmlns:a16="http://schemas.microsoft.com/office/drawing/2014/main" id="{B0FBB6AD-DA40-4A85-B8D2-A126DDE4B128}"/>
                </a:ext>
              </a:extLst>
            </p:cNvPr>
            <p:cNvSpPr txBox="1"/>
            <p:nvPr/>
          </p:nvSpPr>
          <p:spPr>
            <a:xfrm>
              <a:off x="6737473" y="2654454"/>
              <a:ext cx="2115597" cy="523220"/>
            </a:xfrm>
            <a:prstGeom prst="rect">
              <a:avLst/>
            </a:prstGeom>
            <a:noFill/>
          </p:spPr>
          <p:txBody>
            <a:bodyPr wrap="square" rtlCol="0">
              <a:spAutoFit/>
            </a:bodyPr>
            <a:lstStyle/>
            <a:p>
              <a:pPr algn="ctr">
                <a:defRPr/>
              </a:pPr>
              <a:r>
                <a:rPr kumimoji="0" lang="en-US" altLang="ja-JP" sz="1400" b="1" kern="0" dirty="0">
                  <a:solidFill>
                    <a:srgbClr val="006600"/>
                  </a:solidFill>
                  <a:latin typeface="Arial" panose="020B0604020202020204"/>
                </a:rPr>
                <a:t>PALSAR-2 beam U2: 50 km × 4 beam</a:t>
              </a:r>
              <a:endParaRPr kumimoji="0" lang="ja-JP" altLang="en-US" sz="1400" b="1" kern="0" dirty="0">
                <a:solidFill>
                  <a:srgbClr val="006600"/>
                </a:solidFill>
                <a:latin typeface="Arial" panose="020B0604020202020204"/>
              </a:endParaRPr>
            </a:p>
          </p:txBody>
        </p:sp>
        <p:sp>
          <p:nvSpPr>
            <p:cNvPr id="64" name="テキスト ボックス 63">
              <a:extLst>
                <a:ext uri="{FF2B5EF4-FFF2-40B4-BE49-F238E27FC236}">
                  <a16:creationId xmlns:a16="http://schemas.microsoft.com/office/drawing/2014/main" id="{94CC19C3-DC8C-4366-9F8B-74C0267704E9}"/>
                </a:ext>
              </a:extLst>
            </p:cNvPr>
            <p:cNvSpPr txBox="1"/>
            <p:nvPr/>
          </p:nvSpPr>
          <p:spPr>
            <a:xfrm>
              <a:off x="6857235" y="1773639"/>
              <a:ext cx="1732208" cy="523220"/>
            </a:xfrm>
            <a:prstGeom prst="rect">
              <a:avLst/>
            </a:prstGeom>
            <a:noFill/>
          </p:spPr>
          <p:txBody>
            <a:bodyPr wrap="square" rtlCol="0">
              <a:spAutoFit/>
            </a:bodyPr>
            <a:lstStyle/>
            <a:p>
              <a:pPr algn="ctr">
                <a:defRPr/>
              </a:pPr>
              <a:r>
                <a:rPr kumimoji="0" lang="en-US" altLang="ja-JP" sz="1400" b="1" kern="0" dirty="0">
                  <a:solidFill>
                    <a:srgbClr val="000000"/>
                  </a:solidFill>
                  <a:latin typeface="Arial" panose="020B0604020202020204"/>
                </a:rPr>
                <a:t>PALSAR-3 </a:t>
              </a:r>
            </a:p>
            <a:p>
              <a:pPr>
                <a:defRPr/>
              </a:pPr>
              <a:r>
                <a:rPr kumimoji="0" lang="en-US" altLang="ja-JP" sz="1400" b="1" kern="0" dirty="0">
                  <a:solidFill>
                    <a:srgbClr val="000000"/>
                  </a:solidFill>
                  <a:latin typeface="Arial" panose="020B0604020202020204"/>
                </a:rPr>
                <a:t>200 km</a:t>
              </a:r>
              <a:r>
                <a:rPr kumimoji="0" lang="ja-JP" altLang="en-US" sz="1400" b="1" kern="0" dirty="0">
                  <a:solidFill>
                    <a:srgbClr val="000000"/>
                  </a:solidFill>
                  <a:latin typeface="Arial" panose="020B0604020202020204"/>
                </a:rPr>
                <a:t> </a:t>
              </a:r>
              <a:r>
                <a:rPr kumimoji="0" lang="en-US" altLang="ja-JP" sz="1400" b="1" kern="0" dirty="0">
                  <a:solidFill>
                    <a:srgbClr val="000000"/>
                  </a:solidFill>
                  <a:latin typeface="Arial" panose="020B0604020202020204"/>
                </a:rPr>
                <a:t>× 1 beam</a:t>
              </a:r>
              <a:endParaRPr kumimoji="0" lang="ja-JP" altLang="en-US" sz="1400" b="1" kern="0" dirty="0">
                <a:solidFill>
                  <a:srgbClr val="000000"/>
                </a:solidFill>
                <a:latin typeface="Arial" panose="020B0604020202020204"/>
              </a:endParaRPr>
            </a:p>
          </p:txBody>
        </p:sp>
        <p:sp>
          <p:nvSpPr>
            <p:cNvPr id="65" name="楕円 64">
              <a:extLst>
                <a:ext uri="{FF2B5EF4-FFF2-40B4-BE49-F238E27FC236}">
                  <a16:creationId xmlns:a16="http://schemas.microsoft.com/office/drawing/2014/main" id="{4298ED29-332C-491B-A365-3EBCDECD21C3}"/>
                </a:ext>
              </a:extLst>
            </p:cNvPr>
            <p:cNvSpPr/>
            <p:nvPr/>
          </p:nvSpPr>
          <p:spPr>
            <a:xfrm>
              <a:off x="5092183" y="141556"/>
              <a:ext cx="1140246" cy="1096178"/>
            </a:xfrm>
            <a:prstGeom prst="ellipse">
              <a:avLst/>
            </a:prstGeom>
            <a:noFill/>
            <a:ln w="19050" cap="flat" cmpd="sng" algn="ctr">
              <a:solidFill>
                <a:srgbClr val="5E5E5E"/>
              </a:solidFill>
              <a:prstDash val="dash"/>
            </a:ln>
            <a:effectLst/>
          </p:spPr>
          <p:txBody>
            <a:bodyPr rtlCol="0" anchor="ctr"/>
            <a:lstStyle/>
            <a:p>
              <a:pPr algn="ctr">
                <a:defRPr/>
              </a:pPr>
              <a:endParaRPr kumimoji="0" lang="ja-JP" altLang="en-US" kern="0">
                <a:solidFill>
                  <a:prstClr val="white"/>
                </a:solidFill>
                <a:latin typeface="Arial" panose="020B0604020202020204"/>
              </a:endParaRPr>
            </a:p>
          </p:txBody>
        </p:sp>
        <p:cxnSp>
          <p:nvCxnSpPr>
            <p:cNvPr id="66" name="直線矢印コネクタ 65">
              <a:extLst>
                <a:ext uri="{FF2B5EF4-FFF2-40B4-BE49-F238E27FC236}">
                  <a16:creationId xmlns:a16="http://schemas.microsoft.com/office/drawing/2014/main" id="{AA4CC532-6618-4AE1-B32C-9C5447375D6A}"/>
                </a:ext>
              </a:extLst>
            </p:cNvPr>
            <p:cNvCxnSpPr/>
            <p:nvPr/>
          </p:nvCxnSpPr>
          <p:spPr>
            <a:xfrm flipH="1">
              <a:off x="5384603" y="700804"/>
              <a:ext cx="249892" cy="443224"/>
            </a:xfrm>
            <a:prstGeom prst="straightConnector1">
              <a:avLst/>
            </a:prstGeom>
            <a:noFill/>
            <a:ln w="25400" cap="flat" cmpd="sng" algn="ctr">
              <a:solidFill>
                <a:srgbClr val="DF5327"/>
              </a:solidFill>
              <a:prstDash val="solid"/>
              <a:miter lim="800000"/>
              <a:headEnd type="arrow"/>
              <a:tailEnd type="arrow"/>
            </a:ln>
            <a:effectLst/>
          </p:spPr>
        </p:cxnSp>
        <p:sp>
          <p:nvSpPr>
            <p:cNvPr id="67" name="テキスト ボックス 66">
              <a:extLst>
                <a:ext uri="{FF2B5EF4-FFF2-40B4-BE49-F238E27FC236}">
                  <a16:creationId xmlns:a16="http://schemas.microsoft.com/office/drawing/2014/main" id="{784651E3-4930-4D04-BB1D-AE776A780E46}"/>
                </a:ext>
              </a:extLst>
            </p:cNvPr>
            <p:cNvSpPr txBox="1"/>
            <p:nvPr/>
          </p:nvSpPr>
          <p:spPr>
            <a:xfrm>
              <a:off x="4922164" y="1237734"/>
              <a:ext cx="1261548" cy="523220"/>
            </a:xfrm>
            <a:prstGeom prst="rect">
              <a:avLst/>
            </a:prstGeom>
            <a:noFill/>
          </p:spPr>
          <p:txBody>
            <a:bodyPr wrap="square" rtlCol="0">
              <a:spAutoFit/>
            </a:bodyPr>
            <a:lstStyle/>
            <a:p>
              <a:pPr>
                <a:defRPr/>
              </a:pPr>
              <a:r>
                <a:rPr kumimoji="0" lang="en-US" altLang="ja-JP" sz="1400" b="1" kern="0" dirty="0">
                  <a:solidFill>
                    <a:srgbClr val="DF5327"/>
                  </a:solidFill>
                  <a:latin typeface="Arial" panose="020B0604020202020204"/>
                </a:rPr>
                <a:t>&lt; 500 m</a:t>
              </a:r>
            </a:p>
            <a:p>
              <a:pPr>
                <a:defRPr/>
              </a:pPr>
              <a:r>
                <a:rPr kumimoji="0" lang="en-US" altLang="ja-JP" sz="1400" b="1" kern="0" dirty="0">
                  <a:solidFill>
                    <a:srgbClr val="DF5327"/>
                  </a:solidFill>
                  <a:latin typeface="Arial" panose="020B0604020202020204"/>
                </a:rPr>
                <a:t>Repeat-pass</a:t>
              </a:r>
              <a:endParaRPr kumimoji="0" lang="ja-JP" altLang="en-US" sz="1400" b="1" kern="0" dirty="0">
                <a:solidFill>
                  <a:srgbClr val="DF5327"/>
                </a:solidFill>
                <a:latin typeface="Arial" panose="020B0604020202020204"/>
              </a:endParaRPr>
            </a:p>
          </p:txBody>
        </p:sp>
      </p:grpSp>
      <p:sp>
        <p:nvSpPr>
          <p:cNvPr id="68" name="テキスト ボックス 67">
            <a:extLst>
              <a:ext uri="{FF2B5EF4-FFF2-40B4-BE49-F238E27FC236}">
                <a16:creationId xmlns:a16="http://schemas.microsoft.com/office/drawing/2014/main" id="{6EE7E00B-8881-4966-A088-6B4F0C4F6BDE}"/>
              </a:ext>
            </a:extLst>
          </p:cNvPr>
          <p:cNvSpPr txBox="1"/>
          <p:nvPr/>
        </p:nvSpPr>
        <p:spPr>
          <a:xfrm>
            <a:off x="6187155" y="2503631"/>
            <a:ext cx="1983036" cy="523220"/>
          </a:xfrm>
          <a:prstGeom prst="rect">
            <a:avLst/>
          </a:prstGeom>
          <a:noFill/>
        </p:spPr>
        <p:txBody>
          <a:bodyPr wrap="square" rtlCol="0">
            <a:spAutoFit/>
          </a:bodyPr>
          <a:lstStyle/>
          <a:p>
            <a:r>
              <a:rPr lang="en-US" altLang="ja-JP" sz="1400" dirty="0">
                <a:solidFill>
                  <a:srgbClr val="000000"/>
                </a:solidFill>
                <a:latin typeface="Arial" panose="020B0604020202020204"/>
              </a:rPr>
              <a:t>The same reference orbit as ALOS-2</a:t>
            </a:r>
            <a:endParaRPr lang="ja-JP" altLang="en-US" sz="1400" dirty="0">
              <a:solidFill>
                <a:srgbClr val="000000"/>
              </a:solidFill>
              <a:latin typeface="Arial" panose="020B0604020202020204"/>
            </a:endParaRPr>
          </a:p>
        </p:txBody>
      </p:sp>
      <p:sp>
        <p:nvSpPr>
          <p:cNvPr id="69" name="テキスト ボックス 68">
            <a:extLst>
              <a:ext uri="{FF2B5EF4-FFF2-40B4-BE49-F238E27FC236}">
                <a16:creationId xmlns:a16="http://schemas.microsoft.com/office/drawing/2014/main" id="{068A0EBF-7D76-42C0-A5D4-ABA0C954151B}"/>
              </a:ext>
            </a:extLst>
          </p:cNvPr>
          <p:cNvSpPr txBox="1"/>
          <p:nvPr/>
        </p:nvSpPr>
        <p:spPr>
          <a:xfrm>
            <a:off x="7134575" y="3346534"/>
            <a:ext cx="1698880" cy="738664"/>
          </a:xfrm>
          <a:prstGeom prst="rect">
            <a:avLst/>
          </a:prstGeom>
          <a:noFill/>
        </p:spPr>
        <p:txBody>
          <a:bodyPr wrap="square" rtlCol="0">
            <a:spAutoFit/>
          </a:bodyPr>
          <a:lstStyle/>
          <a:p>
            <a:r>
              <a:rPr lang="en-US" altLang="ja-JP" sz="1400" dirty="0">
                <a:solidFill>
                  <a:srgbClr val="000000"/>
                </a:solidFill>
                <a:latin typeface="Arial" panose="020B0604020202020204"/>
              </a:rPr>
              <a:t>LST</a:t>
            </a:r>
          </a:p>
          <a:p>
            <a:r>
              <a:rPr lang="en-US" altLang="ja-JP" sz="1400" dirty="0">
                <a:solidFill>
                  <a:srgbClr val="000000"/>
                </a:solidFill>
                <a:latin typeface="Arial" panose="020B0604020202020204"/>
              </a:rPr>
              <a:t>Descending 12:00</a:t>
            </a:r>
          </a:p>
          <a:p>
            <a:r>
              <a:rPr lang="en-US" altLang="ja-JP" sz="1400" dirty="0">
                <a:solidFill>
                  <a:srgbClr val="000000"/>
                </a:solidFill>
                <a:latin typeface="Arial" panose="020B0604020202020204"/>
              </a:rPr>
              <a:t>Ascending 24:00</a:t>
            </a:r>
            <a:endParaRPr lang="ja-JP" altLang="en-US" sz="1400" dirty="0">
              <a:solidFill>
                <a:srgbClr val="000000"/>
              </a:solidFill>
              <a:latin typeface="Arial" panose="020B0604020202020204"/>
            </a:endParaRPr>
          </a:p>
        </p:txBody>
      </p:sp>
      <p:sp>
        <p:nvSpPr>
          <p:cNvPr id="70" name="スライド番号プレースホルダー 25">
            <a:extLst>
              <a:ext uri="{FF2B5EF4-FFF2-40B4-BE49-F238E27FC236}">
                <a16:creationId xmlns:a16="http://schemas.microsoft.com/office/drawing/2014/main" id="{6DE878B9-FB94-4D06-8465-03347675B543}"/>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543840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94055" y="107921"/>
            <a:ext cx="8198425" cy="523220"/>
          </a:xfrm>
          <a:prstGeom prst="rect">
            <a:avLst/>
          </a:prstGeom>
          <a:noFill/>
        </p:spPr>
        <p:txBody>
          <a:bodyPr wrap="square" rtlCol="0">
            <a:spAutoFit/>
          </a:bodyPr>
          <a:lstStyle/>
          <a:p>
            <a:pPr algn="ctr"/>
            <a:r>
              <a:rPr lang="en-US" altLang="ja-JP" sz="2800" b="1" dirty="0" err="1">
                <a:solidFill>
                  <a:srgbClr val="FFFFFF"/>
                </a:solidFill>
                <a:latin typeface="Calibri" panose="020F0502020204030204" pitchFamily="34" charset="0"/>
                <a:cs typeface="Calibri" panose="020F0502020204030204" pitchFamily="34" charset="0"/>
              </a:rPr>
              <a:t>InSAR</a:t>
            </a:r>
            <a:r>
              <a:rPr lang="en-US" altLang="ja-JP" sz="2800" b="1" dirty="0">
                <a:solidFill>
                  <a:srgbClr val="FFFFFF"/>
                </a:solidFill>
                <a:latin typeface="Calibri" panose="020F0502020204030204" pitchFamily="34" charset="0"/>
                <a:cs typeface="Calibri" panose="020F0502020204030204" pitchFamily="34" charset="0"/>
              </a:rPr>
              <a:t> Capability between PALSAR-2 and PALSAR-3</a:t>
            </a:r>
            <a:endParaRPr kumimoji="1" lang="ja-JP" altLang="en-US" sz="2800" b="1" dirty="0">
              <a:solidFill>
                <a:srgbClr val="FFFFFF"/>
              </a:solidFill>
              <a:latin typeface="Calibri" panose="020F0502020204030204" pitchFamily="34" charset="0"/>
              <a:cs typeface="Calibri" panose="020F0502020204030204" pitchFamily="34" charset="0"/>
            </a:endParaRPr>
          </a:p>
        </p:txBody>
      </p:sp>
      <p:graphicFrame>
        <p:nvGraphicFramePr>
          <p:cNvPr id="27" name="表 26">
            <a:extLst>
              <a:ext uri="{FF2B5EF4-FFF2-40B4-BE49-F238E27FC236}">
                <a16:creationId xmlns:a16="http://schemas.microsoft.com/office/drawing/2014/main" id="{E46F228F-8154-4D6C-984F-7889EB1F1CC8}"/>
              </a:ext>
            </a:extLst>
          </p:cNvPr>
          <p:cNvGraphicFramePr>
            <a:graphicFrameLocks noGrp="1"/>
          </p:cNvGraphicFramePr>
          <p:nvPr>
            <p:extLst/>
          </p:nvPr>
        </p:nvGraphicFramePr>
        <p:xfrm>
          <a:off x="309966" y="1268859"/>
          <a:ext cx="8307134" cy="2667952"/>
        </p:xfrm>
        <a:graphic>
          <a:graphicData uri="http://schemas.openxmlformats.org/drawingml/2006/table">
            <a:tbl>
              <a:tblPr firstRow="1" bandRow="1"/>
              <a:tblGrid>
                <a:gridCol w="1247614">
                  <a:extLst>
                    <a:ext uri="{9D8B030D-6E8A-4147-A177-3AD203B41FA5}">
                      <a16:colId xmlns:a16="http://schemas.microsoft.com/office/drawing/2014/main" val="20000"/>
                    </a:ext>
                  </a:extLst>
                </a:gridCol>
                <a:gridCol w="1503335">
                  <a:extLst>
                    <a:ext uri="{9D8B030D-6E8A-4147-A177-3AD203B41FA5}">
                      <a16:colId xmlns:a16="http://schemas.microsoft.com/office/drawing/2014/main" val="20001"/>
                    </a:ext>
                  </a:extLst>
                </a:gridCol>
                <a:gridCol w="1280414">
                  <a:extLst>
                    <a:ext uri="{9D8B030D-6E8A-4147-A177-3AD203B41FA5}">
                      <a16:colId xmlns:a16="http://schemas.microsoft.com/office/drawing/2014/main" val="20002"/>
                    </a:ext>
                  </a:extLst>
                </a:gridCol>
                <a:gridCol w="1425257">
                  <a:extLst>
                    <a:ext uri="{9D8B030D-6E8A-4147-A177-3AD203B41FA5}">
                      <a16:colId xmlns:a16="http://schemas.microsoft.com/office/drawing/2014/main" val="20003"/>
                    </a:ext>
                  </a:extLst>
                </a:gridCol>
                <a:gridCol w="1425257">
                  <a:extLst>
                    <a:ext uri="{9D8B030D-6E8A-4147-A177-3AD203B41FA5}">
                      <a16:colId xmlns:a16="http://schemas.microsoft.com/office/drawing/2014/main" val="20004"/>
                    </a:ext>
                  </a:extLst>
                </a:gridCol>
                <a:gridCol w="1425257">
                  <a:extLst>
                    <a:ext uri="{9D8B030D-6E8A-4147-A177-3AD203B41FA5}">
                      <a16:colId xmlns:a16="http://schemas.microsoft.com/office/drawing/2014/main" val="20005"/>
                    </a:ext>
                  </a:extLst>
                </a:gridCol>
              </a:tblGrid>
              <a:tr h="485775">
                <a:tc rowSpan="2" gridSpan="2">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dirty="0"/>
                        <a:t>Master/slave of </a:t>
                      </a:r>
                      <a:r>
                        <a:rPr kumimoji="1" lang="en-US" altLang="ja-JP" sz="1600" dirty="0" err="1"/>
                        <a:t>InSAR</a:t>
                      </a:r>
                      <a:r>
                        <a:rPr kumimoji="1" lang="en-US" altLang="ja-JP" sz="1600" dirty="0"/>
                        <a:t> pair</a:t>
                      </a:r>
                      <a:endParaRPr kumimoji="1" lang="ja-JP" altLang="en-US" sz="16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tc rowSpan="2" hMerge="1">
                  <a:txBody>
                    <a:bodyPr/>
                    <a:lstStyle/>
                    <a:p>
                      <a:endParaRPr kumimoji="1" lang="ja-JP" altLang="en-US" sz="1600"/>
                    </a:p>
                  </a:txBody>
                  <a:tcPr/>
                </a:tc>
                <a:tc gridSpan="2">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b="1" dirty="0"/>
                        <a:t>ALOS-4</a:t>
                      </a:r>
                      <a:endParaRPr kumimoji="1" lang="ja-JP" altLang="en-US" sz="16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tc hMerge="1">
                  <a:txBody>
                    <a:bodyPr/>
                    <a:lstStyle/>
                    <a:p>
                      <a:pPr algn="ctr"/>
                      <a:endParaRPr kumimoji="1" lang="ja-JP" altLang="en-US" sz="1600"/>
                    </a:p>
                  </a:txBody>
                  <a:tcPr>
                    <a:solidFill>
                      <a:schemeClr val="accent1">
                        <a:lumMod val="20000"/>
                        <a:lumOff val="80000"/>
                      </a:schemeClr>
                    </a:solidFill>
                  </a:tcPr>
                </a:tc>
                <a:tc gridSpan="2">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b="1" dirty="0"/>
                        <a:t>ALOS-2</a:t>
                      </a:r>
                      <a:endParaRPr kumimoji="1" lang="ja-JP" altLang="en-US" sz="16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tc hMerge="1">
                  <a:txBody>
                    <a:bodyPr/>
                    <a:lstStyle/>
                    <a:p>
                      <a:endParaRPr kumimoji="1" lang="ja-JP" altLang="en-US"/>
                    </a:p>
                  </a:txBody>
                  <a:tcPr/>
                </a:tc>
                <a:extLst>
                  <a:ext uri="{0D108BD9-81ED-4DB2-BD59-A6C34878D82A}">
                    <a16:rowId xmlns:a16="http://schemas.microsoft.com/office/drawing/2014/main" val="10000"/>
                  </a:ext>
                </a:extLst>
              </a:tr>
              <a:tr h="485775">
                <a:tc gridSpan="2" vMerge="1">
                  <a:txBody>
                    <a:bodyPr/>
                    <a:lstStyle/>
                    <a:p>
                      <a:endParaRPr kumimoji="1" lang="ja-JP" altLang="en-US" sz="1600"/>
                    </a:p>
                  </a:txBody>
                  <a:tcPr/>
                </a:tc>
                <a:tc hMerge="1" vMerge="1">
                  <a:txBody>
                    <a:bodyPr/>
                    <a:lstStyle/>
                    <a:p>
                      <a:endParaRPr kumimoji="1" lang="ja-JP" altLang="en-US" sz="1600"/>
                    </a:p>
                  </a:txBody>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b="1" dirty="0" err="1"/>
                        <a:t>Stripmap</a:t>
                      </a:r>
                      <a:endParaRPr kumimoji="1" lang="en-US" altLang="ja-JP" sz="1600" b="1" dirty="0"/>
                    </a:p>
                    <a:p>
                      <a:pPr algn="ctr"/>
                      <a:r>
                        <a:rPr kumimoji="1" lang="en-US" altLang="ja-JP" sz="1600" b="1" dirty="0"/>
                        <a:t>100/200 km</a:t>
                      </a:r>
                      <a:endParaRPr kumimoji="1" lang="ja-JP" altLang="en-US" sz="16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b="1" dirty="0" err="1"/>
                        <a:t>ScanSAR</a:t>
                      </a:r>
                      <a:endParaRPr kumimoji="1" lang="en-US" altLang="ja-JP" sz="1600" b="1" dirty="0"/>
                    </a:p>
                    <a:p>
                      <a:pPr algn="ctr"/>
                      <a:r>
                        <a:rPr kumimoji="1" lang="en-US" altLang="ja-JP" sz="1600" b="1" dirty="0"/>
                        <a:t>700 km</a:t>
                      </a:r>
                      <a:endParaRPr kumimoji="1" lang="ja-JP" altLang="en-US" sz="16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b="1" dirty="0" err="1"/>
                        <a:t>Stripmap</a:t>
                      </a:r>
                      <a:endParaRPr kumimoji="1" lang="en-US" altLang="ja-JP" sz="1600" b="1" dirty="0"/>
                    </a:p>
                    <a:p>
                      <a:pPr algn="ctr"/>
                      <a:r>
                        <a:rPr kumimoji="1" lang="en-US" altLang="ja-JP" sz="1600" b="1" dirty="0"/>
                        <a:t>50/70 km</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b="1" dirty="0" err="1"/>
                        <a:t>ScanSAR</a:t>
                      </a:r>
                      <a:endParaRPr kumimoji="1" lang="en-US" altLang="ja-JP" sz="1600" b="1" dirty="0"/>
                    </a:p>
                    <a:p>
                      <a:pPr algn="ctr"/>
                      <a:r>
                        <a:rPr kumimoji="1" lang="en-US" altLang="ja-JP" sz="1600" b="1" dirty="0"/>
                        <a:t>350/490 km</a:t>
                      </a:r>
                      <a:endParaRPr kumimoji="1" lang="ja-JP" altLang="en-US" sz="16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extLst>
                  <a:ext uri="{0D108BD9-81ED-4DB2-BD59-A6C34878D82A}">
                    <a16:rowId xmlns:a16="http://schemas.microsoft.com/office/drawing/2014/main" val="10001"/>
                  </a:ext>
                </a:extLst>
              </a:tr>
              <a:tr h="825817">
                <a:tc rowSpan="2">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b="1" dirty="0"/>
                        <a:t>ALOS-4</a:t>
                      </a:r>
                      <a:endParaRPr kumimoji="1" lang="ja-JP" altLang="en-US" sz="16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b="1" dirty="0" err="1"/>
                        <a:t>Stripmap</a:t>
                      </a:r>
                      <a:endParaRPr kumimoji="1" lang="en-US" altLang="ja-JP" sz="1600" b="1" dirty="0"/>
                    </a:p>
                    <a:p>
                      <a:pPr algn="ctr"/>
                      <a:r>
                        <a:rPr kumimoji="1" lang="en-US" altLang="ja-JP" sz="1600" b="1" dirty="0"/>
                        <a:t>100/200 km</a:t>
                      </a:r>
                      <a:endParaRPr kumimoji="1" lang="ja-JP" altLang="en-US" sz="16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ja-JP" altLang="en-US" sz="2800" b="1" dirty="0"/>
                        <a:t>○</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ja-JP" altLang="en-US" sz="2800" b="1" dirty="0"/>
                        <a:t>○</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ja-JP" altLang="en-US" sz="2800" b="1" dirty="0"/>
                        <a:t>○</a:t>
                      </a:r>
                      <a:endParaRPr kumimoji="1" lang="en-US" altLang="ja-JP" sz="28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ja-JP" altLang="en-US" sz="2800" b="1" dirty="0"/>
                        <a:t>○</a:t>
                      </a:r>
                      <a:endParaRPr kumimoji="1" lang="en-US" altLang="ja-JP" sz="28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7240">
                <a:tc vMerge="1">
                  <a:txBody>
                    <a:bodyPr/>
                    <a:lstStyle/>
                    <a:p>
                      <a:endParaRPr kumimoji="1" lang="ja-JP" altLang="en-US" sz="1600"/>
                    </a:p>
                  </a:txBody>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1600" b="1" dirty="0" err="1"/>
                        <a:t>ScanSAR</a:t>
                      </a:r>
                      <a:endParaRPr kumimoji="1" lang="en-US" altLang="ja-JP" sz="1600" b="1" dirty="0"/>
                    </a:p>
                    <a:p>
                      <a:pPr algn="ctr"/>
                      <a:r>
                        <a:rPr kumimoji="1" lang="en-US" altLang="ja-JP" sz="1600" b="1" dirty="0"/>
                        <a:t>700 km</a:t>
                      </a:r>
                      <a:endParaRPr kumimoji="1" lang="ja-JP" altLang="en-US" sz="1600" b="1"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E5E5E">
                        <a:lumMod val="20000"/>
                        <a:lumOff val="80000"/>
                      </a:srgbClr>
                    </a:solid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ja-JP" altLang="en-US" sz="2800" b="1" dirty="0"/>
                        <a:t>○</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ja-JP" altLang="en-US" sz="2800" b="1" dirty="0"/>
                        <a:t>○</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ja-JP" altLang="en-US" sz="2800" b="1" dirty="0"/>
                        <a:t>○</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panose="020B0604020202020204"/>
                          <a:ea typeface="ＭＳ Ｐゴシック"/>
                        </a:defRPr>
                      </a:lvl1pPr>
                      <a:lvl2pPr marL="457200" algn="l" defTabSz="914400" rtl="0" eaLnBrk="1" latinLnBrk="0" hangingPunct="1">
                        <a:defRPr kumimoji="1" sz="1800" kern="1200">
                          <a:solidFill>
                            <a:schemeClr val="tx1"/>
                          </a:solidFill>
                          <a:latin typeface="Arial" panose="020B0604020202020204"/>
                          <a:ea typeface="ＭＳ Ｐゴシック"/>
                        </a:defRPr>
                      </a:lvl2pPr>
                      <a:lvl3pPr marL="914400" algn="l" defTabSz="914400" rtl="0" eaLnBrk="1" latinLnBrk="0" hangingPunct="1">
                        <a:defRPr kumimoji="1" sz="1800" kern="1200">
                          <a:solidFill>
                            <a:schemeClr val="tx1"/>
                          </a:solidFill>
                          <a:latin typeface="Arial" panose="020B0604020202020204"/>
                          <a:ea typeface="ＭＳ Ｐゴシック"/>
                        </a:defRPr>
                      </a:lvl3pPr>
                      <a:lvl4pPr marL="1371600" algn="l" defTabSz="914400" rtl="0" eaLnBrk="1" latinLnBrk="0" hangingPunct="1">
                        <a:defRPr kumimoji="1" sz="1800" kern="1200">
                          <a:solidFill>
                            <a:schemeClr val="tx1"/>
                          </a:solidFill>
                          <a:latin typeface="Arial" panose="020B0604020202020204"/>
                          <a:ea typeface="ＭＳ Ｐゴシック"/>
                        </a:defRPr>
                      </a:lvl4pPr>
                      <a:lvl5pPr marL="1828800" algn="l" defTabSz="914400" rtl="0" eaLnBrk="1" latinLnBrk="0" hangingPunct="1">
                        <a:defRPr kumimoji="1" sz="1800" kern="1200">
                          <a:solidFill>
                            <a:schemeClr val="tx1"/>
                          </a:solidFill>
                          <a:latin typeface="Arial" panose="020B0604020202020204"/>
                          <a:ea typeface="ＭＳ Ｐゴシック"/>
                        </a:defRPr>
                      </a:lvl5pPr>
                      <a:lvl6pPr marL="2286000" algn="l" defTabSz="914400" rtl="0" eaLnBrk="1" latinLnBrk="0" hangingPunct="1">
                        <a:defRPr kumimoji="1" sz="1800" kern="1200">
                          <a:solidFill>
                            <a:schemeClr val="tx1"/>
                          </a:solidFill>
                          <a:latin typeface="Arial" panose="020B0604020202020204"/>
                          <a:ea typeface="ＭＳ Ｐゴシック"/>
                        </a:defRPr>
                      </a:lvl6pPr>
                      <a:lvl7pPr marL="2743200" algn="l" defTabSz="914400" rtl="0" eaLnBrk="1" latinLnBrk="0" hangingPunct="1">
                        <a:defRPr kumimoji="1" sz="1800" kern="1200">
                          <a:solidFill>
                            <a:schemeClr val="tx1"/>
                          </a:solidFill>
                          <a:latin typeface="Arial" panose="020B0604020202020204"/>
                          <a:ea typeface="ＭＳ Ｐゴシック"/>
                        </a:defRPr>
                      </a:lvl7pPr>
                      <a:lvl8pPr marL="3200400" algn="l" defTabSz="914400" rtl="0" eaLnBrk="1" latinLnBrk="0" hangingPunct="1">
                        <a:defRPr kumimoji="1" sz="1800" kern="1200">
                          <a:solidFill>
                            <a:schemeClr val="tx1"/>
                          </a:solidFill>
                          <a:latin typeface="Arial" panose="020B0604020202020204"/>
                          <a:ea typeface="ＭＳ Ｐゴシック"/>
                        </a:defRPr>
                      </a:lvl8pPr>
                      <a:lvl9pPr marL="3657600" algn="l" defTabSz="914400" rtl="0" eaLnBrk="1" latinLnBrk="0" hangingPunct="1">
                        <a:defRPr kumimoji="1" sz="1800" kern="1200">
                          <a:solidFill>
                            <a:schemeClr val="tx1"/>
                          </a:solidFill>
                          <a:latin typeface="Arial" panose="020B0604020202020204"/>
                          <a:ea typeface="ＭＳ Ｐゴシック"/>
                        </a:defRPr>
                      </a:lvl9pPr>
                    </a:lstStyle>
                    <a:p>
                      <a:pPr algn="ctr"/>
                      <a:r>
                        <a:rPr kumimoji="1" lang="en-US" altLang="ja-JP" sz="2800" b="1" dirty="0"/>
                        <a:t>×</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8" name="テキスト ボックス 27">
            <a:extLst>
              <a:ext uri="{FF2B5EF4-FFF2-40B4-BE49-F238E27FC236}">
                <a16:creationId xmlns:a16="http://schemas.microsoft.com/office/drawing/2014/main" id="{7EDC2178-883E-4245-AE2B-78F0B91C4A56}"/>
              </a:ext>
            </a:extLst>
          </p:cNvPr>
          <p:cNvSpPr txBox="1"/>
          <p:nvPr/>
        </p:nvSpPr>
        <p:spPr>
          <a:xfrm>
            <a:off x="960925" y="4315078"/>
            <a:ext cx="7295175" cy="784830"/>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en-US" altLang="ja-JP" sz="2000" dirty="0">
                <a:solidFill>
                  <a:srgbClr val="000000"/>
                </a:solidFill>
                <a:latin typeface="Arial" panose="020B0604020202020204"/>
              </a:rPr>
              <a:t>ALOS-4 reference orbit is the same as ALOS-2</a:t>
            </a:r>
          </a:p>
          <a:p>
            <a:pPr marL="285750" indent="-285750">
              <a:spcAft>
                <a:spcPts val="600"/>
              </a:spcAft>
              <a:buFont typeface="Wingdings" panose="05000000000000000000" pitchFamily="2" charset="2"/>
              <a:buChar char="ü"/>
            </a:pPr>
            <a:r>
              <a:rPr lang="en-US" altLang="ja-JP" sz="2000" dirty="0">
                <a:solidFill>
                  <a:srgbClr val="000000"/>
                </a:solidFill>
                <a:latin typeface="Arial" panose="020B0604020202020204"/>
              </a:rPr>
              <a:t>Controlling accuracy is within +/- 500 m (= small baseline) </a:t>
            </a:r>
            <a:endParaRPr lang="ja-JP" altLang="en-US" sz="2000" dirty="0">
              <a:solidFill>
                <a:srgbClr val="000000"/>
              </a:solidFill>
              <a:latin typeface="Arial" panose="020B0604020202020204"/>
            </a:endParaRPr>
          </a:p>
        </p:txBody>
      </p:sp>
      <p:sp>
        <p:nvSpPr>
          <p:cNvPr id="29" name="スライド番号プレースホルダー 25">
            <a:extLst>
              <a:ext uri="{FF2B5EF4-FFF2-40B4-BE49-F238E27FC236}">
                <a16:creationId xmlns:a16="http://schemas.microsoft.com/office/drawing/2014/main" id="{DC32B259-8AE5-4C9F-9191-8594A137D425}"/>
              </a:ext>
            </a:extLst>
          </p:cNvPr>
          <p:cNvSpPr>
            <a:spLocks noGrp="1"/>
          </p:cNvSpPr>
          <p:nvPr>
            <p:ph type="sldNum" sz="quarter" idx="12"/>
          </p:nvPr>
        </p:nvSpPr>
        <p:spPr>
          <a:xfrm>
            <a:off x="8626720" y="6597650"/>
            <a:ext cx="495300" cy="2603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24AA93-D09D-4364-BC19-82AA350DFF88}" type="slidenum">
              <a:rPr kumimoji="1" lang="ja-JP" altLang="en-US" sz="1200" b="1"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234839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6600"/>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35B3EBB7AC1D418C988FF500FD7151" ma:contentTypeVersion="8" ma:contentTypeDescription="Create a new document." ma:contentTypeScope="" ma:versionID="51a994a6eeced14a1494356fc50cfb2c">
  <xsd:schema xmlns:xsd="http://www.w3.org/2001/XMLSchema" xmlns:xs="http://www.w3.org/2001/XMLSchema" xmlns:p="http://schemas.microsoft.com/office/2006/metadata/properties" xmlns:ns3="ea2ec767-4239-4b88-8213-135be5b8107b" targetNamespace="http://schemas.microsoft.com/office/2006/metadata/properties" ma:root="true" ma:fieldsID="bc425c443217b2dc323725053f17db03" ns3:_="">
    <xsd:import namespace="ea2ec767-4239-4b88-8213-135be5b8107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ec767-4239-4b88-8213-135be5b810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17075-6BBC-4A36-8406-F81D7D57C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ec767-4239-4b88-8213-135be5b810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B22E4D-EC6F-45D5-8E9F-6506B6D8B92E}">
  <ds:schemaRefs>
    <ds:schemaRef ds:uri="http://schemas.microsoft.com/sharepoint/v3/contenttype/forms"/>
  </ds:schemaRefs>
</ds:datastoreItem>
</file>

<file path=customXml/itemProps3.xml><?xml version="1.0" encoding="utf-8"?>
<ds:datastoreItem xmlns:ds="http://schemas.openxmlformats.org/officeDocument/2006/customXml" ds:itemID="{4544746E-C072-4093-AD89-07B11D1FDB23}">
  <ds:schemaRefs>
    <ds:schemaRef ds:uri="http://purl.org/dc/dcmitype/"/>
    <ds:schemaRef ds:uri="http://schemas.microsoft.com/office/2006/documentManagement/types"/>
    <ds:schemaRef ds:uri="http://purl.org/dc/elements/1.1/"/>
    <ds:schemaRef ds:uri="http://schemas.microsoft.com/office/2006/metadata/properties"/>
    <ds:schemaRef ds:uri="ea2ec767-4239-4b88-8213-135be5b8107b"/>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7429</TotalTime>
  <Words>1660</Words>
  <Application>Microsoft Office PowerPoint</Application>
  <PresentationFormat>画面に合わせる (4:3)</PresentationFormat>
  <Paragraphs>2157</Paragraphs>
  <Slides>17</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17</vt:i4>
      </vt:variant>
    </vt:vector>
  </HeadingPairs>
  <TitlesOfParts>
    <vt:vector size="32" baseType="lpstr">
      <vt:lpstr>Droid Serif</vt:lpstr>
      <vt:lpstr>ＭＳ Ｐゴシック</vt:lpstr>
      <vt:lpstr>メイリオ</vt:lpstr>
      <vt:lpstr>Arial</vt:lpstr>
      <vt:lpstr>Arial Bold</vt:lpstr>
      <vt:lpstr>Calibri</vt:lpstr>
      <vt:lpstr>Century Gothic</vt:lpstr>
      <vt:lpstr>Courier New</vt:lpstr>
      <vt:lpstr>Helvetica</vt:lpstr>
      <vt:lpstr>Tahoma</vt:lpstr>
      <vt:lpstr>Wingdings</vt:lpstr>
      <vt:lpstr>デザインの設定</vt:lpstr>
      <vt:lpstr>テーマ1</vt:lpstr>
      <vt:lpstr>Default</vt:lpstr>
      <vt:lpstr>1_Office テーマ</vt:lpstr>
      <vt:lpstr>JAXA EO Missions and Datasets Update   LSI related activities      Takeo Tadono (JAXA) Ake Rosenqvist (soloEO) for JAXA     LSI-VC-8, Anchorage, AK, US. Sep 4-6, 2019</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[Last time] Schedule of ALOS/ALOS-2  Data Processing and Open Free Access</vt:lpstr>
      <vt:lpstr>Schedule of ALOS/ALOS-2 Data Processing  and Open Free Access</vt:lpstr>
      <vt:lpstr>GFOI Core Data Set –  25 m L-band SAR Mosaics and Forest/Non-Forest Maps</vt:lpstr>
      <vt:lpstr>GFOI Core Data Set –  25 m L-band SAR Mosaics and Forest/Non-Forest Maps</vt:lpstr>
      <vt:lpstr>GFOI Core Data Set –  25 m L-band SAR Mosaics and Forest/Non-Forest Maps</vt:lpstr>
      <vt:lpstr>Summary</vt:lpstr>
    </vt:vector>
  </TitlesOfParts>
  <Company>宇宙航空研究開発機構</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平成27年度　環境研究総合推進費 2-1504「ボルネオの熱帯泥炭林における炭素動態の広域評価システムの開発」 さ 第1回　アドバイザリーボード会合</dc:title>
  <dc:creator>各自設定して下さい</dc:creator>
  <cp:lastModifiedBy>Takeo Tadono</cp:lastModifiedBy>
  <cp:revision>364</cp:revision>
  <dcterms:created xsi:type="dcterms:W3CDTF">2015-07-27T01:07:20Z</dcterms:created>
  <dcterms:modified xsi:type="dcterms:W3CDTF">2019-09-06T01:10:11Z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0x010100B935B3EBB7AC1D418C988FF500FD7151</vt:lpwstr>
  </property>
</Properties>
</file>