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7023100" cy="9309100"/>
  <p:embeddedFontLst>
    <p:embeddedFont>
      <p:font typeface="Proxima Nova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6DF778E-EDFF-4983-9BD1-3AF1D8109E57}">
  <a:tblStyle styleId="{36DF778E-EDFF-4983-9BD1-3AF1D8109E57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FF8"/>
          </a:solidFill>
        </a:fill>
      </a:tcStyle>
    </a:wholeTbl>
    <a:band1H>
      <a:tcTxStyle/>
      <a:tcStyle>
        <a:fill>
          <a:solidFill>
            <a:srgbClr val="CADDF1"/>
          </a:solidFill>
        </a:fill>
      </a:tcStyle>
    </a:band1H>
    <a:band2H>
      <a:tcTxStyle/>
    </a:band2H>
    <a:band1V>
      <a:tcTxStyle/>
      <a:tcStyle>
        <a:fill>
          <a:solidFill>
            <a:srgbClr val="CADDF1"/>
          </a:solidFill>
        </a:fill>
      </a:tcStyle>
    </a:band1V>
    <a:band2V>
      <a:tcTxStyle/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ProximaNova-bold.fntdata"/><Relationship Id="rId23" Type="http://schemas.openxmlformats.org/officeDocument/2006/relationships/font" Target="fonts/ProximaNov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roximaNova-boldItalic.fntdata"/><Relationship Id="rId25" Type="http://schemas.openxmlformats.org/officeDocument/2006/relationships/font" Target="fonts/ProximaNova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2" name="Google Shape;252;p10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1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3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4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Kick-Off &amp; Progress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Sentinel expansion system study activities initiated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End-to-end performance simulation campaigns 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studies in support of mission requirements definition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Pre-developments of most critical technologies. </a:t>
            </a:r>
            <a:endParaRPr/>
          </a:p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2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</a:rPr>
              <a:t>Copernicus Long Term Scenario 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20 new spacecraft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6 new mission domains: CO</a:t>
            </a:r>
            <a:r>
              <a:rPr baseline="-25000" lang="en-GB">
                <a:solidFill>
                  <a:srgbClr val="FFFFFF"/>
                </a:solidFill>
              </a:rPr>
              <a:t>2</a:t>
            </a:r>
            <a:r>
              <a:rPr lang="en-GB">
                <a:solidFill>
                  <a:srgbClr val="FFFFFF"/>
                </a:solidFill>
              </a:rPr>
              <a:t> imaging spectrometry, thermal / hyperspectral / microwave imaging, etc.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Integration of NewSpace and national mission data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Sophisticated, operational data access </a:t>
            </a:r>
            <a:endParaRPr/>
          </a:p>
          <a:p>
            <a:pPr indent="-254000" lvl="0" marL="34290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</a:rPr>
              <a:t>Cost Estimate for Space: 8 Bn Euro (EU MFF + ESA CM)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</a:rPr>
              <a:t>CM19 proposal: 1,4 bn Euro (+0,6 bn at CM22/25)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5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4" name="Google Shape;344;p16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6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This infographic captures the key elements of the Copernicus EO system 🡺 explain a few.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Copernicus is the Reference Backbone for an integrated EO observing system and, it is an excellent example of European global leadership in space.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Copernicus enables us to provide a routine health check of our planet.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5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6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7" name="Google Shape;207;p8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8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/>
          <p:nvPr>
            <p:ph idx="2" type="sldImg"/>
          </p:nvPr>
        </p:nvSpPr>
        <p:spPr>
          <a:xfrm>
            <a:off x="463550" y="693738"/>
            <a:ext cx="61579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2" name="Google Shape;242;p9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9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7.png"/><Relationship Id="rId22" Type="http://schemas.openxmlformats.org/officeDocument/2006/relationships/image" Target="../media/image25.png"/><Relationship Id="rId21" Type="http://schemas.openxmlformats.org/officeDocument/2006/relationships/image" Target="../media/image14.png"/><Relationship Id="rId24" Type="http://schemas.openxmlformats.org/officeDocument/2006/relationships/image" Target="../media/image20.png"/><Relationship Id="rId23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26" Type="http://schemas.openxmlformats.org/officeDocument/2006/relationships/image" Target="../media/image19.png"/><Relationship Id="rId25" Type="http://schemas.openxmlformats.org/officeDocument/2006/relationships/image" Target="../media/image21.png"/><Relationship Id="rId27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9.png"/><Relationship Id="rId11" Type="http://schemas.openxmlformats.org/officeDocument/2006/relationships/image" Target="../media/image8.png"/><Relationship Id="rId10" Type="http://schemas.openxmlformats.org/officeDocument/2006/relationships/image" Target="../media/image3.png"/><Relationship Id="rId13" Type="http://schemas.openxmlformats.org/officeDocument/2006/relationships/image" Target="../media/image18.png"/><Relationship Id="rId12" Type="http://schemas.openxmlformats.org/officeDocument/2006/relationships/image" Target="../media/image11.png"/><Relationship Id="rId15" Type="http://schemas.openxmlformats.org/officeDocument/2006/relationships/image" Target="../media/image15.png"/><Relationship Id="rId14" Type="http://schemas.openxmlformats.org/officeDocument/2006/relationships/image" Target="../media/image7.png"/><Relationship Id="rId17" Type="http://schemas.openxmlformats.org/officeDocument/2006/relationships/image" Target="../media/image55.png"/><Relationship Id="rId16" Type="http://schemas.openxmlformats.org/officeDocument/2006/relationships/image" Target="../media/image4.png"/><Relationship Id="rId19" Type="http://schemas.openxmlformats.org/officeDocument/2006/relationships/image" Target="../media/image13.png"/><Relationship Id="rId18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 txBox="1"/>
          <p:nvPr>
            <p:ph idx="1" type="subTitle"/>
          </p:nvPr>
        </p:nvSpPr>
        <p:spPr>
          <a:xfrm>
            <a:off x="614361" y="2914650"/>
            <a:ext cx="7948800" cy="421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None/>
              <a:defRPr sz="1800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43" name="Google Shape;43;p2"/>
          <p:cNvSpPr txBox="1"/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"/>
          <p:cNvSpPr txBox="1"/>
          <p:nvPr/>
        </p:nvSpPr>
        <p:spPr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16950723446_e7d8e1bfb9_o.jpg" id="45" name="Google Shape;45;p2"/>
          <p:cNvPicPr preferRelativeResize="0"/>
          <p:nvPr/>
        </p:nvPicPr>
        <p:blipFill rotWithShape="1">
          <a:blip r:embed="rId2">
            <a:alphaModFix/>
          </a:blip>
          <a:srcRect b="48266" l="28852" r="0" t="0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"/>
          <p:cNvPicPr preferRelativeResize="0"/>
          <p:nvPr/>
        </p:nvPicPr>
        <p:blipFill rotWithShape="1">
          <a:blip r:embed="rId3">
            <a:alphaModFix/>
          </a:blip>
          <a:srcRect b="28613" l="0" r="0" t="-2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"/>
          <p:cNvSpPr txBox="1"/>
          <p:nvPr/>
        </p:nvSpPr>
        <p:spPr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D8D8D8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b="0" i="0" sz="800" u="none" cap="none" strike="noStrike">
              <a:solidFill>
                <a:srgbClr val="D8D8D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8" name="Google Shape;48;p2"/>
          <p:cNvGrpSpPr/>
          <p:nvPr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descr="at.png" id="49" name="Google Shape;49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50" name="Google Shape;50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51" name="Google Shape;51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52" name="Google Shape;52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53" name="Google Shape;53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.png" id="54" name="Google Shape;54;p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55" name="Google Shape;55;p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56" name="Google Shape;56;p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57" name="Google Shape;57;p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58" name="Google Shape;58;p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59" name="Google Shape;59;p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60" name="Google Shape;60;p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61" name="Google Shape;61;p2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62" name="Google Shape;62;p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63" name="Google Shape;63;p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64" name="Google Shape;64;p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65" name="Google Shape;65;p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66" name="Google Shape;66;p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67" name="Google Shape;67;p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68" name="Google Shape;68;p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69" name="Google Shape;69;p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70" name="Google Shape;70;p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71" name="Google Shape;71;p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" name="Google Shape;72;p2"/>
          <p:cNvPicPr preferRelativeResize="0"/>
          <p:nvPr/>
        </p:nvPicPr>
        <p:blipFill rotWithShape="1">
          <a:blip r:embed="rId27">
            <a:alphaModFix/>
          </a:blip>
          <a:srcRect b="-5312" l="0" r="0" t="83097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2"/>
          <p:cNvCxnSpPr/>
          <p:nvPr/>
        </p:nvCxnSpPr>
        <p:spPr>
          <a:xfrm>
            <a:off x="165932" y="4789188"/>
            <a:ext cx="8824779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"/>
          <p:cNvSpPr txBox="1"/>
          <p:nvPr>
            <p:ph idx="1" type="body"/>
          </p:nvPr>
        </p:nvSpPr>
        <p:spPr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type="title"/>
          </p:nvPr>
        </p:nvSpPr>
        <p:spPr>
          <a:xfrm>
            <a:off x="612000" y="2472362"/>
            <a:ext cx="77890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4000" cap="none">
                <a:solidFill>
                  <a:srgbClr val="0098D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idx="1" type="body"/>
          </p:nvPr>
        </p:nvSpPr>
        <p:spPr>
          <a:xfrm>
            <a:off x="612000" y="1347221"/>
            <a:ext cx="778905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"/>
          <p:cNvSpPr txBox="1"/>
          <p:nvPr>
            <p:ph idx="1" type="body"/>
          </p:nvPr>
        </p:nvSpPr>
        <p:spPr>
          <a:xfrm>
            <a:off x="615950" y="1254919"/>
            <a:ext cx="3889376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  <p:sp>
        <p:nvSpPr>
          <p:cNvPr id="84" name="Google Shape;84;p6"/>
          <p:cNvSpPr txBox="1"/>
          <p:nvPr>
            <p:ph idx="2" type="body"/>
          </p:nvPr>
        </p:nvSpPr>
        <p:spPr>
          <a:xfrm>
            <a:off x="4657723" y="1254919"/>
            <a:ext cx="38880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>
  <p:cSld name="Comparis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/>
          <p:nvPr>
            <p:ph idx="1" type="body"/>
          </p:nvPr>
        </p:nvSpPr>
        <p:spPr>
          <a:xfrm>
            <a:off x="619123" y="1250100"/>
            <a:ext cx="38952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 b="1" sz="1600"/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87" name="Google Shape;87;p7"/>
          <p:cNvSpPr txBox="1"/>
          <p:nvPr>
            <p:ph idx="2" type="body"/>
          </p:nvPr>
        </p:nvSpPr>
        <p:spPr>
          <a:xfrm>
            <a:off x="4645025" y="1250156"/>
            <a:ext cx="3896416" cy="3714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  <a:defRPr b="1" sz="1600"/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7"/>
          <p:cNvSpPr txBox="1"/>
          <p:nvPr>
            <p:ph idx="3" type="body"/>
          </p:nvPr>
        </p:nvSpPr>
        <p:spPr>
          <a:xfrm>
            <a:off x="4645026" y="1631157"/>
            <a:ext cx="3898900" cy="2862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indent="-3302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indent="-3302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/>
        </p:txBody>
      </p:sp>
      <p:sp>
        <p:nvSpPr>
          <p:cNvPr id="89" name="Google Shape;89;p7"/>
          <p:cNvSpPr txBox="1"/>
          <p:nvPr>
            <p:ph idx="4" type="body"/>
          </p:nvPr>
        </p:nvSpPr>
        <p:spPr>
          <a:xfrm>
            <a:off x="619200" y="1630801"/>
            <a:ext cx="3898900" cy="2862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indent="-3302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indent="-3302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/>
        </p:txBody>
      </p:sp>
      <p:sp>
        <p:nvSpPr>
          <p:cNvPr id="90" name="Google Shape;90;p7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22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>
  <p:cSld name="Content with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/>
          <p:nvPr>
            <p:ph idx="1" type="body"/>
          </p:nvPr>
        </p:nvSpPr>
        <p:spPr>
          <a:xfrm>
            <a:off x="3575053" y="1250157"/>
            <a:ext cx="4968875" cy="3243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indent="-228600" lvl="1" marL="9144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3pPr>
            <a:lvl4pPr indent="-228600" lvl="3" marL="1828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indent="-355600" lvl="5" marL="2743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6pPr>
            <a:lvl7pPr indent="-355600" lvl="6" marL="3200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7pPr>
            <a:lvl8pPr indent="-355600" lvl="7" marL="3657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8pPr>
            <a:lvl9pPr indent="-355600" lvl="8" marL="41148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9pPr>
          </a:lstStyle>
          <a:p/>
        </p:txBody>
      </p:sp>
      <p:sp>
        <p:nvSpPr>
          <p:cNvPr id="95" name="Google Shape;95;p9"/>
          <p:cNvSpPr txBox="1"/>
          <p:nvPr>
            <p:ph idx="2" type="body"/>
          </p:nvPr>
        </p:nvSpPr>
        <p:spPr>
          <a:xfrm>
            <a:off x="619125" y="1250101"/>
            <a:ext cx="2846388" cy="3243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6" name="Google Shape;96;p9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 txBox="1"/>
          <p:nvPr>
            <p:ph type="title"/>
          </p:nvPr>
        </p:nvSpPr>
        <p:spPr>
          <a:xfrm>
            <a:off x="1602000" y="3724872"/>
            <a:ext cx="5932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0"/>
          <p:cNvSpPr/>
          <p:nvPr>
            <p:ph idx="2" type="pic"/>
          </p:nvPr>
        </p:nvSpPr>
        <p:spPr>
          <a:xfrm>
            <a:off x="1601787" y="1250156"/>
            <a:ext cx="5932488" cy="2543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 b="0" i="0" sz="1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19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b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b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0" name="Google Shape;100;p10"/>
          <p:cNvSpPr txBox="1"/>
          <p:nvPr>
            <p:ph idx="1" type="body"/>
          </p:nvPr>
        </p:nvSpPr>
        <p:spPr>
          <a:xfrm>
            <a:off x="1602000" y="4029076"/>
            <a:ext cx="5932800" cy="464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Verdana"/>
              <a:buNone/>
              <a:defRPr sz="14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.png"/><Relationship Id="rId22" Type="http://schemas.openxmlformats.org/officeDocument/2006/relationships/image" Target="../media/image22.png"/><Relationship Id="rId21" Type="http://schemas.openxmlformats.org/officeDocument/2006/relationships/image" Target="../media/image25.png"/><Relationship Id="rId24" Type="http://schemas.openxmlformats.org/officeDocument/2006/relationships/image" Target="../media/image21.png"/><Relationship Id="rId23" Type="http://schemas.openxmlformats.org/officeDocument/2006/relationships/image" Target="../media/image20.png"/><Relationship Id="rId1" Type="http://schemas.openxmlformats.org/officeDocument/2006/relationships/image" Target="../media/image16.png"/><Relationship Id="rId2" Type="http://schemas.openxmlformats.org/officeDocument/2006/relationships/image" Target="../media/image27.jpg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19.png"/><Relationship Id="rId28" Type="http://schemas.openxmlformats.org/officeDocument/2006/relationships/slideLayout" Target="../slideLayouts/slideLayout3.xml"/><Relationship Id="rId27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29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8" Type="http://schemas.openxmlformats.org/officeDocument/2006/relationships/image" Target="../media/image1.png"/><Relationship Id="rId31" Type="http://schemas.openxmlformats.org/officeDocument/2006/relationships/slideLayout" Target="../slideLayouts/slideLayout6.xml"/><Relationship Id="rId30" Type="http://schemas.openxmlformats.org/officeDocument/2006/relationships/slideLayout" Target="../slideLayouts/slideLayout5.xml"/><Relationship Id="rId11" Type="http://schemas.openxmlformats.org/officeDocument/2006/relationships/image" Target="../media/image11.png"/><Relationship Id="rId33" Type="http://schemas.openxmlformats.org/officeDocument/2006/relationships/slideLayout" Target="../slideLayouts/slideLayout8.xml"/><Relationship Id="rId10" Type="http://schemas.openxmlformats.org/officeDocument/2006/relationships/image" Target="../media/image8.png"/><Relationship Id="rId32" Type="http://schemas.openxmlformats.org/officeDocument/2006/relationships/slideLayout" Target="../slideLayouts/slideLayout7.xml"/><Relationship Id="rId13" Type="http://schemas.openxmlformats.org/officeDocument/2006/relationships/image" Target="../media/image7.png"/><Relationship Id="rId35" Type="http://schemas.openxmlformats.org/officeDocument/2006/relationships/theme" Target="../theme/theme2.xml"/><Relationship Id="rId12" Type="http://schemas.openxmlformats.org/officeDocument/2006/relationships/image" Target="../media/image18.png"/><Relationship Id="rId34" Type="http://schemas.openxmlformats.org/officeDocument/2006/relationships/slideLayout" Target="../slideLayouts/slideLayout9.xml"/><Relationship Id="rId15" Type="http://schemas.openxmlformats.org/officeDocument/2006/relationships/image" Target="../media/image4.png"/><Relationship Id="rId14" Type="http://schemas.openxmlformats.org/officeDocument/2006/relationships/image" Target="../media/image15.png"/><Relationship Id="rId17" Type="http://schemas.openxmlformats.org/officeDocument/2006/relationships/image" Target="../media/image12.png"/><Relationship Id="rId16" Type="http://schemas.openxmlformats.org/officeDocument/2006/relationships/image" Target="../media/image55.png"/><Relationship Id="rId19" Type="http://schemas.openxmlformats.org/officeDocument/2006/relationships/image" Target="../media/image17.png"/><Relationship Id="rId18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" name="Google Shape;11;p1"/>
          <p:cNvSpPr txBox="1"/>
          <p:nvPr/>
        </p:nvSpPr>
        <p:spPr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">
            <a:alphaModFix/>
          </a:blip>
          <a:srcRect b="23122" l="0" r="0" t="-1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_Footer.jpg" id="14" name="Google Shape;14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776787"/>
            <a:ext cx="9144000" cy="3667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/>
        </p:nvSpPr>
        <p:spPr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b="0" i="0" sz="800" u="none" cap="none" strike="noStrike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6" name="Google Shape;16;p1"/>
          <p:cNvGrpSpPr/>
          <p:nvPr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descr="at.png" id="17" name="Google Shape;17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8" name="Google Shape;18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9" name="Google Shape;19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0" name="Google Shape;20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1" name="Google Shape;21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.png" id="22" name="Google Shape;22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3" name="Google Shape;23;p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4" name="Google Shape;24;p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5" name="Google Shape;25;p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6" name="Google Shape;26;p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7" name="Google Shape;27;p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8" name="Google Shape;28;p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9" name="Google Shape;29;p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30" name="Google Shape;30;p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31" name="Google Shape;31;p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32" name="Google Shape;32;p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33" name="Google Shape;33;p1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34" name="Google Shape;34;p1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35" name="Google Shape;35;p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36" name="Google Shape;36;p1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37" name="Google Shape;37;p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38" name="Google Shape;38;p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39" name="Google Shape;39;p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40;p1"/>
          <p:cNvSpPr txBox="1"/>
          <p:nvPr/>
        </p:nvSpPr>
        <p:spPr>
          <a:xfrm>
            <a:off x="8407742" y="4580702"/>
            <a:ext cx="59307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Slide  </a:t>
            </a:r>
            <a:fld id="{00000000-1234-1234-1234-123412341234}" type="slidenum">
              <a:rPr b="0" i="0" lang="en-GB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6"/>
    <p:sldLayoutId id="2147483649" r:id="rId27"/>
    <p:sldLayoutId id="2147483650" r:id="rId28"/>
    <p:sldLayoutId id="2147483651" r:id="rId29"/>
    <p:sldLayoutId id="2147483652" r:id="rId30"/>
    <p:sldLayoutId id="2147483653" r:id="rId31"/>
    <p:sldLayoutId id="2147483654" r:id="rId32"/>
    <p:sldLayoutId id="2147483655" r:id="rId33"/>
    <p:sldLayoutId id="2147483656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g"/><Relationship Id="rId4" Type="http://schemas.openxmlformats.org/officeDocument/2006/relationships/image" Target="../media/image58.jp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92.png"/><Relationship Id="rId5" Type="http://schemas.openxmlformats.org/officeDocument/2006/relationships/image" Target="../media/image64.jpg"/><Relationship Id="rId6" Type="http://schemas.openxmlformats.org/officeDocument/2006/relationships/image" Target="../media/image67.jpg"/><Relationship Id="rId7" Type="http://schemas.openxmlformats.org/officeDocument/2006/relationships/image" Target="../media/image90.jpg"/><Relationship Id="rId8" Type="http://schemas.openxmlformats.org/officeDocument/2006/relationships/image" Target="../media/image66.png"/><Relationship Id="rId11" Type="http://schemas.openxmlformats.org/officeDocument/2006/relationships/image" Target="../media/image80.png"/><Relationship Id="rId10" Type="http://schemas.openxmlformats.org/officeDocument/2006/relationships/image" Target="../media/image82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15" Type="http://schemas.openxmlformats.org/officeDocument/2006/relationships/image" Target="../media/image70.png"/><Relationship Id="rId14" Type="http://schemas.openxmlformats.org/officeDocument/2006/relationships/image" Target="../media/image76.png"/><Relationship Id="rId17" Type="http://schemas.openxmlformats.org/officeDocument/2006/relationships/image" Target="../media/image75.png"/><Relationship Id="rId16" Type="http://schemas.openxmlformats.org/officeDocument/2006/relationships/image" Target="../media/image7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Relationship Id="rId4" Type="http://schemas.openxmlformats.org/officeDocument/2006/relationships/image" Target="../media/image7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png"/><Relationship Id="rId4" Type="http://schemas.openxmlformats.org/officeDocument/2006/relationships/image" Target="../media/image28.png"/><Relationship Id="rId9" Type="http://schemas.openxmlformats.org/officeDocument/2006/relationships/image" Target="../media/image87.jpg"/><Relationship Id="rId5" Type="http://schemas.openxmlformats.org/officeDocument/2006/relationships/image" Target="../media/image78.jpg"/><Relationship Id="rId6" Type="http://schemas.openxmlformats.org/officeDocument/2006/relationships/image" Target="../media/image81.jpg"/><Relationship Id="rId7" Type="http://schemas.openxmlformats.org/officeDocument/2006/relationships/image" Target="../media/image88.jpg"/><Relationship Id="rId8" Type="http://schemas.openxmlformats.org/officeDocument/2006/relationships/image" Target="../media/image86.jpg"/><Relationship Id="rId10" Type="http://schemas.openxmlformats.org/officeDocument/2006/relationships/image" Target="../media/image8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4.png"/><Relationship Id="rId4" Type="http://schemas.openxmlformats.org/officeDocument/2006/relationships/image" Target="../media/image28.png"/><Relationship Id="rId9" Type="http://schemas.openxmlformats.org/officeDocument/2006/relationships/image" Target="../media/image91.png"/><Relationship Id="rId5" Type="http://schemas.openxmlformats.org/officeDocument/2006/relationships/image" Target="../media/image31.png"/><Relationship Id="rId6" Type="http://schemas.openxmlformats.org/officeDocument/2006/relationships/image" Target="../media/image65.png"/><Relationship Id="rId7" Type="http://schemas.openxmlformats.org/officeDocument/2006/relationships/image" Target="../media/image41.png"/><Relationship Id="rId8" Type="http://schemas.openxmlformats.org/officeDocument/2006/relationships/image" Target="../media/image32.png"/><Relationship Id="rId11" Type="http://schemas.openxmlformats.org/officeDocument/2006/relationships/image" Target="../media/image33.png"/><Relationship Id="rId10" Type="http://schemas.openxmlformats.org/officeDocument/2006/relationships/image" Target="../media/image40.png"/><Relationship Id="rId13" Type="http://schemas.openxmlformats.org/officeDocument/2006/relationships/image" Target="../media/image43.png"/><Relationship Id="rId12" Type="http://schemas.openxmlformats.org/officeDocument/2006/relationships/image" Target="../media/image51.png"/><Relationship Id="rId15" Type="http://schemas.openxmlformats.org/officeDocument/2006/relationships/image" Target="../media/image35.png"/><Relationship Id="rId14" Type="http://schemas.openxmlformats.org/officeDocument/2006/relationships/image" Target="../media/image29.png"/><Relationship Id="rId17" Type="http://schemas.openxmlformats.org/officeDocument/2006/relationships/image" Target="../media/image39.png"/><Relationship Id="rId16" Type="http://schemas.openxmlformats.org/officeDocument/2006/relationships/image" Target="../media/image34.png"/><Relationship Id="rId19" Type="http://schemas.openxmlformats.org/officeDocument/2006/relationships/image" Target="../media/image37.png"/><Relationship Id="rId18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g"/><Relationship Id="rId4" Type="http://schemas.openxmlformats.org/officeDocument/2006/relationships/image" Target="../media/image4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Relationship Id="rId5" Type="http://schemas.openxmlformats.org/officeDocument/2006/relationships/image" Target="../media/image46.png"/><Relationship Id="rId6" Type="http://schemas.openxmlformats.org/officeDocument/2006/relationships/image" Target="../media/image83.png"/><Relationship Id="rId7" Type="http://schemas.openxmlformats.org/officeDocument/2006/relationships/image" Target="../media/image44.png"/><Relationship Id="rId8" Type="http://schemas.openxmlformats.org/officeDocument/2006/relationships/image" Target="../media/image74.png"/><Relationship Id="rId11" Type="http://schemas.openxmlformats.org/officeDocument/2006/relationships/image" Target="../media/image54.png"/><Relationship Id="rId10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jpg"/><Relationship Id="rId4" Type="http://schemas.openxmlformats.org/officeDocument/2006/relationships/image" Target="../media/image50.png"/><Relationship Id="rId5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/>
          <p:nvPr/>
        </p:nvSpPr>
        <p:spPr>
          <a:xfrm>
            <a:off x="532948" y="916462"/>
            <a:ext cx="7972425" cy="14465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Verdana"/>
              <a:buNone/>
            </a:pPr>
            <a:r>
              <a:rPr b="0" i="0" lang="en-GB" sz="4400" u="none" cap="none" strike="noStrike">
                <a:solidFill>
                  <a:srgbClr val="F2F2F2"/>
                </a:solidFill>
                <a:latin typeface="Verdana"/>
                <a:ea typeface="Verdana"/>
                <a:cs typeface="Verdana"/>
                <a:sym typeface="Verdana"/>
              </a:rPr>
              <a:t>ESA update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Verdana"/>
              <a:buNone/>
            </a:pPr>
            <a:r>
              <a:rPr b="0" i="0" lang="en-GB" sz="4400" u="none" cap="none" strike="noStrike">
                <a:solidFill>
                  <a:srgbClr val="F2F2F2"/>
                </a:solidFill>
                <a:latin typeface="Verdana"/>
                <a:ea typeface="Verdana"/>
                <a:cs typeface="Verdana"/>
                <a:sym typeface="Verdana"/>
              </a:rPr>
              <a:t>for          LSI-VC</a:t>
            </a:r>
            <a:endParaRPr b="0" i="0" sz="4400" u="none" cap="none" strike="noStrike">
              <a:solidFill>
                <a:srgbClr val="F2F2F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629887" y="3338958"/>
            <a:ext cx="2052177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Ferran Gascon</a:t>
            </a:r>
            <a:endParaRPr/>
          </a:p>
        </p:txBody>
      </p:sp>
      <p:sp>
        <p:nvSpPr>
          <p:cNvPr id="108" name="Google Shape;108;p11"/>
          <p:cNvSpPr txBox="1"/>
          <p:nvPr/>
        </p:nvSpPr>
        <p:spPr>
          <a:xfrm>
            <a:off x="629887" y="3889827"/>
            <a:ext cx="6791004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LSI-VC-</a:t>
            </a:r>
            <a:r>
              <a:rPr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Anchorage (USA), 4-6 September 2019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9" name="Google Shape;1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462" y="1631461"/>
            <a:ext cx="1770875" cy="70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96" y="501902"/>
            <a:ext cx="1512168" cy="39508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/>
          <p:nvPr/>
        </p:nvSpPr>
        <p:spPr>
          <a:xfrm>
            <a:off x="540588" y="794752"/>
            <a:ext cx="7995203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0975" lvl="0" marL="1809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Sentinel-5 Precursor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operations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0975" lvl="0" marL="180975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</a:t>
            </a: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nominal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on-going ramp-up of data availability</a:t>
            </a:r>
            <a:endParaRPr/>
          </a:p>
          <a:p>
            <a:pPr indent="-180975" lvl="0" marL="180975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data released in July 2018: </a:t>
            </a:r>
            <a:endParaRPr/>
          </a:p>
          <a:p>
            <a:pPr indent="-174625" lvl="0" marL="35718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✔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Columns of Ozone (O3), </a:t>
            </a:r>
            <a:endParaRPr/>
          </a:p>
          <a:p>
            <a:pPr indent="-174625" lvl="0" marL="35718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✔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Nitrogen Dioxide (NO2),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4625" lvl="0" marL="35718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✔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Carbon Monoxide (CO),</a:t>
            </a:r>
            <a:endParaRPr/>
          </a:p>
          <a:p>
            <a:pPr indent="-174625" lvl="0" marL="35718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✔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&amp; Aerosol information</a:t>
            </a:r>
            <a:endParaRPr/>
          </a:p>
          <a:p>
            <a:pPr indent="-180975" lvl="0" marL="180975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data released in October 2018: 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4625" lvl="0" marL="35718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✔"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Sulfur Dioxide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(SO2,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NRT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4625" lvl="0" marL="35718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✔"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Formaldehyde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(CH2O,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NRT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2280870" y="155222"/>
            <a:ext cx="47846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Sentinel-5 Precursor mission status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8" name="Google Shape;258;p20"/>
          <p:cNvGrpSpPr/>
          <p:nvPr/>
        </p:nvGrpSpPr>
        <p:grpSpPr>
          <a:xfrm>
            <a:off x="5143255" y="602264"/>
            <a:ext cx="3883591" cy="2482866"/>
            <a:chOff x="4446599" y="1225367"/>
            <a:chExt cx="4677253" cy="2941293"/>
          </a:xfrm>
        </p:grpSpPr>
        <p:pic>
          <p:nvPicPr>
            <p:cNvPr id="259" name="Google Shape;259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06322" y="1885430"/>
              <a:ext cx="4617530" cy="21413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" name="Google Shape;260;p20"/>
            <p:cNvGrpSpPr/>
            <p:nvPr/>
          </p:nvGrpSpPr>
          <p:grpSpPr>
            <a:xfrm>
              <a:off x="7677818" y="1225367"/>
              <a:ext cx="977258" cy="1018852"/>
              <a:chOff x="8166742" y="5097912"/>
              <a:chExt cx="977258" cy="1018852"/>
            </a:xfrm>
          </p:grpSpPr>
          <p:pic>
            <p:nvPicPr>
              <p:cNvPr id="261" name="Google Shape;261;p2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221421" y="5214499"/>
                <a:ext cx="922579" cy="9022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2" name="Google Shape;262;p20"/>
              <p:cNvSpPr txBox="1"/>
              <p:nvPr/>
            </p:nvSpPr>
            <p:spPr>
              <a:xfrm>
                <a:off x="8166742" y="5097912"/>
                <a:ext cx="597160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HCHO</a:t>
                </a:r>
                <a:endParaRPr/>
              </a:p>
            </p:txBody>
          </p:sp>
        </p:grpSp>
        <p:sp>
          <p:nvSpPr>
            <p:cNvPr id="263" name="Google Shape;263;p20"/>
            <p:cNvSpPr txBox="1"/>
            <p:nvPr/>
          </p:nvSpPr>
          <p:spPr>
            <a:xfrm>
              <a:off x="4506322" y="1858392"/>
              <a:ext cx="1757363" cy="584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75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TROPOMI HCHO: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75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Nov 2017 – Oct. 2018</a:t>
              </a:r>
              <a:endParaRPr/>
            </a:p>
          </p:txBody>
        </p:sp>
        <p:sp>
          <p:nvSpPr>
            <p:cNvPr id="264" name="Google Shape;264;p20"/>
            <p:cNvSpPr txBox="1"/>
            <p:nvPr/>
          </p:nvSpPr>
          <p:spPr>
            <a:xfrm>
              <a:off x="4446599" y="3797328"/>
              <a:ext cx="10675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Credits – BIRA</a:t>
              </a:r>
              <a:endParaRPr/>
            </a:p>
          </p:txBody>
        </p:sp>
      </p:grpSp>
      <p:grpSp>
        <p:nvGrpSpPr>
          <p:cNvPr id="265" name="Google Shape;265;p20"/>
          <p:cNvGrpSpPr/>
          <p:nvPr/>
        </p:nvGrpSpPr>
        <p:grpSpPr>
          <a:xfrm>
            <a:off x="5257124" y="3052072"/>
            <a:ext cx="3758998" cy="1979767"/>
            <a:chOff x="4487935" y="4295786"/>
            <a:chExt cx="4528729" cy="2609495"/>
          </a:xfrm>
        </p:grpSpPr>
        <p:pic>
          <p:nvPicPr>
            <p:cNvPr descr="page5image616" id="266" name="Google Shape;266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22458" y="4295786"/>
              <a:ext cx="4494206" cy="24419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20"/>
            <p:cNvSpPr txBox="1"/>
            <p:nvPr/>
          </p:nvSpPr>
          <p:spPr>
            <a:xfrm>
              <a:off x="4487935" y="6535949"/>
              <a:ext cx="10675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Credits – KNMI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1"/>
          <p:cNvSpPr txBox="1"/>
          <p:nvPr>
            <p:ph idx="1" type="body"/>
          </p:nvPr>
        </p:nvSpPr>
        <p:spPr>
          <a:xfrm>
            <a:off x="7514985" y="1243705"/>
            <a:ext cx="1629015" cy="3143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rPr b="1" lang="en-GB"/>
              <a:t>Sentinel-5P</a:t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rPr b="1" lang="en-GB"/>
              <a:t>NO2</a:t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rPr b="1" lang="en-GB"/>
              <a:t>CAMS – EU</a:t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9000"/>
              </a:lnSpc>
              <a:spcBef>
                <a:spcPts val="140"/>
              </a:spcBef>
              <a:spcAft>
                <a:spcPts val="0"/>
              </a:spcAft>
              <a:buSzPts val="700"/>
              <a:buFont typeface="Verdana"/>
              <a:buNone/>
            </a:pPr>
            <a:r>
              <a:rPr b="1" i="1" lang="en-GB" sz="700"/>
              <a:t>https://www.windy.com</a:t>
            </a:r>
            <a:endParaRPr b="1" i="1" sz="700"/>
          </a:p>
        </p:txBody>
      </p:sp>
      <p:pic>
        <p:nvPicPr>
          <p:cNvPr id="274" name="Google Shape;2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622561" cy="513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2"/>
          <p:cNvSpPr txBox="1"/>
          <p:nvPr>
            <p:ph idx="1" type="body"/>
          </p:nvPr>
        </p:nvSpPr>
        <p:spPr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161" y="0"/>
            <a:ext cx="8529277" cy="481341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/>
          <p:nvPr/>
        </p:nvSpPr>
        <p:spPr>
          <a:xfrm>
            <a:off x="282161" y="3781659"/>
            <a:ext cx="8444753" cy="600164"/>
          </a:xfrm>
          <a:prstGeom prst="rect">
            <a:avLst/>
          </a:prstGeom>
          <a:solidFill>
            <a:srgbClr val="C6C8C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31E31"/>
                </a:solidFill>
                <a:latin typeface="Verdana"/>
                <a:ea typeface="Verdana"/>
                <a:cs typeface="Verdana"/>
                <a:sym typeface="Verdana"/>
              </a:rPr>
              <a:t>The Urengoy–Pomary–Uzhhorod pipeline is one of Russia’s main natural gas export pipelines. In order to maintain the pressure and flow over long distances, a series of compressor stations are strategically placed to help push the gas along. </a:t>
            </a:r>
            <a:endParaRPr sz="1100">
              <a:solidFill>
                <a:srgbClr val="031E3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/>
          <p:nvPr>
            <p:ph type="title"/>
          </p:nvPr>
        </p:nvSpPr>
        <p:spPr>
          <a:xfrm>
            <a:off x="143086" y="983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Access</a:t>
            </a:r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6374493" y="107950"/>
            <a:ext cx="2694214" cy="1087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4908571" y="2265217"/>
            <a:ext cx="3634827" cy="862449"/>
            <a:chOff x="5280197" y="718835"/>
            <a:chExt cx="3634827" cy="862449"/>
          </a:xfrm>
        </p:grpSpPr>
        <p:sp>
          <p:nvSpPr>
            <p:cNvPr id="290" name="Google Shape;290;p23"/>
            <p:cNvSpPr/>
            <p:nvPr/>
          </p:nvSpPr>
          <p:spPr>
            <a:xfrm>
              <a:off x="5280197" y="735278"/>
              <a:ext cx="3634827" cy="846006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5490681" y="718835"/>
              <a:ext cx="33071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Collaborative mirror sites </a:t>
              </a:r>
              <a:endParaRPr/>
            </a:p>
          </p:txBody>
        </p:sp>
        <p:pic>
          <p:nvPicPr>
            <p:cNvPr id="292" name="Google Shape;292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20956" y="1100800"/>
              <a:ext cx="462004" cy="4622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293" name="Google Shape;293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144267" y="1172992"/>
              <a:ext cx="708612" cy="3206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descr="PEPS-logo.jpg" id="294" name="Google Shape;294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60478" y="1084361"/>
              <a:ext cx="499235" cy="4451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descr="Terrascope-logo_tm.jpg" id="295" name="Google Shape;295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62681" y="1063241"/>
              <a:ext cx="542216" cy="4834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descr="CODE-DE-logo.jpg" id="296" name="Google Shape;296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199861" y="1196243"/>
              <a:ext cx="630621" cy="2627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297" name="Google Shape;297;p23"/>
          <p:cNvSpPr/>
          <p:nvPr/>
        </p:nvSpPr>
        <p:spPr>
          <a:xfrm>
            <a:off x="4223334" y="1881887"/>
            <a:ext cx="385380" cy="1574114"/>
          </a:xfrm>
          <a:prstGeom prst="rightArrow">
            <a:avLst>
              <a:gd fmla="val 74752" name="adj1"/>
              <a:gd fmla="val 50000" name="adj2"/>
            </a:avLst>
          </a:prstGeom>
          <a:gradFill>
            <a:gsLst>
              <a:gs pos="0">
                <a:srgbClr val="0078B9"/>
              </a:gs>
              <a:gs pos="80000">
                <a:srgbClr val="009FF2"/>
              </a:gs>
              <a:gs pos="100000">
                <a:srgbClr val="00A1F9"/>
              </a:gs>
            </a:gsLst>
            <a:lin ang="16200000" scaled="0"/>
          </a:gradFill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98" name="Google Shape;298;p23"/>
          <p:cNvGrpSpPr/>
          <p:nvPr/>
        </p:nvGrpSpPr>
        <p:grpSpPr>
          <a:xfrm>
            <a:off x="4908884" y="3226049"/>
            <a:ext cx="3635882" cy="1342908"/>
            <a:chOff x="5307724" y="2142320"/>
            <a:chExt cx="3635882" cy="1342908"/>
          </a:xfrm>
        </p:grpSpPr>
        <p:sp>
          <p:nvSpPr>
            <p:cNvPr id="299" name="Google Shape;299;p23"/>
            <p:cNvSpPr/>
            <p:nvPr/>
          </p:nvSpPr>
          <p:spPr>
            <a:xfrm>
              <a:off x="5554704" y="2189600"/>
              <a:ext cx="33071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International partners mirror sites disseminating towards own national communities</a:t>
              </a:r>
              <a:endParaRPr/>
            </a:p>
          </p:txBody>
        </p:sp>
        <p:pic>
          <p:nvPicPr>
            <p:cNvPr id="300" name="Google Shape;300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981087" y="3087731"/>
              <a:ext cx="768776" cy="247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322109" y="3060719"/>
              <a:ext cx="1031377" cy="290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s.png" id="302" name="Google Shape;302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775768" y="3055464"/>
              <a:ext cx="409627" cy="323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known.png" id="303" name="Google Shape;303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489246" y="3016046"/>
              <a:ext cx="391818" cy="384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3"/>
            <p:cNvSpPr/>
            <p:nvPr/>
          </p:nvSpPr>
          <p:spPr>
            <a:xfrm>
              <a:off x="5307724" y="2142320"/>
              <a:ext cx="3635882" cy="1342908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05" name="Google Shape;305;p23"/>
          <p:cNvSpPr/>
          <p:nvPr/>
        </p:nvSpPr>
        <p:spPr>
          <a:xfrm>
            <a:off x="786251" y="793800"/>
            <a:ext cx="30872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libri"/>
              <a:buNone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Copernicus Data Hubs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3"/>
          <p:cNvSpPr/>
          <p:nvPr/>
        </p:nvSpPr>
        <p:spPr>
          <a:xfrm>
            <a:off x="816995" y="745436"/>
            <a:ext cx="3043805" cy="3757022"/>
          </a:xfrm>
          <a:prstGeom prst="roundRect">
            <a:avLst>
              <a:gd fmla="val 9262" name="adj"/>
            </a:avLst>
          </a:prstGeom>
          <a:noFill/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7" name="Google Shape;307;p23"/>
          <p:cNvGrpSpPr/>
          <p:nvPr/>
        </p:nvGrpSpPr>
        <p:grpSpPr>
          <a:xfrm>
            <a:off x="4869987" y="646292"/>
            <a:ext cx="3674712" cy="1547051"/>
            <a:chOff x="5277901" y="505987"/>
            <a:chExt cx="3674712" cy="1547051"/>
          </a:xfrm>
        </p:grpSpPr>
        <p:sp>
          <p:nvSpPr>
            <p:cNvPr id="308" name="Google Shape;308;p23"/>
            <p:cNvSpPr/>
            <p:nvPr/>
          </p:nvSpPr>
          <p:spPr>
            <a:xfrm>
              <a:off x="5277901" y="557730"/>
              <a:ext cx="3674712" cy="1495308"/>
            </a:xfrm>
            <a:prstGeom prst="roundRect">
              <a:avLst>
                <a:gd fmla="val 16667" name="adj"/>
              </a:avLst>
            </a:prstGeom>
            <a:solidFill>
              <a:srgbClr val="5997D5"/>
            </a:solidFill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5564424" y="505987"/>
              <a:ext cx="33071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Private companies re-distributing Sentinel products through free and pay-per-use schemes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reodias-logo.png" id="310" name="Google Shape;310;p2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988742" y="1266563"/>
              <a:ext cx="840826" cy="472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_dias_airbus.png" id="311" name="Google Shape;311;p2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930337" y="1695737"/>
              <a:ext cx="988130" cy="306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undi-Logo-colors.png" id="312" name="Google Shape;312;p2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041930" y="1259279"/>
              <a:ext cx="910897" cy="455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_onda.png" id="313" name="Google Shape;313;p2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059448" y="1718786"/>
              <a:ext cx="856155" cy="234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3"/>
            <p:cNvPicPr preferRelativeResize="0"/>
            <p:nvPr/>
          </p:nvPicPr>
          <p:blipFill/>
          <p:spPr>
            <a:xfrm>
              <a:off x="5288454" y="1327874"/>
              <a:ext cx="1743931" cy="367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000px-Amazon_Web_Services_Logo.svg.png" id="315" name="Google Shape;315;p2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833241" y="1653353"/>
              <a:ext cx="601306" cy="3598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6" name="Google Shape;316;p2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55702" y="1134531"/>
            <a:ext cx="2390620" cy="3306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4"/>
          <p:cNvSpPr txBox="1"/>
          <p:nvPr>
            <p:ph type="title"/>
          </p:nvPr>
        </p:nvSpPr>
        <p:spPr>
          <a:xfrm>
            <a:off x="143086" y="983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Access / Archive Exploitation Ratio</a:t>
            </a:r>
            <a:endParaRPr/>
          </a:p>
        </p:txBody>
      </p:sp>
      <p:pic>
        <p:nvPicPr>
          <p:cNvPr descr="Screen Shot 2019-05-29 at 10.27.17.png" id="322" name="Google Shape;32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1070" y="749791"/>
            <a:ext cx="2185773" cy="310405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3" name="Google Shape;323;p24"/>
          <p:cNvSpPr/>
          <p:nvPr/>
        </p:nvSpPr>
        <p:spPr>
          <a:xfrm>
            <a:off x="6475540" y="3976265"/>
            <a:ext cx="25867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libri"/>
              <a:buNone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Available online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ER.png" id="324" name="Google Shape;32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850" y="654050"/>
            <a:ext cx="6230112" cy="37002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/>
          <p:nvPr/>
        </p:nvSpPr>
        <p:spPr>
          <a:xfrm>
            <a:off x="418" y="-7540"/>
            <a:ext cx="9142365" cy="4791972"/>
          </a:xfrm>
          <a:prstGeom prst="rect">
            <a:avLst/>
          </a:prstGeom>
          <a:gradFill>
            <a:gsLst>
              <a:gs pos="0">
                <a:schemeClr val="dk1"/>
              </a:gs>
              <a:gs pos="52999">
                <a:srgbClr val="51524B"/>
              </a:gs>
              <a:gs pos="100000">
                <a:srgbClr val="A5A5A5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142880" y="674994"/>
            <a:ext cx="8878657" cy="3956502"/>
          </a:xfrm>
          <a:prstGeom prst="roundRect">
            <a:avLst>
              <a:gd fmla="val 5730" name="adj"/>
            </a:avLst>
          </a:prstGeom>
          <a:gradFill>
            <a:gsLst>
              <a:gs pos="0">
                <a:srgbClr val="4F0000">
                  <a:alpha val="69803"/>
                </a:srgbClr>
              </a:gs>
              <a:gs pos="50000">
                <a:srgbClr val="730000">
                  <a:alpha val="69803"/>
                </a:srgbClr>
              </a:gs>
              <a:gs pos="100000">
                <a:srgbClr val="890000">
                  <a:alpha val="69803"/>
                </a:srgbClr>
              </a:gs>
            </a:gsLst>
            <a:lin ang="2700000" scaled="0"/>
          </a:gra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4498" y="-9674"/>
            <a:ext cx="1518556" cy="74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4784432"/>
            <a:ext cx="9142784" cy="35906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5"/>
          <p:cNvSpPr txBox="1"/>
          <p:nvPr/>
        </p:nvSpPr>
        <p:spPr>
          <a:xfrm>
            <a:off x="142880" y="126214"/>
            <a:ext cx="7719672" cy="438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Copernicus 2.0 –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6 High Priority Candidate Missions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LAHCEM\Downloads\PIA12339 Cropped.jpg" id="335" name="Google Shape;33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374" y="794282"/>
            <a:ext cx="1761683" cy="990645"/>
          </a:xfrm>
          <a:prstGeom prst="roundRect">
            <a:avLst>
              <a:gd fmla="val 859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fbeeldingsresultaat voor cryosat" id="336" name="Google Shape;33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374" y="2162030"/>
            <a:ext cx="1760645" cy="990947"/>
          </a:xfrm>
          <a:prstGeom prst="roundRect">
            <a:avLst>
              <a:gd fmla="val 859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C:\Users\ALAHCEM\Downloads\Untitled Cropped (1).png" id="337" name="Google Shape;33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1411" y="3530080"/>
            <a:ext cx="1760645" cy="988995"/>
          </a:xfrm>
          <a:prstGeom prst="roundRect">
            <a:avLst>
              <a:gd fmla="val 859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C:\Users\ALAHCEM\Desktop\lsar.jpeg" id="338" name="Google Shape;338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14579" y="3530080"/>
            <a:ext cx="1761682" cy="988995"/>
          </a:xfrm>
          <a:prstGeom prst="roundRect">
            <a:avLst>
              <a:gd fmla="val 859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C:\Users\ALAHCEM\Desktop\orb0001.jpg" id="339" name="Google Shape;339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13541" y="2162030"/>
            <a:ext cx="1761682" cy="990947"/>
          </a:xfrm>
          <a:prstGeom prst="roundRect">
            <a:avLst>
              <a:gd fmla="val 859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fbeeldingsresultaat voor landsat surface temperature" id="340" name="Google Shape;340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14579" y="794282"/>
            <a:ext cx="1761682" cy="990645"/>
          </a:xfrm>
          <a:prstGeom prst="roundRect">
            <a:avLst>
              <a:gd fmla="val 859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graphicFrame>
        <p:nvGraphicFramePr>
          <p:cNvPr id="341" name="Google Shape;341;p25"/>
          <p:cNvGraphicFramePr/>
          <p:nvPr/>
        </p:nvGraphicFramePr>
        <p:xfrm>
          <a:off x="125121" y="6749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{36DF778E-EDFF-4983-9BD1-3AF1D8109E57}</a:tableStyleId>
              </a:tblPr>
              <a:tblGrid>
                <a:gridCol w="1954475"/>
                <a:gridCol w="2556400"/>
                <a:gridCol w="1837200"/>
                <a:gridCol w="2548375"/>
              </a:tblGrid>
              <a:tr h="12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t/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>
                          <a:solidFill>
                            <a:srgbClr val="FFE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Monitor causes of Climate Change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🡺 CO</a:t>
                      </a:r>
                      <a:r>
                        <a:rPr b="0" baseline="-2500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Imaging Spectrometer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EBAB"/>
                        </a:buClr>
                        <a:buSzPts val="1800"/>
                        <a:buFont typeface="Arial"/>
                        <a:buNone/>
                      </a:pPr>
                      <a:r>
                        <a:rPr b="0" lang="en-GB" sz="1800" u="none" cap="none" strike="noStrike">
                          <a:solidFill>
                            <a:srgbClr val="FFE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Agriculture &amp; Water Productivity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🡺 High Res. Surface Temperature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t/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u="none" cap="none" strike="noStrike">
                          <a:solidFill>
                            <a:srgbClr val="FFE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Monitor effects of Climate Change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🡺 Polar Ice &amp; Snow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Topography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EBAB"/>
                        </a:buClr>
                        <a:buSzPts val="1800"/>
                        <a:buFont typeface="Arial"/>
                        <a:buNone/>
                      </a:pPr>
                      <a:r>
                        <a:rPr b="0" lang="en-GB" sz="1800" u="none" cap="none" strike="noStrike">
                          <a:solidFill>
                            <a:srgbClr val="FFE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 Security, Soil &amp; Minerals, Biodiversity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🡺 Hyperspectral Imaging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t/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EBAB"/>
                        </a:buClr>
                        <a:buSzPts val="1800"/>
                        <a:buFont typeface="Arial"/>
                        <a:buNone/>
                      </a:pPr>
                      <a:r>
                        <a:rPr b="0" lang="en-GB" sz="1800" u="none" cap="none" strike="noStrike">
                          <a:solidFill>
                            <a:srgbClr val="FFE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Sea Ice Conc. &amp; SST </a:t>
                      </a: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🡺 Passive Microwave Imaging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1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EBAB"/>
                        </a:buClr>
                        <a:buSzPts val="1800"/>
                        <a:buFont typeface="Arial"/>
                        <a:buNone/>
                      </a:pPr>
                      <a:r>
                        <a:rPr b="0" lang="en-GB" sz="1800" u="none" cap="none" strike="noStrike">
                          <a:solidFill>
                            <a:srgbClr val="FFEBA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Vegetation &amp; Ground Motion &amp; Moisture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b="0" i="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🡺 L-band SAR</a:t>
                      </a:r>
                      <a:endParaRPr b="0" i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08-16 at 16.29.19.jpg" id="347" name="Google Shape;3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81036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6"/>
          <p:cNvSpPr/>
          <p:nvPr/>
        </p:nvSpPr>
        <p:spPr>
          <a:xfrm>
            <a:off x="0" y="0"/>
            <a:ext cx="303999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Anchorage by Setinel-2, 11/08/2019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"/>
          <p:cNvSpPr/>
          <p:nvPr/>
        </p:nvSpPr>
        <p:spPr>
          <a:xfrm>
            <a:off x="418" y="-7540"/>
            <a:ext cx="9142365" cy="4791972"/>
          </a:xfrm>
          <a:prstGeom prst="rect">
            <a:avLst/>
          </a:prstGeom>
          <a:gradFill>
            <a:gsLst>
              <a:gs pos="0">
                <a:srgbClr val="383934"/>
              </a:gs>
              <a:gs pos="50000">
                <a:srgbClr val="51524B"/>
              </a:gs>
              <a:gs pos="100000">
                <a:srgbClr val="61635B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192153" y="720099"/>
            <a:ext cx="8758478" cy="3893995"/>
          </a:xfrm>
          <a:prstGeom prst="roundRect">
            <a:avLst>
              <a:gd fmla="val 3916" name="adj"/>
            </a:avLst>
          </a:prstGeom>
          <a:gradFill>
            <a:gsLst>
              <a:gs pos="0">
                <a:srgbClr val="420016"/>
              </a:gs>
              <a:gs pos="70000">
                <a:srgbClr val="800000"/>
              </a:gs>
              <a:gs pos="100000">
                <a:srgbClr val="800000"/>
              </a:gs>
            </a:gsLst>
            <a:lin ang="2700000" scaled="0"/>
          </a:gra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45700" lIns="36000" spcFirstLastPara="1" rIns="360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4497" y="-9674"/>
            <a:ext cx="1518556" cy="74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2"/>
          <p:cNvSpPr txBox="1"/>
          <p:nvPr/>
        </p:nvSpPr>
        <p:spPr>
          <a:xfrm>
            <a:off x="142878" y="138653"/>
            <a:ext cx="8048495" cy="438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Copernicus – continue global leadership in EO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sresultaat voor speed meter transparent background" id="120" name="Google Shape;12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179" y="2490406"/>
            <a:ext cx="778050" cy="77805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121" name="Google Shape;121;p12"/>
          <p:cNvSpPr txBox="1"/>
          <p:nvPr/>
        </p:nvSpPr>
        <p:spPr>
          <a:xfrm>
            <a:off x="279088" y="728710"/>
            <a:ext cx="25978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rgbClr val="FFEBAB"/>
                </a:solidFill>
                <a:latin typeface="Arial"/>
                <a:ea typeface="Arial"/>
                <a:cs typeface="Arial"/>
                <a:sym typeface="Arial"/>
              </a:rPr>
              <a:t>&gt; 225.000</a:t>
            </a:r>
            <a:endParaRPr b="1" i="0" sz="4000" u="none" cap="none" strike="noStrike">
              <a:solidFill>
                <a:srgbClr val="FFEB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p12"/>
          <p:cNvCxnSpPr/>
          <p:nvPr/>
        </p:nvCxnSpPr>
        <p:spPr>
          <a:xfrm>
            <a:off x="343144" y="2254577"/>
            <a:ext cx="8430616" cy="8339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3" name="Google Shape;123;p12"/>
          <p:cNvSpPr txBox="1"/>
          <p:nvPr/>
        </p:nvSpPr>
        <p:spPr>
          <a:xfrm>
            <a:off x="1167332" y="2479406"/>
            <a:ext cx="322980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FFEBAB"/>
                </a:solidFill>
                <a:latin typeface="Arial"/>
                <a:ea typeface="Arial"/>
                <a:cs typeface="Arial"/>
                <a:sym typeface="Arial"/>
              </a:rPr>
              <a:t>250 TB </a:t>
            </a:r>
            <a:r>
              <a:rPr b="0" i="0" lang="en-GB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satellite data distributed per day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12"/>
          <p:cNvCxnSpPr/>
          <p:nvPr/>
        </p:nvCxnSpPr>
        <p:spPr>
          <a:xfrm flipH="1">
            <a:off x="3062237" y="878962"/>
            <a:ext cx="6018" cy="1209502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5" name="Google Shape;125;p12"/>
          <p:cNvSpPr txBox="1"/>
          <p:nvPr/>
        </p:nvSpPr>
        <p:spPr>
          <a:xfrm>
            <a:off x="3103262" y="781804"/>
            <a:ext cx="58473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FFEBAB"/>
                </a:solidFill>
                <a:latin typeface="Arial"/>
                <a:ea typeface="Arial"/>
                <a:cs typeface="Arial"/>
                <a:sym typeface="Arial"/>
              </a:rPr>
              <a:t>6 operational services</a:t>
            </a:r>
            <a:endParaRPr/>
          </a:p>
        </p:txBody>
      </p:sp>
      <p:sp>
        <p:nvSpPr>
          <p:cNvPr id="126" name="Google Shape;126;p12"/>
          <p:cNvSpPr txBox="1"/>
          <p:nvPr/>
        </p:nvSpPr>
        <p:spPr>
          <a:xfrm>
            <a:off x="291305" y="1314278"/>
            <a:ext cx="2460153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registered users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 tip of the iceberg</a:t>
            </a:r>
            <a:endParaRPr/>
          </a:p>
        </p:txBody>
      </p:sp>
      <p:sp>
        <p:nvSpPr>
          <p:cNvPr id="127" name="Google Shape;127;p12"/>
          <p:cNvSpPr txBox="1"/>
          <p:nvPr/>
        </p:nvSpPr>
        <p:spPr>
          <a:xfrm>
            <a:off x="1167332" y="3589193"/>
            <a:ext cx="290155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EBAB"/>
                </a:solidFill>
                <a:latin typeface="Arial"/>
                <a:ea typeface="Arial"/>
                <a:cs typeface="Arial"/>
                <a:sym typeface="Arial"/>
              </a:rPr>
              <a:t>full, free &amp; open </a:t>
            </a:r>
            <a:r>
              <a:rPr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policy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12"/>
          <p:cNvCxnSpPr/>
          <p:nvPr/>
        </p:nvCxnSpPr>
        <p:spPr>
          <a:xfrm>
            <a:off x="4279292" y="2394796"/>
            <a:ext cx="0" cy="2085988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descr="Afbeeldingsresultaat voor document logo" id="129" name="Google Shape;12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249" y="3532969"/>
            <a:ext cx="979188" cy="979188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cxnSp>
        <p:nvCxnSpPr>
          <p:cNvPr id="130" name="Google Shape;130;p12"/>
          <p:cNvCxnSpPr/>
          <p:nvPr/>
        </p:nvCxnSpPr>
        <p:spPr>
          <a:xfrm flipH="1" rot="10800000">
            <a:off x="305706" y="3479800"/>
            <a:ext cx="3834779" cy="2432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descr="Afbeeldingsresultaat voor cloud symbol transparent background" id="131" name="Google Shape;131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0335" y="1174066"/>
            <a:ext cx="797608" cy="797608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fbeeldingsresultaat voor climate change transparent background" id="132" name="Google Shape;132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82771" y="1311476"/>
            <a:ext cx="574693" cy="564245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fbeeldingsresultaat voor red alert icon transparent background" id="133" name="Google Shape;133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89772" y="1311000"/>
            <a:ext cx="533879" cy="533879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fbeeldingsresultaat voor waves icon transparent background" id="134" name="Google Shape;134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68360" y="1270928"/>
            <a:ext cx="617047" cy="617047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fbeeldingsresultaat voor icon land" id="135" name="Google Shape;135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95030" y="1216905"/>
            <a:ext cx="587211" cy="599354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fbeeldingsresultaat voor lock transparent background" id="136" name="Google Shape;136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081354" y="1286240"/>
            <a:ext cx="533313" cy="533313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137" name="Google Shape;137;p12"/>
          <p:cNvSpPr txBox="1"/>
          <p:nvPr/>
        </p:nvSpPr>
        <p:spPr>
          <a:xfrm>
            <a:off x="6220826" y="1870793"/>
            <a:ext cx="8021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"/>
          <p:cNvSpPr txBox="1"/>
          <p:nvPr/>
        </p:nvSpPr>
        <p:spPr>
          <a:xfrm>
            <a:off x="5274360" y="1867870"/>
            <a:ext cx="8105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Ocean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"/>
          <p:cNvSpPr txBox="1"/>
          <p:nvPr/>
        </p:nvSpPr>
        <p:spPr>
          <a:xfrm>
            <a:off x="7743775" y="1865034"/>
            <a:ext cx="10464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"/>
          <p:cNvSpPr txBox="1"/>
          <p:nvPr/>
        </p:nvSpPr>
        <p:spPr>
          <a:xfrm>
            <a:off x="3029323" y="1865806"/>
            <a:ext cx="10464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"/>
          <p:cNvSpPr txBox="1"/>
          <p:nvPr/>
        </p:nvSpPr>
        <p:spPr>
          <a:xfrm>
            <a:off x="3944233" y="1863112"/>
            <a:ext cx="131599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Atmosphere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"/>
          <p:cNvSpPr txBox="1"/>
          <p:nvPr/>
        </p:nvSpPr>
        <p:spPr>
          <a:xfrm>
            <a:off x="6727758" y="1865035"/>
            <a:ext cx="126417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Disaster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4391325" y="2271680"/>
            <a:ext cx="43624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EBAB"/>
                </a:solidFill>
                <a:latin typeface="Arial"/>
                <a:ea typeface="Arial"/>
                <a:cs typeface="Arial"/>
                <a:sym typeface="Arial"/>
              </a:rPr>
              <a:t>7 satellites flying</a:t>
            </a:r>
            <a:endParaRPr b="1" sz="2400">
              <a:solidFill>
                <a:srgbClr val="FFEB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4" name="Google Shape;144;p12"/>
          <p:cNvGraphicFramePr/>
          <p:nvPr/>
        </p:nvGraphicFramePr>
        <p:xfrm>
          <a:off x="4431329" y="26208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{36DF778E-EDFF-4983-9BD1-3AF1D8109E57}</a:tableStyleId>
              </a:tblPr>
              <a:tblGrid>
                <a:gridCol w="579675"/>
                <a:gridCol w="579675"/>
                <a:gridCol w="579675"/>
                <a:gridCol w="579675"/>
                <a:gridCol w="681750"/>
                <a:gridCol w="657600"/>
                <a:gridCol w="639675"/>
              </a:tblGrid>
              <a:tr h="489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S1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S2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S3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S4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S5P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S5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S6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1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●●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●●</a:t>
                      </a:r>
                      <a:endParaRPr/>
                    </a:p>
                  </a:txBody>
                  <a:tcPr marT="45725" marB="457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●●</a:t>
                      </a:r>
                      <a:endParaRPr/>
                    </a:p>
                  </a:txBody>
                  <a:tcPr marT="45725" marB="457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●</a:t>
                      </a:r>
                      <a:endParaRPr b="1" sz="1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erdana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t/>
                      </a:r>
                      <a:endParaRPr b="1" sz="1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5" name="Google Shape;145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98008" y="3056149"/>
            <a:ext cx="568392" cy="568392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146" name="Google Shape;146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066400" y="3061058"/>
            <a:ext cx="584690" cy="58469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147" name="Google Shape;147;p1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3004186">
            <a:off x="5527893" y="3033986"/>
            <a:ext cx="577445" cy="577445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148" name="Google Shape;148;p1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042108" y="2956346"/>
            <a:ext cx="783981" cy="78398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149" name="Google Shape;149;p1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334413" y="2913185"/>
            <a:ext cx="895986" cy="895986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150" name="Google Shape;150;p1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591082" y="2913185"/>
            <a:ext cx="854319" cy="854319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151" name="Google Shape;151;p1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994524" y="2978511"/>
            <a:ext cx="725365" cy="725365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152" name="Google Shape;152;p12"/>
          <p:cNvSpPr/>
          <p:nvPr/>
        </p:nvSpPr>
        <p:spPr>
          <a:xfrm>
            <a:off x="4210335" y="4046619"/>
            <a:ext cx="474029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EBAB"/>
                </a:solidFill>
                <a:latin typeface="Arial"/>
                <a:ea typeface="Arial"/>
                <a:cs typeface="Arial"/>
                <a:sym typeface="Arial"/>
              </a:rPr>
              <a:t>preparing Copernicus </a:t>
            </a:r>
            <a:r>
              <a:rPr b="1" lang="en-GB" sz="2600">
                <a:solidFill>
                  <a:srgbClr val="FFEBAB"/>
                </a:solidFill>
              </a:rPr>
              <a:t>2</a:t>
            </a:r>
            <a:r>
              <a:rPr b="1" lang="en-GB" sz="2600">
                <a:solidFill>
                  <a:srgbClr val="FFEBAB"/>
                </a:solidFill>
                <a:latin typeface="Arial"/>
                <a:ea typeface="Arial"/>
                <a:cs typeface="Arial"/>
                <a:sym typeface="Arial"/>
              </a:rPr>
              <a:t>.0</a:t>
            </a:r>
            <a:endParaRPr b="1" sz="2600">
              <a:solidFill>
                <a:srgbClr val="FFEB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12"/>
          <p:cNvCxnSpPr/>
          <p:nvPr/>
        </p:nvCxnSpPr>
        <p:spPr>
          <a:xfrm>
            <a:off x="4418100" y="3981450"/>
            <a:ext cx="4372111" cy="2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/>
          <p:nvPr/>
        </p:nvSpPr>
        <p:spPr>
          <a:xfrm>
            <a:off x="2918336" y="146583"/>
            <a:ext cx="28291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Sentinel-1 mission status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entinel-1" id="159" name="Google Shape;15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37" y="498952"/>
            <a:ext cx="1339944" cy="35835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3"/>
          <p:cNvSpPr/>
          <p:nvPr/>
        </p:nvSpPr>
        <p:spPr>
          <a:xfrm>
            <a:off x="450490" y="881397"/>
            <a:ext cx="5213490" cy="3077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0975" lvl="0" marL="180975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Sentinel-1A and Sentinel-1B mission operations 🡪 </a:t>
            </a:r>
            <a:r>
              <a:rPr b="1"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nominal </a:t>
            </a:r>
            <a:endParaRPr/>
          </a:p>
          <a:p>
            <a:pPr indent="-180975" lvl="0" marL="180975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Sentinel-1 </a:t>
            </a:r>
            <a:r>
              <a:rPr b="1"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contribution to emergency activations</a:t>
            </a: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 particular from the Copernicus Emergency Management Service, continues to be very high, for flood monitoring in particular</a:t>
            </a:r>
            <a:endParaRPr/>
          </a:p>
          <a:p>
            <a:pPr indent="-180975" lvl="0" marL="180975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dedicated campaign aiming at demonstrating the </a:t>
            </a:r>
            <a:r>
              <a:rPr b="1"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monitoring of hurricanes over seas / oceans</a:t>
            </a: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has been successfully conducted</a:t>
            </a:r>
            <a:endParaRPr/>
          </a:p>
          <a:p>
            <a:pPr indent="-180975" lvl="0" marL="180975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Sentinel-1 is operated close to its </a:t>
            </a:r>
            <a:r>
              <a:rPr b="1"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 mission capacity </a:t>
            </a:r>
            <a:b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(i.e. difficulty to accommodate additional observations)</a:t>
            </a:r>
            <a:endParaRPr/>
          </a:p>
          <a:p>
            <a:pPr indent="-180975" lvl="0" marL="180975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slight increase of the SAR operating time duty cycle constraint has started (outside 3-month eclipse season), mainly allowing to further stabilise the observation scenario</a:t>
            </a:r>
            <a:endParaRPr/>
          </a:p>
        </p:txBody>
      </p:sp>
      <p:pic>
        <p:nvPicPr>
          <p:cNvPr descr="Sentinel1 orbit.jpg" id="161" name="Google Shape;16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5357" y="1411926"/>
            <a:ext cx="2481158" cy="161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/>
          <p:nvPr/>
        </p:nvSpPr>
        <p:spPr>
          <a:xfrm>
            <a:off x="3948290" y="915612"/>
            <a:ext cx="5068710" cy="3447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✔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Nominal Sentinel-2 constellation operations with Sentinel-2A and Sentinel-2B.</a:t>
            </a:r>
            <a:endParaRPr/>
          </a:p>
          <a:p>
            <a:pPr indent="-285750" lvl="0" marL="285750" marR="0" rtl="0" algn="just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✔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Routine provision of Sentinel-2 data to operational services</a:t>
            </a:r>
            <a:endParaRPr/>
          </a:p>
          <a:p>
            <a:pPr indent="-285750" lvl="0" marL="285750" marR="0" rtl="0" algn="just">
              <a:spcBef>
                <a:spcPts val="600"/>
              </a:spcBef>
              <a:spcAft>
                <a:spcPts val="0"/>
              </a:spcAft>
              <a:buClr>
                <a:srgbClr val="4D4F53"/>
              </a:buClr>
              <a:buSzPts val="1800"/>
              <a:buFont typeface="Noto Sans Symbols"/>
              <a:buChar char="✔"/>
            </a:pPr>
            <a:r>
              <a:rPr lang="en-GB" sz="1800">
                <a:solidFill>
                  <a:srgbClr val="4D4F53"/>
                </a:solidFill>
                <a:latin typeface="Calibri"/>
                <a:ea typeface="Calibri"/>
                <a:cs typeface="Calibri"/>
                <a:sym typeface="Calibri"/>
              </a:rPr>
              <a:t>Level-2A surface reflectance product generated worldwide systematically since 13 December 2018.</a:t>
            </a:r>
            <a:endParaRPr/>
          </a:p>
          <a:p>
            <a:pPr indent="-285750" lvl="0" marL="285750" marR="0" rtl="0" algn="just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✔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Good health of both Sentinel-2A and Sentinel-2B satellites.</a:t>
            </a:r>
            <a:endParaRPr/>
          </a:p>
          <a:p>
            <a:pPr indent="-285750" lvl="0" marL="285750" marR="0" rtl="0" algn="just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✔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Sentinel-2 is operated beyond the initially required observation scenario.</a:t>
            </a:r>
            <a:endParaRPr/>
          </a:p>
        </p:txBody>
      </p:sp>
      <p:sp>
        <p:nvSpPr>
          <p:cNvPr id="167" name="Google Shape;167;p14"/>
          <p:cNvSpPr txBox="1"/>
          <p:nvPr/>
        </p:nvSpPr>
        <p:spPr>
          <a:xfrm>
            <a:off x="143086" y="983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2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Sentinel-2 Mission Status</a:t>
            </a:r>
            <a:endParaRPr b="0" sz="220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Potenza.gif" id="168" name="Google Shape;1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53" y="1104769"/>
            <a:ext cx="3734484" cy="30946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69" name="Google Shape;169;p14"/>
          <p:cNvSpPr/>
          <p:nvPr/>
        </p:nvSpPr>
        <p:spPr>
          <a:xfrm>
            <a:off x="155352" y="3898238"/>
            <a:ext cx="3138693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 of Level-2A surface reflectance versus Level-1C (top-of-atmosphere)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Copyright: Contains modified Copernicus Sentinel data (2018)</a:t>
            </a:r>
            <a:endParaRPr i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Sentinel-2 Thematic Journal Publications</a:t>
            </a:r>
            <a:endParaRPr/>
          </a:p>
        </p:txBody>
      </p:sp>
      <p:pic>
        <p:nvPicPr>
          <p:cNvPr id="175" name="Google Shape;1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481" y="929746"/>
            <a:ext cx="6046787" cy="308345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15"/>
          <p:cNvSpPr/>
          <p:nvPr/>
        </p:nvSpPr>
        <p:spPr>
          <a:xfrm>
            <a:off x="6891867" y="1642535"/>
            <a:ext cx="1981200" cy="1815882"/>
          </a:xfrm>
          <a:prstGeom prst="rect">
            <a:avLst/>
          </a:prstGeom>
          <a:solidFill>
            <a:srgbClr val="DDE8F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19326C"/>
                </a:solidFill>
                <a:latin typeface="Proxima Nova"/>
                <a:ea typeface="Proxima Nova"/>
                <a:cs typeface="Proxima Nova"/>
                <a:sym typeface="Proxima Nova"/>
              </a:rPr>
              <a:t>For Sentinel-2, the bulk of the publications focus on Agriculture and Land Ecosystems, followed by Forests and Inland Water. </a:t>
            </a:r>
            <a:endParaRPr b="0" sz="1600" u="none">
              <a:solidFill>
                <a:srgbClr val="7F000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15"/>
          <p:cNvSpPr/>
          <p:nvPr/>
        </p:nvSpPr>
        <p:spPr>
          <a:xfrm>
            <a:off x="694267" y="4106334"/>
            <a:ext cx="5469466" cy="230832"/>
          </a:xfrm>
          <a:prstGeom prst="rect">
            <a:avLst/>
          </a:prstGeom>
          <a:solidFill>
            <a:srgbClr val="DDE8F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19326C"/>
                </a:solidFill>
                <a:latin typeface="Proxima Nova"/>
                <a:ea typeface="Proxima Nova"/>
                <a:cs typeface="Proxima Nova"/>
                <a:sym typeface="Proxima Nova"/>
              </a:rPr>
              <a:t>Copernicus study by EARSC “Exploring sectoral uptake of Sentinel data within academic publications”</a:t>
            </a:r>
            <a:endParaRPr b="0" sz="900" u="none">
              <a:solidFill>
                <a:srgbClr val="7F000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15"/>
          <p:cNvSpPr/>
          <p:nvPr/>
        </p:nvSpPr>
        <p:spPr>
          <a:xfrm>
            <a:off x="6121400" y="1769533"/>
            <a:ext cx="93133" cy="84667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Large range of new applications...</a:t>
            </a:r>
            <a:endParaRPr/>
          </a:p>
        </p:txBody>
      </p:sp>
      <p:pic>
        <p:nvPicPr>
          <p:cNvPr descr="Screen Shot 2019-02-28 at 16.49.23 1.png" id="184" name="Google Shape;18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82" y="3048000"/>
            <a:ext cx="2630886" cy="149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044" y="749300"/>
            <a:ext cx="612633" cy="6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6"/>
          <p:cNvSpPr txBox="1"/>
          <p:nvPr/>
        </p:nvSpPr>
        <p:spPr>
          <a:xfrm>
            <a:off x="1035110" y="719666"/>
            <a:ext cx="147948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Iceberg Monitoring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7" name="Google Shape;18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9295" y="918694"/>
            <a:ext cx="819149" cy="46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01494" y="3113616"/>
            <a:ext cx="2828372" cy="14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95194" y="1029130"/>
            <a:ext cx="812800" cy="336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/>
          <p:cNvSpPr txBox="1"/>
          <p:nvPr/>
        </p:nvSpPr>
        <p:spPr>
          <a:xfrm>
            <a:off x="4267260" y="764117"/>
            <a:ext cx="147955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Smart Farming on cloudy regions</a:t>
            </a:r>
            <a:endParaRPr sz="14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6570193" y="767578"/>
            <a:ext cx="20742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Ground motion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(in complement of S1)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2" name="Google Shape;19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09215" y="3130550"/>
            <a:ext cx="3041650" cy="138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19801" y="1317259"/>
            <a:ext cx="3547532" cy="179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02001" y="1680817"/>
            <a:ext cx="2298699" cy="130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9900" y="1593850"/>
            <a:ext cx="20574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59267" y="668867"/>
            <a:ext cx="2802466" cy="3937000"/>
          </a:xfrm>
          <a:prstGeom prst="rect">
            <a:avLst/>
          </a:prstGeom>
          <a:noFill/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16"/>
          <p:cNvSpPr/>
          <p:nvPr/>
        </p:nvSpPr>
        <p:spPr>
          <a:xfrm>
            <a:off x="2954867" y="677334"/>
            <a:ext cx="2946400" cy="3937000"/>
          </a:xfrm>
          <a:prstGeom prst="rect">
            <a:avLst/>
          </a:prstGeom>
          <a:noFill/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16"/>
          <p:cNvSpPr/>
          <p:nvPr/>
        </p:nvSpPr>
        <p:spPr>
          <a:xfrm>
            <a:off x="6002865" y="677334"/>
            <a:ext cx="3064933" cy="3937000"/>
          </a:xfrm>
          <a:prstGeom prst="rect">
            <a:avLst/>
          </a:prstGeom>
          <a:noFill/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/>
          <p:nvPr/>
        </p:nvSpPr>
        <p:spPr>
          <a:xfrm>
            <a:off x="508000" y="778670"/>
            <a:ext cx="8333818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2019 Q3: Level-2A on-demand service for Copernicus Services and later to all.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2019 Q3: Extension of Observation Scenario (Sentinel HLOP update).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2019 Q4: Start of the geometry-refined production using the Global Reference Image (GRI).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2020: Usage of improved DEM for Level-1C and Level-2A productions.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Improvement of Level-1C and Level-2A products.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On-line products anomaly database with Application Program Interface (API).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Definition of the orbital configuration with Sentinel-2C.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✧"/>
            </a:pPr>
            <a:r>
              <a:rPr lang="en-GB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Generation of Level-2F demonstration fused product.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/>
          <p:cNvSpPr txBox="1"/>
          <p:nvPr/>
        </p:nvSpPr>
        <p:spPr>
          <a:xfrm>
            <a:off x="143086" y="983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2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Mission Outlook (up to 2020 yearly review)</a:t>
            </a:r>
            <a:endParaRPr b="0" sz="220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" name="Google Shape;210;p18"/>
          <p:cNvCxnSpPr>
            <a:stCxn id="211" idx="3"/>
            <a:endCxn id="212" idx="2"/>
          </p:cNvCxnSpPr>
          <p:nvPr/>
        </p:nvCxnSpPr>
        <p:spPr>
          <a:xfrm>
            <a:off x="4738293" y="2221590"/>
            <a:ext cx="2136000" cy="394500"/>
          </a:xfrm>
          <a:prstGeom prst="bentConnector3">
            <a:avLst>
              <a:gd fmla="val 92016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13" name="Google Shape;213;p18"/>
          <p:cNvSpPr txBox="1"/>
          <p:nvPr>
            <p:ph type="title"/>
          </p:nvPr>
        </p:nvSpPr>
        <p:spPr>
          <a:xfrm>
            <a:off x="143086" y="-20127"/>
            <a:ext cx="7553114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Mission Outlook / Level-2F demonstration product</a:t>
            </a:r>
            <a:endParaRPr/>
          </a:p>
        </p:txBody>
      </p:sp>
      <p:sp>
        <p:nvSpPr>
          <p:cNvPr id="214" name="Google Shape;214;p18"/>
          <p:cNvSpPr txBox="1"/>
          <p:nvPr>
            <p:ph idx="1" type="body"/>
          </p:nvPr>
        </p:nvSpPr>
        <p:spPr>
          <a:xfrm>
            <a:off x="396000" y="621700"/>
            <a:ext cx="8748000" cy="698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</a:pPr>
            <a:r>
              <a:t/>
            </a:r>
            <a:endParaRPr sz="1500"/>
          </a:p>
          <a:p>
            <a:pPr indent="0" lvl="0" marL="0" rtl="0" algn="just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Verdana"/>
              <a:buNone/>
            </a:pPr>
            <a:r>
              <a:t/>
            </a:r>
            <a:endParaRPr sz="1500"/>
          </a:p>
        </p:txBody>
      </p:sp>
      <p:sp>
        <p:nvSpPr>
          <p:cNvPr id="215" name="Google Shape;215;p18"/>
          <p:cNvSpPr/>
          <p:nvPr/>
        </p:nvSpPr>
        <p:spPr>
          <a:xfrm>
            <a:off x="1550015" y="1841496"/>
            <a:ext cx="870856" cy="761998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0078B9"/>
              </a:gs>
              <a:gs pos="80000">
                <a:srgbClr val="009FF2"/>
              </a:gs>
              <a:gs pos="100000">
                <a:srgbClr val="00A1F9"/>
              </a:gs>
            </a:gsLst>
            <a:lin ang="16200000" scaled="0"/>
          </a:gradFill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S2 L2A</a:t>
            </a:r>
            <a:endParaRPr sz="1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6874296" y="2125127"/>
            <a:ext cx="870856" cy="982133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0078B9"/>
              </a:gs>
              <a:gs pos="80000">
                <a:srgbClr val="009FF2"/>
              </a:gs>
              <a:gs pos="100000">
                <a:srgbClr val="00A1F9"/>
              </a:gs>
            </a:gsLst>
            <a:lin ang="16200000" scaled="0"/>
          </a:gradFill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L2F</a:t>
            </a:r>
            <a:endParaRPr sz="1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16" name="Google Shape;216;p18"/>
          <p:cNvCxnSpPr>
            <a:endCxn id="217" idx="1"/>
          </p:cNvCxnSpPr>
          <p:nvPr/>
        </p:nvCxnSpPr>
        <p:spPr>
          <a:xfrm flipH="1" rot="10800000">
            <a:off x="2700844" y="3253313"/>
            <a:ext cx="3270000" cy="6300"/>
          </a:xfrm>
          <a:prstGeom prst="bentConnector3">
            <a:avLst>
              <a:gd fmla="val 50000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8" name="Google Shape;218;p18"/>
          <p:cNvCxnSpPr>
            <a:stCxn id="211" idx="3"/>
          </p:cNvCxnSpPr>
          <p:nvPr/>
        </p:nvCxnSpPr>
        <p:spPr>
          <a:xfrm>
            <a:off x="4738293" y="2221590"/>
            <a:ext cx="1163100" cy="843300"/>
          </a:xfrm>
          <a:prstGeom prst="bentConnector3">
            <a:avLst>
              <a:gd fmla="val 76929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9" name="Google Shape;219;p18"/>
          <p:cNvCxnSpPr>
            <a:stCxn id="215" idx="4"/>
            <a:endCxn id="211" idx="1"/>
          </p:cNvCxnSpPr>
          <p:nvPr/>
        </p:nvCxnSpPr>
        <p:spPr>
          <a:xfrm flipH="1" rot="10800000">
            <a:off x="2420871" y="2221595"/>
            <a:ext cx="1661400" cy="900"/>
          </a:xfrm>
          <a:prstGeom prst="bentConnector3">
            <a:avLst>
              <a:gd fmla="val 49998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20" name="Google Shape;220;p18"/>
          <p:cNvSpPr/>
          <p:nvPr/>
        </p:nvSpPr>
        <p:spPr>
          <a:xfrm>
            <a:off x="1575415" y="2882894"/>
            <a:ext cx="870856" cy="752929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0078B9"/>
              </a:gs>
              <a:gs pos="80000">
                <a:srgbClr val="009FF2"/>
              </a:gs>
              <a:gs pos="100000">
                <a:srgbClr val="00A1F9"/>
              </a:gs>
            </a:gsLst>
            <a:lin ang="16200000" scaled="0"/>
          </a:gradFill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L8 L1T</a:t>
            </a:r>
            <a:endParaRPr sz="1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2564163" y="2891969"/>
            <a:ext cx="789214" cy="734786"/>
          </a:xfrm>
          <a:prstGeom prst="chevron">
            <a:avLst>
              <a:gd fmla="val 18116" name="adj"/>
            </a:avLst>
          </a:prstGeom>
          <a:gradFill>
            <a:gsLst>
              <a:gs pos="0">
                <a:srgbClr val="0078B9"/>
              </a:gs>
              <a:gs pos="80000">
                <a:srgbClr val="009FF2"/>
              </a:gs>
              <a:gs pos="100000">
                <a:srgbClr val="00A1F9"/>
              </a:gs>
            </a:gsLst>
            <a:lin ang="16200000" scaled="0"/>
          </a:gradFill>
          <a:ln cap="flat" cmpd="sng" w="9525">
            <a:solidFill>
              <a:srgbClr val="0096D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22" name="Google Shape;222;p18"/>
          <p:cNvGrpSpPr/>
          <p:nvPr/>
        </p:nvGrpSpPr>
        <p:grpSpPr>
          <a:xfrm>
            <a:off x="3278993" y="2828448"/>
            <a:ext cx="822127" cy="914793"/>
            <a:chOff x="2685144" y="1696336"/>
            <a:chExt cx="822127" cy="914793"/>
          </a:xfrm>
        </p:grpSpPr>
        <p:sp>
          <p:nvSpPr>
            <p:cNvPr id="223" name="Google Shape;223;p18"/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fmla="val 18116" name="adj"/>
              </a:avLst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00" scaled="0"/>
            </a:gradFill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4" name="Google Shape;224;p18"/>
            <p:cNvSpPr txBox="1"/>
            <p:nvPr/>
          </p:nvSpPr>
          <p:spPr>
            <a:xfrm rot="-3297150">
              <a:off x="2676071" y="1984456"/>
              <a:ext cx="879929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Atmospheric Correction</a:t>
              </a:r>
              <a:endParaRPr sz="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25" name="Google Shape;225;p18"/>
          <p:cNvGrpSpPr/>
          <p:nvPr/>
        </p:nvGrpSpPr>
        <p:grpSpPr>
          <a:xfrm>
            <a:off x="3979134" y="2781513"/>
            <a:ext cx="816584" cy="932468"/>
            <a:chOff x="2657774" y="1651216"/>
            <a:chExt cx="816584" cy="932468"/>
          </a:xfrm>
        </p:grpSpPr>
        <p:sp>
          <p:nvSpPr>
            <p:cNvPr id="226" name="Google Shape;226;p18"/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fmla="val 18116" name="adj"/>
              </a:avLst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00" scaled="0"/>
            </a:gradFill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7" name="Google Shape;227;p18"/>
            <p:cNvSpPr txBox="1"/>
            <p:nvPr/>
          </p:nvSpPr>
          <p:spPr>
            <a:xfrm rot="-3297150">
              <a:off x="2621643" y="1932784"/>
              <a:ext cx="8799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BRDF Adjustment</a:t>
              </a:r>
              <a:endParaRPr sz="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28" name="Google Shape;228;p18"/>
          <p:cNvGrpSpPr/>
          <p:nvPr/>
        </p:nvGrpSpPr>
        <p:grpSpPr>
          <a:xfrm>
            <a:off x="4697592" y="2776070"/>
            <a:ext cx="816584" cy="932468"/>
            <a:chOff x="2657774" y="1651216"/>
            <a:chExt cx="816584" cy="932468"/>
          </a:xfrm>
        </p:grpSpPr>
        <p:sp>
          <p:nvSpPr>
            <p:cNvPr id="229" name="Google Shape;229;p18"/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fmla="val 18116" name="adj"/>
              </a:avLst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00" scaled="0"/>
            </a:gradFill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0" name="Google Shape;230;p18"/>
            <p:cNvSpPr txBox="1"/>
            <p:nvPr/>
          </p:nvSpPr>
          <p:spPr>
            <a:xfrm rot="-3297150">
              <a:off x="2621643" y="1932784"/>
              <a:ext cx="8799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Band-pass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Adjustment</a:t>
              </a:r>
              <a:endParaRPr sz="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231" name="Google Shape;231;p18"/>
          <p:cNvCxnSpPr>
            <a:stCxn id="220" idx="4"/>
            <a:endCxn id="221" idx="1"/>
          </p:cNvCxnSpPr>
          <p:nvPr/>
        </p:nvCxnSpPr>
        <p:spPr>
          <a:xfrm>
            <a:off x="2446271" y="3259358"/>
            <a:ext cx="251100" cy="600"/>
          </a:xfrm>
          <a:prstGeom prst="bentConnector3">
            <a:avLst>
              <a:gd fmla="val 49981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32" name="Google Shape;232;p18"/>
          <p:cNvSpPr txBox="1"/>
          <p:nvPr/>
        </p:nvSpPr>
        <p:spPr>
          <a:xfrm rot="-3297150">
            <a:off x="2470420" y="3080284"/>
            <a:ext cx="87992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Geometric Processing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18"/>
          <p:cNvGrpSpPr/>
          <p:nvPr/>
        </p:nvGrpSpPr>
        <p:grpSpPr>
          <a:xfrm>
            <a:off x="5837730" y="2810418"/>
            <a:ext cx="789214" cy="866190"/>
            <a:chOff x="2685144" y="1684355"/>
            <a:chExt cx="789214" cy="866190"/>
          </a:xfrm>
        </p:grpSpPr>
        <p:sp>
          <p:nvSpPr>
            <p:cNvPr id="217" name="Google Shape;217;p18"/>
            <p:cNvSpPr/>
            <p:nvPr/>
          </p:nvSpPr>
          <p:spPr>
            <a:xfrm>
              <a:off x="2685144" y="1759857"/>
              <a:ext cx="789214" cy="734786"/>
            </a:xfrm>
            <a:prstGeom prst="chevron">
              <a:avLst>
                <a:gd fmla="val 18116" name="adj"/>
              </a:avLst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00" scaled="0"/>
            </a:gradFill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4" name="Google Shape;234;p18"/>
            <p:cNvSpPr txBox="1"/>
            <p:nvPr/>
          </p:nvSpPr>
          <p:spPr>
            <a:xfrm rot="-3297150">
              <a:off x="2621643" y="1990492"/>
              <a:ext cx="879929" cy="253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Fusion</a:t>
              </a:r>
              <a:endParaRPr sz="10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35" name="Google Shape;235;p18"/>
          <p:cNvGrpSpPr/>
          <p:nvPr/>
        </p:nvGrpSpPr>
        <p:grpSpPr>
          <a:xfrm>
            <a:off x="3921708" y="1754629"/>
            <a:ext cx="816585" cy="932468"/>
            <a:chOff x="1859488" y="1678432"/>
            <a:chExt cx="816585" cy="932468"/>
          </a:xfrm>
        </p:grpSpPr>
        <p:sp>
          <p:nvSpPr>
            <p:cNvPr id="211" name="Google Shape;211;p18"/>
            <p:cNvSpPr/>
            <p:nvPr/>
          </p:nvSpPr>
          <p:spPr>
            <a:xfrm>
              <a:off x="1886859" y="1778000"/>
              <a:ext cx="789214" cy="734786"/>
            </a:xfrm>
            <a:prstGeom prst="chevron">
              <a:avLst>
                <a:gd fmla="val 18116" name="adj"/>
              </a:avLst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00" scaled="0"/>
            </a:gradFill>
            <a:ln cap="flat" cmpd="sng" w="9525">
              <a:solidFill>
                <a:srgbClr val="0096D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6" name="Google Shape;236;p18"/>
            <p:cNvSpPr txBox="1"/>
            <p:nvPr/>
          </p:nvSpPr>
          <p:spPr>
            <a:xfrm rot="-3297150">
              <a:off x="1823357" y="1960000"/>
              <a:ext cx="8799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BRDF Adjustment</a:t>
              </a:r>
              <a:endParaRPr/>
            </a:p>
          </p:txBody>
        </p:sp>
      </p:grpSp>
      <p:cxnSp>
        <p:nvCxnSpPr>
          <p:cNvPr id="237" name="Google Shape;237;p18"/>
          <p:cNvCxnSpPr>
            <a:stCxn id="217" idx="3"/>
            <a:endCxn id="212" idx="2"/>
          </p:cNvCxnSpPr>
          <p:nvPr/>
        </p:nvCxnSpPr>
        <p:spPr>
          <a:xfrm flipH="1" rot="10800000">
            <a:off x="6626944" y="2616113"/>
            <a:ext cx="247500" cy="637200"/>
          </a:xfrm>
          <a:prstGeom prst="bentConnector3">
            <a:avLst>
              <a:gd fmla="val 32866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descr="20181221_S2LPLUS_LACRAU_Salt_animation.gif" id="238" name="Google Shape;23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4733" y="1224139"/>
            <a:ext cx="6256866" cy="3412774"/>
          </a:xfrm>
          <a:prstGeom prst="rect">
            <a:avLst/>
          </a:prstGeom>
          <a:noFill/>
          <a:ln cap="flat" cmpd="sng" w="12700">
            <a:solidFill>
              <a:srgbClr val="0098D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18"/>
          <p:cNvSpPr/>
          <p:nvPr/>
        </p:nvSpPr>
        <p:spPr>
          <a:xfrm>
            <a:off x="719668" y="610112"/>
            <a:ext cx="7772399" cy="584776"/>
          </a:xfrm>
          <a:prstGeom prst="rect">
            <a:avLst/>
          </a:prstGeom>
          <a:solidFill>
            <a:srgbClr val="DDE8F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98DB"/>
                </a:solidFill>
                <a:latin typeface="Proxima Nova"/>
                <a:ea typeface="Proxima Nova"/>
                <a:cs typeface="Proxima Nova"/>
                <a:sym typeface="Proxima Nova"/>
              </a:rPr>
              <a:t>Objective</a:t>
            </a:r>
            <a:r>
              <a:rPr lang="en-GB" sz="1600">
                <a:solidFill>
                  <a:srgbClr val="19326C"/>
                </a:solidFill>
                <a:latin typeface="Proxima Nova"/>
                <a:ea typeface="Proxima Nova"/>
                <a:cs typeface="Proxima Nova"/>
                <a:sym typeface="Proxima Nova"/>
              </a:rPr>
              <a:t>: To combine S2 with Landsat in a single fused data stream with S2 characteristics in terms of spatial resolution and spectral response.</a:t>
            </a:r>
            <a:endParaRPr sz="1600">
              <a:solidFill>
                <a:srgbClr val="19326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ntinel-3" id="245" name="Google Shape;2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35" y="454648"/>
            <a:ext cx="1254440" cy="335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9"/>
          <p:cNvSpPr/>
          <p:nvPr/>
        </p:nvSpPr>
        <p:spPr>
          <a:xfrm>
            <a:off x="4194786" y="770149"/>
            <a:ext cx="4881480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8900" lvl="0" marL="88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Sentinel-3A</a:t>
            </a: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mission operations 🡪 </a:t>
            </a:r>
            <a:r>
              <a:rPr b="1"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nominal </a:t>
            </a:r>
            <a:endParaRPr/>
          </a:p>
          <a:p>
            <a:pPr indent="-88900" lvl="0" marL="88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2 synergy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products released in October 2018</a:t>
            </a:r>
            <a:endParaRPr/>
          </a:p>
          <a:p>
            <a:pPr indent="-88900" lvl="0" marL="88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definition and implementation of two new core data products, the </a:t>
            </a: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Optical Depth (AOD)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Radiative Power (FRP)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on-going with sample products expected to be available in 2019.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88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Reprocessing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activities are on-going: </a:t>
            </a:r>
            <a:endParaRPr/>
          </a:p>
          <a:p>
            <a:pPr indent="-179388" lvl="0" marL="26828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SRAL, a full mission reprocessing (starting from March 2016) has been completed for both the Land and the Marine products. The Land products release is scheduled for Q4 2018.</a:t>
            </a:r>
            <a:endParaRPr/>
          </a:p>
          <a:p>
            <a:pPr indent="-179388" lvl="0" marL="26828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SLSTR, Level 1 and 2 data reprocessing started in June 2018 and was completed in September 2018, including an updated cloud masking. The release is planned for Q4 2018. </a:t>
            </a:r>
            <a:endParaRPr/>
          </a:p>
          <a:p>
            <a:pPr indent="-179388" lvl="0" marL="26828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OLCI a full mission reprocessing from April 2016 has been carried out and made available to users in September 2018.  </a:t>
            </a:r>
            <a:endParaRPr/>
          </a:p>
        </p:txBody>
      </p:sp>
      <p:pic>
        <p:nvPicPr>
          <p:cNvPr descr="Image result for eumetsat logo" id="247" name="Google Shape;24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9832" y="209636"/>
            <a:ext cx="1299544" cy="31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9"/>
          <p:cNvSpPr txBox="1"/>
          <p:nvPr/>
        </p:nvSpPr>
        <p:spPr>
          <a:xfrm>
            <a:off x="2918336" y="134011"/>
            <a:ext cx="28291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Sentinel-3 mission status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entinel-3.png" id="249" name="Google Shape;24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409" y="1557454"/>
            <a:ext cx="3304301" cy="2033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