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359" r:id="rId3"/>
    <p:sldId id="330" r:id="rId4"/>
    <p:sldId id="342" r:id="rId5"/>
    <p:sldId id="289" r:id="rId6"/>
    <p:sldId id="338" r:id="rId7"/>
    <p:sldId id="331" r:id="rId8"/>
    <p:sldId id="332" r:id="rId9"/>
    <p:sldId id="341" r:id="rId10"/>
    <p:sldId id="340" r:id="rId11"/>
    <p:sldId id="336" r:id="rId12"/>
    <p:sldId id="334" r:id="rId13"/>
    <p:sldId id="337" r:id="rId14"/>
    <p:sldId id="344" r:id="rId15"/>
    <p:sldId id="345" r:id="rId16"/>
    <p:sldId id="348" r:id="rId17"/>
    <p:sldId id="350" r:id="rId18"/>
    <p:sldId id="360" r:id="rId19"/>
    <p:sldId id="262" r:id="rId20"/>
    <p:sldId id="361" r:id="rId21"/>
    <p:sldId id="362" r:id="rId22"/>
    <p:sldId id="3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7B"/>
    <a:srgbClr val="37843A"/>
    <a:srgbClr val="E53935"/>
    <a:srgbClr val="0061AA"/>
    <a:srgbClr val="039BE5"/>
    <a:srgbClr val="5E3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5232" autoAdjust="0"/>
  </p:normalViewPr>
  <p:slideViewPr>
    <p:cSldViewPr snapToGrid="0">
      <p:cViewPr varScale="1">
        <p:scale>
          <a:sx n="162" d="100"/>
          <a:sy n="162" d="100"/>
        </p:scale>
        <p:origin x="239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3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0FDC5-7BCA-44D8-BBA4-1A70B558ED70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E350B-F27E-4EC3-82BA-CA3076AA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3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65297-5221-4570-85A9-C97D02D19C13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F0027-EA46-454C-9A58-50A529826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09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2404A-1460-400C-8D68-AD8DB0D8CA7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70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8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51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07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9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7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0027-EA46-454C-9A58-50A529826D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1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82993" y="552453"/>
            <a:ext cx="4762500" cy="5753100"/>
          </a:xfrm>
          <a:prstGeom prst="rect">
            <a:avLst/>
          </a:prstGeom>
        </p:spPr>
        <p:txBody>
          <a:bodyPr lIns="91427" tIns="45716" rIns="91427" bIns="45716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25508" y="552453"/>
            <a:ext cx="5111751" cy="2806700"/>
          </a:xfrm>
          <a:prstGeom prst="rect">
            <a:avLst/>
          </a:prstGeom>
        </p:spPr>
        <p:txBody>
          <a:bodyPr anchor="b"/>
          <a:lstStyle>
            <a:lvl1pPr>
              <a:defRPr sz="415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25508" y="3422653"/>
            <a:ext cx="5111751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50"/>
            </a:lvl1pPr>
            <a:lvl2pPr marL="0" indent="114285" algn="ctr">
              <a:spcBef>
                <a:spcPts val="0"/>
              </a:spcBef>
              <a:buSzTx/>
              <a:buNone/>
              <a:defRPr sz="2150"/>
            </a:lvl2pPr>
            <a:lvl3pPr marL="0" indent="228569" algn="ctr">
              <a:spcBef>
                <a:spcPts val="0"/>
              </a:spcBef>
              <a:buSzTx/>
              <a:buNone/>
              <a:defRPr sz="2150"/>
            </a:lvl3pPr>
            <a:lvl4pPr marL="0" indent="342853" algn="ctr">
              <a:spcBef>
                <a:spcPts val="0"/>
              </a:spcBef>
              <a:buSzTx/>
              <a:buNone/>
              <a:defRPr sz="2150"/>
            </a:lvl4pPr>
            <a:lvl5pPr marL="0" indent="457134" algn="ctr">
              <a:spcBef>
                <a:spcPts val="0"/>
              </a:spcBef>
              <a:buSzTx/>
              <a:buNone/>
              <a:defRPr sz="21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5299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44553" y="889002"/>
            <a:ext cx="10502900" cy="50736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6588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3808" y="4476751"/>
            <a:ext cx="9810751" cy="39497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3808" y="2993506"/>
            <a:ext cx="9810751" cy="502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4123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27" tIns="45716" rIns="91427" bIns="45716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60769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5973004" y="6540506"/>
            <a:ext cx="290142" cy="287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19580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9000" y="1149353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9000" y="3536955"/>
            <a:ext cx="10414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50"/>
            </a:lvl1pPr>
            <a:lvl2pPr marL="0" indent="114285" algn="ctr">
              <a:spcBef>
                <a:spcPts val="0"/>
              </a:spcBef>
              <a:buSzTx/>
              <a:buNone/>
              <a:defRPr sz="2150"/>
            </a:lvl2pPr>
            <a:lvl3pPr marL="0" indent="228569" algn="ctr">
              <a:spcBef>
                <a:spcPts val="0"/>
              </a:spcBef>
              <a:buSzTx/>
              <a:buNone/>
              <a:defRPr sz="2150"/>
            </a:lvl3pPr>
            <a:lvl4pPr marL="0" indent="342853" algn="ctr">
              <a:spcBef>
                <a:spcPts val="0"/>
              </a:spcBef>
              <a:buSzTx/>
              <a:buNone/>
              <a:defRPr sz="2150"/>
            </a:lvl4pPr>
            <a:lvl5pPr marL="0" indent="457134" algn="ctr">
              <a:spcBef>
                <a:spcPts val="0"/>
              </a:spcBef>
              <a:buSzTx/>
              <a:buNone/>
              <a:defRPr sz="21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1839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9866A-BCFE-47DC-BF3C-93B101676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A0D76E-440C-49BC-B3DD-276BC864F7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 defTabSz="412691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691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0BEEE2-903A-4C1D-80BB-63BB6ED31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552" y="1825625"/>
            <a:ext cx="5103205" cy="4351338"/>
          </a:xfrm>
          <a:prstGeom prst="rect">
            <a:avLst/>
          </a:prstGeom>
        </p:spPr>
        <p:txBody>
          <a:bodyPr anchor="t"/>
          <a:lstStyle>
            <a:lvl1pPr>
              <a:spcBef>
                <a:spcPts val="600"/>
              </a:spcBef>
              <a:defRPr>
                <a:latin typeface="Tw Cen MT" panose="020B0602020104020603" pitchFamily="34" charset="0"/>
              </a:defRPr>
            </a:lvl1pPr>
            <a:lvl2pPr>
              <a:spcBef>
                <a:spcPts val="600"/>
              </a:spcBef>
              <a:defRPr sz="2400">
                <a:latin typeface="Tw Cen MT" panose="020B0602020104020603" pitchFamily="34" charset="0"/>
              </a:defRPr>
            </a:lvl2pPr>
            <a:lvl3pPr>
              <a:spcBef>
                <a:spcPts val="600"/>
              </a:spcBef>
              <a:defRPr sz="2000">
                <a:latin typeface="Tw Cen MT" panose="020B0602020104020603" pitchFamily="34" charset="0"/>
              </a:defRPr>
            </a:lvl3pPr>
            <a:lvl4pPr>
              <a:spcBef>
                <a:spcPts val="600"/>
              </a:spcBef>
              <a:defRPr sz="1800">
                <a:latin typeface="Tw Cen MT" panose="020B0602020104020603" pitchFamily="34" charset="0"/>
              </a:defRPr>
            </a:lvl4pPr>
            <a:lvl5pPr>
              <a:spcBef>
                <a:spcPts val="600"/>
              </a:spcBef>
              <a:defRPr sz="1600"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CDA467-03C4-4C82-9BBE-0D861C30AC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37895" y="1825625"/>
            <a:ext cx="5109558" cy="4351338"/>
          </a:xfrm>
          <a:prstGeom prst="rect">
            <a:avLst/>
          </a:prstGeom>
        </p:spPr>
        <p:txBody>
          <a:bodyPr anchor="t"/>
          <a:lstStyle>
            <a:lvl1pPr>
              <a:spcBef>
                <a:spcPts val="600"/>
              </a:spcBef>
              <a:defRPr>
                <a:latin typeface="Tw Cen MT" panose="020B0602020104020603" pitchFamily="34" charset="0"/>
              </a:defRPr>
            </a:lvl1pPr>
            <a:lvl2pPr>
              <a:spcBef>
                <a:spcPts val="600"/>
              </a:spcBef>
              <a:defRPr sz="2400">
                <a:latin typeface="Tw Cen MT" panose="020B0602020104020603" pitchFamily="34" charset="0"/>
              </a:defRPr>
            </a:lvl2pPr>
            <a:lvl3pPr>
              <a:spcBef>
                <a:spcPts val="600"/>
              </a:spcBef>
              <a:defRPr sz="2000">
                <a:latin typeface="Tw Cen MT" panose="020B0602020104020603" pitchFamily="34" charset="0"/>
              </a:defRPr>
            </a:lvl3pPr>
            <a:lvl4pPr>
              <a:spcBef>
                <a:spcPts val="600"/>
              </a:spcBef>
              <a:defRPr sz="1800">
                <a:latin typeface="Tw Cen MT" panose="020B0602020104020603" pitchFamily="34" charset="0"/>
              </a:defRPr>
            </a:lvl4pPr>
            <a:lvl5pPr>
              <a:spcBef>
                <a:spcPts val="600"/>
              </a:spcBef>
              <a:defRPr sz="1600"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46073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anchor="t"/>
          <a:lstStyle>
            <a:lvl1pPr>
              <a:spcBef>
                <a:spcPts val="600"/>
              </a:spcBef>
              <a:defRPr>
                <a:latin typeface="Tw Cen MT" panose="020B0602020104020603" pitchFamily="34" charset="0"/>
              </a:defRPr>
            </a:lvl1pPr>
            <a:lvl2pPr>
              <a:spcBef>
                <a:spcPts val="600"/>
              </a:spcBef>
              <a:defRPr sz="2400">
                <a:latin typeface="Tw Cen MT" panose="020B0602020104020603" pitchFamily="34" charset="0"/>
              </a:defRPr>
            </a:lvl2pPr>
            <a:lvl3pPr>
              <a:spcBef>
                <a:spcPts val="600"/>
              </a:spcBef>
              <a:defRPr sz="2000">
                <a:latin typeface="Tw Cen MT" panose="020B0602020104020603" pitchFamily="34" charset="0"/>
              </a:defRPr>
            </a:lvl3pPr>
            <a:lvl4pPr>
              <a:spcBef>
                <a:spcPts val="600"/>
              </a:spcBef>
              <a:defRPr sz="1800">
                <a:latin typeface="Tw Cen MT" panose="020B0602020104020603" pitchFamily="34" charset="0"/>
              </a:defRPr>
            </a:lvl4pPr>
            <a:lvl5pPr>
              <a:spcBef>
                <a:spcPts val="600"/>
              </a:spcBef>
              <a:defRPr sz="1600"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8070" y="6423497"/>
            <a:ext cx="325730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FF09F551-F43D-4047-B22F-3DADC4AC0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4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99" tIns="50799" rIns="50799" bIns="507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3" y="1619255"/>
            <a:ext cx="10502900" cy="460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99" tIns="50799" rIns="50799" bIns="5079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47758" y="6540506"/>
            <a:ext cx="290142" cy="287256"/>
          </a:xfrm>
          <a:prstGeom prst="rect">
            <a:avLst/>
          </a:prstGeom>
          <a:ln w="12700">
            <a:miter lim="400000"/>
          </a:ln>
        </p:spPr>
        <p:txBody>
          <a:bodyPr wrap="none" lIns="50799" tIns="50799" rIns="50799" bIns="50799">
            <a:spAutoFit/>
          </a:bodyPr>
          <a:lstStyle>
            <a:lvl1pPr>
              <a:defRPr sz="1200">
                <a:latin typeface="Tw Cen MT" panose="020B0602020104020603" pitchFamily="34" charset="0"/>
              </a:defRPr>
            </a:lvl1pPr>
          </a:lstStyle>
          <a:p>
            <a:pPr algn="ctr" defTabSz="412691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412691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062357" y="6332476"/>
            <a:ext cx="3037114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61AA"/>
                </a:solidFill>
                <a:effectLst/>
                <a:uFillTx/>
                <a:latin typeface="Tw Cen MT" panose="020B0602020104020603" pitchFamily="34" charset="0"/>
                <a:ea typeface="+mn-ea"/>
                <a:cs typeface="+mn-cs"/>
                <a:sym typeface="Helvetica Light"/>
              </a:rPr>
              <a:t>@G20_GEOGLAM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61AA"/>
                </a:solidFill>
                <a:effectLst/>
                <a:uFillTx/>
                <a:latin typeface="Tw Cen MT" panose="020B0602020104020603" pitchFamily="34" charset="0"/>
                <a:ea typeface="+mn-ea"/>
                <a:cs typeface="+mn-cs"/>
                <a:sym typeface="Helvetica Light"/>
              </a:rPr>
              <a:t>www.geoglam.org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" y="6332476"/>
            <a:ext cx="1600114" cy="4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4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5" r:id="rId7"/>
    <p:sldLayoutId id="2147483676" r:id="rId8"/>
  </p:sldLayoutIdLst>
  <p:transition spd="med"/>
  <p:hf hdr="0" ftr="0" dt="0"/>
  <p:txStyles>
    <p:titleStyle>
      <a:lvl1pPr marL="0" marR="0" indent="0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 panose="020B0602020104020603" pitchFamily="34" charset="0"/>
          <a:ea typeface="+mn-ea"/>
          <a:cs typeface="+mn-cs"/>
          <a:sym typeface="Helvetica Light"/>
        </a:defRPr>
      </a:lvl1pPr>
      <a:lvl2pPr marL="0" marR="0" indent="114285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69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53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34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19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03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87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72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55" marR="0" indent="-317455" algn="l" defTabSz="412691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 panose="020B0602020104020603" pitchFamily="34" charset="0"/>
          <a:ea typeface="+mn-ea"/>
          <a:cs typeface="+mn-cs"/>
          <a:sym typeface="Helvetica Light"/>
        </a:defRPr>
      </a:lvl1pPr>
      <a:lvl2pPr marL="634911" marR="0" indent="-317455" algn="l" defTabSz="412691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 panose="020B0602020104020603" pitchFamily="34" charset="0"/>
          <a:ea typeface="+mn-ea"/>
          <a:cs typeface="+mn-cs"/>
          <a:sym typeface="Helvetica Light"/>
        </a:defRPr>
      </a:lvl2pPr>
      <a:lvl3pPr marL="952365" marR="0" indent="-317455" algn="l" defTabSz="412691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 panose="020B0602020104020603" pitchFamily="34" charset="0"/>
          <a:ea typeface="+mn-ea"/>
          <a:cs typeface="+mn-cs"/>
          <a:sym typeface="Helvetica Light"/>
        </a:defRPr>
      </a:lvl3pPr>
      <a:lvl4pPr marL="1269821" marR="0" indent="-317455" algn="l" defTabSz="412691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 panose="020B0602020104020603" pitchFamily="34" charset="0"/>
          <a:ea typeface="+mn-ea"/>
          <a:cs typeface="+mn-cs"/>
          <a:sym typeface="Helvetica Light"/>
        </a:defRPr>
      </a:lvl4pPr>
      <a:lvl5pPr marL="1587276" marR="0" indent="-317455" algn="l" defTabSz="412691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 panose="020B0602020104020603" pitchFamily="34" charset="0"/>
          <a:ea typeface="+mn-ea"/>
          <a:cs typeface="+mn-cs"/>
          <a:sym typeface="Helvetica Light"/>
        </a:defRPr>
      </a:lvl5pPr>
      <a:lvl6pPr marL="1904732" marR="0" indent="-317455" algn="l" defTabSz="412691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186" marR="0" indent="-317455" algn="l" defTabSz="412691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641" marR="0" indent="-317455" algn="l" defTabSz="412691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097" marR="0" indent="-317455" algn="l" defTabSz="412691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85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69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53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34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19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03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87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72" algn="ctr" defTabSz="4126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the-house-300749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5840"/>
            <a:ext cx="12192000" cy="609674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28"/>
          <p:cNvSpPr/>
          <p:nvPr/>
        </p:nvSpPr>
        <p:spPr>
          <a:xfrm>
            <a:off x="222152" y="1034828"/>
            <a:ext cx="11747695" cy="23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509" tIns="42509" rIns="42509" bIns="42509" anchor="ctr">
            <a:spAutoFit/>
          </a:bodyPr>
          <a:lstStyle>
            <a:lvl1pPr>
              <a:defRPr sz="1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412691" hangingPunct="0"/>
            <a:r>
              <a:rPr lang="en-US" sz="7500" b="1" kern="0" dirty="0">
                <a:latin typeface="Tw Cen MT" panose="020B0602020104020603" pitchFamily="34" charset="0"/>
              </a:rPr>
              <a:t>EO Data Coordination, </a:t>
            </a:r>
            <a:br>
              <a:rPr lang="en-US" sz="7500" b="1" kern="0" dirty="0">
                <a:latin typeface="Tw Cen MT" panose="020B0602020104020603" pitchFamily="34" charset="0"/>
              </a:rPr>
            </a:br>
            <a:r>
              <a:rPr lang="en-US" sz="7500" b="1" kern="0" dirty="0">
                <a:latin typeface="Tw Cen MT" panose="020B0602020104020603" pitchFamily="34" charset="0"/>
              </a:rPr>
              <a:t>CEOS, &amp; EAVs for GEOGLAM</a:t>
            </a:r>
          </a:p>
        </p:txBody>
      </p:sp>
      <p:sp>
        <p:nvSpPr>
          <p:cNvPr id="9" name="Shape 139"/>
          <p:cNvSpPr/>
          <p:nvPr/>
        </p:nvSpPr>
        <p:spPr>
          <a:xfrm>
            <a:off x="1855452" y="3623484"/>
            <a:ext cx="8748972" cy="1659715"/>
          </a:xfrm>
          <a:prstGeom prst="rect">
            <a:avLst/>
          </a:prstGeom>
          <a:solidFill>
            <a:srgbClr val="000000">
              <a:alpha val="4443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9" tIns="42509" rIns="42509" bIns="42509" anchor="ctr"/>
          <a:lstStyle/>
          <a:p>
            <a:pPr algn="ctr" defTabSz="412691" hangingPunct="0"/>
            <a:r>
              <a:rPr lang="en-US" sz="2250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Alyssa K. Whitcraft, on behalf of GEOGLAM EO Data Thematic Team</a:t>
            </a:r>
          </a:p>
          <a:p>
            <a:pPr algn="ctr" defTabSz="412691" hangingPunct="0"/>
            <a:r>
              <a:rPr lang="en-US" sz="2250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	</a:t>
            </a:r>
          </a:p>
          <a:p>
            <a:pPr algn="ctr" defTabSz="412691" hangingPunct="0"/>
            <a:r>
              <a:rPr lang="en-US" sz="2250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Joint LSI-VC Meeting, 5 September 2019</a:t>
            </a:r>
            <a:br>
              <a:rPr lang="en-US" sz="2250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</a:br>
            <a:r>
              <a:rPr lang="en-US" sz="2250" i="1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Anchorage Alaska</a:t>
            </a:r>
            <a:endParaRPr lang="en-US" sz="2250" kern="0" dirty="0">
              <a:solidFill>
                <a:srgbClr val="FFFFFF"/>
              </a:solidFill>
              <a:latin typeface="Tw Cen MT" panose="020B0602020104020603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929290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610718-48F9-4AD6-BF99-060B7C394D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1F1E3-4F46-4F31-90C7-7B5233E9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99" y="98666"/>
            <a:ext cx="11377801" cy="666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350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29CB-1E7F-4D39-88C9-63B1551C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DA79-0AC3-4B46-929B-57C60AEE9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October 21-26: GEOGLAM ExCom, EAV, and </a:t>
            </a:r>
            <a:r>
              <a:rPr lang="en-US" dirty="0" err="1"/>
              <a:t>CapDev</a:t>
            </a:r>
            <a:r>
              <a:rPr lang="en-US" dirty="0"/>
              <a:t> team meetings (Belgium)</a:t>
            </a:r>
          </a:p>
          <a:p>
            <a:pPr lvl="1"/>
            <a:r>
              <a:rPr lang="en-US" dirty="0"/>
              <a:t>Finish articulation of framework and variable ID</a:t>
            </a:r>
          </a:p>
          <a:p>
            <a:pPr lvl="1"/>
            <a:r>
              <a:rPr lang="en-US" dirty="0"/>
              <a:t>Ensuring clarity across GEOGLAM ecosystem (EO </a:t>
            </a:r>
            <a:r>
              <a:rPr lang="en-US" dirty="0" err="1"/>
              <a:t>Reqs</a:t>
            </a:r>
            <a:r>
              <a:rPr lang="en-US" dirty="0"/>
              <a:t>, Research Agenda, </a:t>
            </a:r>
            <a:r>
              <a:rPr lang="en-US" dirty="0" err="1"/>
              <a:t>CapDev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How should the EAVs intersect with other EVs? </a:t>
            </a:r>
          </a:p>
          <a:p>
            <a:pPr lvl="1"/>
            <a:r>
              <a:rPr lang="en-US" dirty="0"/>
              <a:t>Timeline for executing the EAVs?</a:t>
            </a:r>
          </a:p>
          <a:p>
            <a:pPr lvl="2"/>
            <a:r>
              <a:rPr lang="en-US" dirty="0"/>
              <a:t>When is the EAV work done? </a:t>
            </a:r>
          </a:p>
          <a:p>
            <a:pPr lvl="1"/>
            <a:r>
              <a:rPr lang="en-US" dirty="0"/>
              <a:t>Process for it becoming a community-endorsed document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41CF9-F817-4DDE-83F9-B20165467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09F551-F43D-4047-B22F-3DADC4AC05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FF09F551-F43D-4047-B22F-3DADC4AC05F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hape 139"/>
          <p:cNvSpPr/>
          <p:nvPr/>
        </p:nvSpPr>
        <p:spPr>
          <a:xfrm>
            <a:off x="1888660" y="2682226"/>
            <a:ext cx="8748972" cy="1493548"/>
          </a:xfrm>
          <a:prstGeom prst="rect">
            <a:avLst/>
          </a:prstGeom>
          <a:solidFill>
            <a:srgbClr val="000000">
              <a:alpha val="4443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9" tIns="42509" rIns="42509" bIns="42509" anchor="ctr"/>
          <a:lstStyle/>
          <a:p>
            <a:pPr algn="ctr" defTabSz="412691" hangingPunct="0"/>
            <a:r>
              <a:rPr lang="en-US" sz="3200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GEOGLAM </a:t>
            </a:r>
            <a:r>
              <a:rPr lang="en-US" sz="3200" kern="0" dirty="0" err="1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CapDev</a:t>
            </a:r>
            <a:r>
              <a:rPr lang="en-US" sz="3200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 Team</a:t>
            </a:r>
            <a:endParaRPr sz="3200" kern="0" dirty="0">
              <a:solidFill>
                <a:srgbClr val="FFFFFF"/>
              </a:solidFill>
              <a:latin typeface="Tw Cen MT" panose="020B0602020104020603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43053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eoglam-ppt-bg.jpg">
            <a:extLst>
              <a:ext uri="{FF2B5EF4-FFF2-40B4-BE49-F238E27FC236}">
                <a16:creationId xmlns:a16="http://schemas.microsoft.com/office/drawing/2014/main" id="{A8B97575-D8DE-4539-BC84-4DBCE8024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55" b="2343"/>
          <a:stretch/>
        </p:blipFill>
        <p:spPr>
          <a:xfrm>
            <a:off x="0" y="6095123"/>
            <a:ext cx="12192000" cy="8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9102707-D773-4BB1-BB33-46E251F49D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000094" y="6505278"/>
            <a:ext cx="272508" cy="287256"/>
          </a:xfrm>
        </p:spPr>
        <p:txBody>
          <a:bodyPr/>
          <a:lstStyle/>
          <a:p>
            <a:fld id="{86CB4B4D-7CA3-9044-876B-883B54F8677D}" type="slidenum">
              <a:rPr lang="en-US" kern="1200" smtClean="0"/>
              <a:t>13</a:t>
            </a:fld>
            <a:endParaRPr lang="en-US" kern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4860FF-4B4F-4AB0-BC10-AEBD7A52C751}"/>
              </a:ext>
            </a:extLst>
          </p:cNvPr>
          <p:cNvGrpSpPr/>
          <p:nvPr/>
        </p:nvGrpSpPr>
        <p:grpSpPr>
          <a:xfrm>
            <a:off x="106459" y="93197"/>
            <a:ext cx="11979083" cy="1533163"/>
            <a:chOff x="107503" y="69898"/>
            <a:chExt cx="8984312" cy="11498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3460C3-A173-4C88-93E1-1B5070099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740" r="-6" b="-6"/>
            <a:stretch/>
          </p:blipFill>
          <p:spPr>
            <a:xfrm>
              <a:off x="6948264" y="69898"/>
              <a:ext cx="2143551" cy="11484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FBDFBA-27F7-4097-9BCC-9B1E63E12B67}"/>
                </a:ext>
              </a:extLst>
            </p:cNvPr>
            <p:cNvSpPr/>
            <p:nvPr/>
          </p:nvSpPr>
          <p:spPr>
            <a:xfrm>
              <a:off x="107503" y="69900"/>
              <a:ext cx="6840761" cy="1149870"/>
            </a:xfrm>
            <a:prstGeom prst="rect">
              <a:avLst/>
            </a:prstGeom>
            <a:solidFill>
              <a:srgbClr val="000000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4533" dirty="0">
                  <a:latin typeface="Tw Cen MT" panose="020B0602020104020603" pitchFamily="34" charset="0"/>
                  <a:cs typeface="Calibri" panose="020F0502020204030204" pitchFamily="34" charset="0"/>
                </a:rPr>
                <a:t>Why a coordinated GEOGLAM Capacity Development effort?</a:t>
              </a:r>
              <a:endParaRPr lang="en-GB" sz="4533" dirty="0">
                <a:latin typeface="Tw Cen MT" panose="020B0602020104020603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3ED0A-F49C-401F-B92A-E0D9869E3F0D}"/>
              </a:ext>
            </a:extLst>
          </p:cNvPr>
          <p:cNvSpPr/>
          <p:nvPr/>
        </p:nvSpPr>
        <p:spPr>
          <a:xfrm>
            <a:off x="106459" y="1700851"/>
            <a:ext cx="5697291" cy="4292819"/>
          </a:xfrm>
          <a:prstGeom prst="rect">
            <a:avLst/>
          </a:prstGeom>
          <a:solidFill>
            <a:srgbClr val="0056A5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w Cen MT" panose="020B0602020104020603" pitchFamily="34" charset="0"/>
              </a:rPr>
              <a:t>Capacity development has been a key activity within GEOGLAM since its inception, but decentralized.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w Cen MT" panose="020B0602020104020603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w Cen MT" panose="020B0602020104020603" pitchFamily="34" charset="0"/>
              </a:rPr>
              <a:t>The working group (GEOGLAM </a:t>
            </a:r>
            <a:r>
              <a:rPr lang="en-US" sz="2400" dirty="0" err="1">
                <a:solidFill>
                  <a:schemeClr val="tx1"/>
                </a:solidFill>
                <a:latin typeface="Tw Cen MT" panose="020B0602020104020603" pitchFamily="34" charset="0"/>
              </a:rPr>
              <a:t>CapDev</a:t>
            </a:r>
            <a:r>
              <a:rPr lang="en-US" sz="2400" dirty="0">
                <a:solidFill>
                  <a:schemeClr val="tx1"/>
                </a:solidFill>
                <a:latin typeface="Tw Cen MT" panose="020B0602020104020603" pitchFamily="34" charset="0"/>
              </a:rPr>
              <a:t> Team) aims to better coordinate and harmonize capacity development across these initiatives – minimize duplication of effort and “confusion” of end users, ensure that operational transition is supported as intrinsic to projects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endParaRPr lang="en-GB" sz="24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4FF90-C602-4F78-BA4C-D4F8ACDEC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750" y="1725850"/>
            <a:ext cx="5680845" cy="47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581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eoglam-ppt-bg.jpg">
            <a:extLst>
              <a:ext uri="{FF2B5EF4-FFF2-40B4-BE49-F238E27FC236}">
                <a16:creationId xmlns:a16="http://schemas.microsoft.com/office/drawing/2014/main" id="{A8B97575-D8DE-4539-BC84-4DBCE8024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55" b="2343"/>
          <a:stretch/>
        </p:blipFill>
        <p:spPr>
          <a:xfrm>
            <a:off x="0" y="6095123"/>
            <a:ext cx="12192000" cy="8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9102707-D773-4BB1-BB33-46E251F49D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000094" y="6505278"/>
            <a:ext cx="272508" cy="287256"/>
          </a:xfrm>
        </p:spPr>
        <p:txBody>
          <a:bodyPr/>
          <a:lstStyle/>
          <a:p>
            <a:fld id="{86CB4B4D-7CA3-9044-876B-883B54F8677D}" type="slidenum">
              <a:rPr lang="en-US" kern="1200" smtClean="0"/>
              <a:t>14</a:t>
            </a:fld>
            <a:endParaRPr lang="en-US" kern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FBDFBA-27F7-4097-9BCC-9B1E63E12B67}"/>
              </a:ext>
            </a:extLst>
          </p:cNvPr>
          <p:cNvSpPr/>
          <p:nvPr/>
        </p:nvSpPr>
        <p:spPr>
          <a:xfrm>
            <a:off x="106460" y="93200"/>
            <a:ext cx="10196441" cy="1533160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533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Aims of the </a:t>
            </a:r>
            <a:r>
              <a:rPr lang="en-US" sz="4533" dirty="0">
                <a:solidFill>
                  <a:schemeClr val="bg1"/>
                </a:solidFill>
                <a:latin typeface="Tw Cen MT" panose="020B0602020104020603" pitchFamily="34" charset="0"/>
              </a:rPr>
              <a:t>GEOGLAM </a:t>
            </a:r>
            <a:r>
              <a:rPr lang="en-US" sz="4533" dirty="0" err="1">
                <a:solidFill>
                  <a:schemeClr val="bg1"/>
                </a:solidFill>
                <a:latin typeface="Tw Cen MT" panose="020B0602020104020603" pitchFamily="34" charset="0"/>
              </a:rPr>
              <a:t>CapDev</a:t>
            </a:r>
            <a:r>
              <a:rPr lang="en-US" sz="4533" dirty="0">
                <a:solidFill>
                  <a:schemeClr val="bg1"/>
                </a:solidFill>
                <a:latin typeface="Tw Cen MT" panose="020B0602020104020603" pitchFamily="34" charset="0"/>
              </a:rPr>
              <a:t> Team</a:t>
            </a:r>
            <a:endParaRPr lang="en-GB" sz="4533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3ED0A-F49C-401F-B92A-E0D9869E3F0D}"/>
              </a:ext>
            </a:extLst>
          </p:cNvPr>
          <p:cNvSpPr/>
          <p:nvPr/>
        </p:nvSpPr>
        <p:spPr>
          <a:xfrm>
            <a:off x="106459" y="1700851"/>
            <a:ext cx="11979083" cy="4292819"/>
          </a:xfrm>
          <a:prstGeom prst="rect">
            <a:avLst/>
          </a:prstGeom>
          <a:solidFill>
            <a:srgbClr val="008675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609585">
              <a:buFont typeface="Wingdings" panose="05000000000000000000" pitchFamily="2" charset="2"/>
              <a:buChar char="§"/>
            </a:pPr>
            <a:r>
              <a:rPr lang="en-US" sz="4533" dirty="0">
                <a:solidFill>
                  <a:schemeClr val="tx1"/>
                </a:solidFill>
                <a:latin typeface="Tw Cen MT" panose="020B0602020104020603" pitchFamily="34" charset="0"/>
              </a:rPr>
              <a:t>Develop a strategic vision for capacity development for GEOGLAM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en-US" sz="4533" dirty="0">
                <a:solidFill>
                  <a:schemeClr val="tx1"/>
                </a:solidFill>
                <a:latin typeface="Tw Cen MT" panose="020B0602020104020603" pitchFamily="34" charset="0"/>
              </a:rPr>
              <a:t>Facilitate transition from GEOGLAM R&amp;D activities to operations</a:t>
            </a:r>
          </a:p>
          <a:p>
            <a:pPr marL="609585" indent="-609585">
              <a:buFont typeface="Wingdings" panose="05000000000000000000" pitchFamily="2" charset="2"/>
              <a:buChar char="§"/>
            </a:pPr>
            <a:r>
              <a:rPr lang="en-US" sz="4533" dirty="0">
                <a:solidFill>
                  <a:schemeClr val="tx1"/>
                </a:solidFill>
                <a:latin typeface="Tw Cen MT" panose="020B0602020104020603" pitchFamily="34" charset="0"/>
              </a:rPr>
              <a:t>Document and promote best practices around capacity development for EO for agriculture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D79A68-DD47-4C7F-B144-432E611A4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" b="9953"/>
          <a:stretch/>
        </p:blipFill>
        <p:spPr>
          <a:xfrm>
            <a:off x="9219090" y="98731"/>
            <a:ext cx="2858084" cy="15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4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eoglam-ppt-bg.jpg">
            <a:extLst>
              <a:ext uri="{FF2B5EF4-FFF2-40B4-BE49-F238E27FC236}">
                <a16:creationId xmlns:a16="http://schemas.microsoft.com/office/drawing/2014/main" id="{A8B97575-D8DE-4539-BC84-4DBCE8024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55" b="2343"/>
          <a:stretch/>
        </p:blipFill>
        <p:spPr>
          <a:xfrm>
            <a:off x="0" y="6095123"/>
            <a:ext cx="12192000" cy="8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9102707-D773-4BB1-BB33-46E251F49D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000094" y="6505278"/>
            <a:ext cx="272508" cy="287256"/>
          </a:xfrm>
        </p:spPr>
        <p:txBody>
          <a:bodyPr/>
          <a:lstStyle/>
          <a:p>
            <a:fld id="{86CB4B4D-7CA3-9044-876B-883B54F8677D}" type="slidenum">
              <a:rPr lang="en-US" kern="1200" smtClean="0"/>
              <a:t>15</a:t>
            </a:fld>
            <a:endParaRPr lang="en-US" kern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FBDFBA-27F7-4097-9BCC-9B1E63E12B67}"/>
              </a:ext>
            </a:extLst>
          </p:cNvPr>
          <p:cNvSpPr/>
          <p:nvPr/>
        </p:nvSpPr>
        <p:spPr>
          <a:xfrm>
            <a:off x="106460" y="93200"/>
            <a:ext cx="10196441" cy="1533160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533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Proposed activities in </a:t>
            </a:r>
            <a:r>
              <a:rPr lang="en-US" sz="4533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CapDev</a:t>
            </a:r>
            <a:r>
              <a:rPr lang="en-US" sz="4533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Team</a:t>
            </a:r>
            <a:endParaRPr lang="en-GB" sz="4533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3ED0A-F49C-401F-B92A-E0D9869E3F0D}"/>
              </a:ext>
            </a:extLst>
          </p:cNvPr>
          <p:cNvSpPr/>
          <p:nvPr/>
        </p:nvSpPr>
        <p:spPr>
          <a:xfrm>
            <a:off x="106459" y="1700851"/>
            <a:ext cx="11979083" cy="4292819"/>
          </a:xfrm>
          <a:prstGeom prst="rect">
            <a:avLst/>
          </a:prstGeom>
          <a:solidFill>
            <a:srgbClr val="1A9485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1. Leverage what GEOGLAM members are doing in capacity development: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Identify examples of good capacity development practice by GEOGLAM members.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Work with GEOGLAM members to document the processes to develop and implement them.</a:t>
            </a:r>
          </a:p>
          <a:p>
            <a:endParaRPr lang="en-US" sz="2000" dirty="0">
              <a:solidFill>
                <a:schemeClr val="tx1"/>
              </a:solidFill>
              <a:latin typeface="Tw Cen MT" panose="020B0602020104020603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2. Promote good capacity development practices: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Develop and distribute guidance documents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Increase awareness of capacity development good practices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Contribute materially to GEO’s call for “reproducibility” and “reusability” </a:t>
            </a:r>
          </a:p>
          <a:p>
            <a:endParaRPr lang="en-US" sz="2000" dirty="0">
              <a:solidFill>
                <a:schemeClr val="tx1"/>
              </a:solidFill>
              <a:latin typeface="Tw Cen MT" panose="020B0602020104020603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3. Recommend ways to accelerate implementation in additional countries and regions: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Support members in the development of theory of change (</a:t>
            </a:r>
            <a:r>
              <a:rPr lang="en-US" sz="2000" dirty="0" err="1">
                <a:solidFill>
                  <a:schemeClr val="tx1"/>
                </a:solidFill>
                <a:latin typeface="Tw Cen MT" panose="020B0602020104020603" pitchFamily="34" charset="0"/>
              </a:rPr>
              <a:t>ToC</a:t>
            </a: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) models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Recommend the most appropriate </a:t>
            </a:r>
            <a:r>
              <a:rPr lang="en-US" sz="2000" dirty="0" err="1">
                <a:solidFill>
                  <a:schemeClr val="tx1"/>
                </a:solidFill>
                <a:latin typeface="Tw Cen MT" panose="020B0602020104020603" pitchFamily="34" charset="0"/>
              </a:rPr>
              <a:t>ToC</a:t>
            </a: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 and good practices for additional countries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Recommend guidelines for documentation/stewardship of materials for future reuse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5DDE3D-E38E-452A-8E39-088ADE728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" b="9953"/>
          <a:stretch/>
        </p:blipFill>
        <p:spPr>
          <a:xfrm>
            <a:off x="9219090" y="98731"/>
            <a:ext cx="2858084" cy="15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03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eoglam-ppt-bg.jpg">
            <a:extLst>
              <a:ext uri="{FF2B5EF4-FFF2-40B4-BE49-F238E27FC236}">
                <a16:creationId xmlns:a16="http://schemas.microsoft.com/office/drawing/2014/main" id="{A8B97575-D8DE-4539-BC84-4DBCE8024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55" b="2343"/>
          <a:stretch/>
        </p:blipFill>
        <p:spPr>
          <a:xfrm>
            <a:off x="0" y="6095123"/>
            <a:ext cx="12192000" cy="8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9102707-D773-4BB1-BB33-46E251F49D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000094" y="6505278"/>
            <a:ext cx="272508" cy="287256"/>
          </a:xfrm>
        </p:spPr>
        <p:txBody>
          <a:bodyPr/>
          <a:lstStyle/>
          <a:p>
            <a:fld id="{86CB4B4D-7CA3-9044-876B-883B54F8677D}" type="slidenum">
              <a:rPr lang="en-US" kern="1200" smtClean="0"/>
              <a:t>16</a:t>
            </a:fld>
            <a:endParaRPr lang="en-US" kern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FBDFBA-27F7-4097-9BCC-9B1E63E12B67}"/>
              </a:ext>
            </a:extLst>
          </p:cNvPr>
          <p:cNvSpPr/>
          <p:nvPr/>
        </p:nvSpPr>
        <p:spPr>
          <a:xfrm>
            <a:off x="106460" y="93200"/>
            <a:ext cx="10196441" cy="1533160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533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Proposed activities in </a:t>
            </a:r>
            <a:r>
              <a:rPr lang="en-US" sz="4533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CapDev</a:t>
            </a:r>
            <a:r>
              <a:rPr lang="en-US" sz="4533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Team</a:t>
            </a:r>
            <a:endParaRPr lang="en-GB" sz="4533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3ED0A-F49C-401F-B92A-E0D9869E3F0D}"/>
              </a:ext>
            </a:extLst>
          </p:cNvPr>
          <p:cNvSpPr/>
          <p:nvPr/>
        </p:nvSpPr>
        <p:spPr>
          <a:xfrm>
            <a:off x="106459" y="1700851"/>
            <a:ext cx="11979083" cy="4292819"/>
          </a:xfrm>
          <a:prstGeom prst="rect">
            <a:avLst/>
          </a:prstGeom>
          <a:solidFill>
            <a:srgbClr val="008675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dirty="0">
                <a:solidFill>
                  <a:schemeClr val="tx1"/>
                </a:solidFill>
                <a:latin typeface="Tw Cen MT" panose="020B0602020104020603" pitchFamily="34" charset="0"/>
              </a:rPr>
              <a:t>4. Recommend selection criteria to identify and characterize countries for future capacity development interventions</a:t>
            </a:r>
          </a:p>
          <a:p>
            <a:br>
              <a:rPr lang="en-US" sz="3600" dirty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Tw Cen MT" panose="020B0602020104020603" pitchFamily="34" charset="0"/>
              </a:rPr>
              <a:t>5.	Identify opportunities for training workshops and knowledge transfer with capacity development networks and Regional Network Coordinators and share these with co-chairs and relevant networks </a:t>
            </a:r>
          </a:p>
          <a:p>
            <a:pPr algn="l"/>
            <a:endParaRPr lang="en-US" sz="36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63404F-B458-4FDD-A38A-100738B86B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" b="9953"/>
          <a:stretch/>
        </p:blipFill>
        <p:spPr>
          <a:xfrm>
            <a:off x="9219090" y="98731"/>
            <a:ext cx="2858084" cy="15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939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eoglam-ppt-bg.jpg">
            <a:extLst>
              <a:ext uri="{FF2B5EF4-FFF2-40B4-BE49-F238E27FC236}">
                <a16:creationId xmlns:a16="http://schemas.microsoft.com/office/drawing/2014/main" id="{A8B97575-D8DE-4539-BC84-4DBCE8024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55" b="2343"/>
          <a:stretch/>
        </p:blipFill>
        <p:spPr>
          <a:xfrm>
            <a:off x="0" y="6095123"/>
            <a:ext cx="12192000" cy="8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9102707-D773-4BB1-BB33-46E251F49D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000094" y="6505278"/>
            <a:ext cx="272508" cy="287256"/>
          </a:xfrm>
        </p:spPr>
        <p:txBody>
          <a:bodyPr/>
          <a:lstStyle/>
          <a:p>
            <a:fld id="{86CB4B4D-7CA3-9044-876B-883B54F8677D}" type="slidenum">
              <a:rPr lang="en-US" kern="1200" smtClean="0"/>
              <a:t>17</a:t>
            </a:fld>
            <a:endParaRPr lang="en-US" kern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FBDFBA-27F7-4097-9BCC-9B1E63E12B67}"/>
              </a:ext>
            </a:extLst>
          </p:cNvPr>
          <p:cNvSpPr/>
          <p:nvPr/>
        </p:nvSpPr>
        <p:spPr>
          <a:xfrm>
            <a:off x="106460" y="93200"/>
            <a:ext cx="9157893" cy="1533160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533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Deliverables: Guidance document on good practices for </a:t>
            </a:r>
            <a:r>
              <a:rPr lang="en-US" sz="4533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CapDev</a:t>
            </a:r>
            <a:r>
              <a:rPr lang="en-US" sz="4533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, by 2020</a:t>
            </a:r>
            <a:endParaRPr lang="en-GB" sz="4533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3ED0A-F49C-401F-B92A-E0D9869E3F0D}"/>
              </a:ext>
            </a:extLst>
          </p:cNvPr>
          <p:cNvSpPr/>
          <p:nvPr/>
        </p:nvSpPr>
        <p:spPr>
          <a:xfrm>
            <a:off x="106459" y="1700851"/>
            <a:ext cx="11979083" cy="4292819"/>
          </a:xfrm>
          <a:prstGeom prst="rect">
            <a:avLst/>
          </a:prstGeom>
          <a:solidFill>
            <a:srgbClr val="FD8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w Cen MT" panose="020B0602020104020603" pitchFamily="34" charset="0"/>
              </a:rPr>
              <a:t>A document on good practices for designing and implementing </a:t>
            </a:r>
            <a:r>
              <a:rPr lang="en-US" sz="2400" dirty="0" err="1">
                <a:solidFill>
                  <a:schemeClr val="tx1"/>
                </a:solidFill>
                <a:latin typeface="Tw Cen MT" panose="020B0602020104020603" pitchFamily="34" charset="0"/>
              </a:rPr>
              <a:t>CapDev</a:t>
            </a:r>
            <a:r>
              <a:rPr lang="en-US" sz="2400" dirty="0">
                <a:solidFill>
                  <a:schemeClr val="tx1"/>
                </a:solidFill>
                <a:latin typeface="Tw Cen MT" panose="020B0602020104020603" pitchFamily="34" charset="0"/>
              </a:rPr>
              <a:t> relationships at individual, organizational and/or institutional levels.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w Cen MT" panose="020B0602020104020603" pitchFamily="34" charset="0"/>
              </a:rPr>
              <a:t>It will also include narratives from GEOGLAM members and stakeholders on examples of successful engagement.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When &amp; how to identify and engage with stakeholders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Carrying out a user needs assessment, with examples of what one looks like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How to develop &amp; deploy training materials that consider the audience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Options for longer-term stewardship &amp; maintenance of training materials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Approaches to co-design/co-production, with examples of the benefits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Evaluations to assess what is/is not working throughout the process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The order of operations &amp; timelines for carrying out each of the above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C7336D-3DF6-4E9C-B8C0-5A369C61A1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" b="19733"/>
          <a:stretch/>
        </p:blipFill>
        <p:spPr>
          <a:xfrm>
            <a:off x="9264352" y="93200"/>
            <a:ext cx="2821189" cy="151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37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FF09F551-F43D-4047-B22F-3DADC4AC05F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hape 139"/>
          <p:cNvSpPr/>
          <p:nvPr/>
        </p:nvSpPr>
        <p:spPr>
          <a:xfrm>
            <a:off x="1888660" y="2682226"/>
            <a:ext cx="8748972" cy="1493548"/>
          </a:xfrm>
          <a:prstGeom prst="rect">
            <a:avLst/>
          </a:prstGeom>
          <a:solidFill>
            <a:srgbClr val="000000">
              <a:alpha val="4443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9" tIns="42509" rIns="42509" bIns="42509" anchor="ctr"/>
          <a:lstStyle/>
          <a:p>
            <a:pPr algn="ctr" defTabSz="412691" hangingPunct="0"/>
            <a:r>
              <a:rPr lang="en-US" sz="3200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Future of GEOGLAM-CEOS Relationship</a:t>
            </a:r>
            <a:endParaRPr sz="3200" kern="0" dirty="0">
              <a:solidFill>
                <a:srgbClr val="FFFFFF"/>
              </a:solidFill>
              <a:latin typeface="Tw Cen MT" panose="020B0602020104020603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953348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021" y="5390827"/>
            <a:ext cx="1571228" cy="966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74" y="-62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Requirements Summary: Timeline </a:t>
            </a:r>
            <a:br>
              <a:rPr lang="en-US" dirty="0"/>
            </a:br>
            <a:r>
              <a:rPr lang="en-US" sz="3600" i="1" dirty="0"/>
              <a:t>gives an approximation of CEOS-GEOGLAM relationship</a:t>
            </a:r>
            <a:r>
              <a:rPr lang="en-US" sz="3600" dirty="0"/>
              <a:t>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4136" y="1355075"/>
            <a:ext cx="11589167" cy="3522687"/>
            <a:chOff x="144136" y="1355075"/>
            <a:chExt cx="11589167" cy="3522687"/>
          </a:xfrm>
        </p:grpSpPr>
        <p:sp>
          <p:nvSpPr>
            <p:cNvPr id="6" name="Freeform 5"/>
            <p:cNvSpPr/>
            <p:nvPr/>
          </p:nvSpPr>
          <p:spPr>
            <a:xfrm>
              <a:off x="144136" y="1355075"/>
              <a:ext cx="1408955" cy="834800"/>
            </a:xfrm>
            <a:custGeom>
              <a:avLst/>
              <a:gdLst>
                <a:gd name="connsiteX0" fmla="*/ 0 w 1408955"/>
                <a:gd name="connsiteY0" fmla="*/ 49740 h 497398"/>
                <a:gd name="connsiteX1" fmla="*/ 49740 w 1408955"/>
                <a:gd name="connsiteY1" fmla="*/ 0 h 497398"/>
                <a:gd name="connsiteX2" fmla="*/ 1359215 w 1408955"/>
                <a:gd name="connsiteY2" fmla="*/ 0 h 497398"/>
                <a:gd name="connsiteX3" fmla="*/ 1408955 w 1408955"/>
                <a:gd name="connsiteY3" fmla="*/ 49740 h 497398"/>
                <a:gd name="connsiteX4" fmla="*/ 1408955 w 1408955"/>
                <a:gd name="connsiteY4" fmla="*/ 447658 h 497398"/>
                <a:gd name="connsiteX5" fmla="*/ 1359215 w 1408955"/>
                <a:gd name="connsiteY5" fmla="*/ 497398 h 497398"/>
                <a:gd name="connsiteX6" fmla="*/ 49740 w 1408955"/>
                <a:gd name="connsiteY6" fmla="*/ 497398 h 497398"/>
                <a:gd name="connsiteX7" fmla="*/ 0 w 1408955"/>
                <a:gd name="connsiteY7" fmla="*/ 447658 h 497398"/>
                <a:gd name="connsiteX8" fmla="*/ 0 w 1408955"/>
                <a:gd name="connsiteY8" fmla="*/ 49740 h 4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55" h="497398">
                  <a:moveTo>
                    <a:pt x="0" y="49740"/>
                  </a:moveTo>
                  <a:cubicBezTo>
                    <a:pt x="0" y="22269"/>
                    <a:pt x="22269" y="0"/>
                    <a:pt x="49740" y="0"/>
                  </a:cubicBezTo>
                  <a:lnTo>
                    <a:pt x="1359215" y="0"/>
                  </a:lnTo>
                  <a:cubicBezTo>
                    <a:pt x="1386686" y="0"/>
                    <a:pt x="1408955" y="22269"/>
                    <a:pt x="1408955" y="49740"/>
                  </a:cubicBezTo>
                  <a:lnTo>
                    <a:pt x="1408955" y="447658"/>
                  </a:lnTo>
                  <a:cubicBezTo>
                    <a:pt x="1408955" y="475129"/>
                    <a:pt x="1386686" y="497398"/>
                    <a:pt x="1359215" y="497398"/>
                  </a:cubicBezTo>
                  <a:lnTo>
                    <a:pt x="49740" y="497398"/>
                  </a:lnTo>
                  <a:cubicBezTo>
                    <a:pt x="22269" y="497398"/>
                    <a:pt x="0" y="475129"/>
                    <a:pt x="0" y="447658"/>
                  </a:cubicBezTo>
                  <a:lnTo>
                    <a:pt x="0" y="497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2267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Tw Cen MT" panose="020B0602020104020603" pitchFamily="34" charset="0"/>
                </a:rPr>
                <a:t>2010 </a:t>
              </a:r>
              <a:r>
                <a:rPr lang="en-US" sz="1600" kern="1200" dirty="0" err="1">
                  <a:latin typeface="Tw Cen MT" panose="020B0602020104020603" pitchFamily="34" charset="0"/>
                </a:rPr>
                <a:t>Defourny</a:t>
              </a:r>
              <a:r>
                <a:rPr lang="en-US" sz="1600" kern="1200" dirty="0">
                  <a:latin typeface="Tw Cen MT" panose="020B0602020104020603" pitchFamily="34" charset="0"/>
                </a:rPr>
                <a:t> Diagram	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277861" y="2177627"/>
              <a:ext cx="1740017" cy="2699807"/>
            </a:xfrm>
            <a:custGeom>
              <a:avLst/>
              <a:gdLst>
                <a:gd name="connsiteX0" fmla="*/ 0 w 1740017"/>
                <a:gd name="connsiteY0" fmla="*/ 174002 h 2699807"/>
                <a:gd name="connsiteX1" fmla="*/ 174002 w 1740017"/>
                <a:gd name="connsiteY1" fmla="*/ 0 h 2699807"/>
                <a:gd name="connsiteX2" fmla="*/ 1566015 w 1740017"/>
                <a:gd name="connsiteY2" fmla="*/ 0 h 2699807"/>
                <a:gd name="connsiteX3" fmla="*/ 1740017 w 1740017"/>
                <a:gd name="connsiteY3" fmla="*/ 174002 h 2699807"/>
                <a:gd name="connsiteX4" fmla="*/ 1740017 w 1740017"/>
                <a:gd name="connsiteY4" fmla="*/ 2525805 h 2699807"/>
                <a:gd name="connsiteX5" fmla="*/ 1566015 w 1740017"/>
                <a:gd name="connsiteY5" fmla="*/ 2699807 h 2699807"/>
                <a:gd name="connsiteX6" fmla="*/ 174002 w 1740017"/>
                <a:gd name="connsiteY6" fmla="*/ 2699807 h 2699807"/>
                <a:gd name="connsiteX7" fmla="*/ 0 w 1740017"/>
                <a:gd name="connsiteY7" fmla="*/ 2525805 h 2699807"/>
                <a:gd name="connsiteX8" fmla="*/ 0 w 1740017"/>
                <a:gd name="connsiteY8" fmla="*/ 174002 h 269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0017" h="2699807">
                  <a:moveTo>
                    <a:pt x="0" y="174002"/>
                  </a:moveTo>
                  <a:cubicBezTo>
                    <a:pt x="0" y="77903"/>
                    <a:pt x="77903" y="0"/>
                    <a:pt x="174002" y="0"/>
                  </a:cubicBezTo>
                  <a:lnTo>
                    <a:pt x="1566015" y="0"/>
                  </a:lnTo>
                  <a:cubicBezTo>
                    <a:pt x="1662114" y="0"/>
                    <a:pt x="1740017" y="77903"/>
                    <a:pt x="1740017" y="174002"/>
                  </a:cubicBezTo>
                  <a:lnTo>
                    <a:pt x="1740017" y="2525805"/>
                  </a:lnTo>
                  <a:cubicBezTo>
                    <a:pt x="1740017" y="2621904"/>
                    <a:pt x="1662114" y="2699807"/>
                    <a:pt x="1566015" y="2699807"/>
                  </a:cubicBezTo>
                  <a:lnTo>
                    <a:pt x="174002" y="2699807"/>
                  </a:lnTo>
                  <a:cubicBezTo>
                    <a:pt x="77903" y="2699807"/>
                    <a:pt x="0" y="2621904"/>
                    <a:pt x="0" y="2525805"/>
                  </a:cubicBezTo>
                  <a:lnTo>
                    <a:pt x="0" y="17400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4755" tIns="164755" rIns="164755" bIns="164755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latin typeface="Tw Cen MT" panose="020B0602020104020603" pitchFamily="34" charset="0"/>
                </a:rPr>
                <a:t>Sensor-agnostic</a:t>
              </a:r>
              <a:r>
                <a:rPr lang="en-US" sz="1600" kern="1200" dirty="0">
                  <a:latin typeface="Tw Cen MT" panose="020B0602020104020603" pitchFamily="34" charset="0"/>
                </a:rPr>
                <a:t> requirements that document observables, their underlying data, and their use</a:t>
              </a:r>
            </a:p>
          </p:txBody>
        </p:sp>
        <p:sp>
          <p:nvSpPr>
            <p:cNvPr id="8" name="Freeform 7"/>
            <p:cNvSpPr/>
            <p:nvPr/>
          </p:nvSpPr>
          <p:spPr>
            <a:xfrm rot="21580867">
              <a:off x="1800509" y="1676124"/>
              <a:ext cx="524542" cy="350789"/>
            </a:xfrm>
            <a:custGeom>
              <a:avLst/>
              <a:gdLst>
                <a:gd name="connsiteX0" fmla="*/ 0 w 524542"/>
                <a:gd name="connsiteY0" fmla="*/ 70158 h 350789"/>
                <a:gd name="connsiteX1" fmla="*/ 349148 w 524542"/>
                <a:gd name="connsiteY1" fmla="*/ 70158 h 350789"/>
                <a:gd name="connsiteX2" fmla="*/ 349148 w 524542"/>
                <a:gd name="connsiteY2" fmla="*/ 0 h 350789"/>
                <a:gd name="connsiteX3" fmla="*/ 524542 w 524542"/>
                <a:gd name="connsiteY3" fmla="*/ 175395 h 350789"/>
                <a:gd name="connsiteX4" fmla="*/ 349148 w 524542"/>
                <a:gd name="connsiteY4" fmla="*/ 350789 h 350789"/>
                <a:gd name="connsiteX5" fmla="*/ 349148 w 524542"/>
                <a:gd name="connsiteY5" fmla="*/ 280631 h 350789"/>
                <a:gd name="connsiteX6" fmla="*/ 0 w 524542"/>
                <a:gd name="connsiteY6" fmla="*/ 280631 h 350789"/>
                <a:gd name="connsiteX7" fmla="*/ 0 w 524542"/>
                <a:gd name="connsiteY7" fmla="*/ 70158 h 35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542" h="350789">
                  <a:moveTo>
                    <a:pt x="0" y="70158"/>
                  </a:moveTo>
                  <a:lnTo>
                    <a:pt x="349148" y="70158"/>
                  </a:lnTo>
                  <a:lnTo>
                    <a:pt x="349148" y="0"/>
                  </a:lnTo>
                  <a:lnTo>
                    <a:pt x="524542" y="175395"/>
                  </a:lnTo>
                  <a:lnTo>
                    <a:pt x="349148" y="350789"/>
                  </a:lnTo>
                  <a:lnTo>
                    <a:pt x="349148" y="280631"/>
                  </a:lnTo>
                  <a:lnTo>
                    <a:pt x="0" y="280631"/>
                  </a:lnTo>
                  <a:lnTo>
                    <a:pt x="0" y="7015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0158" rIns="105236" bIns="7015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>
                <a:latin typeface="Tw Cen MT" panose="020B0602020104020603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542779" y="1355075"/>
              <a:ext cx="1408955" cy="821449"/>
            </a:xfrm>
            <a:custGeom>
              <a:avLst/>
              <a:gdLst>
                <a:gd name="connsiteX0" fmla="*/ 0 w 1408955"/>
                <a:gd name="connsiteY0" fmla="*/ 49740 h 497398"/>
                <a:gd name="connsiteX1" fmla="*/ 49740 w 1408955"/>
                <a:gd name="connsiteY1" fmla="*/ 0 h 497398"/>
                <a:gd name="connsiteX2" fmla="*/ 1359215 w 1408955"/>
                <a:gd name="connsiteY2" fmla="*/ 0 h 497398"/>
                <a:gd name="connsiteX3" fmla="*/ 1408955 w 1408955"/>
                <a:gd name="connsiteY3" fmla="*/ 49740 h 497398"/>
                <a:gd name="connsiteX4" fmla="*/ 1408955 w 1408955"/>
                <a:gd name="connsiteY4" fmla="*/ 447658 h 497398"/>
                <a:gd name="connsiteX5" fmla="*/ 1359215 w 1408955"/>
                <a:gd name="connsiteY5" fmla="*/ 497398 h 497398"/>
                <a:gd name="connsiteX6" fmla="*/ 49740 w 1408955"/>
                <a:gd name="connsiteY6" fmla="*/ 497398 h 497398"/>
                <a:gd name="connsiteX7" fmla="*/ 0 w 1408955"/>
                <a:gd name="connsiteY7" fmla="*/ 447658 h 497398"/>
                <a:gd name="connsiteX8" fmla="*/ 0 w 1408955"/>
                <a:gd name="connsiteY8" fmla="*/ 49740 h 4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55" h="497398">
                  <a:moveTo>
                    <a:pt x="0" y="49740"/>
                  </a:moveTo>
                  <a:cubicBezTo>
                    <a:pt x="0" y="22269"/>
                    <a:pt x="22269" y="0"/>
                    <a:pt x="49740" y="0"/>
                  </a:cubicBezTo>
                  <a:lnTo>
                    <a:pt x="1359215" y="0"/>
                  </a:lnTo>
                  <a:cubicBezTo>
                    <a:pt x="1386686" y="0"/>
                    <a:pt x="1408955" y="22269"/>
                    <a:pt x="1408955" y="49740"/>
                  </a:cubicBezTo>
                  <a:lnTo>
                    <a:pt x="1408955" y="447658"/>
                  </a:lnTo>
                  <a:cubicBezTo>
                    <a:pt x="1408955" y="475129"/>
                    <a:pt x="1386686" y="497398"/>
                    <a:pt x="1359215" y="497398"/>
                  </a:cubicBezTo>
                  <a:lnTo>
                    <a:pt x="49740" y="497398"/>
                  </a:lnTo>
                  <a:cubicBezTo>
                    <a:pt x="22269" y="497398"/>
                    <a:pt x="0" y="475129"/>
                    <a:pt x="0" y="447658"/>
                  </a:cubicBezTo>
                  <a:lnTo>
                    <a:pt x="0" y="497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2267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Tw Cen MT" panose="020B0602020104020603" pitchFamily="34" charset="0"/>
                </a:rPr>
                <a:t>2012-2014 GEOGLAM </a:t>
              </a:r>
              <a:r>
                <a:rPr lang="en-US" sz="1600" kern="1200" dirty="0" err="1">
                  <a:latin typeface="Tw Cen MT" panose="020B0602020104020603" pitchFamily="34" charset="0"/>
                </a:rPr>
                <a:t>Reqs</a:t>
              </a:r>
              <a:r>
                <a:rPr lang="en-US" sz="1600" kern="1200" dirty="0">
                  <a:latin typeface="Tw Cen MT" panose="020B0602020104020603" pitchFamily="34" charset="0"/>
                </a:rPr>
                <a:t> v1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2706717" y="2177627"/>
              <a:ext cx="1740017" cy="2699807"/>
            </a:xfrm>
            <a:custGeom>
              <a:avLst/>
              <a:gdLst>
                <a:gd name="connsiteX0" fmla="*/ 0 w 1740017"/>
                <a:gd name="connsiteY0" fmla="*/ 174002 h 2699807"/>
                <a:gd name="connsiteX1" fmla="*/ 174002 w 1740017"/>
                <a:gd name="connsiteY1" fmla="*/ 0 h 2699807"/>
                <a:gd name="connsiteX2" fmla="*/ 1566015 w 1740017"/>
                <a:gd name="connsiteY2" fmla="*/ 0 h 2699807"/>
                <a:gd name="connsiteX3" fmla="*/ 1740017 w 1740017"/>
                <a:gd name="connsiteY3" fmla="*/ 174002 h 2699807"/>
                <a:gd name="connsiteX4" fmla="*/ 1740017 w 1740017"/>
                <a:gd name="connsiteY4" fmla="*/ 2525805 h 2699807"/>
                <a:gd name="connsiteX5" fmla="*/ 1566015 w 1740017"/>
                <a:gd name="connsiteY5" fmla="*/ 2699807 h 2699807"/>
                <a:gd name="connsiteX6" fmla="*/ 174002 w 1740017"/>
                <a:gd name="connsiteY6" fmla="*/ 2699807 h 2699807"/>
                <a:gd name="connsiteX7" fmla="*/ 0 w 1740017"/>
                <a:gd name="connsiteY7" fmla="*/ 2525805 h 2699807"/>
                <a:gd name="connsiteX8" fmla="*/ 0 w 1740017"/>
                <a:gd name="connsiteY8" fmla="*/ 174002 h 269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0017" h="2699807">
                  <a:moveTo>
                    <a:pt x="0" y="174002"/>
                  </a:moveTo>
                  <a:cubicBezTo>
                    <a:pt x="0" y="77903"/>
                    <a:pt x="77903" y="0"/>
                    <a:pt x="174002" y="0"/>
                  </a:cubicBezTo>
                  <a:lnTo>
                    <a:pt x="1566015" y="0"/>
                  </a:lnTo>
                  <a:cubicBezTo>
                    <a:pt x="1662114" y="0"/>
                    <a:pt x="1740017" y="77903"/>
                    <a:pt x="1740017" y="174002"/>
                  </a:cubicBezTo>
                  <a:lnTo>
                    <a:pt x="1740017" y="2525805"/>
                  </a:lnTo>
                  <a:cubicBezTo>
                    <a:pt x="1740017" y="2621904"/>
                    <a:pt x="1662114" y="2699807"/>
                    <a:pt x="1566015" y="2699807"/>
                  </a:cubicBezTo>
                  <a:lnTo>
                    <a:pt x="174002" y="2699807"/>
                  </a:lnTo>
                  <a:cubicBezTo>
                    <a:pt x="77903" y="2699807"/>
                    <a:pt x="0" y="2621904"/>
                    <a:pt x="0" y="2525805"/>
                  </a:cubicBezTo>
                  <a:lnTo>
                    <a:pt x="0" y="17400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4755" tIns="164755" rIns="164755" bIns="164755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>
                  <a:latin typeface="Tw Cen MT" panose="020B0602020104020603" pitchFamily="34" charset="0"/>
                </a:rPr>
                <a:t>Spatially explicit requirements by product/variable and by sensor type</a:t>
              </a:r>
            </a:p>
          </p:txBody>
        </p:sp>
        <p:sp>
          <p:nvSpPr>
            <p:cNvPr id="11" name="Freeform 10"/>
            <p:cNvSpPr/>
            <p:nvPr/>
          </p:nvSpPr>
          <p:spPr>
            <a:xfrm rot="28102">
              <a:off x="4216922" y="1679756"/>
              <a:ext cx="562236" cy="350789"/>
            </a:xfrm>
            <a:custGeom>
              <a:avLst/>
              <a:gdLst>
                <a:gd name="connsiteX0" fmla="*/ 0 w 562236"/>
                <a:gd name="connsiteY0" fmla="*/ 70158 h 350789"/>
                <a:gd name="connsiteX1" fmla="*/ 386842 w 562236"/>
                <a:gd name="connsiteY1" fmla="*/ 70158 h 350789"/>
                <a:gd name="connsiteX2" fmla="*/ 386842 w 562236"/>
                <a:gd name="connsiteY2" fmla="*/ 0 h 350789"/>
                <a:gd name="connsiteX3" fmla="*/ 562236 w 562236"/>
                <a:gd name="connsiteY3" fmla="*/ 175395 h 350789"/>
                <a:gd name="connsiteX4" fmla="*/ 386842 w 562236"/>
                <a:gd name="connsiteY4" fmla="*/ 350789 h 350789"/>
                <a:gd name="connsiteX5" fmla="*/ 386842 w 562236"/>
                <a:gd name="connsiteY5" fmla="*/ 280631 h 350789"/>
                <a:gd name="connsiteX6" fmla="*/ 0 w 562236"/>
                <a:gd name="connsiteY6" fmla="*/ 280631 h 350789"/>
                <a:gd name="connsiteX7" fmla="*/ 0 w 562236"/>
                <a:gd name="connsiteY7" fmla="*/ 70158 h 35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2236" h="350789">
                  <a:moveTo>
                    <a:pt x="0" y="70158"/>
                  </a:moveTo>
                  <a:lnTo>
                    <a:pt x="386842" y="70158"/>
                  </a:lnTo>
                  <a:lnTo>
                    <a:pt x="386842" y="0"/>
                  </a:lnTo>
                  <a:lnTo>
                    <a:pt x="562236" y="175395"/>
                  </a:lnTo>
                  <a:lnTo>
                    <a:pt x="386842" y="350789"/>
                  </a:lnTo>
                  <a:lnTo>
                    <a:pt x="386842" y="280631"/>
                  </a:lnTo>
                  <a:lnTo>
                    <a:pt x="0" y="280631"/>
                  </a:lnTo>
                  <a:lnTo>
                    <a:pt x="0" y="7015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0158" rIns="105236" bIns="7015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>
                <a:latin typeface="Tw Cen MT" panose="020B0602020104020603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12523" y="1355075"/>
              <a:ext cx="1408955" cy="843386"/>
            </a:xfrm>
            <a:custGeom>
              <a:avLst/>
              <a:gdLst>
                <a:gd name="connsiteX0" fmla="*/ 0 w 1408955"/>
                <a:gd name="connsiteY0" fmla="*/ 50002 h 500018"/>
                <a:gd name="connsiteX1" fmla="*/ 50002 w 1408955"/>
                <a:gd name="connsiteY1" fmla="*/ 0 h 500018"/>
                <a:gd name="connsiteX2" fmla="*/ 1358953 w 1408955"/>
                <a:gd name="connsiteY2" fmla="*/ 0 h 500018"/>
                <a:gd name="connsiteX3" fmla="*/ 1408955 w 1408955"/>
                <a:gd name="connsiteY3" fmla="*/ 50002 h 500018"/>
                <a:gd name="connsiteX4" fmla="*/ 1408955 w 1408955"/>
                <a:gd name="connsiteY4" fmla="*/ 450016 h 500018"/>
                <a:gd name="connsiteX5" fmla="*/ 1358953 w 1408955"/>
                <a:gd name="connsiteY5" fmla="*/ 500018 h 500018"/>
                <a:gd name="connsiteX6" fmla="*/ 50002 w 1408955"/>
                <a:gd name="connsiteY6" fmla="*/ 500018 h 500018"/>
                <a:gd name="connsiteX7" fmla="*/ 0 w 1408955"/>
                <a:gd name="connsiteY7" fmla="*/ 450016 h 500018"/>
                <a:gd name="connsiteX8" fmla="*/ 0 w 1408955"/>
                <a:gd name="connsiteY8" fmla="*/ 50002 h 50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55" h="500018">
                  <a:moveTo>
                    <a:pt x="0" y="50002"/>
                  </a:moveTo>
                  <a:cubicBezTo>
                    <a:pt x="0" y="22387"/>
                    <a:pt x="22387" y="0"/>
                    <a:pt x="50002" y="0"/>
                  </a:cubicBezTo>
                  <a:lnTo>
                    <a:pt x="1358953" y="0"/>
                  </a:lnTo>
                  <a:cubicBezTo>
                    <a:pt x="1386568" y="0"/>
                    <a:pt x="1408955" y="22387"/>
                    <a:pt x="1408955" y="50002"/>
                  </a:cubicBezTo>
                  <a:lnTo>
                    <a:pt x="1408955" y="450016"/>
                  </a:lnTo>
                  <a:cubicBezTo>
                    <a:pt x="1408955" y="477631"/>
                    <a:pt x="1386568" y="500018"/>
                    <a:pt x="1358953" y="500018"/>
                  </a:cubicBezTo>
                  <a:lnTo>
                    <a:pt x="50002" y="500018"/>
                  </a:lnTo>
                  <a:cubicBezTo>
                    <a:pt x="22387" y="500018"/>
                    <a:pt x="0" y="477631"/>
                    <a:pt x="0" y="450016"/>
                  </a:cubicBezTo>
                  <a:lnTo>
                    <a:pt x="0" y="500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227633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Tw Cen MT" panose="020B0602020104020603" pitchFamily="34" charset="0"/>
                </a:rPr>
                <a:t>2016-2017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Tw Cen MT" panose="020B0602020104020603" pitchFamily="34" charset="0"/>
                </a:rPr>
                <a:t>R&amp;D-driven Refresh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35573" y="2177955"/>
              <a:ext cx="1740017" cy="2699807"/>
            </a:xfrm>
            <a:custGeom>
              <a:avLst/>
              <a:gdLst>
                <a:gd name="connsiteX0" fmla="*/ 0 w 1740017"/>
                <a:gd name="connsiteY0" fmla="*/ 174002 h 2699807"/>
                <a:gd name="connsiteX1" fmla="*/ 174002 w 1740017"/>
                <a:gd name="connsiteY1" fmla="*/ 0 h 2699807"/>
                <a:gd name="connsiteX2" fmla="*/ 1566015 w 1740017"/>
                <a:gd name="connsiteY2" fmla="*/ 0 h 2699807"/>
                <a:gd name="connsiteX3" fmla="*/ 1740017 w 1740017"/>
                <a:gd name="connsiteY3" fmla="*/ 174002 h 2699807"/>
                <a:gd name="connsiteX4" fmla="*/ 1740017 w 1740017"/>
                <a:gd name="connsiteY4" fmla="*/ 2525805 h 2699807"/>
                <a:gd name="connsiteX5" fmla="*/ 1566015 w 1740017"/>
                <a:gd name="connsiteY5" fmla="*/ 2699807 h 2699807"/>
                <a:gd name="connsiteX6" fmla="*/ 174002 w 1740017"/>
                <a:gd name="connsiteY6" fmla="*/ 2699807 h 2699807"/>
                <a:gd name="connsiteX7" fmla="*/ 0 w 1740017"/>
                <a:gd name="connsiteY7" fmla="*/ 2525805 h 2699807"/>
                <a:gd name="connsiteX8" fmla="*/ 0 w 1740017"/>
                <a:gd name="connsiteY8" fmla="*/ 174002 h 269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0017" h="2699807">
                  <a:moveTo>
                    <a:pt x="0" y="174002"/>
                  </a:moveTo>
                  <a:cubicBezTo>
                    <a:pt x="0" y="77903"/>
                    <a:pt x="77903" y="0"/>
                    <a:pt x="174002" y="0"/>
                  </a:cubicBezTo>
                  <a:lnTo>
                    <a:pt x="1566015" y="0"/>
                  </a:lnTo>
                  <a:cubicBezTo>
                    <a:pt x="1662114" y="0"/>
                    <a:pt x="1740017" y="77903"/>
                    <a:pt x="1740017" y="174002"/>
                  </a:cubicBezTo>
                  <a:lnTo>
                    <a:pt x="1740017" y="2525805"/>
                  </a:lnTo>
                  <a:cubicBezTo>
                    <a:pt x="1740017" y="2621904"/>
                    <a:pt x="1662114" y="2699807"/>
                    <a:pt x="1566015" y="2699807"/>
                  </a:cubicBezTo>
                  <a:lnTo>
                    <a:pt x="174002" y="2699807"/>
                  </a:lnTo>
                  <a:cubicBezTo>
                    <a:pt x="77903" y="2699807"/>
                    <a:pt x="0" y="2621904"/>
                    <a:pt x="0" y="2525805"/>
                  </a:cubicBezTo>
                  <a:lnTo>
                    <a:pt x="0" y="17400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4755" tIns="164755" rIns="164755" bIns="164755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>
                  <a:latin typeface="Tw Cen MT" panose="020B0602020104020603" pitchFamily="34" charset="0"/>
                </a:rPr>
                <a:t>Question template to R&amp;D sites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>
                  <a:latin typeface="Tw Cen MT" panose="020B0602020104020603" pitchFamily="34" charset="0"/>
                </a:rPr>
                <a:t>New variables 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>
                  <a:latin typeface="Tw Cen MT" panose="020B0602020104020603" pitchFamily="34" charset="0"/>
                </a:rPr>
                <a:t>Minimum vs. preferred </a:t>
              </a:r>
            </a:p>
          </p:txBody>
        </p:sp>
        <p:sp>
          <p:nvSpPr>
            <p:cNvPr id="14" name="Freeform 13"/>
            <p:cNvSpPr/>
            <p:nvPr/>
          </p:nvSpPr>
          <p:spPr>
            <a:xfrm rot="21599767">
              <a:off x="6673900" y="1689638"/>
              <a:ext cx="535133" cy="350789"/>
            </a:xfrm>
            <a:custGeom>
              <a:avLst/>
              <a:gdLst>
                <a:gd name="connsiteX0" fmla="*/ 0 w 535133"/>
                <a:gd name="connsiteY0" fmla="*/ 70158 h 350789"/>
                <a:gd name="connsiteX1" fmla="*/ 359739 w 535133"/>
                <a:gd name="connsiteY1" fmla="*/ 70158 h 350789"/>
                <a:gd name="connsiteX2" fmla="*/ 359739 w 535133"/>
                <a:gd name="connsiteY2" fmla="*/ 0 h 350789"/>
                <a:gd name="connsiteX3" fmla="*/ 535133 w 535133"/>
                <a:gd name="connsiteY3" fmla="*/ 175395 h 350789"/>
                <a:gd name="connsiteX4" fmla="*/ 359739 w 535133"/>
                <a:gd name="connsiteY4" fmla="*/ 350789 h 350789"/>
                <a:gd name="connsiteX5" fmla="*/ 359739 w 535133"/>
                <a:gd name="connsiteY5" fmla="*/ 280631 h 350789"/>
                <a:gd name="connsiteX6" fmla="*/ 0 w 535133"/>
                <a:gd name="connsiteY6" fmla="*/ 280631 h 350789"/>
                <a:gd name="connsiteX7" fmla="*/ 0 w 535133"/>
                <a:gd name="connsiteY7" fmla="*/ 70158 h 35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133" h="350789">
                  <a:moveTo>
                    <a:pt x="0" y="70158"/>
                  </a:moveTo>
                  <a:lnTo>
                    <a:pt x="359739" y="70158"/>
                  </a:lnTo>
                  <a:lnTo>
                    <a:pt x="359739" y="0"/>
                  </a:lnTo>
                  <a:lnTo>
                    <a:pt x="535133" y="175395"/>
                  </a:lnTo>
                  <a:lnTo>
                    <a:pt x="359739" y="350789"/>
                  </a:lnTo>
                  <a:lnTo>
                    <a:pt x="359739" y="280631"/>
                  </a:lnTo>
                  <a:lnTo>
                    <a:pt x="0" y="280631"/>
                  </a:lnTo>
                  <a:lnTo>
                    <a:pt x="0" y="7015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70158" rIns="105237" bIns="7015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>
                <a:latin typeface="Tw Cen MT" panose="020B0602020104020603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431165" y="1355075"/>
              <a:ext cx="1408955" cy="841475"/>
            </a:xfrm>
            <a:custGeom>
              <a:avLst/>
              <a:gdLst>
                <a:gd name="connsiteX0" fmla="*/ 0 w 1408955"/>
                <a:gd name="connsiteY0" fmla="*/ 49740 h 497398"/>
                <a:gd name="connsiteX1" fmla="*/ 49740 w 1408955"/>
                <a:gd name="connsiteY1" fmla="*/ 0 h 497398"/>
                <a:gd name="connsiteX2" fmla="*/ 1359215 w 1408955"/>
                <a:gd name="connsiteY2" fmla="*/ 0 h 497398"/>
                <a:gd name="connsiteX3" fmla="*/ 1408955 w 1408955"/>
                <a:gd name="connsiteY3" fmla="*/ 49740 h 497398"/>
                <a:gd name="connsiteX4" fmla="*/ 1408955 w 1408955"/>
                <a:gd name="connsiteY4" fmla="*/ 447658 h 497398"/>
                <a:gd name="connsiteX5" fmla="*/ 1359215 w 1408955"/>
                <a:gd name="connsiteY5" fmla="*/ 497398 h 497398"/>
                <a:gd name="connsiteX6" fmla="*/ 49740 w 1408955"/>
                <a:gd name="connsiteY6" fmla="*/ 497398 h 497398"/>
                <a:gd name="connsiteX7" fmla="*/ 0 w 1408955"/>
                <a:gd name="connsiteY7" fmla="*/ 447658 h 497398"/>
                <a:gd name="connsiteX8" fmla="*/ 0 w 1408955"/>
                <a:gd name="connsiteY8" fmla="*/ 49740 h 4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55" h="497398">
                  <a:moveTo>
                    <a:pt x="0" y="49740"/>
                  </a:moveTo>
                  <a:cubicBezTo>
                    <a:pt x="0" y="22269"/>
                    <a:pt x="22269" y="0"/>
                    <a:pt x="49740" y="0"/>
                  </a:cubicBezTo>
                  <a:lnTo>
                    <a:pt x="1359215" y="0"/>
                  </a:lnTo>
                  <a:cubicBezTo>
                    <a:pt x="1386686" y="0"/>
                    <a:pt x="1408955" y="22269"/>
                    <a:pt x="1408955" y="49740"/>
                  </a:cubicBezTo>
                  <a:lnTo>
                    <a:pt x="1408955" y="447658"/>
                  </a:lnTo>
                  <a:cubicBezTo>
                    <a:pt x="1408955" y="475129"/>
                    <a:pt x="1386686" y="497398"/>
                    <a:pt x="1359215" y="497398"/>
                  </a:cubicBezTo>
                  <a:lnTo>
                    <a:pt x="49740" y="497398"/>
                  </a:lnTo>
                  <a:cubicBezTo>
                    <a:pt x="22269" y="497398"/>
                    <a:pt x="0" y="475129"/>
                    <a:pt x="0" y="447658"/>
                  </a:cubicBezTo>
                  <a:lnTo>
                    <a:pt x="0" y="497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2267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Tw Cen MT" panose="020B0602020104020603" pitchFamily="34" charset="0"/>
                </a:rPr>
                <a:t>2017 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Tw Cen MT" panose="020B0602020104020603" pitchFamily="34" charset="0"/>
                </a:rPr>
                <a:t>CEOS Meeting 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564430" y="2177627"/>
              <a:ext cx="1740017" cy="2699807"/>
            </a:xfrm>
            <a:custGeom>
              <a:avLst/>
              <a:gdLst>
                <a:gd name="connsiteX0" fmla="*/ 0 w 1740017"/>
                <a:gd name="connsiteY0" fmla="*/ 174002 h 2699807"/>
                <a:gd name="connsiteX1" fmla="*/ 174002 w 1740017"/>
                <a:gd name="connsiteY1" fmla="*/ 0 h 2699807"/>
                <a:gd name="connsiteX2" fmla="*/ 1566015 w 1740017"/>
                <a:gd name="connsiteY2" fmla="*/ 0 h 2699807"/>
                <a:gd name="connsiteX3" fmla="*/ 1740017 w 1740017"/>
                <a:gd name="connsiteY3" fmla="*/ 174002 h 2699807"/>
                <a:gd name="connsiteX4" fmla="*/ 1740017 w 1740017"/>
                <a:gd name="connsiteY4" fmla="*/ 2525805 h 2699807"/>
                <a:gd name="connsiteX5" fmla="*/ 1566015 w 1740017"/>
                <a:gd name="connsiteY5" fmla="*/ 2699807 h 2699807"/>
                <a:gd name="connsiteX6" fmla="*/ 174002 w 1740017"/>
                <a:gd name="connsiteY6" fmla="*/ 2699807 h 2699807"/>
                <a:gd name="connsiteX7" fmla="*/ 0 w 1740017"/>
                <a:gd name="connsiteY7" fmla="*/ 2525805 h 2699807"/>
                <a:gd name="connsiteX8" fmla="*/ 0 w 1740017"/>
                <a:gd name="connsiteY8" fmla="*/ 174002 h 269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0017" h="2699807">
                  <a:moveTo>
                    <a:pt x="0" y="174002"/>
                  </a:moveTo>
                  <a:cubicBezTo>
                    <a:pt x="0" y="77903"/>
                    <a:pt x="77903" y="0"/>
                    <a:pt x="174002" y="0"/>
                  </a:cubicBezTo>
                  <a:lnTo>
                    <a:pt x="1566015" y="0"/>
                  </a:lnTo>
                  <a:cubicBezTo>
                    <a:pt x="1662114" y="0"/>
                    <a:pt x="1740017" y="77903"/>
                    <a:pt x="1740017" y="174002"/>
                  </a:cubicBezTo>
                  <a:lnTo>
                    <a:pt x="1740017" y="2525805"/>
                  </a:lnTo>
                  <a:cubicBezTo>
                    <a:pt x="1740017" y="2621904"/>
                    <a:pt x="1662114" y="2699807"/>
                    <a:pt x="1566015" y="2699807"/>
                  </a:cubicBezTo>
                  <a:lnTo>
                    <a:pt x="174002" y="2699807"/>
                  </a:lnTo>
                  <a:cubicBezTo>
                    <a:pt x="77903" y="2699807"/>
                    <a:pt x="0" y="2621904"/>
                    <a:pt x="0" y="2525805"/>
                  </a:cubicBezTo>
                  <a:lnTo>
                    <a:pt x="0" y="17400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4755" tIns="164755" rIns="164755" bIns="164755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>
                  <a:latin typeface="Tw Cen MT" panose="020B0602020104020603" pitchFamily="34" charset="0"/>
                </a:rPr>
                <a:t>Discussion of R&amp;D results, recognition of need for operational perspective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b="1" kern="1200" dirty="0">
                  <a:solidFill>
                    <a:srgbClr val="C00000"/>
                  </a:solidFill>
                  <a:latin typeface="Tw Cen MT" panose="020B0602020104020603" pitchFamily="34" charset="0"/>
                </a:rPr>
                <a:t>State of use unknown</a:t>
              </a:r>
            </a:p>
          </p:txBody>
        </p:sp>
        <p:sp>
          <p:nvSpPr>
            <p:cNvPr id="17" name="Freeform 16"/>
            <p:cNvSpPr/>
            <p:nvPr/>
          </p:nvSpPr>
          <p:spPr>
            <a:xfrm rot="21590592">
              <a:off x="9097648" y="1686177"/>
              <a:ext cx="545963" cy="350789"/>
            </a:xfrm>
            <a:custGeom>
              <a:avLst/>
              <a:gdLst>
                <a:gd name="connsiteX0" fmla="*/ 0 w 545963"/>
                <a:gd name="connsiteY0" fmla="*/ 70158 h 350789"/>
                <a:gd name="connsiteX1" fmla="*/ 370569 w 545963"/>
                <a:gd name="connsiteY1" fmla="*/ 70158 h 350789"/>
                <a:gd name="connsiteX2" fmla="*/ 370569 w 545963"/>
                <a:gd name="connsiteY2" fmla="*/ 0 h 350789"/>
                <a:gd name="connsiteX3" fmla="*/ 545963 w 545963"/>
                <a:gd name="connsiteY3" fmla="*/ 175395 h 350789"/>
                <a:gd name="connsiteX4" fmla="*/ 370569 w 545963"/>
                <a:gd name="connsiteY4" fmla="*/ 350789 h 350789"/>
                <a:gd name="connsiteX5" fmla="*/ 370569 w 545963"/>
                <a:gd name="connsiteY5" fmla="*/ 280631 h 350789"/>
                <a:gd name="connsiteX6" fmla="*/ 0 w 545963"/>
                <a:gd name="connsiteY6" fmla="*/ 280631 h 350789"/>
                <a:gd name="connsiteX7" fmla="*/ 0 w 545963"/>
                <a:gd name="connsiteY7" fmla="*/ 70158 h 35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963" h="350789">
                  <a:moveTo>
                    <a:pt x="0" y="70158"/>
                  </a:moveTo>
                  <a:lnTo>
                    <a:pt x="370569" y="70158"/>
                  </a:lnTo>
                  <a:lnTo>
                    <a:pt x="370569" y="0"/>
                  </a:lnTo>
                  <a:lnTo>
                    <a:pt x="545963" y="175395"/>
                  </a:lnTo>
                  <a:lnTo>
                    <a:pt x="370569" y="350789"/>
                  </a:lnTo>
                  <a:lnTo>
                    <a:pt x="370569" y="280631"/>
                  </a:lnTo>
                  <a:lnTo>
                    <a:pt x="0" y="280631"/>
                  </a:lnTo>
                  <a:lnTo>
                    <a:pt x="0" y="7015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70158" rIns="105237" bIns="7015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>
                <a:latin typeface="Tw Cen MT" panose="020B0602020104020603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9870236" y="1355075"/>
              <a:ext cx="1408955" cy="834800"/>
            </a:xfrm>
            <a:custGeom>
              <a:avLst/>
              <a:gdLst>
                <a:gd name="connsiteX0" fmla="*/ 0 w 1408955"/>
                <a:gd name="connsiteY0" fmla="*/ 49740 h 497398"/>
                <a:gd name="connsiteX1" fmla="*/ 49740 w 1408955"/>
                <a:gd name="connsiteY1" fmla="*/ 0 h 497398"/>
                <a:gd name="connsiteX2" fmla="*/ 1359215 w 1408955"/>
                <a:gd name="connsiteY2" fmla="*/ 0 h 497398"/>
                <a:gd name="connsiteX3" fmla="*/ 1408955 w 1408955"/>
                <a:gd name="connsiteY3" fmla="*/ 49740 h 497398"/>
                <a:gd name="connsiteX4" fmla="*/ 1408955 w 1408955"/>
                <a:gd name="connsiteY4" fmla="*/ 447658 h 497398"/>
                <a:gd name="connsiteX5" fmla="*/ 1359215 w 1408955"/>
                <a:gd name="connsiteY5" fmla="*/ 497398 h 497398"/>
                <a:gd name="connsiteX6" fmla="*/ 49740 w 1408955"/>
                <a:gd name="connsiteY6" fmla="*/ 497398 h 497398"/>
                <a:gd name="connsiteX7" fmla="*/ 0 w 1408955"/>
                <a:gd name="connsiteY7" fmla="*/ 447658 h 497398"/>
                <a:gd name="connsiteX8" fmla="*/ 0 w 1408955"/>
                <a:gd name="connsiteY8" fmla="*/ 49740 h 4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55" h="497398">
                  <a:moveTo>
                    <a:pt x="0" y="49740"/>
                  </a:moveTo>
                  <a:cubicBezTo>
                    <a:pt x="0" y="22269"/>
                    <a:pt x="22269" y="0"/>
                    <a:pt x="49740" y="0"/>
                  </a:cubicBezTo>
                  <a:lnTo>
                    <a:pt x="1359215" y="0"/>
                  </a:lnTo>
                  <a:cubicBezTo>
                    <a:pt x="1386686" y="0"/>
                    <a:pt x="1408955" y="22269"/>
                    <a:pt x="1408955" y="49740"/>
                  </a:cubicBezTo>
                  <a:lnTo>
                    <a:pt x="1408955" y="447658"/>
                  </a:lnTo>
                  <a:cubicBezTo>
                    <a:pt x="1408955" y="475129"/>
                    <a:pt x="1386686" y="497398"/>
                    <a:pt x="1359215" y="497398"/>
                  </a:cubicBezTo>
                  <a:lnTo>
                    <a:pt x="49740" y="497398"/>
                  </a:lnTo>
                  <a:cubicBezTo>
                    <a:pt x="22269" y="497398"/>
                    <a:pt x="0" y="475129"/>
                    <a:pt x="0" y="447658"/>
                  </a:cubicBezTo>
                  <a:lnTo>
                    <a:pt x="0" y="497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2267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Tw Cen MT" panose="020B0602020104020603" pitchFamily="34" charset="0"/>
                </a:rPr>
                <a:t>2018 - User </a:t>
              </a:r>
              <a:r>
                <a:rPr lang="en-US" sz="1600" kern="1200" dirty="0" err="1">
                  <a:latin typeface="Tw Cen MT" panose="020B0602020104020603" pitchFamily="34" charset="0"/>
                </a:rPr>
                <a:t>Reqs</a:t>
              </a:r>
              <a:r>
                <a:rPr lang="en-US" sz="1600" kern="1200" dirty="0">
                  <a:latin typeface="Tw Cen MT" panose="020B0602020104020603" pitchFamily="34" charset="0"/>
                </a:rPr>
                <a:t> Workshop (</a:t>
              </a:r>
              <a:r>
                <a:rPr lang="en-US" sz="1600" kern="1200" dirty="0" err="1">
                  <a:latin typeface="Tw Cen MT" panose="020B0602020104020603" pitchFamily="34" charset="0"/>
                </a:rPr>
                <a:t>Ispra</a:t>
              </a:r>
              <a:r>
                <a:rPr lang="en-US" sz="1600" kern="1200" dirty="0">
                  <a:latin typeface="Tw Cen MT" panose="020B0602020104020603" pitchFamily="34" charset="0"/>
                </a:rPr>
                <a:t>)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9993286" y="2177627"/>
              <a:ext cx="1740017" cy="2699807"/>
            </a:xfrm>
            <a:custGeom>
              <a:avLst/>
              <a:gdLst>
                <a:gd name="connsiteX0" fmla="*/ 0 w 1740017"/>
                <a:gd name="connsiteY0" fmla="*/ 174002 h 2699807"/>
                <a:gd name="connsiteX1" fmla="*/ 174002 w 1740017"/>
                <a:gd name="connsiteY1" fmla="*/ 0 h 2699807"/>
                <a:gd name="connsiteX2" fmla="*/ 1566015 w 1740017"/>
                <a:gd name="connsiteY2" fmla="*/ 0 h 2699807"/>
                <a:gd name="connsiteX3" fmla="*/ 1740017 w 1740017"/>
                <a:gd name="connsiteY3" fmla="*/ 174002 h 2699807"/>
                <a:gd name="connsiteX4" fmla="*/ 1740017 w 1740017"/>
                <a:gd name="connsiteY4" fmla="*/ 2525805 h 2699807"/>
                <a:gd name="connsiteX5" fmla="*/ 1566015 w 1740017"/>
                <a:gd name="connsiteY5" fmla="*/ 2699807 h 2699807"/>
                <a:gd name="connsiteX6" fmla="*/ 174002 w 1740017"/>
                <a:gd name="connsiteY6" fmla="*/ 2699807 h 2699807"/>
                <a:gd name="connsiteX7" fmla="*/ 0 w 1740017"/>
                <a:gd name="connsiteY7" fmla="*/ 2525805 h 2699807"/>
                <a:gd name="connsiteX8" fmla="*/ 0 w 1740017"/>
                <a:gd name="connsiteY8" fmla="*/ 174002 h 269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0017" h="2699807">
                  <a:moveTo>
                    <a:pt x="0" y="174002"/>
                  </a:moveTo>
                  <a:cubicBezTo>
                    <a:pt x="0" y="77903"/>
                    <a:pt x="77903" y="0"/>
                    <a:pt x="174002" y="0"/>
                  </a:cubicBezTo>
                  <a:lnTo>
                    <a:pt x="1566015" y="0"/>
                  </a:lnTo>
                  <a:cubicBezTo>
                    <a:pt x="1662114" y="0"/>
                    <a:pt x="1740017" y="77903"/>
                    <a:pt x="1740017" y="174002"/>
                  </a:cubicBezTo>
                  <a:lnTo>
                    <a:pt x="1740017" y="2525805"/>
                  </a:lnTo>
                  <a:cubicBezTo>
                    <a:pt x="1740017" y="2621904"/>
                    <a:pt x="1662114" y="2699807"/>
                    <a:pt x="1566015" y="2699807"/>
                  </a:cubicBezTo>
                  <a:lnTo>
                    <a:pt x="174002" y="2699807"/>
                  </a:lnTo>
                  <a:cubicBezTo>
                    <a:pt x="77903" y="2699807"/>
                    <a:pt x="0" y="2621904"/>
                    <a:pt x="0" y="2525805"/>
                  </a:cubicBezTo>
                  <a:lnTo>
                    <a:pt x="0" y="17400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4755" tIns="164755" rIns="164755" bIns="164755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>
                  <a:latin typeface="Tw Cen MT" panose="020B0602020104020603" pitchFamily="34" charset="0"/>
                </a:rPr>
                <a:t>Survey deployed on continuum of needs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>
                  <a:latin typeface="Tw Cen MT" panose="020B0602020104020603" pitchFamily="34" charset="0"/>
                </a:rPr>
                <a:t>National,  Regional, Global Users</a:t>
              </a:r>
            </a:p>
          </p:txBody>
        </p:sp>
      </p:grpSp>
      <p:pic>
        <p:nvPicPr>
          <p:cNvPr id="20" name="Picture 19" descr="defourny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136" y="4527124"/>
            <a:ext cx="2230294" cy="167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535" y="4505200"/>
            <a:ext cx="1943062" cy="19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483" y="4528619"/>
            <a:ext cx="2016575" cy="18835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04" y="4020857"/>
            <a:ext cx="1443779" cy="23362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315" y="5333557"/>
            <a:ext cx="1480259" cy="11438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126" y="4645665"/>
            <a:ext cx="1489189" cy="810823"/>
          </a:xfrm>
          <a:prstGeom prst="rect">
            <a:avLst/>
          </a:prstGeom>
        </p:spPr>
      </p:pic>
      <p:pic>
        <p:nvPicPr>
          <p:cNvPr id="26" name="Picture 2" descr="C:\Users\ireshef\Documents\GEO\GEOGLAM\ceos\maps\best_avail_2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7733" y="4649318"/>
            <a:ext cx="1568062" cy="809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ECB917E-C513-4841-ABE8-E5E3D56DEBB0}"/>
              </a:ext>
            </a:extLst>
          </p:cNvPr>
          <p:cNvCxnSpPr/>
          <p:nvPr/>
        </p:nvCxnSpPr>
        <p:spPr>
          <a:xfrm>
            <a:off x="3482502" y="3968885"/>
            <a:ext cx="0" cy="53631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53EEA0-73B4-4DD9-9506-DEF1BB692101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3482502" y="3968885"/>
            <a:ext cx="1769262" cy="68043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97B5D9-EC73-426A-9F14-FC5652AE1283}"/>
              </a:ext>
            </a:extLst>
          </p:cNvPr>
          <p:cNvCxnSpPr>
            <a:cxnSpLocks/>
          </p:cNvCxnSpPr>
          <p:nvPr/>
        </p:nvCxnSpPr>
        <p:spPr>
          <a:xfrm>
            <a:off x="5964360" y="3731394"/>
            <a:ext cx="1762123" cy="81614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55546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7FD446C-2E38-418E-9C5F-124ED03C261A}"/>
              </a:ext>
            </a:extLst>
          </p:cNvPr>
          <p:cNvGrpSpPr/>
          <p:nvPr/>
        </p:nvGrpSpPr>
        <p:grpSpPr>
          <a:xfrm>
            <a:off x="0" y="50646"/>
            <a:ext cx="8196272" cy="6716274"/>
            <a:chOff x="1917496" y="-46038"/>
            <a:chExt cx="8196272" cy="6716274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7F01BD2A-5F83-43E5-824E-AD11D90E3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488" y="679451"/>
              <a:ext cx="5700712" cy="582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8">
              <a:extLst>
                <a:ext uri="{FF2B5EF4-FFF2-40B4-BE49-F238E27FC236}">
                  <a16:creationId xmlns:a16="http://schemas.microsoft.com/office/drawing/2014/main" id="{92385F29-BDDC-4391-8FE4-5AE538D30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64" t="2" r="15791" b="22366"/>
            <a:stretch>
              <a:fillRect/>
            </a:stretch>
          </p:blipFill>
          <p:spPr bwMode="auto">
            <a:xfrm rot="480000">
              <a:off x="4843463" y="1865314"/>
              <a:ext cx="230981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Satellite">
              <a:extLst>
                <a:ext uri="{FF2B5EF4-FFF2-40B4-BE49-F238E27FC236}">
                  <a16:creationId xmlns:a16="http://schemas.microsoft.com/office/drawing/2014/main" id="{E188E01A-DC40-4165-B87C-8C0F41A67B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48" b="43544"/>
            <a:stretch/>
          </p:blipFill>
          <p:spPr bwMode="auto">
            <a:xfrm rot="11178202">
              <a:off x="1917496" y="2135172"/>
              <a:ext cx="3248485" cy="2180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Satellite">
              <a:extLst>
                <a:ext uri="{FF2B5EF4-FFF2-40B4-BE49-F238E27FC236}">
                  <a16:creationId xmlns:a16="http://schemas.microsoft.com/office/drawing/2014/main" id="{873BCE20-AA31-41C6-878F-63E635D964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48" b="43544"/>
            <a:stretch/>
          </p:blipFill>
          <p:spPr bwMode="auto">
            <a:xfrm rot="373453">
              <a:off x="6865283" y="1256936"/>
              <a:ext cx="3248485" cy="2180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ight Arrow 53">
              <a:extLst>
                <a:ext uri="{FF2B5EF4-FFF2-40B4-BE49-F238E27FC236}">
                  <a16:creationId xmlns:a16="http://schemas.microsoft.com/office/drawing/2014/main" id="{E8F969A2-C06B-4334-931D-ABA37229E283}"/>
                </a:ext>
              </a:extLst>
            </p:cNvPr>
            <p:cNvSpPr/>
            <p:nvPr/>
          </p:nvSpPr>
          <p:spPr>
            <a:xfrm rot="5400000">
              <a:off x="3932156" y="1978837"/>
              <a:ext cx="4081333" cy="1955708"/>
            </a:xfrm>
            <a:prstGeom prst="rightArrow">
              <a:avLst>
                <a:gd name="adj1" fmla="val 60098"/>
                <a:gd name="adj2" fmla="val 39857"/>
              </a:avLst>
            </a:prstGeom>
            <a:solidFill>
              <a:schemeClr val="tx1">
                <a:lumMod val="65000"/>
                <a:lumOff val="35000"/>
                <a:alpha val="82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70910" tIns="35456" rIns="70910" bIns="35456" anchor="ctr"/>
            <a:lstStyle/>
            <a:p>
              <a:pPr algn="ctr" defTabSz="830723">
                <a:lnSpc>
                  <a:spcPct val="60000"/>
                </a:lnSpc>
                <a:defRPr/>
              </a:pPr>
              <a:endParaRPr lang="en-US" sz="1000" dirty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830723">
                <a:lnSpc>
                  <a:spcPct val="60000"/>
                </a:lnSpc>
                <a:defRPr/>
              </a:pPr>
              <a:endParaRPr lang="en-US" sz="1000" dirty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830723">
                <a:lnSpc>
                  <a:spcPct val="60000"/>
                </a:lnSpc>
                <a:defRPr/>
              </a:pPr>
              <a:endParaRPr lang="en-US" sz="1000" dirty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830723">
                <a:lnSpc>
                  <a:spcPct val="60000"/>
                </a:lnSpc>
                <a:defRPr/>
              </a:pPr>
              <a:endParaRPr lang="en-US" sz="1000" dirty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830723">
                <a:lnSpc>
                  <a:spcPct val="60000"/>
                </a:lnSpc>
                <a:defRPr/>
              </a:pPr>
              <a:endParaRPr lang="en-US" sz="1000" dirty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830723">
                <a:lnSpc>
                  <a:spcPct val="60000"/>
                </a:lnSpc>
                <a:defRPr/>
              </a:pPr>
              <a:endParaRPr lang="en-US" sz="1000" dirty="0">
                <a:solidFill>
                  <a:srgbClr val="F7964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830723">
                <a:lnSpc>
                  <a:spcPct val="60000"/>
                </a:lnSpc>
                <a:defRPr/>
              </a:pPr>
              <a:r>
                <a:rPr lang="en-US" sz="1000" dirty="0">
                  <a:solidFill>
                    <a:srgbClr val="F7964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C5762A1-D0C6-45BE-A7CB-2135579C65C1}"/>
                </a:ext>
              </a:extLst>
            </p:cNvPr>
            <p:cNvSpPr/>
            <p:nvPr/>
          </p:nvSpPr>
          <p:spPr>
            <a:xfrm>
              <a:off x="4510089" y="3222626"/>
              <a:ext cx="2949575" cy="86677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70910" tIns="35456" rIns="70910" bIns="35456" anchor="ctr"/>
            <a:lstStyle/>
            <a:p>
              <a:pPr algn="ctr" defTabSz="830723">
                <a:lnSpc>
                  <a:spcPct val="80000"/>
                </a:lnSpc>
                <a:defRPr/>
              </a:pPr>
              <a:r>
                <a:rPr lang="en-US" sz="12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Strengthened </a:t>
              </a:r>
            </a:p>
            <a:p>
              <a:pPr algn="ctr" defTabSz="830723">
                <a:lnSpc>
                  <a:spcPct val="80000"/>
                </a:lnSpc>
                <a:defRPr/>
              </a:pPr>
              <a:r>
                <a:rPr lang="en-US" sz="12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Monitoring Systems</a:t>
              </a:r>
            </a:p>
            <a:p>
              <a:pPr algn="ctr" defTabSz="830723">
                <a:defRPr/>
              </a:pPr>
              <a:r>
                <a:rPr lang="en-US" sz="1050" b="1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National</a:t>
              </a:r>
              <a:r>
                <a:rPr lang="en-US" sz="105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• Regional • Global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34DCE8-7BD7-40BE-9DE9-064D64686FBD}"/>
                </a:ext>
              </a:extLst>
            </p:cNvPr>
            <p:cNvSpPr/>
            <p:nvPr/>
          </p:nvSpPr>
          <p:spPr>
            <a:xfrm>
              <a:off x="4491039" y="2505075"/>
              <a:ext cx="2949575" cy="8334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70910" tIns="35456" rIns="70910" bIns="35456" anchor="ctr"/>
            <a:lstStyle/>
            <a:p>
              <a:pPr algn="ctr" defTabSz="830723">
                <a:defRPr/>
              </a:pPr>
              <a:r>
                <a:rPr lang="en-US" sz="12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Research-to-Operations </a:t>
              </a:r>
            </a:p>
            <a:p>
              <a:pPr algn="ctr" defTabSz="830723">
                <a:defRPr/>
              </a:pPr>
              <a:r>
                <a:rPr lang="en-US" sz="105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Capacity Development for EO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FBC5F6-163A-402E-80D6-CB577FB24C3D}"/>
                </a:ext>
              </a:extLst>
            </p:cNvPr>
            <p:cNvSpPr/>
            <p:nvPr/>
          </p:nvSpPr>
          <p:spPr>
            <a:xfrm>
              <a:off x="4503739" y="1795464"/>
              <a:ext cx="2949575" cy="86677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70910" tIns="35456" rIns="70910" bIns="35456" anchor="ctr"/>
            <a:lstStyle/>
            <a:p>
              <a:pPr algn="ctr" defTabSz="830723">
                <a:defRPr/>
              </a:pPr>
              <a:r>
                <a:rPr lang="en-US" sz="12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Operational R&amp;D</a:t>
              </a:r>
            </a:p>
            <a:p>
              <a:pPr algn="ctr" defTabSz="830723">
                <a:lnSpc>
                  <a:spcPct val="80000"/>
                </a:lnSpc>
                <a:defRPr/>
              </a:pPr>
              <a:r>
                <a:rPr lang="en-US" sz="105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Method Development &amp;</a:t>
              </a:r>
            </a:p>
            <a:p>
              <a:pPr algn="ctr" defTabSz="830723">
                <a:lnSpc>
                  <a:spcPct val="80000"/>
                </a:lnSpc>
                <a:defRPr/>
              </a:pPr>
              <a:r>
                <a:rPr lang="en-US" sz="105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Improvement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8B583C-117F-42A7-B84A-3878938EFB20}"/>
                </a:ext>
              </a:extLst>
            </p:cNvPr>
            <p:cNvSpPr txBox="1"/>
            <p:nvPr/>
          </p:nvSpPr>
          <p:spPr>
            <a:xfrm rot="20778295">
              <a:off x="7253064" y="1939244"/>
              <a:ext cx="2435341" cy="687158"/>
            </a:xfrm>
            <a:prstGeom prst="rect">
              <a:avLst/>
            </a:prstGeom>
            <a:noFill/>
          </p:spPr>
          <p:txBody>
            <a:bodyPr wrap="square" lIns="70910" tIns="35456" rIns="70910" bIns="35456">
              <a:spAutoFit/>
            </a:bodyPr>
            <a:lstStyle/>
            <a:p>
              <a:pPr algn="ctr" defTabSz="830723">
                <a:defRPr/>
              </a:pPr>
              <a:r>
                <a:rPr lang="en-US" sz="2000" b="1" i="1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entury Gothic" panose="020B0502020202020204" pitchFamily="34" charset="0"/>
                  <a:ea typeface="Adobe Fan Heiti Std B" panose="020B0700000000000000" pitchFamily="34" charset="-128"/>
                  <a:cs typeface="Arial" panose="020B0604020202020204" pitchFamily="34" charset="0"/>
                </a:rPr>
                <a:t>Food Security</a:t>
              </a:r>
            </a:p>
            <a:p>
              <a:pPr algn="ctr" defTabSz="830723">
                <a:defRPr/>
              </a:pPr>
              <a:r>
                <a:rPr lang="en-US" sz="2000" b="1" i="1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entury Gothic" panose="020B0502020202020204" pitchFamily="34" charset="0"/>
                  <a:ea typeface="Adobe Fan Heiti Std B" panose="020B0700000000000000" pitchFamily="34" charset="-128"/>
                  <a:cs typeface="Arial" panose="020B0604020202020204" pitchFamily="34" charset="0"/>
                </a:rPr>
                <a:t>Early Warning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5E850C-DB1B-40AD-8C6B-310188488D30}"/>
                </a:ext>
              </a:extLst>
            </p:cNvPr>
            <p:cNvSpPr txBox="1"/>
            <p:nvPr/>
          </p:nvSpPr>
          <p:spPr>
            <a:xfrm>
              <a:off x="7238879" y="539751"/>
              <a:ext cx="2103678" cy="256270"/>
            </a:xfrm>
            <a:prstGeom prst="rect">
              <a:avLst/>
            </a:prstGeom>
            <a:noFill/>
          </p:spPr>
          <p:txBody>
            <a:bodyPr wrap="none" lIns="70910" tIns="35456" rIns="70910" bIns="35456">
              <a:spAutoFit/>
            </a:bodyPr>
            <a:lstStyle/>
            <a:p>
              <a:pPr algn="ctr" defTabSz="830723">
                <a:defRPr/>
              </a:pPr>
              <a:r>
                <a:rPr lang="en-US" sz="1200" b="1" dirty="0">
                  <a:solidFill>
                    <a:srgbClr val="008C7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Commercial Space Sector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7461FC1-BFC5-4B14-BB48-292EC7C497FB}"/>
                </a:ext>
              </a:extLst>
            </p:cNvPr>
            <p:cNvCxnSpPr>
              <a:cxnSpLocks/>
              <a:stCxn id="16" idx="1"/>
              <a:endCxn id="21" idx="1"/>
            </p:cNvCxnSpPr>
            <p:nvPr/>
          </p:nvCxnSpPr>
          <p:spPr>
            <a:xfrm flipV="1">
              <a:off x="5972823" y="667886"/>
              <a:ext cx="1266056" cy="248139"/>
            </a:xfrm>
            <a:prstGeom prst="line">
              <a:avLst/>
            </a:prstGeom>
            <a:ln w="28575" cmpd="sng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D5897F5-8ADC-423E-83DF-6EFD00A537A8}"/>
                </a:ext>
              </a:extLst>
            </p:cNvPr>
            <p:cNvSpPr/>
            <p:nvPr/>
          </p:nvSpPr>
          <p:spPr>
            <a:xfrm>
              <a:off x="3992564" y="5149850"/>
              <a:ext cx="1076325" cy="457200"/>
            </a:xfrm>
            <a:prstGeom prst="ellipse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35456" rIns="0" bIns="35456" anchor="ctr"/>
            <a:lstStyle/>
            <a:p>
              <a:pPr algn="ctr" defTabSz="830723">
                <a:lnSpc>
                  <a:spcPct val="80000"/>
                </a:lnSpc>
                <a:defRPr/>
              </a:pPr>
              <a:r>
                <a:rPr lang="en-US" sz="8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Agricultural Subsidies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FD7D956-F2E2-4437-8B60-562778239F84}"/>
                </a:ext>
              </a:extLst>
            </p:cNvPr>
            <p:cNvSpPr/>
            <p:nvPr/>
          </p:nvSpPr>
          <p:spPr>
            <a:xfrm>
              <a:off x="6950075" y="5180013"/>
              <a:ext cx="1062038" cy="455612"/>
            </a:xfrm>
            <a:prstGeom prst="ellipse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35456" rIns="0" bIns="35456" anchor="ctr"/>
            <a:lstStyle/>
            <a:p>
              <a:pPr algn="ctr" defTabSz="830723">
                <a:lnSpc>
                  <a:spcPct val="70000"/>
                </a:lnSpc>
                <a:defRPr/>
              </a:pPr>
              <a:r>
                <a:rPr lang="en-US" sz="8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Insurance &amp; Investments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326805-416C-4740-B20D-EE2EBAB04EEE}"/>
                </a:ext>
              </a:extLst>
            </p:cNvPr>
            <p:cNvSpPr/>
            <p:nvPr/>
          </p:nvSpPr>
          <p:spPr>
            <a:xfrm>
              <a:off x="3568700" y="3832226"/>
              <a:ext cx="1112838" cy="576263"/>
            </a:xfrm>
            <a:prstGeom prst="ellipse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35456" rIns="0" bIns="35456" anchor="ctr"/>
            <a:lstStyle/>
            <a:p>
              <a:pPr algn="ctr" defTabSz="830723">
                <a:lnSpc>
                  <a:spcPct val="70000"/>
                </a:lnSpc>
                <a:defRPr/>
              </a:pPr>
              <a:r>
                <a:rPr lang="en-US" sz="8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Outlooks for Markets &amp; Trade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A9A1B1F-EDD8-4504-B093-8CA94EE32A42}"/>
                </a:ext>
              </a:extLst>
            </p:cNvPr>
            <p:cNvSpPr/>
            <p:nvPr/>
          </p:nvSpPr>
          <p:spPr>
            <a:xfrm>
              <a:off x="4770438" y="5715001"/>
              <a:ext cx="1211262" cy="504825"/>
            </a:xfrm>
            <a:prstGeom prst="ellipse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35456" rIns="0" bIns="35456" anchor="ctr"/>
            <a:lstStyle/>
            <a:p>
              <a:pPr algn="ctr" defTabSz="830723">
                <a:lnSpc>
                  <a:spcPct val="70000"/>
                </a:lnSpc>
                <a:defRPr/>
              </a:pPr>
              <a:r>
                <a:rPr lang="en-US" sz="8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G20 Action Plan on Food Price Volatility &amp; Markets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066638E-6617-4FC7-9CA2-71172A7203DE}"/>
                </a:ext>
              </a:extLst>
            </p:cNvPr>
            <p:cNvSpPr/>
            <p:nvPr/>
          </p:nvSpPr>
          <p:spPr>
            <a:xfrm>
              <a:off x="3652838" y="4492625"/>
              <a:ext cx="1109662" cy="501650"/>
            </a:xfrm>
            <a:prstGeom prst="ellipse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27429" rIns="0" bIns="27429" anchor="ctr"/>
            <a:lstStyle/>
            <a:p>
              <a:pPr algn="ctr" defTabSz="830723">
                <a:lnSpc>
                  <a:spcPct val="70000"/>
                </a:lnSpc>
                <a:defRPr/>
              </a:pPr>
              <a:r>
                <a:rPr lang="en-US" sz="8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National &amp; International Food Policy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5C983F-0320-4291-BFC3-61E65149A1E2}"/>
                </a:ext>
              </a:extLst>
            </p:cNvPr>
            <p:cNvCxnSpPr>
              <a:cxnSpLocks/>
              <a:stCxn id="25" idx="5"/>
              <a:endCxn id="42" idx="1"/>
            </p:cNvCxnSpPr>
            <p:nvPr/>
          </p:nvCxnSpPr>
          <p:spPr>
            <a:xfrm>
              <a:off x="4518026" y="4324350"/>
              <a:ext cx="550863" cy="573088"/>
            </a:xfrm>
            <a:prstGeom prst="line">
              <a:avLst/>
            </a:prstGeom>
            <a:ln>
              <a:solidFill>
                <a:srgbClr val="59595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C51A34-AC59-46A9-8C15-D2CF2879BAD9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 flipV="1">
              <a:off x="5375275" y="5303838"/>
              <a:ext cx="628650" cy="411162"/>
            </a:xfrm>
            <a:prstGeom prst="line">
              <a:avLst/>
            </a:prstGeom>
            <a:ln>
              <a:solidFill>
                <a:srgbClr val="59595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6648D4-78EC-4B4E-814F-7D5A1B5395BE}"/>
                </a:ext>
              </a:extLst>
            </p:cNvPr>
            <p:cNvCxnSpPr>
              <a:cxnSpLocks/>
              <a:stCxn id="23" idx="7"/>
              <a:endCxn id="42" idx="1"/>
            </p:cNvCxnSpPr>
            <p:nvPr/>
          </p:nvCxnSpPr>
          <p:spPr>
            <a:xfrm flipV="1">
              <a:off x="4910138" y="4897439"/>
              <a:ext cx="158750" cy="319087"/>
            </a:xfrm>
            <a:prstGeom prst="line">
              <a:avLst/>
            </a:prstGeom>
            <a:ln>
              <a:solidFill>
                <a:srgbClr val="59595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F27DE9-6CAB-454A-8E30-677A0DACC5D9}"/>
                </a:ext>
              </a:extLst>
            </p:cNvPr>
            <p:cNvCxnSpPr>
              <a:cxnSpLocks/>
              <a:stCxn id="42" idx="3"/>
              <a:endCxn id="24" idx="1"/>
            </p:cNvCxnSpPr>
            <p:nvPr/>
          </p:nvCxnSpPr>
          <p:spPr>
            <a:xfrm>
              <a:off x="6938964" y="4897438"/>
              <a:ext cx="166687" cy="349250"/>
            </a:xfrm>
            <a:prstGeom prst="line">
              <a:avLst/>
            </a:prstGeom>
            <a:ln>
              <a:solidFill>
                <a:srgbClr val="59595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DDBFCB9-9044-4683-958E-127C8888BEBC}"/>
                </a:ext>
              </a:extLst>
            </p:cNvPr>
            <p:cNvCxnSpPr>
              <a:cxnSpLocks/>
              <a:stCxn id="42" idx="2"/>
              <a:endCxn id="43" idx="0"/>
            </p:cNvCxnSpPr>
            <p:nvPr/>
          </p:nvCxnSpPr>
          <p:spPr>
            <a:xfrm>
              <a:off x="6003925" y="5303838"/>
              <a:ext cx="673100" cy="411162"/>
            </a:xfrm>
            <a:prstGeom prst="line">
              <a:avLst/>
            </a:prstGeom>
            <a:ln>
              <a:solidFill>
                <a:srgbClr val="59595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D7A72E3-4E3C-4D64-8BED-9481A8971F34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>
              <a:off x="4738688" y="4781550"/>
              <a:ext cx="330200" cy="115888"/>
            </a:xfrm>
            <a:prstGeom prst="line">
              <a:avLst/>
            </a:prstGeom>
            <a:ln>
              <a:solidFill>
                <a:srgbClr val="59595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BC2AFD-8598-4B63-AE56-512AE64CC9D9}"/>
                </a:ext>
              </a:extLst>
            </p:cNvPr>
            <p:cNvSpPr txBox="1"/>
            <p:nvPr/>
          </p:nvSpPr>
          <p:spPr>
            <a:xfrm>
              <a:off x="2770955" y="442763"/>
              <a:ext cx="1884066" cy="502492"/>
            </a:xfrm>
            <a:prstGeom prst="rect">
              <a:avLst/>
            </a:prstGeom>
            <a:noFill/>
          </p:spPr>
          <p:txBody>
            <a:bodyPr wrap="none" lIns="70910" tIns="35456" rIns="70910" bIns="35456">
              <a:spAutoFit/>
            </a:bodyPr>
            <a:lstStyle/>
            <a:p>
              <a:pPr algn="ctr" defTabSz="830723">
                <a:defRPr/>
              </a:pPr>
              <a:r>
                <a:rPr lang="en-US" sz="1400" b="1" dirty="0">
                  <a:solidFill>
                    <a:srgbClr val="008C7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Public Space Sector</a:t>
              </a:r>
            </a:p>
            <a:p>
              <a:pPr algn="ctr" defTabSz="830723">
                <a:defRPr/>
              </a:pPr>
              <a:r>
                <a:rPr lang="en-US" sz="1400" b="1" dirty="0">
                  <a:solidFill>
                    <a:srgbClr val="008C7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(CEOS) 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7F4F8F-04F9-4DE5-B0A6-E81501F239E9}"/>
                </a:ext>
              </a:extLst>
            </p:cNvPr>
            <p:cNvCxnSpPr>
              <a:cxnSpLocks/>
              <a:stCxn id="36" idx="3"/>
              <a:endCxn id="16" idx="1"/>
            </p:cNvCxnSpPr>
            <p:nvPr/>
          </p:nvCxnSpPr>
          <p:spPr>
            <a:xfrm>
              <a:off x="4655021" y="694009"/>
              <a:ext cx="1317802" cy="222016"/>
            </a:xfrm>
            <a:prstGeom prst="line">
              <a:avLst/>
            </a:prstGeom>
            <a:ln w="28575" cmpd="sng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8B16378-585E-48E8-8B60-516B5789EB54}"/>
                </a:ext>
              </a:extLst>
            </p:cNvPr>
            <p:cNvCxnSpPr>
              <a:cxnSpLocks/>
              <a:stCxn id="47" idx="2"/>
              <a:endCxn id="16" idx="1"/>
            </p:cNvCxnSpPr>
            <p:nvPr/>
          </p:nvCxnSpPr>
          <p:spPr>
            <a:xfrm>
              <a:off x="5072858" y="261033"/>
              <a:ext cx="899965" cy="654992"/>
            </a:xfrm>
            <a:prstGeom prst="line">
              <a:avLst/>
            </a:prstGeom>
            <a:ln w="28575" cmpd="sng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C4BD6E-9CBC-4C06-B452-9A3802AF85FD}"/>
                </a:ext>
              </a:extLst>
            </p:cNvPr>
            <p:cNvCxnSpPr>
              <a:cxnSpLocks/>
              <a:stCxn id="48" idx="2"/>
              <a:endCxn id="16" idx="1"/>
            </p:cNvCxnSpPr>
            <p:nvPr/>
          </p:nvCxnSpPr>
          <p:spPr>
            <a:xfrm flipH="1">
              <a:off x="5972823" y="243383"/>
              <a:ext cx="831996" cy="672642"/>
            </a:xfrm>
            <a:prstGeom prst="line">
              <a:avLst/>
            </a:prstGeom>
            <a:ln w="28575" cmpd="sng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4DBD967-7080-416A-8C3C-64DAEA404551}"/>
                </a:ext>
              </a:extLst>
            </p:cNvPr>
            <p:cNvSpPr/>
            <p:nvPr/>
          </p:nvSpPr>
          <p:spPr>
            <a:xfrm>
              <a:off x="7304088" y="3836988"/>
              <a:ext cx="1187450" cy="571500"/>
            </a:xfrm>
            <a:prstGeom prst="ellipse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35456" rIns="0" bIns="35456" anchor="ctr"/>
            <a:lstStyle/>
            <a:p>
              <a:pPr algn="ctr" defTabSz="830723">
                <a:lnSpc>
                  <a:spcPct val="70000"/>
                </a:lnSpc>
                <a:defRPr/>
              </a:pPr>
              <a:r>
                <a:rPr lang="en-US" sz="8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Vulnerability &amp; Impact Assessments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3AAF431-33B8-4FD7-A001-EFA8CC936189}"/>
                </a:ext>
              </a:extLst>
            </p:cNvPr>
            <p:cNvCxnSpPr>
              <a:cxnSpLocks/>
              <a:stCxn id="40" idx="3"/>
              <a:endCxn id="42" idx="3"/>
            </p:cNvCxnSpPr>
            <p:nvPr/>
          </p:nvCxnSpPr>
          <p:spPr>
            <a:xfrm flipH="1">
              <a:off x="6938963" y="4324350"/>
              <a:ext cx="539750" cy="573088"/>
            </a:xfrm>
            <a:prstGeom prst="line">
              <a:avLst/>
            </a:prstGeom>
            <a:ln>
              <a:solidFill>
                <a:srgbClr val="59595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0">
              <a:extLst>
                <a:ext uri="{FF2B5EF4-FFF2-40B4-BE49-F238E27FC236}">
                  <a16:creationId xmlns:a16="http://schemas.microsoft.com/office/drawing/2014/main" id="{AFC49277-4461-4772-9ED1-217B0D521040}"/>
                </a:ext>
              </a:extLst>
            </p:cNvPr>
            <p:cNvSpPr/>
            <p:nvPr/>
          </p:nvSpPr>
          <p:spPr>
            <a:xfrm>
              <a:off x="5068889" y="4492626"/>
              <a:ext cx="1870075" cy="811213"/>
            </a:xfrm>
            <a:prstGeom prst="roundRect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910" tIns="35456" rIns="70910" bIns="35456" anchor="ctr"/>
            <a:lstStyle/>
            <a:p>
              <a:pPr algn="ctr" defTabSz="830723">
                <a:defRPr/>
              </a:pPr>
              <a:r>
                <a:rPr lang="en-US" sz="14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Science-Based Information </a:t>
              </a:r>
            </a:p>
            <a:p>
              <a:pPr algn="ctr" defTabSz="830723">
                <a:defRPr/>
              </a:pPr>
              <a:r>
                <a:rPr lang="en-US" sz="8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Decision • Policy • Action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C7D5E6-2C92-4308-BED7-B1557F24DFE2}"/>
                </a:ext>
              </a:extLst>
            </p:cNvPr>
            <p:cNvSpPr/>
            <p:nvPr/>
          </p:nvSpPr>
          <p:spPr>
            <a:xfrm>
              <a:off x="6086475" y="5715001"/>
              <a:ext cx="1181100" cy="504825"/>
            </a:xfrm>
            <a:prstGeom prst="ellipse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35456" rIns="0" bIns="35456" anchor="ctr"/>
            <a:lstStyle/>
            <a:p>
              <a:pPr algn="ctr" defTabSz="830723">
                <a:lnSpc>
                  <a:spcPct val="70000"/>
                </a:lnSpc>
                <a:defRPr/>
              </a:pPr>
              <a:r>
                <a:rPr lang="en-US" sz="9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UN Sustainable Development Goals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83385D7-301B-499D-BB11-6621B13E566E}"/>
                </a:ext>
              </a:extLst>
            </p:cNvPr>
            <p:cNvSpPr txBox="1"/>
            <p:nvPr/>
          </p:nvSpPr>
          <p:spPr>
            <a:xfrm>
              <a:off x="5340350" y="968376"/>
              <a:ext cx="1265238" cy="750252"/>
            </a:xfrm>
            <a:prstGeom prst="rect">
              <a:avLst/>
            </a:prstGeom>
            <a:noFill/>
          </p:spPr>
          <p:txBody>
            <a:bodyPr lIns="70910" tIns="35456" rIns="70910" bIns="35456">
              <a:spAutoFit/>
            </a:bodyPr>
            <a:lstStyle/>
            <a:p>
              <a:pPr algn="ctr" defTabSz="830723">
                <a:lnSpc>
                  <a:spcPct val="60000"/>
                </a:lnSpc>
                <a:defRPr/>
              </a:pPr>
              <a:r>
                <a:rPr lang="en-US" sz="12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EO Data Coordination</a:t>
              </a:r>
            </a:p>
            <a:p>
              <a:pPr algn="ctr" defTabSz="830723">
                <a:lnSpc>
                  <a:spcPct val="50000"/>
                </a:lnSpc>
                <a:defRPr/>
              </a:pPr>
              <a:r>
                <a:rPr lang="en-US" sz="8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830723">
                <a:lnSpc>
                  <a:spcPct val="80000"/>
                </a:lnSpc>
                <a:defRPr/>
              </a:pPr>
              <a:r>
                <a:rPr lang="en-US" sz="10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Acquisition</a:t>
              </a:r>
            </a:p>
            <a:p>
              <a:pPr algn="ctr" defTabSz="830723">
                <a:lnSpc>
                  <a:spcPct val="80000"/>
                </a:lnSpc>
                <a:defRPr/>
              </a:pPr>
              <a:r>
                <a:rPr lang="en-US" sz="10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Access</a:t>
              </a:r>
            </a:p>
            <a:p>
              <a:pPr algn="ctr" defTabSz="830723">
                <a:lnSpc>
                  <a:spcPct val="80000"/>
                </a:lnSpc>
                <a:defRPr/>
              </a:pPr>
              <a:r>
                <a:rPr lang="en-US" sz="1000" dirty="0">
                  <a:solidFill>
                    <a:prstClr val="whit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Continuity</a:t>
              </a:r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FB4B17C9-EB4A-44D9-BE9A-96CBBB867B1F}"/>
                </a:ext>
              </a:extLst>
            </p:cNvPr>
            <p:cNvSpPr/>
            <p:nvPr/>
          </p:nvSpPr>
          <p:spPr>
            <a:xfrm>
              <a:off x="4244975" y="6042026"/>
              <a:ext cx="109538" cy="119063"/>
            </a:xfrm>
            <a:prstGeom prst="flowChartConnector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0910" tIns="35456" rIns="70910" bIns="35456" anchor="ctr"/>
            <a:lstStyle/>
            <a:p>
              <a:pPr algn="ctr" defTabSz="830723">
                <a:defRPr/>
              </a:pPr>
              <a:endParaRPr lang="en-US" sz="120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1A812405-EC01-49A8-B9AC-F654A1AA5845}"/>
                </a:ext>
              </a:extLst>
            </p:cNvPr>
            <p:cNvSpPr/>
            <p:nvPr/>
          </p:nvSpPr>
          <p:spPr>
            <a:xfrm>
              <a:off x="8204200" y="5607051"/>
              <a:ext cx="109538" cy="131763"/>
            </a:xfrm>
            <a:prstGeom prst="flowChartConnector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0910" tIns="35456" rIns="70910" bIns="35456" anchor="ctr"/>
            <a:lstStyle/>
            <a:p>
              <a:pPr algn="ctr" defTabSz="830723">
                <a:defRPr/>
              </a:pPr>
              <a:endParaRPr lang="en-US" sz="120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0DA1630-5861-4313-B859-72ADA62A7DCF}"/>
                </a:ext>
              </a:extLst>
            </p:cNvPr>
            <p:cNvSpPr txBox="1"/>
            <p:nvPr/>
          </p:nvSpPr>
          <p:spPr>
            <a:xfrm>
              <a:off x="4214814" y="4763"/>
              <a:ext cx="1716087" cy="256270"/>
            </a:xfrm>
            <a:prstGeom prst="rect">
              <a:avLst/>
            </a:prstGeom>
            <a:noFill/>
          </p:spPr>
          <p:txBody>
            <a:bodyPr lIns="70910" tIns="35456" rIns="70910" bIns="35456">
              <a:spAutoFit/>
            </a:bodyPr>
            <a:lstStyle/>
            <a:p>
              <a:pPr algn="ctr" defTabSz="830723">
                <a:defRPr/>
              </a:pPr>
              <a:r>
                <a:rPr lang="en-US" sz="1200" b="1" dirty="0">
                  <a:solidFill>
                    <a:srgbClr val="008C7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In-situ Data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AD5BDD-EE12-480F-9958-F17CA25334FD}"/>
                </a:ext>
              </a:extLst>
            </p:cNvPr>
            <p:cNvSpPr txBox="1"/>
            <p:nvPr/>
          </p:nvSpPr>
          <p:spPr>
            <a:xfrm>
              <a:off x="5935663" y="-46038"/>
              <a:ext cx="1738312" cy="289421"/>
            </a:xfrm>
            <a:prstGeom prst="rect">
              <a:avLst/>
            </a:prstGeom>
            <a:noFill/>
          </p:spPr>
          <p:txBody>
            <a:bodyPr lIns="70910" tIns="35456" rIns="70910" bIns="35456">
              <a:spAutoFit/>
            </a:bodyPr>
            <a:lstStyle/>
            <a:p>
              <a:pPr algn="ctr" defTabSz="830723">
                <a:lnSpc>
                  <a:spcPts val="1861"/>
                </a:lnSpc>
                <a:defRPr/>
              </a:pPr>
              <a:r>
                <a:rPr lang="en-US" sz="1200" b="1" dirty="0" err="1">
                  <a:solidFill>
                    <a:srgbClr val="008C7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AgroMet</a:t>
              </a:r>
              <a:r>
                <a:rPr lang="en-US" sz="1200" b="1" dirty="0">
                  <a:solidFill>
                    <a:srgbClr val="008C7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Data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5F1D1B7-40C8-405F-B1EE-CDD35DE04C2B}"/>
                </a:ext>
              </a:extLst>
            </p:cNvPr>
            <p:cNvSpPr/>
            <p:nvPr/>
          </p:nvSpPr>
          <p:spPr>
            <a:xfrm>
              <a:off x="7223125" y="4492625"/>
              <a:ext cx="1187450" cy="501650"/>
            </a:xfrm>
            <a:prstGeom prst="ellipse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35456" rIns="0" bIns="35456" anchor="ctr"/>
            <a:lstStyle/>
            <a:p>
              <a:pPr algn="ctr" defTabSz="830723">
                <a:lnSpc>
                  <a:spcPct val="70000"/>
                </a:lnSpc>
                <a:defRPr/>
              </a:pPr>
              <a:r>
                <a:rPr lang="en-US" sz="8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Support to </a:t>
              </a:r>
            </a:p>
            <a:p>
              <a:pPr algn="ctr" defTabSz="830723">
                <a:lnSpc>
                  <a:spcPct val="70000"/>
                </a:lnSpc>
                <a:defRPr/>
              </a:pPr>
              <a:r>
                <a:rPr lang="en-US" sz="8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Food Aid Organizations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110B9C-BB21-44AF-A460-90C447706C77}"/>
                </a:ext>
              </a:extLst>
            </p:cNvPr>
            <p:cNvCxnSpPr>
              <a:cxnSpLocks/>
              <a:stCxn id="49" idx="2"/>
              <a:endCxn id="42" idx="3"/>
            </p:cNvCxnSpPr>
            <p:nvPr/>
          </p:nvCxnSpPr>
          <p:spPr>
            <a:xfrm flipH="1">
              <a:off x="6938963" y="4743450"/>
              <a:ext cx="284162" cy="153988"/>
            </a:xfrm>
            <a:prstGeom prst="line">
              <a:avLst/>
            </a:prstGeom>
            <a:ln>
              <a:solidFill>
                <a:srgbClr val="59595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FE697B0-C8DA-4FD8-AF0D-F49FB3C212F5}"/>
                </a:ext>
              </a:extLst>
            </p:cNvPr>
            <p:cNvSpPr/>
            <p:nvPr/>
          </p:nvSpPr>
          <p:spPr>
            <a:xfrm rot="16896728">
              <a:off x="5562771" y="2945762"/>
              <a:ext cx="4315688" cy="2311745"/>
            </a:xfrm>
            <a:prstGeom prst="rect">
              <a:avLst/>
            </a:prstGeom>
            <a:noFill/>
          </p:spPr>
          <p:txBody>
            <a:bodyPr spcFirstLastPara="1" wrap="none" lIns="69669" tIns="34834" rIns="69669" bIns="34834" numCol="1">
              <a:prstTxWarp prst="textArchDown">
                <a:avLst/>
              </a:prstTxWarp>
              <a:spAutoFit/>
            </a:bodyPr>
            <a:lstStyle/>
            <a:p>
              <a:pPr algn="ctr" defTabSz="830723">
                <a:defRPr/>
              </a:pPr>
              <a:r>
                <a:rPr lang="en-US" sz="200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CLIMATE CHANGE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9B60390-6EA0-445A-93F1-C28E27D2E0E4}"/>
                </a:ext>
              </a:extLst>
            </p:cNvPr>
            <p:cNvSpPr/>
            <p:nvPr/>
          </p:nvSpPr>
          <p:spPr>
            <a:xfrm rot="3663641">
              <a:off x="2472075" y="3263492"/>
              <a:ext cx="4209284" cy="2604203"/>
            </a:xfrm>
            <a:prstGeom prst="rect">
              <a:avLst/>
            </a:prstGeom>
            <a:noFill/>
          </p:spPr>
          <p:txBody>
            <a:bodyPr spcFirstLastPara="1" wrap="none" lIns="69669" tIns="34834" rIns="69669" bIns="34834" numCol="1">
              <a:prstTxWarp prst="textArchDown">
                <a:avLst>
                  <a:gd name="adj" fmla="val 126224"/>
                </a:avLst>
              </a:prstTxWarp>
              <a:spAutoFit/>
            </a:bodyPr>
            <a:lstStyle/>
            <a:p>
              <a:pPr algn="ctr" defTabSz="830723">
                <a:defRPr/>
              </a:pPr>
              <a:r>
                <a:rPr lang="en-US" sz="200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FOOD SECURITY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00EF80-FA7A-4DE1-91DF-06CEF3392B91}"/>
                </a:ext>
              </a:extLst>
            </p:cNvPr>
            <p:cNvSpPr/>
            <p:nvPr/>
          </p:nvSpPr>
          <p:spPr>
            <a:xfrm rot="21167613">
              <a:off x="3484619" y="2389048"/>
              <a:ext cx="5260863" cy="4267965"/>
            </a:xfrm>
            <a:prstGeom prst="rect">
              <a:avLst/>
            </a:prstGeom>
            <a:noFill/>
          </p:spPr>
          <p:txBody>
            <a:bodyPr spcFirstLastPara="1" wrap="none" lIns="69669" tIns="34834" rIns="69669" bIns="34834" numCol="1">
              <a:prstTxWarp prst="textArchDown">
                <a:avLst/>
              </a:prstTxWarp>
              <a:spAutoFit/>
            </a:bodyPr>
            <a:lstStyle/>
            <a:p>
              <a:pPr algn="ctr" defTabSz="830723">
                <a:defRPr/>
              </a:pPr>
              <a:r>
                <a:rPr lang="en-US" sz="200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SUSTAINABLE DEVELOPMENT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E4EFBA5-6C4E-460D-8E01-4759DEB5BE21}"/>
                </a:ext>
              </a:extLst>
            </p:cNvPr>
            <p:cNvSpPr txBox="1"/>
            <p:nvPr/>
          </p:nvSpPr>
          <p:spPr>
            <a:xfrm rot="20778295">
              <a:off x="2145222" y="2905381"/>
              <a:ext cx="2435341" cy="687158"/>
            </a:xfrm>
            <a:prstGeom prst="rect">
              <a:avLst/>
            </a:prstGeom>
            <a:noFill/>
          </p:spPr>
          <p:txBody>
            <a:bodyPr wrap="square" lIns="70910" tIns="35456" rIns="70910" bIns="35456">
              <a:spAutoFit/>
            </a:bodyPr>
            <a:lstStyle/>
            <a:p>
              <a:pPr algn="ctr" defTabSz="830723">
                <a:defRPr/>
              </a:pPr>
              <a:r>
                <a:rPr lang="en-US" sz="2000" b="1" i="1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entury Gothic" panose="020B0502020202020204" pitchFamily="34" charset="0"/>
                  <a:ea typeface="Adobe Fan Heiti Std B" panose="020B0700000000000000" pitchFamily="34" charset="-128"/>
                  <a:cs typeface="Arial" panose="020B0604020202020204" pitchFamily="34" charset="0"/>
                </a:rPr>
                <a:t>Food Production</a:t>
              </a:r>
            </a:p>
            <a:p>
              <a:pPr algn="ctr" defTabSz="830723">
                <a:defRPr/>
              </a:pPr>
              <a:r>
                <a:rPr lang="en-US" sz="2000" b="1" i="1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entury Gothic" panose="020B0502020202020204" pitchFamily="34" charset="0"/>
                  <a:ea typeface="Adobe Fan Heiti Std B" panose="020B0700000000000000" pitchFamily="34" charset="-128"/>
                  <a:cs typeface="Arial" panose="020B0604020202020204" pitchFamily="34" charset="0"/>
                </a:rPr>
                <a:t>Markets &amp; Trade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1F41723-2E35-482B-B8BE-670A30895F92}"/>
                </a:ext>
              </a:extLst>
            </p:cNvPr>
            <p:cNvSpPr/>
            <p:nvPr/>
          </p:nvSpPr>
          <p:spPr>
            <a:xfrm>
              <a:off x="5282786" y="193990"/>
              <a:ext cx="13660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30723">
                <a:defRPr/>
              </a:pPr>
              <a:r>
                <a:rPr lang="en-US" sz="1200" b="1" dirty="0">
                  <a:solidFill>
                    <a:srgbClr val="008C7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Crowd-sourcing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1E11499-BFA7-48E5-93ED-698DDAAFC3B1}"/>
                </a:ext>
              </a:extLst>
            </p:cNvPr>
            <p:cNvCxnSpPr>
              <a:cxnSpLocks/>
              <a:stCxn id="55" idx="2"/>
              <a:endCxn id="16" idx="1"/>
            </p:cNvCxnSpPr>
            <p:nvPr/>
          </p:nvCxnSpPr>
          <p:spPr>
            <a:xfrm>
              <a:off x="5965826" y="470989"/>
              <a:ext cx="6997" cy="445036"/>
            </a:xfrm>
            <a:prstGeom prst="line">
              <a:avLst/>
            </a:prstGeom>
            <a:ln w="28575" cmpd="sng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7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3DD3D7-4A46-45E0-9E33-3F4CB83A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CEOS-GEOGLAM: Why?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B270F-EE12-4EE8-B64D-BE05A875C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EO data core to GEOGLAM activities. We need to communicate to space agencies:</a:t>
            </a:r>
          </a:p>
          <a:p>
            <a:pPr lvl="1"/>
            <a:r>
              <a:rPr lang="en-US" sz="1800" dirty="0"/>
              <a:t>Agricultural monitoring observation requirements</a:t>
            </a:r>
          </a:p>
          <a:p>
            <a:pPr lvl="1"/>
            <a:r>
              <a:rPr lang="en-US" sz="1800" dirty="0" err="1"/>
              <a:t>AgMon</a:t>
            </a:r>
            <a:r>
              <a:rPr lang="en-US" sz="1800" dirty="0"/>
              <a:t> EO data and processing requests</a:t>
            </a:r>
          </a:p>
          <a:p>
            <a:pPr lvl="1"/>
            <a:r>
              <a:rPr lang="en-US" sz="1800" dirty="0" err="1"/>
              <a:t>AgMon</a:t>
            </a:r>
            <a:r>
              <a:rPr lang="en-US" sz="1800" dirty="0"/>
              <a:t> implications for future missions</a:t>
            </a:r>
          </a:p>
          <a:p>
            <a:r>
              <a:rPr lang="en-US" sz="2000" dirty="0"/>
              <a:t>We provide to CEOS and opportunity for interaction with “next users” and hear “end user” needs – sharing of experiences that enrich individual agency activities</a:t>
            </a:r>
          </a:p>
          <a:p>
            <a:r>
              <a:rPr lang="en-US" sz="2000" dirty="0"/>
              <a:t>What has been effective?</a:t>
            </a:r>
          </a:p>
          <a:p>
            <a:pPr lvl="1"/>
            <a:r>
              <a:rPr lang="en-US" sz="1800" dirty="0"/>
              <a:t>CEOS AHWG provides forum for bilateral (GEOGLAM-agencies) and multilateral engagement</a:t>
            </a:r>
          </a:p>
          <a:p>
            <a:pPr lvl="1"/>
            <a:r>
              <a:rPr lang="en-US" sz="1800" dirty="0"/>
              <a:t>Documentation of observation needs in common forum – ingested by individual space agencies for their decisions</a:t>
            </a:r>
          </a:p>
          <a:p>
            <a:pPr lvl="1"/>
            <a:r>
              <a:rPr lang="en-US" sz="1800" dirty="0"/>
              <a:t>SEO tools customization for agricultural communities</a:t>
            </a:r>
          </a:p>
          <a:p>
            <a:pPr lvl="1"/>
            <a:r>
              <a:rPr lang="en-US" sz="1800" dirty="0"/>
              <a:t>Acquisitions for R&amp;D sites </a:t>
            </a:r>
          </a:p>
          <a:p>
            <a:pPr lvl="1"/>
            <a:r>
              <a:rPr lang="en-US" sz="1800" dirty="0"/>
              <a:t>Product evolution &amp; evaluation </a:t>
            </a:r>
          </a:p>
          <a:p>
            <a:pPr lvl="1"/>
            <a:r>
              <a:rPr lang="en-US" sz="1800" dirty="0"/>
              <a:t>Exploration of mutually encountered challenges (e.g. everything from </a:t>
            </a:r>
            <a:r>
              <a:rPr lang="en-US" sz="1800" dirty="0" err="1"/>
              <a:t>cal</a:t>
            </a:r>
            <a:r>
              <a:rPr lang="en-US" sz="1800" dirty="0"/>
              <a:t>/</a:t>
            </a:r>
            <a:r>
              <a:rPr lang="en-US" sz="1800" dirty="0" err="1"/>
              <a:t>val</a:t>
            </a:r>
            <a:r>
              <a:rPr lang="en-US" sz="1800" dirty="0"/>
              <a:t> to private sector engagement)</a:t>
            </a:r>
          </a:p>
          <a:p>
            <a:pPr lvl="1"/>
            <a:r>
              <a:rPr lang="en-US" sz="1800" dirty="0"/>
              <a:t>Lots of other stuff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20767F-9283-4A1D-BC90-3C47364BB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965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4650-75E4-42B9-AB08-600FD5FD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460AB-8DE0-4409-A7B2-7428BED0F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Is our job done?</a:t>
            </a:r>
          </a:p>
          <a:p>
            <a:pPr lvl="1"/>
            <a:r>
              <a:rPr lang="en-US" dirty="0"/>
              <a:t>No. </a:t>
            </a:r>
          </a:p>
          <a:p>
            <a:pPr lvl="1"/>
            <a:r>
              <a:rPr lang="en-US" dirty="0"/>
              <a:t>But, the foundations have been laid and are strong. </a:t>
            </a:r>
          </a:p>
          <a:p>
            <a:pPr lvl="1"/>
            <a:r>
              <a:rPr lang="en-US" dirty="0"/>
              <a:t>New missions, evolving state of the science, broader and expanding usership – all will influence how EO data are accessed and used</a:t>
            </a:r>
          </a:p>
          <a:p>
            <a:pPr lvl="2"/>
            <a:r>
              <a:rPr lang="en-US" dirty="0"/>
              <a:t>Req’s will evolve but massive changes are unlikely</a:t>
            </a:r>
          </a:p>
          <a:p>
            <a:pPr lvl="1"/>
            <a:r>
              <a:rPr lang="en-US" dirty="0"/>
              <a:t>The value of user – space agency contact is huge.</a:t>
            </a:r>
          </a:p>
          <a:p>
            <a:pPr lvl="2"/>
            <a:r>
              <a:rPr lang="en-US" dirty="0"/>
              <a:t>GEOGLAM is a resource for CEOS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Participation – what should agency participation in GEOGLAM look like? What about agency participation in CEOS-GEOGLAM?</a:t>
            </a:r>
          </a:p>
          <a:p>
            <a:pPr lvl="1"/>
            <a:r>
              <a:rPr lang="en-US" dirty="0"/>
              <a:t>Slot before the Plenary is critical for us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9C060-1E2E-4884-9738-AE75A0BD7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09F551-F43D-4047-B22F-3DADC4AC05F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10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8CD1-8B1A-4A5E-92A0-352EB840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decent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DF0B2-A39B-4BD5-A3DD-44B46A201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How do CEOS and its constituent agencies want to take advantage of GEOGLAM? </a:t>
            </a:r>
          </a:p>
          <a:p>
            <a:r>
              <a:rPr lang="en-US" dirty="0"/>
              <a:t>Agriculture (… really GEOGLAM), as sub-group of LSI-VC</a:t>
            </a:r>
          </a:p>
          <a:p>
            <a:pPr lvl="1"/>
            <a:r>
              <a:rPr lang="en-US" dirty="0"/>
              <a:t>What does that look like operationally? </a:t>
            </a:r>
          </a:p>
          <a:p>
            <a:pPr lvl="2"/>
            <a:r>
              <a:rPr lang="en-US" dirty="0"/>
              <a:t>Responsibilities? </a:t>
            </a:r>
          </a:p>
          <a:p>
            <a:pPr lvl="3"/>
            <a:r>
              <a:rPr lang="en-US" dirty="0"/>
              <a:t>Work is done by GEOGLAM EO data TCT; any “requests” (</a:t>
            </a:r>
            <a:r>
              <a:rPr lang="en-US" dirty="0" err="1"/>
              <a:t>acq</a:t>
            </a:r>
            <a:r>
              <a:rPr lang="en-US" dirty="0"/>
              <a:t>, systems, etc.) comes through sub-group</a:t>
            </a:r>
          </a:p>
          <a:p>
            <a:pPr lvl="3"/>
            <a:r>
              <a:rPr lang="en-US" dirty="0"/>
              <a:t>GEOGLAM-CEOS communicates space agency interactions/processes, successes (thematic and process), needs (e.g. observation requirements and now </a:t>
            </a:r>
            <a:r>
              <a:rPr lang="en-US" dirty="0" err="1"/>
              <a:t>cal</a:t>
            </a:r>
            <a:r>
              <a:rPr lang="en-US" dirty="0"/>
              <a:t>/</a:t>
            </a:r>
            <a:r>
              <a:rPr lang="en-US" dirty="0" err="1"/>
              <a:t>val</a:t>
            </a:r>
            <a:r>
              <a:rPr lang="en-US" dirty="0"/>
              <a:t>, R&amp;D, cap-dev.</a:t>
            </a:r>
          </a:p>
          <a:p>
            <a:pPr lvl="3"/>
            <a:r>
              <a:rPr lang="en-US" dirty="0"/>
              <a:t>…</a:t>
            </a:r>
          </a:p>
          <a:p>
            <a:pPr lvl="2"/>
            <a:r>
              <a:rPr lang="en-US" dirty="0"/>
              <a:t>Role in LSI-VC leadership? </a:t>
            </a:r>
          </a:p>
          <a:p>
            <a:pPr lvl="2"/>
            <a:r>
              <a:rPr lang="en-US" dirty="0"/>
              <a:t>Role of LSI-VC participants on Ag/GEOGLAM sub-group?</a:t>
            </a:r>
          </a:p>
          <a:p>
            <a:pPr lvl="2"/>
            <a:r>
              <a:rPr lang="en-US" dirty="0"/>
              <a:t>Interaction with SDCG?</a:t>
            </a:r>
          </a:p>
          <a:p>
            <a:pPr lvl="2"/>
            <a:r>
              <a:rPr lang="en-US" dirty="0"/>
              <a:t>Who from GEOGLAM serves on team?</a:t>
            </a:r>
          </a:p>
          <a:p>
            <a:pPr lvl="1"/>
            <a:r>
              <a:rPr lang="en-US" dirty="0"/>
              <a:t>Can we ensure GEOGLAM presence before CEOS Plenary?</a:t>
            </a:r>
          </a:p>
          <a:p>
            <a:pPr lvl="1"/>
            <a:r>
              <a:rPr lang="en-US" dirty="0"/>
              <a:t>How do we interact with other relevant CEOS Groups</a:t>
            </a:r>
          </a:p>
          <a:p>
            <a:pPr lvl="2"/>
            <a:r>
              <a:rPr lang="en-US" dirty="0"/>
              <a:t>e.g. </a:t>
            </a:r>
            <a:r>
              <a:rPr lang="en-US" dirty="0" err="1"/>
              <a:t>CapD</a:t>
            </a:r>
            <a:r>
              <a:rPr lang="en-US" dirty="0"/>
              <a:t>, Cal/Val, WGISS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91B99-058C-4A69-87C5-32A83A0C6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09F551-F43D-4047-B22F-3DADC4AC05F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1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612CC-229B-42FE-B193-7B2D6DC62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FF09F551-F43D-4047-B22F-3DADC4AC05F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Shape 139"/>
          <p:cNvSpPr/>
          <p:nvPr/>
        </p:nvSpPr>
        <p:spPr>
          <a:xfrm>
            <a:off x="1888660" y="2682226"/>
            <a:ext cx="8748972" cy="1493548"/>
          </a:xfrm>
          <a:prstGeom prst="rect">
            <a:avLst/>
          </a:prstGeom>
          <a:solidFill>
            <a:srgbClr val="000000">
              <a:alpha val="4443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9" tIns="42509" rIns="42509" bIns="42509" anchor="ctr"/>
          <a:lstStyle/>
          <a:p>
            <a:pPr algn="ctr" defTabSz="412691" hangingPunct="0"/>
            <a:r>
              <a:rPr lang="en-US" sz="3200" i="1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EO Data Requirements</a:t>
            </a:r>
            <a:endParaRPr sz="3200" i="1" kern="0" dirty="0">
              <a:solidFill>
                <a:srgbClr val="FFFFFF"/>
              </a:solidFill>
              <a:latin typeface="Tw Cen MT" panose="020B0602020104020603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85598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954A43-79BD-40AE-9BE0-E564EBA63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Scroll through Document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5A5D2-B45E-41C8-9963-A210481CB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version – EO requirements (acquisition, access, future bands, cap dev… more holistic) as list with CEOS responses beneath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F3E6C-FCE1-45C3-8A95-D95DDFB47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747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andscape-23890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5893" y="0"/>
            <a:ext cx="13738077" cy="68698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FF09F551-F43D-4047-B22F-3DADC4AC05F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Shape 139"/>
          <p:cNvSpPr/>
          <p:nvPr/>
        </p:nvSpPr>
        <p:spPr>
          <a:xfrm>
            <a:off x="1888660" y="2682226"/>
            <a:ext cx="8748972" cy="1493548"/>
          </a:xfrm>
          <a:prstGeom prst="rect">
            <a:avLst/>
          </a:prstGeom>
          <a:solidFill>
            <a:srgbClr val="000000">
              <a:alpha val="4443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9" tIns="42509" rIns="42509" bIns="42509" anchor="ctr"/>
          <a:lstStyle/>
          <a:p>
            <a:pPr algn="ctr" defTabSz="412691" hangingPunct="0"/>
            <a:r>
              <a:rPr lang="en-US" sz="3200" kern="0" dirty="0">
                <a:solidFill>
                  <a:srgbClr val="FFFFFF"/>
                </a:solidFill>
                <a:latin typeface="Tw Cen MT" panose="020B0602020104020603" pitchFamily="34" charset="0"/>
                <a:cs typeface="Arial" panose="020B0604020202020204" pitchFamily="34" charset="0"/>
                <a:sym typeface="Helvetica Light"/>
              </a:rPr>
              <a:t>EAVs</a:t>
            </a:r>
            <a:endParaRPr sz="3200" kern="0" dirty="0">
              <a:solidFill>
                <a:srgbClr val="FFFFFF"/>
              </a:solidFill>
              <a:latin typeface="Tw Cen MT" panose="020B0602020104020603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21425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A5260A-5F70-4F44-838A-54B8B19216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72781-BDBA-4E43-B9AC-5B8336EDA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68" y="259080"/>
            <a:ext cx="6912864" cy="6339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21DC35-467E-4267-A2E0-E53260B3715B}"/>
              </a:ext>
            </a:extLst>
          </p:cNvPr>
          <p:cNvSpPr/>
          <p:nvPr/>
        </p:nvSpPr>
        <p:spPr>
          <a:xfrm>
            <a:off x="929185" y="3960594"/>
            <a:ext cx="7946260" cy="1022210"/>
          </a:xfrm>
          <a:prstGeom prst="rect">
            <a:avLst/>
          </a:prstGeom>
          <a:solidFill>
            <a:srgbClr val="C0504D">
              <a:alpha val="3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F2CDD-0167-4A71-AC23-41B791408B70}"/>
              </a:ext>
            </a:extLst>
          </p:cNvPr>
          <p:cNvSpPr/>
          <p:nvPr/>
        </p:nvSpPr>
        <p:spPr>
          <a:xfrm>
            <a:off x="929185" y="2880474"/>
            <a:ext cx="7946260" cy="1022210"/>
          </a:xfrm>
          <a:prstGeom prst="rect">
            <a:avLst/>
          </a:prstGeom>
          <a:solidFill>
            <a:srgbClr val="C0504D">
              <a:alpha val="3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5F6D9-3303-4A31-B89B-D1B4E259FE6A}"/>
              </a:ext>
            </a:extLst>
          </p:cNvPr>
          <p:cNvSpPr/>
          <p:nvPr/>
        </p:nvSpPr>
        <p:spPr>
          <a:xfrm>
            <a:off x="935230" y="5033954"/>
            <a:ext cx="7946260" cy="1022210"/>
          </a:xfrm>
          <a:prstGeom prst="rect">
            <a:avLst/>
          </a:prstGeom>
          <a:solidFill>
            <a:srgbClr val="C0504D">
              <a:alpha val="3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2B258-DFBB-4067-A568-DFAD44E829F3}"/>
              </a:ext>
            </a:extLst>
          </p:cNvPr>
          <p:cNvSpPr txBox="1"/>
          <p:nvPr/>
        </p:nvSpPr>
        <p:spPr>
          <a:xfrm>
            <a:off x="1204525" y="3276300"/>
            <a:ext cx="673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504D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Table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C241F-EE7A-4D03-AEA1-8F57E412E652}"/>
              </a:ext>
            </a:extLst>
          </p:cNvPr>
          <p:cNvSpPr txBox="1"/>
          <p:nvPr/>
        </p:nvSpPr>
        <p:spPr>
          <a:xfrm>
            <a:off x="1184140" y="4333199"/>
            <a:ext cx="673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504D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Table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7C7DB-C005-43A8-BF14-0EB34083905D}"/>
              </a:ext>
            </a:extLst>
          </p:cNvPr>
          <p:cNvSpPr txBox="1"/>
          <p:nvPr/>
        </p:nvSpPr>
        <p:spPr>
          <a:xfrm>
            <a:off x="634812" y="5290918"/>
            <a:ext cx="1812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504D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Table 3</a:t>
            </a:r>
          </a:p>
          <a:p>
            <a:pPr algn="ctr"/>
            <a:r>
              <a:rPr lang="en-US" sz="1050" b="1" dirty="0">
                <a:solidFill>
                  <a:srgbClr val="C0504D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(GEOGLAM Data Requirements Table)</a:t>
            </a:r>
          </a:p>
        </p:txBody>
      </p:sp>
    </p:spTree>
    <p:extLst>
      <p:ext uri="{BB962C8B-B14F-4D97-AF65-F5344CB8AC3E}">
        <p14:creationId xmlns:p14="http://schemas.microsoft.com/office/powerpoint/2010/main" val="40999679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029782A-AFD1-4D77-A12C-6A299DAF11B3}"/>
              </a:ext>
            </a:extLst>
          </p:cNvPr>
          <p:cNvGraphicFramePr>
            <a:graphicFrameLocks noGrp="1"/>
          </p:cNvGraphicFramePr>
          <p:nvPr/>
        </p:nvGraphicFramePr>
        <p:xfrm>
          <a:off x="140677" y="16435"/>
          <a:ext cx="11887201" cy="67586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88085">
                  <a:extLst>
                    <a:ext uri="{9D8B030D-6E8A-4147-A177-3AD203B41FA5}">
                      <a16:colId xmlns:a16="http://schemas.microsoft.com/office/drawing/2014/main" val="3357348459"/>
                    </a:ext>
                  </a:extLst>
                </a:gridCol>
                <a:gridCol w="1791389">
                  <a:extLst>
                    <a:ext uri="{9D8B030D-6E8A-4147-A177-3AD203B41FA5}">
                      <a16:colId xmlns:a16="http://schemas.microsoft.com/office/drawing/2014/main" val="248304380"/>
                    </a:ext>
                  </a:extLst>
                </a:gridCol>
                <a:gridCol w="1799858">
                  <a:extLst>
                    <a:ext uri="{9D8B030D-6E8A-4147-A177-3AD203B41FA5}">
                      <a16:colId xmlns:a16="http://schemas.microsoft.com/office/drawing/2014/main" val="3116661696"/>
                    </a:ext>
                  </a:extLst>
                </a:gridCol>
                <a:gridCol w="1626991">
                  <a:extLst>
                    <a:ext uri="{9D8B030D-6E8A-4147-A177-3AD203B41FA5}">
                      <a16:colId xmlns:a16="http://schemas.microsoft.com/office/drawing/2014/main" val="4055727292"/>
                    </a:ext>
                  </a:extLst>
                </a:gridCol>
                <a:gridCol w="6080878">
                  <a:extLst>
                    <a:ext uri="{9D8B030D-6E8A-4147-A177-3AD203B41FA5}">
                      <a16:colId xmlns:a16="http://schemas.microsoft.com/office/drawing/2014/main" val="690465675"/>
                    </a:ext>
                  </a:extLst>
                </a:gridCol>
              </a:tblGrid>
              <a:tr h="8864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effectLst/>
                          <a:latin typeface="Tw Cen MT" panose="020B0602020104020603" pitchFamily="34" charset="0"/>
                        </a:rPr>
                        <a:t>Table 1: Core Information Product (TBC) </a:t>
                      </a:r>
                      <a:endParaRPr lang="en-US" sz="1600" b="1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Spatial Resolution, Accuracy, and/or Precision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Frequency of Production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End Use: Knowledge &amp; Sustainable Decisions Supported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576398004"/>
                  </a:ext>
                </a:extLst>
              </a:tr>
              <a:tr h="5512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1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latin typeface="Tw Cen MT" panose="020B0602020104020603" pitchFamily="34" charset="0"/>
                        </a:rPr>
                        <a:t>Cropland mask</a:t>
                      </a:r>
                      <a:endParaRPr lang="en-US" sz="16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300m to 3m 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Monthly within season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State and Change: Federal/State land use policy; infrastructure investment; statistics; SDGs, climate change impacts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3452591334"/>
                  </a:ext>
                </a:extLst>
              </a:tr>
              <a:tr h="3277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2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Irrigated vs non irrigated cropland 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300 to 3m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seasonal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Water management and monitoring; SDGs (water use efficiency) 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1000454918"/>
                  </a:ext>
                </a:extLst>
              </a:tr>
              <a:tr h="6629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3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Crop type map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300m to 3m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Monthly within season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Fed/State/Int’l Market information; infrastructure investment; supplement/replace survey statistics; SDGs, climate change impacts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2416311849"/>
                  </a:ext>
                </a:extLst>
              </a:tr>
              <a:tr h="5512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4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Crop type area 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Admin Level 1, +/- 10%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Every 2 months within season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Market information; supplement/replace survey statistics on production; logistics planning; food security-early warning</a:t>
                      </a:r>
                      <a:endParaRPr lang="en-US" sz="16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3856995220"/>
                  </a:ext>
                </a:extLst>
              </a:tr>
              <a:tr h="5512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5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Crop condition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300m to 3m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1-2 weeks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Market information; food security-early warning; Fed/state policy and program response; production insurance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734743411"/>
                  </a:ext>
                </a:extLst>
              </a:tr>
              <a:tr h="6629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6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Crop yield forecast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Admin Level 1, +/- 10%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Monthly throughout season(s)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Market information; supplement/replace survey statistics on production; logistics planning; food security-early warning; SDGs; climate change impacts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2279677542"/>
                  </a:ext>
                </a:extLst>
              </a:tr>
              <a:tr h="6629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7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Crop Yield Estimation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field level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Seasonal, post-harvest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Market information; supplement/replace survey statistics on production; logistics planning; food security-early warning; SDGs; climate change impacts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1287543776"/>
                  </a:ext>
                </a:extLst>
              </a:tr>
              <a:tr h="4394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8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Rangeland and pasture mask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300m to 3m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Seasonal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State and Change: Federal/State land use policy; statistics; SDGs, climate change impacts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2239454236"/>
                  </a:ext>
                </a:extLst>
              </a:tr>
              <a:tr h="4394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9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Rangeland and pasture condition assessment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300m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Tw Cen MT" panose="020B0602020104020603" pitchFamily="34" charset="0"/>
                        </a:rPr>
                        <a:t>Monthly throughout season(s)</a:t>
                      </a:r>
                      <a:endParaRPr lang="en-US" sz="16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Food security-early warning; SDGs; climate change impacts</a:t>
                      </a:r>
                      <a:endParaRPr lang="en-US" sz="16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367" marR="31367" marT="0" marB="0"/>
                </a:tc>
                <a:extLst>
                  <a:ext uri="{0D108BD9-81ED-4DB2-BD59-A6C34878D82A}">
                    <a16:rowId xmlns:a16="http://schemas.microsoft.com/office/drawing/2014/main" val="2722841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4548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A471B9-17F5-4352-AF45-98DD0982D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341392"/>
              </p:ext>
            </p:extLst>
          </p:nvPr>
        </p:nvGraphicFramePr>
        <p:xfrm>
          <a:off x="90434" y="0"/>
          <a:ext cx="12101564" cy="58404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73724">
                  <a:extLst>
                    <a:ext uri="{9D8B030D-6E8A-4147-A177-3AD203B41FA5}">
                      <a16:colId xmlns:a16="http://schemas.microsoft.com/office/drawing/2014/main" val="1539901916"/>
                    </a:ext>
                  </a:extLst>
                </a:gridCol>
                <a:gridCol w="2401556">
                  <a:extLst>
                    <a:ext uri="{9D8B030D-6E8A-4147-A177-3AD203B41FA5}">
                      <a16:colId xmlns:a16="http://schemas.microsoft.com/office/drawing/2014/main" val="2211151027"/>
                    </a:ext>
                  </a:extLst>
                </a:gridCol>
                <a:gridCol w="2441750">
                  <a:extLst>
                    <a:ext uri="{9D8B030D-6E8A-4147-A177-3AD203B41FA5}">
                      <a16:colId xmlns:a16="http://schemas.microsoft.com/office/drawing/2014/main" val="3695266495"/>
                    </a:ext>
                  </a:extLst>
                </a:gridCol>
                <a:gridCol w="3225521">
                  <a:extLst>
                    <a:ext uri="{9D8B030D-6E8A-4147-A177-3AD203B41FA5}">
                      <a16:colId xmlns:a16="http://schemas.microsoft.com/office/drawing/2014/main" val="3059707701"/>
                    </a:ext>
                  </a:extLst>
                </a:gridCol>
                <a:gridCol w="3259013">
                  <a:extLst>
                    <a:ext uri="{9D8B030D-6E8A-4147-A177-3AD203B41FA5}">
                      <a16:colId xmlns:a16="http://schemas.microsoft.com/office/drawing/2014/main" val="1532776953"/>
                    </a:ext>
                  </a:extLst>
                </a:gridCol>
              </a:tblGrid>
              <a:tr h="3659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b="1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Tw Cen MT" panose="020B0602020104020603" pitchFamily="34" charset="0"/>
                        </a:rPr>
                        <a:t>Table 2: Essential Agricultural Variables for GEOGLAM   (TBC)</a:t>
                      </a:r>
                      <a:endParaRPr lang="en-US" sz="1200" b="1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Spatial Resolution, Accuracy, and/or Precision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Frequency of Production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Core Information Product Supported (Table 1) 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835811152"/>
                  </a:ext>
                </a:extLst>
              </a:tr>
              <a:tr h="736949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Primary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 vert="vert27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Biomass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300m to 3m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2-3 days 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Crop condition</a:t>
                      </a:r>
                      <a:endParaRPr lang="en-US" sz="120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Yield forecast</a:t>
                      </a:r>
                      <a:endParaRPr lang="en-US" sz="120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Rangeland condition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3001195162"/>
                  </a:ext>
                </a:extLst>
              </a:tr>
              <a:tr h="5157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LAI</a:t>
                      </a:r>
                      <a:r>
                        <a:rPr lang="en-GB" sz="1200" dirty="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?</a:t>
                      </a: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1200" dirty="0" err="1">
                          <a:effectLst/>
                          <a:latin typeface="Tw Cen MT" panose="020B0602020104020603" pitchFamily="34" charset="0"/>
                        </a:rPr>
                        <a:t>fAPAR</a:t>
                      </a: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, fractional cover?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300m to 3m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condition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Yield forecast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Rangeland condition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1652985284"/>
                  </a:ext>
                </a:extLst>
              </a:tr>
              <a:tr h="5157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Phenological transition dates: start of season, max of season, end of season 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300m to 3m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Ongoing annual assessment guided by crop calendars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condition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Yield forecast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type map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type area 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2787481370"/>
                  </a:ext>
                </a:extLst>
              </a:tr>
              <a:tr h="736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Field &amp; Plot Delineation 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+/- 10%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3-5 years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mask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type map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type area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Rangeland mask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1063530814"/>
                  </a:ext>
                </a:extLst>
              </a:tr>
              <a:tr h="736949">
                <a:tc rowSpan="9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Supporting (Ancillary Data and EVs)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 vert="vert27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Crop calendars (Range of seeding and harvest dates)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Admin Level 1, +/- 2 weeks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3-5 years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condition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Yield forecast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type map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Crop type area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3961397826"/>
                  </a:ext>
                </a:extLst>
              </a:tr>
              <a:tr h="143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Surface water mapping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1563037539"/>
                  </a:ext>
                </a:extLst>
              </a:tr>
              <a:tr h="733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Precipitation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188150645"/>
                  </a:ext>
                </a:extLst>
              </a:tr>
              <a:tr h="143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Land Surface Temperature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3627530651"/>
                  </a:ext>
                </a:extLst>
              </a:tr>
              <a:tr h="143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Evapotranspiration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3485180760"/>
                  </a:ext>
                </a:extLst>
              </a:tr>
              <a:tr h="143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Surface albedo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2952088094"/>
                  </a:ext>
                </a:extLst>
              </a:tr>
              <a:tr h="217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Land Cover and Land Use (ECV)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1km to 3m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Rangeland mask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1550659434"/>
                  </a:ext>
                </a:extLst>
              </a:tr>
              <a:tr h="143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Surface Soil Moisture*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2-3 days 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1599203412"/>
                  </a:ext>
                </a:extLst>
              </a:tr>
              <a:tr h="143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Cloud climatology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Tw Cen MT" panose="020B0602020104020603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516" marR="23516" marT="0" marB="0"/>
                </a:tc>
                <a:extLst>
                  <a:ext uri="{0D108BD9-81ED-4DB2-BD59-A6C34878D82A}">
                    <a16:rowId xmlns:a16="http://schemas.microsoft.com/office/drawing/2014/main" val="3010843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7322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FCABB7-E41C-4989-9F97-EBF59C2805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701D5-79F0-497D-ACD5-1B5B4B79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2" y="807868"/>
            <a:ext cx="12103518" cy="52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565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</TotalTime>
  <Words>1568</Words>
  <Application>Microsoft Office PowerPoint</Application>
  <PresentationFormat>Widescreen</PresentationFormat>
  <Paragraphs>301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Tw Cen MT</vt:lpstr>
      <vt:lpstr>Wingdings</vt:lpstr>
      <vt:lpstr>White</vt:lpstr>
      <vt:lpstr>PowerPoint Presentation</vt:lpstr>
      <vt:lpstr>PowerPoint Presentation</vt:lpstr>
      <vt:lpstr>PowerPoint Presentation</vt:lpstr>
      <vt:lpstr>Scroll through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Requirements Summary: Timeline  gives an approximation of CEOS-GEOGLAM relationship </vt:lpstr>
      <vt:lpstr>CEOS-GEOGLAM: Why?</vt:lpstr>
      <vt:lpstr>Looking ahead…</vt:lpstr>
      <vt:lpstr>A decent proposal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Whitcraft</dc:creator>
  <cp:lastModifiedBy>Alyssa K. Whitcraft</cp:lastModifiedBy>
  <cp:revision>203</cp:revision>
  <dcterms:created xsi:type="dcterms:W3CDTF">2018-08-23T14:22:53Z</dcterms:created>
  <dcterms:modified xsi:type="dcterms:W3CDTF">2019-09-20T19:01:58Z</dcterms:modified>
</cp:coreProperties>
</file>